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7" r:id="rId3"/>
    <p:sldId id="258" r:id="rId4"/>
    <p:sldId id="301" r:id="rId5"/>
    <p:sldId id="259" r:id="rId6"/>
    <p:sldId id="293" r:id="rId7"/>
    <p:sldId id="294" r:id="rId8"/>
    <p:sldId id="296" r:id="rId9"/>
    <p:sldId id="297" r:id="rId10"/>
    <p:sldId id="298" r:id="rId11"/>
    <p:sldId id="299" r:id="rId12"/>
    <p:sldId id="300" r:id="rId13"/>
    <p:sldId id="261" r:id="rId14"/>
    <p:sldId id="262" r:id="rId15"/>
    <p:sldId id="267" r:id="rId16"/>
    <p:sldId id="270" r:id="rId17"/>
    <p:sldId id="284" r:id="rId18"/>
    <p:sldId id="286" r:id="rId19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Fira Sans Extra Condensed" panose="020B0503050000020004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Sylfaen" panose="010A0502050306030303" pitchFamily="18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B8002-EE42-45AA-8813-ED2FBF0D9401}" v="4" dt="2022-03-17T02:34:53.707"/>
  </p1510:revLst>
</p1510:revInfo>
</file>

<file path=ppt/tableStyles.xml><?xml version="1.0" encoding="utf-8"?>
<a:tblStyleLst xmlns:a="http://schemas.openxmlformats.org/drawingml/2006/main" def="{1B887E34-9268-43E6-B703-DFC2A40691FF}">
  <a:tblStyle styleId="{1B887E34-9268-43E6-B703-DFC2A40691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45" autoAdjust="0"/>
  </p:normalViewPr>
  <p:slideViewPr>
    <p:cSldViewPr snapToGrid="0">
      <p:cViewPr varScale="1">
        <p:scale>
          <a:sx n="85" d="100"/>
          <a:sy n="85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hansho Sabzaliev" userId="9ce94b71-4a60-4380-913d-fd9a462bd2c4" providerId="ADAL" clId="{556B8002-EE42-45AA-8813-ED2FBF0D9401}"/>
    <pc:docChg chg="undo custSel addSld modSld">
      <pc:chgData name="Shakhansho Sabzaliev" userId="9ce94b71-4a60-4380-913d-fd9a462bd2c4" providerId="ADAL" clId="{556B8002-EE42-45AA-8813-ED2FBF0D9401}" dt="2022-03-17T03:06:49.518" v="222" actId="20577"/>
      <pc:docMkLst>
        <pc:docMk/>
      </pc:docMkLst>
      <pc:sldChg chg="modSp mod">
        <pc:chgData name="Shakhansho Sabzaliev" userId="9ce94b71-4a60-4380-913d-fd9a462bd2c4" providerId="ADAL" clId="{556B8002-EE42-45AA-8813-ED2FBF0D9401}" dt="2022-03-17T03:06:49.518" v="222" actId="20577"/>
        <pc:sldMkLst>
          <pc:docMk/>
          <pc:sldMk cId="0" sldId="256"/>
        </pc:sldMkLst>
        <pc:spChg chg="mod">
          <ac:chgData name="Shakhansho Sabzaliev" userId="9ce94b71-4a60-4380-913d-fd9a462bd2c4" providerId="ADAL" clId="{556B8002-EE42-45AA-8813-ED2FBF0D9401}" dt="2022-03-17T03:06:49.518" v="222" actId="20577"/>
          <ac:spMkLst>
            <pc:docMk/>
            <pc:sldMk cId="0" sldId="256"/>
            <ac:spMk id="46" creationId="{00000000-0000-0000-0000-000000000000}"/>
          </ac:spMkLst>
        </pc:spChg>
        <pc:grpChg chg="mod">
          <ac:chgData name="Shakhansho Sabzaliev" userId="9ce94b71-4a60-4380-913d-fd9a462bd2c4" providerId="ADAL" clId="{556B8002-EE42-45AA-8813-ED2FBF0D9401}" dt="2022-03-17T02:53:13.469" v="220" actId="1037"/>
          <ac:grpSpMkLst>
            <pc:docMk/>
            <pc:sldMk cId="0" sldId="256"/>
            <ac:grpSpMk id="48" creationId="{00000000-0000-0000-0000-000000000000}"/>
          </ac:grpSpMkLst>
        </pc:grpChg>
      </pc:sldChg>
      <pc:sldChg chg="delSp modSp add mod">
        <pc:chgData name="Shakhansho Sabzaliev" userId="9ce94b71-4a60-4380-913d-fd9a462bd2c4" providerId="ADAL" clId="{556B8002-EE42-45AA-8813-ED2FBF0D9401}" dt="2022-03-17T02:32:54.647" v="113" actId="14100"/>
        <pc:sldMkLst>
          <pc:docMk/>
          <pc:sldMk cId="0" sldId="284"/>
        </pc:sldMkLst>
        <pc:spChg chg="mod">
          <ac:chgData name="Shakhansho Sabzaliev" userId="9ce94b71-4a60-4380-913d-fd9a462bd2c4" providerId="ADAL" clId="{556B8002-EE42-45AA-8813-ED2FBF0D9401}" dt="2022-03-17T02:30:57.697" v="42" actId="1076"/>
          <ac:spMkLst>
            <pc:docMk/>
            <pc:sldMk cId="0" sldId="284"/>
            <ac:spMk id="2200" creationId="{00000000-0000-0000-0000-000000000000}"/>
          </ac:spMkLst>
        </pc:spChg>
        <pc:spChg chg="del topLvl">
          <ac:chgData name="Shakhansho Sabzaliev" userId="9ce94b71-4a60-4380-913d-fd9a462bd2c4" providerId="ADAL" clId="{556B8002-EE42-45AA-8813-ED2FBF0D9401}" dt="2022-03-17T02:31:47.754" v="79" actId="478"/>
          <ac:spMkLst>
            <pc:docMk/>
            <pc:sldMk cId="0" sldId="284"/>
            <ac:spMk id="2201" creationId="{00000000-0000-0000-0000-000000000000}"/>
          </ac:spMkLst>
        </pc:spChg>
        <pc:spChg chg="mod">
          <ac:chgData name="Shakhansho Sabzaliev" userId="9ce94b71-4a60-4380-913d-fd9a462bd2c4" providerId="ADAL" clId="{556B8002-EE42-45AA-8813-ED2FBF0D9401}" dt="2022-03-17T02:32:26.858" v="104" actId="1076"/>
          <ac:spMkLst>
            <pc:docMk/>
            <pc:sldMk cId="0" sldId="284"/>
            <ac:spMk id="2203" creationId="{00000000-0000-0000-0000-000000000000}"/>
          </ac:spMkLst>
        </pc:spChg>
        <pc:spChg chg="mod">
          <ac:chgData name="Shakhansho Sabzaliev" userId="9ce94b71-4a60-4380-913d-fd9a462bd2c4" providerId="ADAL" clId="{556B8002-EE42-45AA-8813-ED2FBF0D9401}" dt="2022-03-17T02:29:59.619" v="10" actId="20577"/>
          <ac:spMkLst>
            <pc:docMk/>
            <pc:sldMk cId="0" sldId="284"/>
            <ac:spMk id="2207" creationId="{00000000-0000-0000-0000-000000000000}"/>
          </ac:spMkLst>
        </pc:spChg>
        <pc:spChg chg="mod topLvl">
          <ac:chgData name="Shakhansho Sabzaliev" userId="9ce94b71-4a60-4380-913d-fd9a462bd2c4" providerId="ADAL" clId="{556B8002-EE42-45AA-8813-ED2FBF0D9401}" dt="2022-03-17T02:31:42.384" v="77" actId="14100"/>
          <ac:spMkLst>
            <pc:docMk/>
            <pc:sldMk cId="0" sldId="284"/>
            <ac:spMk id="2246" creationId="{00000000-0000-0000-0000-000000000000}"/>
          </ac:spMkLst>
        </pc:spChg>
        <pc:spChg chg="del mod topLvl">
          <ac:chgData name="Shakhansho Sabzaliev" userId="9ce94b71-4a60-4380-913d-fd9a462bd2c4" providerId="ADAL" clId="{556B8002-EE42-45AA-8813-ED2FBF0D9401}" dt="2022-03-17T02:31:36.052" v="62" actId="478"/>
          <ac:spMkLst>
            <pc:docMk/>
            <pc:sldMk cId="0" sldId="284"/>
            <ac:spMk id="2247" creationId="{00000000-0000-0000-0000-000000000000}"/>
          </ac:spMkLst>
        </pc:spChg>
        <pc:spChg chg="del topLvl">
          <ac:chgData name="Shakhansho Sabzaliev" userId="9ce94b71-4a60-4380-913d-fd9a462bd2c4" providerId="ADAL" clId="{556B8002-EE42-45AA-8813-ED2FBF0D9401}" dt="2022-03-17T02:31:46.378" v="78" actId="478"/>
          <ac:spMkLst>
            <pc:docMk/>
            <pc:sldMk cId="0" sldId="284"/>
            <ac:spMk id="2251" creationId="{00000000-0000-0000-0000-000000000000}"/>
          </ac:spMkLst>
        </pc:spChg>
        <pc:grpChg chg="del">
          <ac:chgData name="Shakhansho Sabzaliev" userId="9ce94b71-4a60-4380-913d-fd9a462bd2c4" providerId="ADAL" clId="{556B8002-EE42-45AA-8813-ED2FBF0D9401}" dt="2022-03-17T02:31:36.052" v="62" actId="478"/>
          <ac:grpSpMkLst>
            <pc:docMk/>
            <pc:sldMk cId="0" sldId="284"/>
            <ac:grpSpMk id="2245" creationId="{00000000-0000-0000-0000-000000000000}"/>
          </ac:grpSpMkLst>
        </pc:grpChg>
        <pc:grpChg chg="del">
          <ac:chgData name="Shakhansho Sabzaliev" userId="9ce94b71-4a60-4380-913d-fd9a462bd2c4" providerId="ADAL" clId="{556B8002-EE42-45AA-8813-ED2FBF0D9401}" dt="2022-03-17T02:30:17.770" v="29" actId="478"/>
          <ac:grpSpMkLst>
            <pc:docMk/>
            <pc:sldMk cId="0" sldId="284"/>
            <ac:grpSpMk id="2248" creationId="{00000000-0000-0000-0000-000000000000}"/>
          </ac:grpSpMkLst>
        </pc:grpChg>
        <pc:grpChg chg="del">
          <ac:chgData name="Shakhansho Sabzaliev" userId="9ce94b71-4a60-4380-913d-fd9a462bd2c4" providerId="ADAL" clId="{556B8002-EE42-45AA-8813-ED2FBF0D9401}" dt="2022-03-17T02:31:46.378" v="78" actId="478"/>
          <ac:grpSpMkLst>
            <pc:docMk/>
            <pc:sldMk cId="0" sldId="284"/>
            <ac:grpSpMk id="2250" creationId="{00000000-0000-0000-0000-000000000000}"/>
          </ac:grpSpMkLst>
        </pc:grpChg>
        <pc:cxnChg chg="mod">
          <ac:chgData name="Shakhansho Sabzaliev" userId="9ce94b71-4a60-4380-913d-fd9a462bd2c4" providerId="ADAL" clId="{556B8002-EE42-45AA-8813-ED2FBF0D9401}" dt="2022-03-17T02:32:26.858" v="104" actId="1076"/>
          <ac:cxnSpMkLst>
            <pc:docMk/>
            <pc:sldMk cId="0" sldId="284"/>
            <ac:cxnSpMk id="2199" creationId="{00000000-0000-0000-0000-000000000000}"/>
          </ac:cxnSpMkLst>
        </pc:cxnChg>
        <pc:cxnChg chg="mod">
          <ac:chgData name="Shakhansho Sabzaliev" userId="9ce94b71-4a60-4380-913d-fd9a462bd2c4" providerId="ADAL" clId="{556B8002-EE42-45AA-8813-ED2FBF0D9401}" dt="2022-03-17T02:32:45.702" v="111" actId="14100"/>
          <ac:cxnSpMkLst>
            <pc:docMk/>
            <pc:sldMk cId="0" sldId="284"/>
            <ac:cxnSpMk id="2202" creationId="{00000000-0000-0000-0000-000000000000}"/>
          </ac:cxnSpMkLst>
        </pc:cxnChg>
        <pc:cxnChg chg="mod">
          <ac:chgData name="Shakhansho Sabzaliev" userId="9ce94b71-4a60-4380-913d-fd9a462bd2c4" providerId="ADAL" clId="{556B8002-EE42-45AA-8813-ED2FBF0D9401}" dt="2022-03-17T02:31:13.435" v="47" actId="14100"/>
          <ac:cxnSpMkLst>
            <pc:docMk/>
            <pc:sldMk cId="0" sldId="284"/>
            <ac:cxnSpMk id="2252" creationId="{00000000-0000-0000-0000-000000000000}"/>
          </ac:cxnSpMkLst>
        </pc:cxnChg>
        <pc:cxnChg chg="mod">
          <ac:chgData name="Shakhansho Sabzaliev" userId="9ce94b71-4a60-4380-913d-fd9a462bd2c4" providerId="ADAL" clId="{556B8002-EE42-45AA-8813-ED2FBF0D9401}" dt="2022-03-17T02:32:54.647" v="113" actId="14100"/>
          <ac:cxnSpMkLst>
            <pc:docMk/>
            <pc:sldMk cId="0" sldId="284"/>
            <ac:cxnSpMk id="2253" creationId="{00000000-0000-0000-0000-000000000000}"/>
          </ac:cxnSpMkLst>
        </pc:cxnChg>
      </pc:sldChg>
      <pc:sldChg chg="addSp modSp mod">
        <pc:chgData name="Shakhansho Sabzaliev" userId="9ce94b71-4a60-4380-913d-fd9a462bd2c4" providerId="ADAL" clId="{556B8002-EE42-45AA-8813-ED2FBF0D9401}" dt="2022-03-17T02:36:58.252" v="191" actId="1076"/>
        <pc:sldMkLst>
          <pc:docMk/>
          <pc:sldMk cId="3967899891" sldId="293"/>
        </pc:sldMkLst>
        <pc:picChg chg="add mod">
          <ac:chgData name="Shakhansho Sabzaliev" userId="9ce94b71-4a60-4380-913d-fd9a462bd2c4" providerId="ADAL" clId="{556B8002-EE42-45AA-8813-ED2FBF0D9401}" dt="2022-03-17T02:36:58.252" v="191" actId="1076"/>
          <ac:picMkLst>
            <pc:docMk/>
            <pc:sldMk cId="3967899891" sldId="293"/>
            <ac:picMk id="4" creationId="{06F3DFEE-E3A4-48EE-9C49-A7154D8F337F}"/>
          </ac:picMkLst>
        </pc:picChg>
        <pc:picChg chg="mod">
          <ac:chgData name="Shakhansho Sabzaliev" userId="9ce94b71-4a60-4380-913d-fd9a462bd2c4" providerId="ADAL" clId="{556B8002-EE42-45AA-8813-ED2FBF0D9401}" dt="2022-03-17T02:36:14.341" v="180" actId="1076"/>
          <ac:picMkLst>
            <pc:docMk/>
            <pc:sldMk cId="3967899891" sldId="293"/>
            <ac:picMk id="6" creationId="{DD7FEE71-4A75-4288-875B-F61A6CC90187}"/>
          </ac:picMkLst>
        </pc:picChg>
      </pc:sldChg>
      <pc:sldChg chg="addSp delSp modSp new mod">
        <pc:chgData name="Shakhansho Sabzaliev" userId="9ce94b71-4a60-4380-913d-fd9a462bd2c4" providerId="ADAL" clId="{556B8002-EE42-45AA-8813-ED2FBF0D9401}" dt="2022-03-17T02:35:09.391" v="177" actId="1076"/>
        <pc:sldMkLst>
          <pc:docMk/>
          <pc:sldMk cId="205615567" sldId="301"/>
        </pc:sldMkLst>
        <pc:spChg chg="mod">
          <ac:chgData name="Shakhansho Sabzaliev" userId="9ce94b71-4a60-4380-913d-fd9a462bd2c4" providerId="ADAL" clId="{556B8002-EE42-45AA-8813-ED2FBF0D9401}" dt="2022-03-17T02:35:07.868" v="176" actId="1076"/>
          <ac:spMkLst>
            <pc:docMk/>
            <pc:sldMk cId="205615567" sldId="301"/>
            <ac:spMk id="2" creationId="{544EEC82-2E3F-4A01-9CD4-308EF6BB8775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4" creationId="{B374A448-484D-4D84-9298-9E68B6389036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5" creationId="{C2C58C39-09FD-42CB-8D6B-3EC95E1DF7F5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6" creationId="{97A2FE4F-FFE1-4BDE-AD28-FC5AEDD4C8E5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7" creationId="{AD7CE40D-3869-44CB-AAEF-31617FEDB5D1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8" creationId="{E78CC09D-EA14-4282-9C78-1ADD4957E222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9" creationId="{F158A001-413F-4C5C-BBA3-F818E9DCCFB4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10" creationId="{05067E41-274B-419D-9452-0A874E6A1004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11" creationId="{1772D19E-5811-44FA-9C24-941FDCF48D9B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12" creationId="{CA53F6AF-30D9-4F43-9F75-A8A3785356A9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13" creationId="{19717E32-F2CA-4CDB-8AB1-E86FC7B97CA1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14" creationId="{51F76E12-487B-4E00-9AD3-FC1FA4D7A806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15" creationId="{9CA317C2-AD1C-4D53-900C-689B6996C921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16" creationId="{C0BDC7D6-1169-46DD-A2B1-813B7A79717A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17" creationId="{ADF79604-F645-4A0E-9DFE-495FD74DF01B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18" creationId="{BE39C283-81BE-4CC4-9C15-F705CF9F266C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19" creationId="{CB87C9F1-4FCE-452E-B073-EC9EA8C82A5D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20" creationId="{EDF52399-EA08-4FC6-BB34-CC98FCC67062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21" creationId="{555B9868-109F-4A23-9E66-8397AAAED1C3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22" creationId="{34B1B55A-0AB0-4601-B986-0FCAA66A5405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23" creationId="{BA66E580-A635-43F7-AC96-26813A802E04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24" creationId="{0DB61B95-A727-411A-A836-53240F90CC1B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25" creationId="{E7FB6F6D-FC5B-44DD-9197-A9124C72FD08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26" creationId="{83238675-139E-458F-832B-04C813519FE1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27" creationId="{4768AE1D-FBDD-4FCC-B817-B9D91164902C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28" creationId="{ACDA8176-0BB3-413B-AC1C-1EC1A4A0E4D8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29" creationId="{F0AE2E33-BCB4-40A4-A628-E37B79DDBB1E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30" creationId="{FA43F1F7-2A57-4251-A315-D0674B1F1E16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31" creationId="{5C9C1DD3-56E3-42B5-8C63-FFC40122FC7E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32" creationId="{E83915B2-FE99-4632-9BAA-5A28F3694D7B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33" creationId="{3D983043-B095-4D1A-824F-BD77ED9B478C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34" creationId="{5B3233EA-8A44-45E2-929E-E6CA56FB5FB6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35" creationId="{0732D95E-0982-4522-B26E-002C79393BB2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36" creationId="{8A8806A7-2D33-4589-B023-FA67AEFD8F17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37" creationId="{BA6CB2CA-B7F5-45A5-A0D4-40044BEF4101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38" creationId="{DA1216D7-4DE9-4366-A22B-21E5D806EAE3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39" creationId="{A6A7D153-485A-4228-BAFC-D79108F75B6F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40" creationId="{E46C99F7-49F2-47ED-BE40-D654DEDD74A1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41" creationId="{2910971C-49D4-41A8-AE9C-892B6A293DF2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42" creationId="{D304265B-0CA7-47B3-936A-6B8F32FA3F9F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43" creationId="{6BFC6AA9-D689-4682-9E4F-8BAFA172B344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44" creationId="{8E3739C3-47E0-49FE-A5C9-CADB1CE6F86F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45" creationId="{76DC605E-3085-40C5-9B6F-60F3229845BC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46" creationId="{370D2BF8-1E29-44A0-9B21-F465CD810D05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47" creationId="{BAE8BC6D-F471-4858-8936-E04EADB3F4EA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48" creationId="{B06A18D3-0C68-48E4-87D8-D7631EB889AC}"/>
          </ac:spMkLst>
        </pc:spChg>
        <pc:spChg chg="mod">
          <ac:chgData name="Shakhansho Sabzaliev" userId="9ce94b71-4a60-4380-913d-fd9a462bd2c4" providerId="ADAL" clId="{556B8002-EE42-45AA-8813-ED2FBF0D9401}" dt="2022-03-17T02:33:44.371" v="128"/>
          <ac:spMkLst>
            <pc:docMk/>
            <pc:sldMk cId="205615567" sldId="301"/>
            <ac:spMk id="49" creationId="{7AB68D73-49D0-4510-8C17-06FBF8F65587}"/>
          </ac:spMkLst>
        </pc:spChg>
        <pc:spChg chg="add mod">
          <ac:chgData name="Shakhansho Sabzaliev" userId="9ce94b71-4a60-4380-913d-fd9a462bd2c4" providerId="ADAL" clId="{556B8002-EE42-45AA-8813-ED2FBF0D9401}" dt="2022-03-17T02:35:09.391" v="177" actId="1076"/>
          <ac:spMkLst>
            <pc:docMk/>
            <pc:sldMk cId="205615567" sldId="301"/>
            <ac:spMk id="50" creationId="{56117026-C38E-4145-B1A6-4E3D56436724}"/>
          </ac:spMkLst>
        </pc:spChg>
        <pc:grpChg chg="add del mod">
          <ac:chgData name="Shakhansho Sabzaliev" userId="9ce94b71-4a60-4380-913d-fd9a462bd2c4" providerId="ADAL" clId="{556B8002-EE42-45AA-8813-ED2FBF0D9401}" dt="2022-03-17T02:34:07.283" v="137" actId="1076"/>
          <ac:grpSpMkLst>
            <pc:docMk/>
            <pc:sldMk cId="205615567" sldId="301"/>
            <ac:grpSpMk id="3" creationId="{50A11677-36E0-4988-B9A1-EA5DD11F2CB2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Looking for a laptop on advertising websites can be quite a tedious activity and things get even worse went suddenly you come across a perfect match. </a:t>
            </a:r>
            <a:r>
              <a:rPr lang="en-US" dirty="0" err="1"/>
              <a:t>Butttt</a:t>
            </a:r>
            <a:r>
              <a:rPr lang="en-US" dirty="0"/>
              <a:t> the price is set to “Negotiable”. So, what do you do?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59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3429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713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36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779A-68E6-4197-A8D6-12F8E08B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73881-423C-4FEE-96A7-F2600CC5C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CD65-9DB2-41A4-87D9-B73A1A3B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7C39-76D7-42A0-870E-B52AE3B650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4F683-218E-4F7B-BEEF-49AAC728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63DA7-B5B7-4604-855B-4E3D10E0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5A1A-CDEC-43DE-911D-2F83277E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903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36AB-0826-4840-8BF8-7D35391D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8FC32-5118-461B-916D-10075627E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E7F7-D563-4932-B2B6-3692A3BA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7C39-76D7-42A0-870E-B52AE3B650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46A8E-A67F-478B-869C-860F672F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C5A57-CF9A-4154-9958-4C311781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5A1A-CDEC-43DE-911D-2F83277E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148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10D05-F82D-421E-BB95-22C9F639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1CC6C-459B-4576-ADC5-B5C2CB73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5FB2-4702-43AE-AE68-80D5F118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7C39-76D7-42A0-870E-B52AE3B650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C3F5B-1A7A-4F3A-8A60-B6D89A3F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5D162-E798-46E5-ADF8-B1D3A75F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5A1A-CDEC-43DE-911D-2F83277E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636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D0DF-1ED9-4074-9542-271FA9EB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C135-7BC9-4F1C-B9E6-0F543E503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EC334-F33D-4193-9A32-2ECD25D5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7C39-76D7-42A0-870E-B52AE3B650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FF14F-D6E9-4D95-8A35-951642C3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8B6E6-9C61-40DB-B2C7-0E3F557C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5A1A-CDEC-43DE-911D-2F83277E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55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4B18-F7C9-49E8-AB74-20E92595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2370D-AF9F-449B-B58E-C615EDB25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5799-4020-43CB-90A6-A77636C5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7C39-76D7-42A0-870E-B52AE3B650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3F57-0A7D-4E1E-B5A7-281D1CB3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234-AA83-44CF-9E7E-B5696450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5A1A-CDEC-43DE-911D-2F83277E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894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23C-3A74-4B67-B9A4-AE12AF0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53CF-B850-4576-BED1-9C8E7DA20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99E87-47CE-471D-BF8E-BDBFD7E14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2B1-DE5D-40F0-B10C-5B98D7CA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7C39-76D7-42A0-870E-B52AE3B650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1D186-0440-4C98-9B7A-56F85365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752D-4216-49CC-85D6-BB817B25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5A1A-CDEC-43DE-911D-2F83277E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24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664D-F37A-4254-A67E-3FB8E919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4FFB-34AA-414B-ADEE-923209F9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CFF84-36CD-42D4-BE3B-7686EA279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24E6F-722C-44EB-B350-E066D1CB4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6CC72-A88E-40E1-BB30-C5600359D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44BD6-C2BF-4F45-B173-3B16BBB4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7C39-76D7-42A0-870E-B52AE3B650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0AAE2-A3C5-4831-ACA5-60C091BF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727D6-801F-40CA-9DC8-A259FF45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5A1A-CDEC-43DE-911D-2F83277E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6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65AC-18E5-4AAE-B5F0-CC949D32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67067-B226-4907-BEB8-31A3E21A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7C39-76D7-42A0-870E-B52AE3B650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6C282-4C49-4030-A692-E55FEC96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DF71B-AD4F-4EAE-998B-878D6EEE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5A1A-CDEC-43DE-911D-2F83277E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349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A8530-B610-4D39-9EA1-AB484F3D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7C39-76D7-42A0-870E-B52AE3B650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AE2C9-9933-4E4C-89A6-E0373C77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42B79-036D-4C8C-AD5E-ECDE0AC1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5A1A-CDEC-43DE-911D-2F83277E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4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BFB8-2AFB-4F7B-A79D-C8991E51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ABD89-BBCE-43BB-9D1D-E646EC990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2C9EC-F7B3-4231-B846-C2E19769B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CF674-B674-472B-8955-0E37E03D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7C39-76D7-42A0-870E-B52AE3B650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6508C-02D2-4887-8F26-D0447C1A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8786A-6CF5-4E0D-A481-9751B64E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5A1A-CDEC-43DE-911D-2F83277E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638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214E-71A7-44F4-9BB1-502B19CE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1AE9C-925E-4EA8-A2D0-F90E81528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6449F-7206-4271-9C17-848AF0991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AC142-C884-4435-9A16-EBEF7316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7C39-76D7-42A0-870E-B52AE3B650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F601A-E272-4507-801D-98ABC656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EE0C-DEEE-4166-B76D-CDC942AB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5A1A-CDEC-43DE-911D-2F83277E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189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91A48-D37C-4C90-9F36-0ED14FA5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FFDDB-7800-4086-9570-C6829569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D519-4C5C-4053-AD32-C1DE407D4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E7C39-76D7-42A0-870E-B52AE3B650B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B4F6-2DC4-494A-82AD-9F846DB33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F68B-F1CC-40C3-8527-97A7C31A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E5A1A-CDEC-43DE-911D-2F83277E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5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lafo-price-predictor.netlify.app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392872" y="493937"/>
            <a:ext cx="4379186" cy="3218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ylfaen" panose="010A0502050306030303" pitchFamily="18" charset="0"/>
              </a:rPr>
              <a:t>Automatic “Negotiable Price” Predictor for Lalafo E </a:t>
            </a:r>
            <a:br>
              <a:rPr lang="en" sz="4000" dirty="0">
                <a:latin typeface="Sylfaen" panose="010A0502050306030303" pitchFamily="18" charset="0"/>
              </a:rPr>
            </a:br>
            <a:r>
              <a:rPr lang="en" sz="4000" i="1" dirty="0">
                <a:latin typeface="Amasis MT Pro Black" panose="020B0604020202020204" pitchFamily="18" charset="0"/>
              </a:rPr>
              <a:t> </a:t>
            </a:r>
            <a:r>
              <a:rPr lang="en" sz="3500" i="1" dirty="0">
                <a:latin typeface="Amasis MT Pro Black" panose="020B0604020202020204" pitchFamily="18" charset="0"/>
              </a:rPr>
              <a:t>ANPPLE</a:t>
            </a:r>
            <a:endParaRPr sz="3500" i="1" dirty="0">
              <a:latin typeface="Amasis MT Pro Black" panose="020B0604020202020204" pitchFamily="18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828698" y="3339964"/>
            <a:ext cx="2934098" cy="1063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Sylfaen" panose="010A0502050306030303" pitchFamily="18" charset="0"/>
              </a:rPr>
              <a:t>Erlan Bazarov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Sylfaen" panose="010A0502050306030303" pitchFamily="18" charset="0"/>
              </a:rPr>
              <a:t>Abbosjon Madiev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Sylfaen" panose="010A0502050306030303" pitchFamily="18" charset="0"/>
              </a:rPr>
              <a:t>Shakhansho Sabzaliev</a:t>
            </a:r>
            <a:endParaRPr sz="2000" dirty="0">
              <a:latin typeface="Sylfaen" panose="010A0502050306030303" pitchFamily="18" charset="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129813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DEDC-EB96-4DA7-AE40-CB651516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Remove redundant </a:t>
            </a:r>
            <a:r>
              <a:rPr lang="en-US" sz="3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features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F5910D-7520-4C84-81E1-4A9B612A3138}"/>
              </a:ext>
            </a:extLst>
          </p:cNvPr>
          <p:cNvSpPr/>
          <p:nvPr/>
        </p:nvSpPr>
        <p:spPr>
          <a:xfrm>
            <a:off x="792480" y="1661160"/>
            <a:ext cx="134874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 name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E96700-E666-4767-A263-0A1A00FAF14A}"/>
              </a:ext>
            </a:extLst>
          </p:cNvPr>
          <p:cNvSpPr/>
          <p:nvPr/>
        </p:nvSpPr>
        <p:spPr>
          <a:xfrm>
            <a:off x="792480" y="3421380"/>
            <a:ext cx="134874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EE764E-487C-4BD3-8FFF-918CA0542A5A}"/>
              </a:ext>
            </a:extLst>
          </p:cNvPr>
          <p:cNvCxnSpPr/>
          <p:nvPr/>
        </p:nvCxnSpPr>
        <p:spPr>
          <a:xfrm>
            <a:off x="2872740" y="2057400"/>
            <a:ext cx="339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B09CAB-D764-42D1-94D5-7C7102C82DEA}"/>
              </a:ext>
            </a:extLst>
          </p:cNvPr>
          <p:cNvSpPr txBox="1"/>
          <p:nvPr/>
        </p:nvSpPr>
        <p:spPr>
          <a:xfrm>
            <a:off x="4083121" y="1734383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5509FD-53BE-4804-A9CD-E57233CE0654}"/>
              </a:ext>
            </a:extLst>
          </p:cNvPr>
          <p:cNvSpPr/>
          <p:nvPr/>
        </p:nvSpPr>
        <p:spPr>
          <a:xfrm>
            <a:off x="6856801" y="1645920"/>
            <a:ext cx="134874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hertz CPU cores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EBBFCC-F678-4974-96A0-04F084BE59BB}"/>
              </a:ext>
            </a:extLst>
          </p:cNvPr>
          <p:cNvCxnSpPr/>
          <p:nvPr/>
        </p:nvCxnSpPr>
        <p:spPr>
          <a:xfrm>
            <a:off x="2872740" y="3863340"/>
            <a:ext cx="339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CB00AB-C9A4-4481-822E-F9CE59DE0BC8}"/>
              </a:ext>
            </a:extLst>
          </p:cNvPr>
          <p:cNvSpPr txBox="1"/>
          <p:nvPr/>
        </p:nvSpPr>
        <p:spPr>
          <a:xfrm>
            <a:off x="4083121" y="3540323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DE8529-564A-44E1-9EBE-E31D0B487862}"/>
              </a:ext>
            </a:extLst>
          </p:cNvPr>
          <p:cNvSpPr/>
          <p:nvPr/>
        </p:nvSpPr>
        <p:spPr>
          <a:xfrm>
            <a:off x="6856801" y="3451860"/>
            <a:ext cx="134874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Brand</a:t>
            </a:r>
          </a:p>
        </p:txBody>
      </p:sp>
    </p:spTree>
    <p:extLst>
      <p:ext uri="{BB962C8B-B14F-4D97-AF65-F5344CB8AC3E}">
        <p14:creationId xmlns:p14="http://schemas.microsoft.com/office/powerpoint/2010/main" val="119081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>
            <a:spLocks noGrp="1"/>
          </p:cNvSpPr>
          <p:nvPr>
            <p:ph type="title"/>
          </p:nvPr>
        </p:nvSpPr>
        <p:spPr>
          <a:xfrm>
            <a:off x="628650" y="-76645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Dealing with missing values</a:t>
            </a:r>
            <a:endParaRPr dirty="0"/>
          </a:p>
        </p:txBody>
      </p:sp>
      <p:graphicFrame>
        <p:nvGraphicFramePr>
          <p:cNvPr id="1657" name="Google Shape;1657;p34"/>
          <p:cNvGraphicFramePr/>
          <p:nvPr/>
        </p:nvGraphicFramePr>
        <p:xfrm>
          <a:off x="268048" y="825270"/>
          <a:ext cx="5948401" cy="3993705"/>
        </p:xfrm>
        <a:graphic>
          <a:graphicData uri="http://schemas.openxmlformats.org/drawingml/2006/table">
            <a:tbl>
              <a:tblPr>
                <a:noFill/>
                <a:tableStyleId>{1B887E34-9268-43E6-B703-DFC2A40691FF}</a:tableStyleId>
              </a:tblPr>
              <a:tblGrid>
                <a:gridCol w="262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Missing Feature</a:t>
                      </a:r>
                      <a:endParaRPr sz="1800" b="1" dirty="0">
                        <a:solidFill>
                          <a:schemeClr val="tx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Solution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060659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Brend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Fill out using OS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Processor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 row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Memory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 row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CPU hertz, CPU cores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Fill out using Processor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Graphic card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Assume that it is integrated if not provided.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Type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Remove row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Disk type, Disk size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 row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075067"/>
                  </a:ext>
                </a:extLst>
              </a:tr>
            </a:tbl>
          </a:graphicData>
        </a:graphic>
      </p:graphicFrame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fill="none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avLst/>
              <a:gdLst/>
              <a:ahLst/>
              <a:cxnLst/>
              <a:rect l="l" t="t" r="r" b="b"/>
              <a:pathLst>
                <a:path w="45058" h="8397" extrusionOk="0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avLst/>
              <a:gdLst/>
              <a:ahLst/>
              <a:cxnLst/>
              <a:rect l="l" t="t" r="r" b="b"/>
              <a:pathLst>
                <a:path w="2945" h="2929" extrusionOk="0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avLst/>
              <a:gdLst/>
              <a:ahLst/>
              <a:cxnLst/>
              <a:rect l="l" t="t" r="r" b="b"/>
              <a:pathLst>
                <a:path w="9562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avLst/>
              <a:gdLst/>
              <a:ahLst/>
              <a:cxnLst/>
              <a:rect l="l" t="t" r="r" b="b"/>
              <a:pathLst>
                <a:path w="9442" h="703" extrusionOk="0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avLst/>
              <a:gdLst/>
              <a:ahLst/>
              <a:cxnLst/>
              <a:rect l="l" t="t" r="r" b="b"/>
              <a:pathLst>
                <a:path w="7874" h="703" extrusionOk="0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avLst/>
              <a:gdLst/>
              <a:ahLst/>
              <a:cxnLst/>
              <a:rect l="l" t="t" r="r" b="b"/>
              <a:pathLst>
                <a:path w="3990" h="703" extrusionOk="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avLst/>
              <a:gdLst/>
              <a:ahLst/>
              <a:cxnLst/>
              <a:rect l="l" t="t" r="r" b="b"/>
              <a:pathLst>
                <a:path w="7396" h="703" extrusionOk="0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avLst/>
              <a:gdLst/>
              <a:ahLst/>
              <a:cxnLst/>
              <a:rect l="l" t="t" r="r" b="b"/>
              <a:pathLst>
                <a:path w="9070" h="703" extrusionOk="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avLst/>
              <a:gdLst/>
              <a:ahLst/>
              <a:cxnLst/>
              <a:rect l="l" t="t" r="r" b="b"/>
              <a:pathLst>
                <a:path w="9218" h="703" extrusionOk="0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avLst/>
              <a:gdLst/>
              <a:ahLst/>
              <a:cxnLst/>
              <a:rect l="l" t="t" r="r" b="b"/>
              <a:pathLst>
                <a:path w="8024" h="703" extrusionOk="0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avLst/>
              <a:gdLst/>
              <a:ahLst/>
              <a:cxnLst/>
              <a:rect l="l" t="t" r="r" b="b"/>
              <a:pathLst>
                <a:path w="4916" h="703" extrusionOk="0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avLst/>
              <a:gdLst/>
              <a:ahLst/>
              <a:cxnLst/>
              <a:rect l="l" t="t" r="r" b="b"/>
              <a:pathLst>
                <a:path w="7754" h="703" extrusionOk="0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avLst/>
              <a:gdLst/>
              <a:ahLst/>
              <a:cxnLst/>
              <a:rect l="l" t="t" r="r" b="b"/>
              <a:pathLst>
                <a:path w="9831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avLst/>
              <a:gdLst/>
              <a:ahLst/>
              <a:cxnLst/>
              <a:rect l="l" t="t" r="r" b="b"/>
              <a:pathLst>
                <a:path w="10249" h="703" extrusionOk="0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avLst/>
              <a:gdLst/>
              <a:ahLst/>
              <a:cxnLst/>
              <a:rect l="l" t="t" r="r" b="b"/>
              <a:pathLst>
                <a:path w="3064" h="3048" extrusionOk="0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avLst/>
              <a:gdLst/>
              <a:ahLst/>
              <a:cxnLst/>
              <a:rect l="l" t="t" r="r" b="b"/>
              <a:pathLst>
                <a:path w="3049" h="3048" extrusionOk="0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avLst/>
              <a:gdLst/>
              <a:ahLst/>
              <a:cxnLst/>
              <a:rect l="l" t="t" r="r" b="b"/>
              <a:pathLst>
                <a:path w="37873" h="4707" extrusionOk="0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avLst/>
              <a:gdLst/>
              <a:ahLst/>
              <a:cxnLst/>
              <a:rect l="l" t="t" r="r" b="b"/>
              <a:pathLst>
                <a:path w="25533" h="17943" extrusionOk="0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avLst/>
              <a:gdLst/>
              <a:ahLst/>
              <a:cxnLst/>
              <a:rect l="l" t="t" r="r" b="b"/>
              <a:pathLst>
                <a:path w="7142" h="7008" extrusionOk="0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avLst/>
              <a:gdLst/>
              <a:ahLst/>
              <a:cxnLst/>
              <a:rect l="l" t="t" r="r" b="b"/>
              <a:pathLst>
                <a:path w="1360" h="688" extrusionOk="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avLst/>
              <a:gdLst/>
              <a:ahLst/>
              <a:cxnLst/>
              <a:rect l="l" t="t" r="r" b="b"/>
              <a:pathLst>
                <a:path w="1540" h="704" extrusionOk="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avLst/>
              <a:gdLst/>
              <a:ahLst/>
              <a:cxnLst/>
              <a:rect l="l" t="t" r="r" b="b"/>
              <a:pathLst>
                <a:path w="2257" h="1854" extrusionOk="0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avLst/>
              <a:gdLst/>
              <a:ahLst/>
              <a:cxnLst/>
              <a:rect l="l" t="t" r="r" b="b"/>
              <a:pathLst>
                <a:path w="1017" h="3586" extrusionOk="0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avLst/>
              <a:gdLst/>
              <a:ahLst/>
              <a:cxnLst/>
              <a:rect l="l" t="t" r="r" b="b"/>
              <a:pathLst>
                <a:path w="14806" h="54023" extrusionOk="0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avLst/>
              <a:gdLst/>
              <a:ahLst/>
              <a:cxnLst/>
              <a:rect l="l" t="t" r="r" b="b"/>
              <a:pathLst>
                <a:path w="4259" h="4946" extrusionOk="0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avLst/>
              <a:gdLst/>
              <a:ahLst/>
              <a:cxnLst/>
              <a:rect l="l" t="t" r="r" b="b"/>
              <a:pathLst>
                <a:path w="6066" h="2720" extrusionOk="0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avLst/>
              <a:gdLst/>
              <a:ahLst/>
              <a:cxnLst/>
              <a:rect l="l" t="t" r="r" b="b"/>
              <a:pathLst>
                <a:path w="14074" h="6738" extrusionOk="0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avLst/>
              <a:gdLst/>
              <a:ahLst/>
              <a:cxnLst/>
              <a:rect l="l" t="t" r="r" b="b"/>
              <a:pathLst>
                <a:path w="1914" h="1748" extrusionOk="0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avLst/>
              <a:gdLst/>
              <a:ahLst/>
              <a:cxnLst/>
              <a:rect l="l" t="t" r="r" b="b"/>
              <a:pathLst>
                <a:path w="2062" h="1779" extrusionOk="0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avLst/>
              <a:gdLst/>
              <a:ahLst/>
              <a:cxnLst/>
              <a:rect l="l" t="t" r="r" b="b"/>
              <a:pathLst>
                <a:path w="16883" h="55381" extrusionOk="0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avLst/>
              <a:gdLst/>
              <a:ahLst/>
              <a:cxnLst/>
              <a:rect l="l" t="t" r="r" b="b"/>
              <a:pathLst>
                <a:path w="4782" h="4991" extrusionOk="0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avLst/>
              <a:gdLst/>
              <a:ahLst/>
              <a:cxnLst/>
              <a:rect l="l" t="t" r="r" b="b"/>
              <a:pathLst>
                <a:path w="6679" h="2720" extrusionOk="0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avLst/>
              <a:gdLst/>
              <a:ahLst/>
              <a:cxnLst/>
              <a:rect l="l" t="t" r="r" b="b"/>
              <a:pathLst>
                <a:path w="14075" h="6738" extrusionOk="0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avLst/>
              <a:gdLst/>
              <a:ahLst/>
              <a:cxnLst/>
              <a:rect l="l" t="t" r="r" b="b"/>
              <a:pathLst>
                <a:path w="1928" h="1748" extrusionOk="0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avLst/>
              <a:gdLst/>
              <a:ahLst/>
              <a:cxnLst/>
              <a:rect l="l" t="t" r="r" b="b"/>
              <a:pathLst>
                <a:path w="2063" h="1779" extrusionOk="0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avLst/>
              <a:gdLst/>
              <a:ahLst/>
              <a:cxnLst/>
              <a:rect l="l" t="t" r="r" b="b"/>
              <a:pathLst>
                <a:path w="4632" h="8009" extrusionOk="0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avLst/>
              <a:gdLst/>
              <a:ahLst/>
              <a:cxnLst/>
              <a:rect l="l" t="t" r="r" b="b"/>
              <a:pathLst>
                <a:path w="21081" h="43998" extrusionOk="0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avLst/>
              <a:gdLst/>
              <a:ahLst/>
              <a:cxnLst/>
              <a:rect l="l" t="t" r="r" b="b"/>
              <a:pathLst>
                <a:path w="7516" h="8666" extrusionOk="0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avLst/>
              <a:gdLst/>
              <a:ahLst/>
              <a:cxnLst/>
              <a:rect l="l" t="t" r="r" b="b"/>
              <a:pathLst>
                <a:path w="1794" h="2765" extrusionOk="0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avLst/>
              <a:gdLst/>
              <a:ahLst/>
              <a:cxnLst/>
              <a:rect l="l" t="t" r="r" b="b"/>
              <a:pathLst>
                <a:path w="12206" h="11460" extrusionOk="0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avLst/>
              <a:gdLst/>
              <a:ahLst/>
              <a:cxnLst/>
              <a:rect l="l" t="t" r="r" b="b"/>
              <a:pathLst>
                <a:path w="1331" h="748" extrusionOk="0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avLst/>
              <a:gdLst/>
              <a:ahLst/>
              <a:cxnLst/>
              <a:rect l="l" t="t" r="r" b="b"/>
              <a:pathLst>
                <a:path w="2063" h="1151" extrusionOk="0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avLst/>
              <a:gdLst/>
              <a:ahLst/>
              <a:cxnLst/>
              <a:rect l="l" t="t" r="r" b="b"/>
              <a:pathLst>
                <a:path w="494" h="867" extrusionOk="0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avLst/>
              <a:gdLst/>
              <a:ahLst/>
              <a:cxnLst/>
              <a:rect l="l" t="t" r="r" b="b"/>
              <a:pathLst>
                <a:path w="1794" h="1077" extrusionOk="0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avLst/>
              <a:gdLst/>
              <a:ahLst/>
              <a:cxnLst/>
              <a:rect l="l" t="t" r="r" b="b"/>
              <a:pathLst>
                <a:path w="1211" h="1868" extrusionOk="0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avLst/>
              <a:gdLst/>
              <a:ahLst/>
              <a:cxnLst/>
              <a:rect l="l" t="t" r="r" b="b"/>
              <a:pathLst>
                <a:path w="1062" h="434" extrusionOk="0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avLst/>
              <a:gdLst/>
              <a:ahLst/>
              <a:cxnLst/>
              <a:rect l="l" t="t" r="r" b="b"/>
              <a:pathLst>
                <a:path w="13940" h="13880" extrusionOk="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avLst/>
              <a:gdLst/>
              <a:ahLst/>
              <a:cxnLst/>
              <a:rect l="l" t="t" r="r" b="b"/>
              <a:pathLst>
                <a:path w="13162" h="14582" extrusionOk="0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avLst/>
              <a:gdLst/>
              <a:ahLst/>
              <a:cxnLst/>
              <a:rect l="l" t="t" r="r" b="b"/>
              <a:pathLst>
                <a:path w="27341" h="27012" extrusionOk="0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avLst/>
              <a:gdLst/>
              <a:ahLst/>
              <a:cxnLst/>
              <a:rect l="l" t="t" r="r" b="b"/>
              <a:pathLst>
                <a:path w="24801" h="16420" extrusionOk="0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avLst/>
              <a:gdLst/>
              <a:ahLst/>
              <a:cxnLst/>
              <a:rect l="l" t="t" r="r" b="b"/>
              <a:pathLst>
                <a:path w="9517" h="4064" extrusionOk="0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avLst/>
              <a:gdLst/>
              <a:ahLst/>
              <a:cxnLst/>
              <a:rect l="l" t="t" r="r" b="b"/>
              <a:pathLst>
                <a:path w="2436" h="1450" extrusionOk="0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avLst/>
              <a:gdLst/>
              <a:ahLst/>
              <a:cxnLst/>
              <a:rect l="l" t="t" r="r" b="b"/>
              <a:pathLst>
                <a:path w="2212" h="1091" extrusionOk="0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906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-37790" y="-40200"/>
            <a:ext cx="917067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Converting features to format acceptable by model</a:t>
            </a:r>
          </a:p>
        </p:txBody>
      </p:sp>
      <p:grpSp>
        <p:nvGrpSpPr>
          <p:cNvPr id="1969" name="Google Shape;1969;p38"/>
          <p:cNvGrpSpPr/>
          <p:nvPr/>
        </p:nvGrpSpPr>
        <p:grpSpPr>
          <a:xfrm>
            <a:off x="442896" y="1105450"/>
            <a:ext cx="3976704" cy="723338"/>
            <a:chOff x="442896" y="1105450"/>
            <a:chExt cx="2667803" cy="723338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42896" y="1105450"/>
              <a:ext cx="2377444" cy="723338"/>
              <a:chOff x="3955246" y="1108688"/>
              <a:chExt cx="2377444" cy="723338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0" y="1108688"/>
                <a:ext cx="236314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Condition, Brand, Type, Disk type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55246" y="150022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Just tell model that they are categorical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5252608" y="1092384"/>
            <a:ext cx="3628797" cy="1139667"/>
            <a:chOff x="6162554" y="1092384"/>
            <a:chExt cx="2486146" cy="1139667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591300" y="1092384"/>
              <a:ext cx="2057400" cy="1139667"/>
              <a:chOff x="5938775" y="687317"/>
              <a:chExt cx="2057400" cy="1139667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38775" y="687317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Graphic card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14975" y="1495184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Find score of graphic card using another dataset which contains scores for many GPUs. </a:t>
                </a: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NVIDIA GeForce GTX 1070 -&gt; 80.5. Highest score is 236. Score for integrated is 4.7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162554" y="1582873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42894" y="2571750"/>
            <a:ext cx="3976705" cy="708185"/>
            <a:chOff x="442895" y="2502863"/>
            <a:chExt cx="2667803" cy="70818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42895" y="2502863"/>
              <a:ext cx="2071705" cy="708185"/>
              <a:chOff x="3567057" y="1153915"/>
              <a:chExt cx="2071705" cy="708185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CPU </a:t>
                </a: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hertz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67057" y="153030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F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ind average. 2.2 – 2.6 -&gt; 2.4. Below 2.8 -&gt; 2.4. Above 2.6 -&gt; 2.8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3962402" cy="673408"/>
            <a:chOff x="457198" y="4057675"/>
            <a:chExt cx="2653501" cy="673408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CPU cores, Memory, Disk size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Remove all non-numeric symbols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69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</a:t>
            </a:r>
            <a:endParaRPr dirty="0"/>
          </a:p>
        </p:txBody>
      </p:sp>
      <p:sp>
        <p:nvSpPr>
          <p:cNvPr id="527" name="Google Shape;527;p20"/>
          <p:cNvSpPr txBox="1"/>
          <p:nvPr/>
        </p:nvSpPr>
        <p:spPr>
          <a:xfrm>
            <a:off x="3704250" y="2113000"/>
            <a:ext cx="1734600" cy="98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LightGBM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29" name="Google Shape;529;p20"/>
          <p:cNvGrpSpPr/>
          <p:nvPr/>
        </p:nvGrpSpPr>
        <p:grpSpPr>
          <a:xfrm>
            <a:off x="2820234" y="989911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12940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2007708"/>
            <a:chOff x="6949580" y="3042675"/>
            <a:chExt cx="1734600" cy="2007708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Handle Cat Data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912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No need to transform the categorical data to numerical.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Fast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Fastest Gradient Boosting Model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236220" y="1001783"/>
            <a:ext cx="2144121" cy="1729392"/>
            <a:chOff x="236220" y="1001783"/>
            <a:chExt cx="2144121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236220" y="1527875"/>
              <a:ext cx="2144121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Less hyperparameter tuning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358140" y="2142275"/>
              <a:ext cx="2022201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Reduces time spent on hyperparameter tuning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888986" cy="2134487"/>
            <a:chOff x="456753" y="3042675"/>
            <a:chExt cx="1888986" cy="2134487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647175"/>
              <a:ext cx="1734600" cy="25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High Accuracy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459820" y="3862117"/>
              <a:ext cx="1885919" cy="1315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It is allways considered in kaggle competition because of its best accuracy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rot="10800000" flipV="1">
            <a:off x="1626303" y="1281383"/>
            <a:ext cx="2416918" cy="226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V="1">
            <a:off x="1626303" y="3136271"/>
            <a:ext cx="1193931" cy="2086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rot="10800000" flipV="1">
            <a:off x="6226496" y="1304032"/>
            <a:ext cx="1288134" cy="7108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rot="10800000" flipV="1">
            <a:off x="4995804" y="3344924"/>
            <a:ext cx="2518826" cy="4773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1"/>
          <p:cNvSpPr/>
          <p:nvPr/>
        </p:nvSpPr>
        <p:spPr>
          <a:xfrm>
            <a:off x="457200" y="1036100"/>
            <a:ext cx="2628900" cy="1211700"/>
          </a:xfrm>
          <a:prstGeom prst="roundRect">
            <a:avLst>
              <a:gd name="adj" fmla="val 50000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628650" y="46305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 Building</a:t>
            </a:r>
            <a:endParaRPr dirty="0"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358640" y="1278038"/>
            <a:ext cx="3232810" cy="671250"/>
            <a:chOff x="4358640" y="1278038"/>
            <a:chExt cx="3232810" cy="67125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358640" y="1278038"/>
              <a:ext cx="2270737" cy="671250"/>
              <a:chOff x="5763515" y="700371"/>
              <a:chExt cx="2270737" cy="671250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Inference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5763515" y="1039821"/>
                <a:ext cx="2270733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Saving model inference for deploymnt.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086100" y="2203696"/>
            <a:ext cx="3108358" cy="802564"/>
            <a:chOff x="3321042" y="2444463"/>
            <a:chExt cx="3108358" cy="802564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321042" y="2444463"/>
              <a:ext cx="2146285" cy="802564"/>
              <a:chOff x="5887967" y="700371"/>
              <a:chExt cx="2146285" cy="802564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Tuning </a:t>
                </a: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&amp; training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5887967" y="1039820"/>
                <a:ext cx="2146281" cy="463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Best hyperparameters &amp; Interpretation of model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627756" y="2998039"/>
            <a:ext cx="3169711" cy="933881"/>
            <a:chOff x="3259689" y="2313148"/>
            <a:chExt cx="3169711" cy="933881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259689" y="2313148"/>
              <a:ext cx="2207638" cy="933881"/>
              <a:chOff x="5826614" y="569056"/>
              <a:chExt cx="2207638" cy="933881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569056"/>
                <a:ext cx="1981200" cy="463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EDA and Preprocess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5826614" y="959397"/>
                <a:ext cx="2207634" cy="543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Explore data insight &amp; prepare for model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230765" y="4055013"/>
            <a:ext cx="3169710" cy="814642"/>
            <a:chOff x="3259690" y="2444463"/>
            <a:chExt cx="3169710" cy="814642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259690" y="2444463"/>
              <a:ext cx="2497351" cy="814642"/>
              <a:chOff x="5826615" y="700371"/>
              <a:chExt cx="2497351" cy="814642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5826615" y="700371"/>
                <a:ext cx="249735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Import data and Library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5927925" y="1039820"/>
                <a:ext cx="2253990" cy="475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L</a:t>
                </a: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oaded data and installed needed libraries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rot="10800000" flipH="1">
            <a:off x="3400475" y="3767250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rot="10800000" flipH="1">
            <a:off x="4797466" y="2841592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rot="10800000" flipH="1">
            <a:off x="6194458" y="1915933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Saturn is the gas giant that has rings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 Limitations</a:t>
            </a:r>
            <a:endParaRPr dirty="0"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7" y="1157650"/>
            <a:ext cx="3396553" cy="671250"/>
            <a:chOff x="457197" y="1157650"/>
            <a:chExt cx="3396553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0" y="1157650"/>
              <a:ext cx="262464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Transform data to numeric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7" y="1497100"/>
              <a:ext cx="270971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Trying out numeric data may have resulted better accuracy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200" y="2123450"/>
            <a:ext cx="3396550" cy="878148"/>
            <a:chOff x="457200" y="2123450"/>
            <a:chExt cx="3396550" cy="87814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Transform skewed data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541020" y="2462888"/>
              <a:ext cx="2205450" cy="5387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We should have tried out log/power transforms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Leakages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Duplicate data should have been deleted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388620" y="3975023"/>
            <a:ext cx="3465130" cy="758876"/>
            <a:chOff x="388620" y="3975023"/>
            <a:chExt cx="3465130" cy="758876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098" y="3975023"/>
              <a:ext cx="2498700" cy="331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longer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388620" y="4394462"/>
              <a:ext cx="2281586" cy="339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Training model using parameters longer gives better results.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4936" y="-77441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Summary</a:t>
            </a:r>
            <a:endParaRPr dirty="0"/>
          </a:p>
        </p:txBody>
      </p:sp>
      <p:graphicFrame>
        <p:nvGraphicFramePr>
          <p:cNvPr id="1185" name="Google Shape;1185;p29"/>
          <p:cNvGraphicFramePr/>
          <p:nvPr>
            <p:extLst>
              <p:ext uri="{D42A27DB-BD31-4B8C-83A1-F6EECF244321}">
                <p14:modId xmlns:p14="http://schemas.microsoft.com/office/powerpoint/2010/main" val="1031271943"/>
              </p:ext>
            </p:extLst>
          </p:nvPr>
        </p:nvGraphicFramePr>
        <p:xfrm>
          <a:off x="457200" y="922263"/>
          <a:ext cx="4586325" cy="3771600"/>
        </p:xfrm>
        <a:graphic>
          <a:graphicData uri="http://schemas.openxmlformats.org/drawingml/2006/table">
            <a:tbl>
              <a:tblPr>
                <a:noFill/>
                <a:tableStyleId>{1B887E34-9268-43E6-B703-DFC2A40691FF}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Supervised learning   Regression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LightGBM</a:t>
                      </a:r>
                      <a:r>
                        <a:rPr lang="en-US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Regressor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RandomizedSearchCV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Pandas data mining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Matplotlib visualization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cxnSpLocks/>
            <a:endCxn id="2203" idx="0"/>
          </p:cNvCxnSpPr>
          <p:nvPr/>
        </p:nvCxnSpPr>
        <p:spPr>
          <a:xfrm>
            <a:off x="1405355" y="1819381"/>
            <a:ext cx="6231542" cy="91177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2" name="Google Shape;2202;p43"/>
          <p:cNvCxnSpPr>
            <a:cxnSpLocks/>
          </p:cNvCxnSpPr>
          <p:nvPr/>
        </p:nvCxnSpPr>
        <p:spPr>
          <a:xfrm rot="10800000">
            <a:off x="1507105" y="3017615"/>
            <a:ext cx="6129792" cy="919723"/>
          </a:xfrm>
          <a:prstGeom prst="bentConnector3">
            <a:avLst>
              <a:gd name="adj1" fmla="val 10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avLst/>
              <a:gdLst/>
              <a:ahLst/>
              <a:cxnLst/>
              <a:rect l="l" t="t" r="r" b="b"/>
              <a:pathLst>
                <a:path w="6751" h="9568" extrusionOk="0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avLst/>
              <a:gdLst/>
              <a:ahLst/>
              <a:cxnLst/>
              <a:rect l="l" t="t" r="r" b="b"/>
              <a:pathLst>
                <a:path w="3613" h="15985" extrusionOk="0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avLst/>
              <a:gdLst/>
              <a:ahLst/>
              <a:cxnLst/>
              <a:rect l="l" t="t" r="r" b="b"/>
              <a:pathLst>
                <a:path w="1461" h="11963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avLst/>
              <a:gdLst/>
              <a:ahLst/>
              <a:cxnLst/>
              <a:rect l="l" t="t" r="r" b="b"/>
              <a:pathLst>
                <a:path w="6789" h="15832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avLst/>
              <a:gdLst/>
              <a:ahLst/>
              <a:cxnLst/>
              <a:rect l="l" t="t" r="r" b="b"/>
              <a:pathLst>
                <a:path w="12361" h="5047" extrusionOk="0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avLst/>
              <a:gdLst/>
              <a:ahLst/>
              <a:cxnLst/>
              <a:rect l="l" t="t" r="r" b="b"/>
              <a:pathLst>
                <a:path w="15307" h="1448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avLst/>
              <a:gdLst/>
              <a:ahLst/>
              <a:cxnLst/>
              <a:rect l="l" t="t" r="r" b="b"/>
              <a:pathLst>
                <a:path w="8864" h="1461" extrusionOk="0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avLst/>
              <a:gdLst/>
              <a:ahLst/>
              <a:cxnLst/>
              <a:rect l="l" t="t" r="r" b="b"/>
              <a:pathLst>
                <a:path w="15307" h="4778" extrusionOk="0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avLst/>
              <a:gdLst/>
              <a:ahLst/>
              <a:cxnLst/>
              <a:rect l="l" t="t" r="r" b="b"/>
              <a:pathLst>
                <a:path w="1461" h="6943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avLst/>
              <a:gdLst/>
              <a:ahLst/>
              <a:cxnLst/>
              <a:rect l="l" t="t" r="r" b="b"/>
              <a:pathLst>
                <a:path w="5188" h="17061" extrusionOk="0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avLst/>
              <a:gdLst/>
              <a:ahLst/>
              <a:cxnLst/>
              <a:rect l="l" t="t" r="r" b="b"/>
              <a:pathLst>
                <a:path w="1461" h="10990" extrusionOk="0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avLst/>
              <a:gdLst/>
              <a:ahLst/>
              <a:cxnLst/>
              <a:rect l="l" t="t" r="r" b="b"/>
              <a:pathLst>
                <a:path w="6021" h="13296" extrusionOk="0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avLst/>
              <a:gdLst/>
              <a:ahLst/>
              <a:cxnLst/>
              <a:rect l="l" t="t" r="r" b="b"/>
              <a:pathLst>
                <a:path w="12540" h="5995" extrusionOk="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avLst/>
              <a:gdLst/>
              <a:ahLst/>
              <a:cxnLst/>
              <a:rect l="l" t="t" r="r" b="b"/>
              <a:pathLst>
                <a:path w="16126" h="4932" extrusionOk="0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avLst/>
              <a:gdLst/>
              <a:ahLst/>
              <a:cxnLst/>
              <a:rect l="l" t="t" r="r" b="b"/>
              <a:pathLst>
                <a:path w="12540" h="8467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avLst/>
              <a:gdLst/>
              <a:ahLst/>
              <a:cxnLst/>
              <a:rect l="l" t="t" r="r" b="b"/>
              <a:pathLst>
                <a:path w="5739" h="1461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avLst/>
              <a:gdLst/>
              <a:ahLst/>
              <a:cxnLst/>
              <a:rect l="l" t="t" r="r" b="b"/>
              <a:pathLst>
                <a:path w="2755" h="2754" extrusionOk="0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avLst/>
              <a:gdLst/>
              <a:ahLst/>
              <a:cxnLst/>
              <a:rect l="l" t="t" r="r" b="b"/>
              <a:pathLst>
                <a:path w="2768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avLst/>
              <a:gdLst/>
              <a:ahLst/>
              <a:cxnLst/>
              <a:rect l="l" t="t" r="r" b="b"/>
              <a:pathLst>
                <a:path w="2754" h="2768" extrusionOk="0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avLst/>
              <a:gdLst/>
              <a:ahLst/>
              <a:cxnLst/>
              <a:rect l="l" t="t" r="r" b="b"/>
              <a:pathLst>
                <a:path w="2768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avLst/>
              <a:gdLst/>
              <a:ahLst/>
              <a:cxnLst/>
              <a:rect l="l" t="t" r="r" b="b"/>
              <a:pathLst>
                <a:path w="2767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avLst/>
              <a:gdLst/>
              <a:ahLst/>
              <a:cxnLst/>
              <a:rect l="l" t="t" r="r" b="b"/>
              <a:pathLst>
                <a:path w="20967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avLst/>
              <a:gdLst/>
              <a:ahLst/>
              <a:cxnLst/>
              <a:rect l="l" t="t" r="r" b="b"/>
              <a:pathLst>
                <a:path w="10478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avLst/>
              <a:gdLst/>
              <a:ahLst/>
              <a:cxnLst/>
              <a:rect l="l" t="t" r="r" b="b"/>
              <a:pathLst>
                <a:path w="10490" h="20968" extrusionOk="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avLst/>
              <a:gdLst/>
              <a:ahLst/>
              <a:cxnLst/>
              <a:rect l="l" t="t" r="r" b="b"/>
              <a:pathLst>
                <a:path w="13360" h="13347" extrusionOk="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6" name="Google Shape;2246;p43"/>
          <p:cNvSpPr txBox="1"/>
          <p:nvPr/>
        </p:nvSpPr>
        <p:spPr>
          <a:xfrm>
            <a:off x="3597664" y="2893829"/>
            <a:ext cx="1948882" cy="65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Further</a:t>
            </a:r>
            <a:br>
              <a:rPr lang="en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Developements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00" name="Google Shape;2200;p43"/>
          <p:cNvSpPr/>
          <p:nvPr/>
        </p:nvSpPr>
        <p:spPr>
          <a:xfrm>
            <a:off x="565535" y="2722411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More Testing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662497" y="2731153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Browser Extension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cxnSpLocks/>
          </p:cNvCxnSpPr>
          <p:nvPr/>
        </p:nvCxnSpPr>
        <p:spPr>
          <a:xfrm rot="5400000">
            <a:off x="1001268" y="2236211"/>
            <a:ext cx="916541" cy="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53" name="Google Shape;2253;p43"/>
          <p:cNvCxnSpPr>
            <a:cxnSpLocks/>
          </p:cNvCxnSpPr>
          <p:nvPr/>
        </p:nvCxnSpPr>
        <p:spPr>
          <a:xfrm rot="16200000" flipV="1">
            <a:off x="7183153" y="3480096"/>
            <a:ext cx="910986" cy="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xfrm>
            <a:off x="684232" y="338058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your attention!</a:t>
            </a:r>
            <a:endParaRPr dirty="0"/>
          </a:p>
        </p:txBody>
      </p:sp>
      <p:grpSp>
        <p:nvGrpSpPr>
          <p:cNvPr id="2338" name="Google Shape;2338;p45"/>
          <p:cNvGrpSpPr/>
          <p:nvPr/>
        </p:nvGrpSpPr>
        <p:grpSpPr>
          <a:xfrm>
            <a:off x="3119997" y="1475275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" name="Google Shape;2315;p45">
            <a:extLst>
              <a:ext uri="{FF2B5EF4-FFF2-40B4-BE49-F238E27FC236}">
                <a16:creationId xmlns:a16="http://schemas.microsoft.com/office/drawing/2014/main" id="{655DC578-AFEE-4A3E-B615-C7FE3814F3C0}"/>
              </a:ext>
            </a:extLst>
          </p:cNvPr>
          <p:cNvSpPr txBox="1">
            <a:spLocks/>
          </p:cNvSpPr>
          <p:nvPr/>
        </p:nvSpPr>
        <p:spPr>
          <a:xfrm>
            <a:off x="624879" y="4081278"/>
            <a:ext cx="7886700" cy="9941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en-US" dirty="0"/>
              <a:t>Any Questions?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539059" y="56205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8060"/>
              <a:chOff x="3969538" y="1108675"/>
              <a:chExt cx="1981200" cy="67806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Background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4"/>
                <a:ext cx="1981200" cy="3364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Problem &amp; Target variable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132195"/>
            <a:ext cx="2653477" cy="596100"/>
            <a:chOff x="6033350" y="1109875"/>
            <a:chExt cx="2653477" cy="596100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226694"/>
              <a:ext cx="1981204" cy="432713"/>
              <a:chOff x="6053048" y="899152"/>
              <a:chExt cx="1981204" cy="432713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899152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Evaluation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0006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82372"/>
            <a:ext cx="2630080" cy="603326"/>
            <a:chOff x="3297248" y="2582372"/>
            <a:chExt cx="2630080" cy="603326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39736" y="2582372"/>
              <a:ext cx="1987592" cy="573540"/>
              <a:chOff x="3551548" y="1233425"/>
              <a:chExt cx="1987592" cy="57354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51548" y="123342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57940" y="147516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Type of data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4055023"/>
            <a:ext cx="2643566" cy="596100"/>
            <a:chOff x="3297248" y="4055023"/>
            <a:chExt cx="2643566" cy="5961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59599" y="4097076"/>
              <a:ext cx="1981215" cy="541745"/>
              <a:chOff x="3571411" y="2374089"/>
              <a:chExt cx="1981215" cy="541745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71426" y="237408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71411" y="2584034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Why this model? 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616950"/>
            <a:ext cx="2424918" cy="596100"/>
            <a:chOff x="6033350" y="2616950"/>
            <a:chExt cx="2424918" cy="596100"/>
          </a:xfrm>
        </p:grpSpPr>
        <p:sp>
          <p:nvSpPr>
            <p:cNvPr id="316" name="Google Shape;316;p16"/>
            <p:cNvSpPr txBox="1"/>
            <p:nvPr/>
          </p:nvSpPr>
          <p:spPr>
            <a:xfrm>
              <a:off x="6477068" y="277014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Assumptions and Limitations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4056000"/>
            <a:ext cx="2653477" cy="596100"/>
            <a:chOff x="6033350" y="4056000"/>
            <a:chExt cx="2653477" cy="596100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4176597"/>
              <a:ext cx="1981204" cy="474620"/>
              <a:chOff x="6705623" y="4257359"/>
              <a:chExt cx="1981204" cy="474620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25735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Next Steps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28295"/>
            <a:ext cx="0" cy="8886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2481579" y="1908419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2584501" y="1502644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37413" y="117432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2740749" y="1658895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642742" y="1990778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2709163" y="2520983"/>
            <a:ext cx="3343200" cy="1506927"/>
            <a:chOff x="684758" y="2420459"/>
            <a:chExt cx="3343200" cy="1506927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84758" y="2420459"/>
              <a:ext cx="28890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Why we need price prediction?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84758" y="2768141"/>
              <a:ext cx="3343200" cy="1159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Save your time, resources &amp; nerves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No need to call the owner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Knowing approximate price before making a deal is important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EC82-2E3F-4A01-9CD4-308EF6BB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127" y="16123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Sample Usage</a:t>
            </a:r>
          </a:p>
        </p:txBody>
      </p:sp>
      <p:grpSp>
        <p:nvGrpSpPr>
          <p:cNvPr id="3" name="Google Shape;1922;p38">
            <a:extLst>
              <a:ext uri="{FF2B5EF4-FFF2-40B4-BE49-F238E27FC236}">
                <a16:creationId xmlns:a16="http://schemas.microsoft.com/office/drawing/2014/main" id="{50A11677-36E0-4988-B9A1-EA5DD11F2CB2}"/>
              </a:ext>
            </a:extLst>
          </p:cNvPr>
          <p:cNvGrpSpPr/>
          <p:nvPr/>
        </p:nvGrpSpPr>
        <p:grpSpPr>
          <a:xfrm>
            <a:off x="628650" y="947564"/>
            <a:ext cx="2247902" cy="3550335"/>
            <a:chOff x="1085850" y="1181650"/>
            <a:chExt cx="2247902" cy="3550335"/>
          </a:xfrm>
        </p:grpSpPr>
        <p:sp>
          <p:nvSpPr>
            <p:cNvPr id="4" name="Google Shape;1923;p38">
              <a:extLst>
                <a:ext uri="{FF2B5EF4-FFF2-40B4-BE49-F238E27FC236}">
                  <a16:creationId xmlns:a16="http://schemas.microsoft.com/office/drawing/2014/main" id="{B374A448-484D-4D84-9298-9E68B6389036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24;p38">
              <a:extLst>
                <a:ext uri="{FF2B5EF4-FFF2-40B4-BE49-F238E27FC236}">
                  <a16:creationId xmlns:a16="http://schemas.microsoft.com/office/drawing/2014/main" id="{C2C58C39-09FD-42CB-8D6B-3EC95E1DF7F5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25;p38">
              <a:extLst>
                <a:ext uri="{FF2B5EF4-FFF2-40B4-BE49-F238E27FC236}">
                  <a16:creationId xmlns:a16="http://schemas.microsoft.com/office/drawing/2014/main" id="{97A2FE4F-FFE1-4BDE-AD28-FC5AEDD4C8E5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26;p38">
              <a:extLst>
                <a:ext uri="{FF2B5EF4-FFF2-40B4-BE49-F238E27FC236}">
                  <a16:creationId xmlns:a16="http://schemas.microsoft.com/office/drawing/2014/main" id="{AD7CE40D-3869-44CB-AAEF-31617FEDB5D1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27;p38">
              <a:extLst>
                <a:ext uri="{FF2B5EF4-FFF2-40B4-BE49-F238E27FC236}">
                  <a16:creationId xmlns:a16="http://schemas.microsoft.com/office/drawing/2014/main" id="{E78CC09D-EA14-4282-9C78-1ADD4957E222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28;p38">
              <a:extLst>
                <a:ext uri="{FF2B5EF4-FFF2-40B4-BE49-F238E27FC236}">
                  <a16:creationId xmlns:a16="http://schemas.microsoft.com/office/drawing/2014/main" id="{F158A001-413F-4C5C-BBA3-F818E9DCCFB4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29;p38">
              <a:extLst>
                <a:ext uri="{FF2B5EF4-FFF2-40B4-BE49-F238E27FC236}">
                  <a16:creationId xmlns:a16="http://schemas.microsoft.com/office/drawing/2014/main" id="{05067E41-274B-419D-9452-0A874E6A1004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30;p38">
              <a:extLst>
                <a:ext uri="{FF2B5EF4-FFF2-40B4-BE49-F238E27FC236}">
                  <a16:creationId xmlns:a16="http://schemas.microsoft.com/office/drawing/2014/main" id="{1772D19E-5811-44FA-9C24-941FDCF48D9B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31;p38">
              <a:extLst>
                <a:ext uri="{FF2B5EF4-FFF2-40B4-BE49-F238E27FC236}">
                  <a16:creationId xmlns:a16="http://schemas.microsoft.com/office/drawing/2014/main" id="{CA53F6AF-30D9-4F43-9F75-A8A3785356A9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32;p38">
              <a:extLst>
                <a:ext uri="{FF2B5EF4-FFF2-40B4-BE49-F238E27FC236}">
                  <a16:creationId xmlns:a16="http://schemas.microsoft.com/office/drawing/2014/main" id="{19717E32-F2CA-4CDB-8AB1-E86FC7B97CA1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33;p38">
              <a:extLst>
                <a:ext uri="{FF2B5EF4-FFF2-40B4-BE49-F238E27FC236}">
                  <a16:creationId xmlns:a16="http://schemas.microsoft.com/office/drawing/2014/main" id="{51F76E12-487B-4E00-9AD3-FC1FA4D7A806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34;p38">
              <a:extLst>
                <a:ext uri="{FF2B5EF4-FFF2-40B4-BE49-F238E27FC236}">
                  <a16:creationId xmlns:a16="http://schemas.microsoft.com/office/drawing/2014/main" id="{9CA317C2-AD1C-4D53-900C-689B6996C921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35;p38">
              <a:extLst>
                <a:ext uri="{FF2B5EF4-FFF2-40B4-BE49-F238E27FC236}">
                  <a16:creationId xmlns:a16="http://schemas.microsoft.com/office/drawing/2014/main" id="{C0BDC7D6-1169-46DD-A2B1-813B7A79717A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36;p38">
              <a:extLst>
                <a:ext uri="{FF2B5EF4-FFF2-40B4-BE49-F238E27FC236}">
                  <a16:creationId xmlns:a16="http://schemas.microsoft.com/office/drawing/2014/main" id="{ADF79604-F645-4A0E-9DFE-495FD74DF01B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37;p38">
              <a:extLst>
                <a:ext uri="{FF2B5EF4-FFF2-40B4-BE49-F238E27FC236}">
                  <a16:creationId xmlns:a16="http://schemas.microsoft.com/office/drawing/2014/main" id="{BE39C283-81BE-4CC4-9C15-F705CF9F266C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38;p38">
              <a:extLst>
                <a:ext uri="{FF2B5EF4-FFF2-40B4-BE49-F238E27FC236}">
                  <a16:creationId xmlns:a16="http://schemas.microsoft.com/office/drawing/2014/main" id="{CB87C9F1-4FCE-452E-B073-EC9EA8C82A5D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39;p38">
              <a:extLst>
                <a:ext uri="{FF2B5EF4-FFF2-40B4-BE49-F238E27FC236}">
                  <a16:creationId xmlns:a16="http://schemas.microsoft.com/office/drawing/2014/main" id="{EDF52399-EA08-4FC6-BB34-CC98FCC67062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40;p38">
              <a:extLst>
                <a:ext uri="{FF2B5EF4-FFF2-40B4-BE49-F238E27FC236}">
                  <a16:creationId xmlns:a16="http://schemas.microsoft.com/office/drawing/2014/main" id="{555B9868-109F-4A23-9E66-8397AAAED1C3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41;p38">
              <a:extLst>
                <a:ext uri="{FF2B5EF4-FFF2-40B4-BE49-F238E27FC236}">
                  <a16:creationId xmlns:a16="http://schemas.microsoft.com/office/drawing/2014/main" id="{34B1B55A-0AB0-4601-B986-0FCAA66A5405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42;p38">
              <a:extLst>
                <a:ext uri="{FF2B5EF4-FFF2-40B4-BE49-F238E27FC236}">
                  <a16:creationId xmlns:a16="http://schemas.microsoft.com/office/drawing/2014/main" id="{BA66E580-A635-43F7-AC96-26813A802E04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43;p38">
              <a:extLst>
                <a:ext uri="{FF2B5EF4-FFF2-40B4-BE49-F238E27FC236}">
                  <a16:creationId xmlns:a16="http://schemas.microsoft.com/office/drawing/2014/main" id="{0DB61B95-A727-411A-A836-53240F90CC1B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44;p38">
              <a:extLst>
                <a:ext uri="{FF2B5EF4-FFF2-40B4-BE49-F238E27FC236}">
                  <a16:creationId xmlns:a16="http://schemas.microsoft.com/office/drawing/2014/main" id="{E7FB6F6D-FC5B-44DD-9197-A9124C72FD08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45;p38">
              <a:extLst>
                <a:ext uri="{FF2B5EF4-FFF2-40B4-BE49-F238E27FC236}">
                  <a16:creationId xmlns:a16="http://schemas.microsoft.com/office/drawing/2014/main" id="{83238675-139E-458F-832B-04C813519FE1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46;p38">
              <a:extLst>
                <a:ext uri="{FF2B5EF4-FFF2-40B4-BE49-F238E27FC236}">
                  <a16:creationId xmlns:a16="http://schemas.microsoft.com/office/drawing/2014/main" id="{4768AE1D-FBDD-4FCC-B817-B9D91164902C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47;p38">
              <a:extLst>
                <a:ext uri="{FF2B5EF4-FFF2-40B4-BE49-F238E27FC236}">
                  <a16:creationId xmlns:a16="http://schemas.microsoft.com/office/drawing/2014/main" id="{ACDA8176-0BB3-413B-AC1C-1EC1A4A0E4D8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48;p38">
              <a:extLst>
                <a:ext uri="{FF2B5EF4-FFF2-40B4-BE49-F238E27FC236}">
                  <a16:creationId xmlns:a16="http://schemas.microsoft.com/office/drawing/2014/main" id="{F0AE2E33-BCB4-40A4-A628-E37B79DDBB1E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49;p38">
              <a:extLst>
                <a:ext uri="{FF2B5EF4-FFF2-40B4-BE49-F238E27FC236}">
                  <a16:creationId xmlns:a16="http://schemas.microsoft.com/office/drawing/2014/main" id="{FA43F1F7-2A57-4251-A315-D0674B1F1E16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50;p38">
              <a:extLst>
                <a:ext uri="{FF2B5EF4-FFF2-40B4-BE49-F238E27FC236}">
                  <a16:creationId xmlns:a16="http://schemas.microsoft.com/office/drawing/2014/main" id="{5C9C1DD3-56E3-42B5-8C63-FFC40122FC7E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51;p38">
              <a:extLst>
                <a:ext uri="{FF2B5EF4-FFF2-40B4-BE49-F238E27FC236}">
                  <a16:creationId xmlns:a16="http://schemas.microsoft.com/office/drawing/2014/main" id="{E83915B2-FE99-4632-9BAA-5A28F3694D7B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52;p38">
              <a:extLst>
                <a:ext uri="{FF2B5EF4-FFF2-40B4-BE49-F238E27FC236}">
                  <a16:creationId xmlns:a16="http://schemas.microsoft.com/office/drawing/2014/main" id="{3D983043-B095-4D1A-824F-BD77ED9B478C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53;p38">
              <a:extLst>
                <a:ext uri="{FF2B5EF4-FFF2-40B4-BE49-F238E27FC236}">
                  <a16:creationId xmlns:a16="http://schemas.microsoft.com/office/drawing/2014/main" id="{5B3233EA-8A44-45E2-929E-E6CA56FB5FB6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54;p38">
              <a:extLst>
                <a:ext uri="{FF2B5EF4-FFF2-40B4-BE49-F238E27FC236}">
                  <a16:creationId xmlns:a16="http://schemas.microsoft.com/office/drawing/2014/main" id="{0732D95E-0982-4522-B26E-002C79393BB2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55;p38">
              <a:extLst>
                <a:ext uri="{FF2B5EF4-FFF2-40B4-BE49-F238E27FC236}">
                  <a16:creationId xmlns:a16="http://schemas.microsoft.com/office/drawing/2014/main" id="{8A8806A7-2D33-4589-B023-FA67AEFD8F17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56;p38">
              <a:extLst>
                <a:ext uri="{FF2B5EF4-FFF2-40B4-BE49-F238E27FC236}">
                  <a16:creationId xmlns:a16="http://schemas.microsoft.com/office/drawing/2014/main" id="{BA6CB2CA-B7F5-45A5-A0D4-40044BEF4101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57;p38">
              <a:extLst>
                <a:ext uri="{FF2B5EF4-FFF2-40B4-BE49-F238E27FC236}">
                  <a16:creationId xmlns:a16="http://schemas.microsoft.com/office/drawing/2014/main" id="{DA1216D7-4DE9-4366-A22B-21E5D806EAE3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58;p38">
              <a:extLst>
                <a:ext uri="{FF2B5EF4-FFF2-40B4-BE49-F238E27FC236}">
                  <a16:creationId xmlns:a16="http://schemas.microsoft.com/office/drawing/2014/main" id="{A6A7D153-485A-4228-BAFC-D79108F75B6F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59;p38">
              <a:extLst>
                <a:ext uri="{FF2B5EF4-FFF2-40B4-BE49-F238E27FC236}">
                  <a16:creationId xmlns:a16="http://schemas.microsoft.com/office/drawing/2014/main" id="{E46C99F7-49F2-47ED-BE40-D654DEDD74A1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60;p38">
              <a:extLst>
                <a:ext uri="{FF2B5EF4-FFF2-40B4-BE49-F238E27FC236}">
                  <a16:creationId xmlns:a16="http://schemas.microsoft.com/office/drawing/2014/main" id="{2910971C-49D4-41A8-AE9C-892B6A293DF2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61;p38">
              <a:extLst>
                <a:ext uri="{FF2B5EF4-FFF2-40B4-BE49-F238E27FC236}">
                  <a16:creationId xmlns:a16="http://schemas.microsoft.com/office/drawing/2014/main" id="{D304265B-0CA7-47B3-936A-6B8F32FA3F9F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62;p38">
              <a:extLst>
                <a:ext uri="{FF2B5EF4-FFF2-40B4-BE49-F238E27FC236}">
                  <a16:creationId xmlns:a16="http://schemas.microsoft.com/office/drawing/2014/main" id="{6BFC6AA9-D689-4682-9E4F-8BAFA172B344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63;p38">
              <a:extLst>
                <a:ext uri="{FF2B5EF4-FFF2-40B4-BE49-F238E27FC236}">
                  <a16:creationId xmlns:a16="http://schemas.microsoft.com/office/drawing/2014/main" id="{8E3739C3-47E0-49FE-A5C9-CADB1CE6F86F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64;p38">
              <a:extLst>
                <a:ext uri="{FF2B5EF4-FFF2-40B4-BE49-F238E27FC236}">
                  <a16:creationId xmlns:a16="http://schemas.microsoft.com/office/drawing/2014/main" id="{76DC605E-3085-40C5-9B6F-60F3229845BC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65;p38">
              <a:extLst>
                <a:ext uri="{FF2B5EF4-FFF2-40B4-BE49-F238E27FC236}">
                  <a16:creationId xmlns:a16="http://schemas.microsoft.com/office/drawing/2014/main" id="{370D2BF8-1E29-44A0-9B21-F465CD810D05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66;p38">
              <a:extLst>
                <a:ext uri="{FF2B5EF4-FFF2-40B4-BE49-F238E27FC236}">
                  <a16:creationId xmlns:a16="http://schemas.microsoft.com/office/drawing/2014/main" id="{BAE8BC6D-F471-4858-8936-E04EADB3F4EA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67;p38">
              <a:extLst>
                <a:ext uri="{FF2B5EF4-FFF2-40B4-BE49-F238E27FC236}">
                  <a16:creationId xmlns:a16="http://schemas.microsoft.com/office/drawing/2014/main" id="{B06A18D3-0C68-48E4-87D8-D7631EB889AC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68;p38">
              <a:extLst>
                <a:ext uri="{FF2B5EF4-FFF2-40B4-BE49-F238E27FC236}">
                  <a16:creationId xmlns:a16="http://schemas.microsoft.com/office/drawing/2014/main" id="{7AB68D73-49D0-4510-8C17-06FBF8F65587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973;p38">
            <a:extLst>
              <a:ext uri="{FF2B5EF4-FFF2-40B4-BE49-F238E27FC236}">
                <a16:creationId xmlns:a16="http://schemas.microsoft.com/office/drawing/2014/main" id="{56117026-C38E-4145-B1A6-4E3D56436724}"/>
              </a:ext>
            </a:extLst>
          </p:cNvPr>
          <p:cNvSpPr txBox="1"/>
          <p:nvPr/>
        </p:nvSpPr>
        <p:spPr>
          <a:xfrm>
            <a:off x="3964632" y="2690905"/>
            <a:ext cx="321769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  <a:hlinkClick r:id="rId2"/>
              </a:rPr>
              <a:t>anpple.com</a:t>
            </a:r>
            <a:endParaRPr sz="2500" i="1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61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68489" y="793846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57526" y="1311046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62402" y="2385246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18"/>
          <p:cNvSpPr/>
          <p:nvPr/>
        </p:nvSpPr>
        <p:spPr>
          <a:xfrm>
            <a:off x="1807627" y="2970821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807627" y="2970821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807627" y="2970821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807627" y="2970821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18"/>
          <p:cNvGrpSpPr/>
          <p:nvPr/>
        </p:nvGrpSpPr>
        <p:grpSpPr>
          <a:xfrm>
            <a:off x="4133569" y="860146"/>
            <a:ext cx="4412143" cy="1334950"/>
            <a:chOff x="4122280" y="1390725"/>
            <a:chExt cx="4412143" cy="1334950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091063" y="2393875"/>
              <a:ext cx="244336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Main Page + Individual Ad</a:t>
              </a: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Web Scraping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35339" y="1831621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63914" y="2803171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72352" y="2707296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55848" y="2830452"/>
            <a:ext cx="4451929" cy="343088"/>
            <a:chOff x="4122280" y="3397025"/>
            <a:chExt cx="4451929" cy="343088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020342" y="3408313"/>
              <a:ext cx="255386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Cleaning Feature Engineering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72352" y="1704146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46286" y="1847190"/>
            <a:ext cx="4331492" cy="497700"/>
            <a:chOff x="4134997" y="2227975"/>
            <a:chExt cx="4331492" cy="497700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485289" y="22279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Web Scraping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807639" y="2970646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37;p18">
            <a:extLst>
              <a:ext uri="{FF2B5EF4-FFF2-40B4-BE49-F238E27FC236}">
                <a16:creationId xmlns:a16="http://schemas.microsoft.com/office/drawing/2014/main" id="{857165E5-449D-432A-9355-E7F649ADC6A2}"/>
              </a:ext>
            </a:extLst>
          </p:cNvPr>
          <p:cNvSpPr txBox="1"/>
          <p:nvPr/>
        </p:nvSpPr>
        <p:spPr>
          <a:xfrm>
            <a:off x="4069364" y="2866037"/>
            <a:ext cx="1782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Pre-Processing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5AEFA-B50B-4CE1-B3A3-0116553C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49" y="201962"/>
            <a:ext cx="8354890" cy="697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500" dirty="0">
                <a:solidFill>
                  <a:srgbClr val="FFFFFF"/>
                </a:solidFill>
              </a:rPr>
              <a:t>Web Scraping</a:t>
            </a:r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141719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D739104-EC63-412C-BB67-E99C9ACDD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552"/>
            <a:ext cx="4799938" cy="413994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1947627"/>
            <a:ext cx="0" cy="27432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D7FEE71-4A75-4288-875B-F61A6CC90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938" y="1003552"/>
            <a:ext cx="4180359" cy="18274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F3DFEE-E3A4-48EE-9C49-A7154D8F3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439" y="1003552"/>
            <a:ext cx="4393088" cy="41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9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44C4D-E1A1-4B4E-91BB-F2D59717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 of Scraping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A2182-B272-4D3B-B384-B7037FC78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180732"/>
            <a:ext cx="9144000" cy="39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7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Pre-Processing steps</a:t>
            </a:r>
            <a:endParaRPr dirty="0"/>
          </a:p>
        </p:txBody>
      </p:sp>
      <p:grpSp>
        <p:nvGrpSpPr>
          <p:cNvPr id="978" name="Google Shape;978;p26"/>
          <p:cNvGrpSpPr/>
          <p:nvPr/>
        </p:nvGrpSpPr>
        <p:grpSpPr>
          <a:xfrm>
            <a:off x="457201" y="911535"/>
            <a:ext cx="3392524" cy="604500"/>
            <a:chOff x="457201" y="911535"/>
            <a:chExt cx="3392524" cy="604500"/>
          </a:xfrm>
        </p:grpSpPr>
        <p:sp>
          <p:nvSpPr>
            <p:cNvPr id="979" name="Google Shape;979;p26"/>
            <p:cNvSpPr/>
            <p:nvPr/>
          </p:nvSpPr>
          <p:spPr>
            <a:xfrm>
              <a:off x="3245225" y="911535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70971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most important features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200" y="1914353"/>
            <a:ext cx="3396550" cy="604500"/>
            <a:chOff x="457200" y="1914353"/>
            <a:chExt cx="3396550" cy="604500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191435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Remove redundant 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73364" y="2969465"/>
            <a:ext cx="3380386" cy="604500"/>
            <a:chOff x="457200" y="2956545"/>
            <a:chExt cx="3380386" cy="604500"/>
          </a:xfrm>
        </p:grpSpPr>
        <p:sp>
          <p:nvSpPr>
            <p:cNvPr id="987" name="Google Shape;987;p26"/>
            <p:cNvSpPr/>
            <p:nvPr/>
          </p:nvSpPr>
          <p:spPr>
            <a:xfrm>
              <a:off x="3233086" y="295654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Deal with missing values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72501" y="4036544"/>
            <a:ext cx="3396550" cy="604500"/>
            <a:chOff x="457200" y="3918675"/>
            <a:chExt cx="3396550" cy="604500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3918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Convert features to format acceptable by model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" name="Google Shape;642;p22">
            <a:extLst>
              <a:ext uri="{FF2B5EF4-FFF2-40B4-BE49-F238E27FC236}">
                <a16:creationId xmlns:a16="http://schemas.microsoft.com/office/drawing/2014/main" id="{FA9ED1A9-28F2-4D42-A357-3F89522D9B50}"/>
              </a:ext>
            </a:extLst>
          </p:cNvPr>
          <p:cNvGrpSpPr/>
          <p:nvPr/>
        </p:nvGrpSpPr>
        <p:grpSpPr>
          <a:xfrm>
            <a:off x="6095175" y="1422149"/>
            <a:ext cx="2716242" cy="2750745"/>
            <a:chOff x="457200" y="1485900"/>
            <a:chExt cx="3205384" cy="3246100"/>
          </a:xfrm>
        </p:grpSpPr>
        <p:sp>
          <p:nvSpPr>
            <p:cNvPr id="62" name="Google Shape;643;p22">
              <a:extLst>
                <a:ext uri="{FF2B5EF4-FFF2-40B4-BE49-F238E27FC236}">
                  <a16:creationId xmlns:a16="http://schemas.microsoft.com/office/drawing/2014/main" id="{CD67A839-C389-4A57-8074-104CABA3F70A}"/>
                </a:ext>
              </a:extLst>
            </p:cNvPr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44;p22">
              <a:extLst>
                <a:ext uri="{FF2B5EF4-FFF2-40B4-BE49-F238E27FC236}">
                  <a16:creationId xmlns:a16="http://schemas.microsoft.com/office/drawing/2014/main" id="{8456F500-0952-4B8D-8A98-B42C1B516647}"/>
                </a:ext>
              </a:extLst>
            </p:cNvPr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5;p22">
              <a:extLst>
                <a:ext uri="{FF2B5EF4-FFF2-40B4-BE49-F238E27FC236}">
                  <a16:creationId xmlns:a16="http://schemas.microsoft.com/office/drawing/2014/main" id="{35D0C15D-244A-49C3-810C-F8E0399126D7}"/>
                </a:ext>
              </a:extLst>
            </p:cNvPr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46;p22">
              <a:extLst>
                <a:ext uri="{FF2B5EF4-FFF2-40B4-BE49-F238E27FC236}">
                  <a16:creationId xmlns:a16="http://schemas.microsoft.com/office/drawing/2014/main" id="{54FF706F-BAAC-46AD-AC06-15E39E9084D7}"/>
                </a:ext>
              </a:extLst>
            </p:cNvPr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47;p22">
              <a:extLst>
                <a:ext uri="{FF2B5EF4-FFF2-40B4-BE49-F238E27FC236}">
                  <a16:creationId xmlns:a16="http://schemas.microsoft.com/office/drawing/2014/main" id="{02FE26C5-3E88-43ED-B52C-E0389DA75F5C}"/>
                </a:ext>
              </a:extLst>
            </p:cNvPr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48;p22">
              <a:extLst>
                <a:ext uri="{FF2B5EF4-FFF2-40B4-BE49-F238E27FC236}">
                  <a16:creationId xmlns:a16="http://schemas.microsoft.com/office/drawing/2014/main" id="{6364755B-334F-45B3-A59A-275B4CC98FC0}"/>
                </a:ext>
              </a:extLst>
            </p:cNvPr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49;p22">
              <a:extLst>
                <a:ext uri="{FF2B5EF4-FFF2-40B4-BE49-F238E27FC236}">
                  <a16:creationId xmlns:a16="http://schemas.microsoft.com/office/drawing/2014/main" id="{B06471E8-BBE0-4BBA-B090-48C80030D455}"/>
                </a:ext>
              </a:extLst>
            </p:cNvPr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50;p22">
              <a:extLst>
                <a:ext uri="{FF2B5EF4-FFF2-40B4-BE49-F238E27FC236}">
                  <a16:creationId xmlns:a16="http://schemas.microsoft.com/office/drawing/2014/main" id="{1F5BD691-AB2D-45AA-96E5-9EFC39414C60}"/>
                </a:ext>
              </a:extLst>
            </p:cNvPr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51;p22">
              <a:extLst>
                <a:ext uri="{FF2B5EF4-FFF2-40B4-BE49-F238E27FC236}">
                  <a16:creationId xmlns:a16="http://schemas.microsoft.com/office/drawing/2014/main" id="{05124E12-BAA1-48AD-B80D-AF9811AE47B5}"/>
                </a:ext>
              </a:extLst>
            </p:cNvPr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52;p22">
              <a:extLst>
                <a:ext uri="{FF2B5EF4-FFF2-40B4-BE49-F238E27FC236}">
                  <a16:creationId xmlns:a16="http://schemas.microsoft.com/office/drawing/2014/main" id="{591F587B-9B19-4734-81A1-1B9117615163}"/>
                </a:ext>
              </a:extLst>
            </p:cNvPr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53;p22">
              <a:extLst>
                <a:ext uri="{FF2B5EF4-FFF2-40B4-BE49-F238E27FC236}">
                  <a16:creationId xmlns:a16="http://schemas.microsoft.com/office/drawing/2014/main" id="{9BD45727-E4C5-442E-ADA5-D66E455765E1}"/>
                </a:ext>
              </a:extLst>
            </p:cNvPr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54;p22">
              <a:extLst>
                <a:ext uri="{FF2B5EF4-FFF2-40B4-BE49-F238E27FC236}">
                  <a16:creationId xmlns:a16="http://schemas.microsoft.com/office/drawing/2014/main" id="{04EE0A47-BB92-40FA-A194-A80FC37D73F2}"/>
                </a:ext>
              </a:extLst>
            </p:cNvPr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55;p22">
              <a:extLst>
                <a:ext uri="{FF2B5EF4-FFF2-40B4-BE49-F238E27FC236}">
                  <a16:creationId xmlns:a16="http://schemas.microsoft.com/office/drawing/2014/main" id="{C7A9D9C5-F940-49FF-A23A-24F2BCD628B3}"/>
                </a:ext>
              </a:extLst>
            </p:cNvPr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56;p22">
              <a:extLst>
                <a:ext uri="{FF2B5EF4-FFF2-40B4-BE49-F238E27FC236}">
                  <a16:creationId xmlns:a16="http://schemas.microsoft.com/office/drawing/2014/main" id="{9BCD219B-DB1F-4082-B11D-DBE4EF619286}"/>
                </a:ext>
              </a:extLst>
            </p:cNvPr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57;p22">
              <a:extLst>
                <a:ext uri="{FF2B5EF4-FFF2-40B4-BE49-F238E27FC236}">
                  <a16:creationId xmlns:a16="http://schemas.microsoft.com/office/drawing/2014/main" id="{1327D76C-4A75-44E0-86C1-5BA8442EC636}"/>
                </a:ext>
              </a:extLst>
            </p:cNvPr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58;p22">
              <a:extLst>
                <a:ext uri="{FF2B5EF4-FFF2-40B4-BE49-F238E27FC236}">
                  <a16:creationId xmlns:a16="http://schemas.microsoft.com/office/drawing/2014/main" id="{3F1D98A5-E5C4-4CDD-BF1B-47EE8CD55042}"/>
                </a:ext>
              </a:extLst>
            </p:cNvPr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59;p22">
              <a:extLst>
                <a:ext uri="{FF2B5EF4-FFF2-40B4-BE49-F238E27FC236}">
                  <a16:creationId xmlns:a16="http://schemas.microsoft.com/office/drawing/2014/main" id="{874E95B2-0579-4F99-8577-4F1CD0F62E7E}"/>
                </a:ext>
              </a:extLst>
            </p:cNvPr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60;p22">
              <a:extLst>
                <a:ext uri="{FF2B5EF4-FFF2-40B4-BE49-F238E27FC236}">
                  <a16:creationId xmlns:a16="http://schemas.microsoft.com/office/drawing/2014/main" id="{59C39472-62E0-4E8C-A071-CD5CD49C870A}"/>
                </a:ext>
              </a:extLst>
            </p:cNvPr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61;p22">
              <a:extLst>
                <a:ext uri="{FF2B5EF4-FFF2-40B4-BE49-F238E27FC236}">
                  <a16:creationId xmlns:a16="http://schemas.microsoft.com/office/drawing/2014/main" id="{01DDA098-2E06-41A4-B1EA-2F18C2781C80}"/>
                </a:ext>
              </a:extLst>
            </p:cNvPr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62;p22">
              <a:extLst>
                <a:ext uri="{FF2B5EF4-FFF2-40B4-BE49-F238E27FC236}">
                  <a16:creationId xmlns:a16="http://schemas.microsoft.com/office/drawing/2014/main" id="{C6F9EE99-A368-408C-9CA5-3112167CE9E8}"/>
                </a:ext>
              </a:extLst>
            </p:cNvPr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63;p22">
              <a:extLst>
                <a:ext uri="{FF2B5EF4-FFF2-40B4-BE49-F238E27FC236}">
                  <a16:creationId xmlns:a16="http://schemas.microsoft.com/office/drawing/2014/main" id="{DB1A397C-E749-4B8B-AE41-CB80A03936C9}"/>
                </a:ext>
              </a:extLst>
            </p:cNvPr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64;p22">
              <a:extLst>
                <a:ext uri="{FF2B5EF4-FFF2-40B4-BE49-F238E27FC236}">
                  <a16:creationId xmlns:a16="http://schemas.microsoft.com/office/drawing/2014/main" id="{432B5E93-AABB-466F-A5E2-40D4A500182F}"/>
                </a:ext>
              </a:extLst>
            </p:cNvPr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65;p22">
              <a:extLst>
                <a:ext uri="{FF2B5EF4-FFF2-40B4-BE49-F238E27FC236}">
                  <a16:creationId xmlns:a16="http://schemas.microsoft.com/office/drawing/2014/main" id="{C2213D47-92E5-47DA-864D-FEEDB7911530}"/>
                </a:ext>
              </a:extLst>
            </p:cNvPr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66;p22">
              <a:extLst>
                <a:ext uri="{FF2B5EF4-FFF2-40B4-BE49-F238E27FC236}">
                  <a16:creationId xmlns:a16="http://schemas.microsoft.com/office/drawing/2014/main" id="{50849D74-DAE7-48D9-B1FA-E13D70C5A8F4}"/>
                </a:ext>
              </a:extLst>
            </p:cNvPr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67;p22">
              <a:extLst>
                <a:ext uri="{FF2B5EF4-FFF2-40B4-BE49-F238E27FC236}">
                  <a16:creationId xmlns:a16="http://schemas.microsoft.com/office/drawing/2014/main" id="{ADAFB738-F08B-476A-90F2-4BDB2F618EA2}"/>
                </a:ext>
              </a:extLst>
            </p:cNvPr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68;p22">
              <a:extLst>
                <a:ext uri="{FF2B5EF4-FFF2-40B4-BE49-F238E27FC236}">
                  <a16:creationId xmlns:a16="http://schemas.microsoft.com/office/drawing/2014/main" id="{A1806F36-0470-4CA0-B6AB-62B9AAB5D539}"/>
                </a:ext>
              </a:extLst>
            </p:cNvPr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69;p22">
              <a:extLst>
                <a:ext uri="{FF2B5EF4-FFF2-40B4-BE49-F238E27FC236}">
                  <a16:creationId xmlns:a16="http://schemas.microsoft.com/office/drawing/2014/main" id="{47AD755E-BF3F-4EBA-9B51-7F284B446889}"/>
                </a:ext>
              </a:extLst>
            </p:cNvPr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70;p22">
              <a:extLst>
                <a:ext uri="{FF2B5EF4-FFF2-40B4-BE49-F238E27FC236}">
                  <a16:creationId xmlns:a16="http://schemas.microsoft.com/office/drawing/2014/main" id="{91EEB5C8-E69A-4481-90D1-7FD9A58334C8}"/>
                </a:ext>
              </a:extLst>
            </p:cNvPr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71;p22">
              <a:extLst>
                <a:ext uri="{FF2B5EF4-FFF2-40B4-BE49-F238E27FC236}">
                  <a16:creationId xmlns:a16="http://schemas.microsoft.com/office/drawing/2014/main" id="{EC59BCE3-29B2-47AC-A574-B1B502FF3A13}"/>
                </a:ext>
              </a:extLst>
            </p:cNvPr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72;p22">
              <a:extLst>
                <a:ext uri="{FF2B5EF4-FFF2-40B4-BE49-F238E27FC236}">
                  <a16:creationId xmlns:a16="http://schemas.microsoft.com/office/drawing/2014/main" id="{C7C95279-A48C-4072-AE2F-612388648EAA}"/>
                </a:ext>
              </a:extLst>
            </p:cNvPr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73;p22">
              <a:extLst>
                <a:ext uri="{FF2B5EF4-FFF2-40B4-BE49-F238E27FC236}">
                  <a16:creationId xmlns:a16="http://schemas.microsoft.com/office/drawing/2014/main" id="{0BAA735D-E8A0-4CE7-BDF8-8C79A067F4C6}"/>
                </a:ext>
              </a:extLst>
            </p:cNvPr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74;p22">
              <a:extLst>
                <a:ext uri="{FF2B5EF4-FFF2-40B4-BE49-F238E27FC236}">
                  <a16:creationId xmlns:a16="http://schemas.microsoft.com/office/drawing/2014/main" id="{47AAC22D-E161-46C5-A939-708996EED61D}"/>
                </a:ext>
              </a:extLst>
            </p:cNvPr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75;p22">
              <a:extLst>
                <a:ext uri="{FF2B5EF4-FFF2-40B4-BE49-F238E27FC236}">
                  <a16:creationId xmlns:a16="http://schemas.microsoft.com/office/drawing/2014/main" id="{E9480A12-0D49-4D7C-B192-17DC15E376A4}"/>
                </a:ext>
              </a:extLst>
            </p:cNvPr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76;p22">
              <a:extLst>
                <a:ext uri="{FF2B5EF4-FFF2-40B4-BE49-F238E27FC236}">
                  <a16:creationId xmlns:a16="http://schemas.microsoft.com/office/drawing/2014/main" id="{4B7C440F-B995-4DDF-9DC9-862D0B7485C4}"/>
                </a:ext>
              </a:extLst>
            </p:cNvPr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77;p22">
              <a:extLst>
                <a:ext uri="{FF2B5EF4-FFF2-40B4-BE49-F238E27FC236}">
                  <a16:creationId xmlns:a16="http://schemas.microsoft.com/office/drawing/2014/main" id="{4591A778-4A3A-4F09-822D-FC574572D954}"/>
                </a:ext>
              </a:extLst>
            </p:cNvPr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78;p22">
              <a:extLst>
                <a:ext uri="{FF2B5EF4-FFF2-40B4-BE49-F238E27FC236}">
                  <a16:creationId xmlns:a16="http://schemas.microsoft.com/office/drawing/2014/main" id="{130E77CB-02E0-486A-B605-8DA7BF29543F}"/>
                </a:ext>
              </a:extLst>
            </p:cNvPr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79;p22">
              <a:extLst>
                <a:ext uri="{FF2B5EF4-FFF2-40B4-BE49-F238E27FC236}">
                  <a16:creationId xmlns:a16="http://schemas.microsoft.com/office/drawing/2014/main" id="{EB12DCE7-B641-48C8-8651-A05D520F11F4}"/>
                </a:ext>
              </a:extLst>
            </p:cNvPr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80;p22">
              <a:extLst>
                <a:ext uri="{FF2B5EF4-FFF2-40B4-BE49-F238E27FC236}">
                  <a16:creationId xmlns:a16="http://schemas.microsoft.com/office/drawing/2014/main" id="{C927E456-D8E4-4AA6-B1C2-EF312367F01F}"/>
                </a:ext>
              </a:extLst>
            </p:cNvPr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81;p22">
              <a:extLst>
                <a:ext uri="{FF2B5EF4-FFF2-40B4-BE49-F238E27FC236}">
                  <a16:creationId xmlns:a16="http://schemas.microsoft.com/office/drawing/2014/main" id="{C1522215-0BE0-48C3-842F-CBC267949E4F}"/>
                </a:ext>
              </a:extLst>
            </p:cNvPr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82;p22">
              <a:extLst>
                <a:ext uri="{FF2B5EF4-FFF2-40B4-BE49-F238E27FC236}">
                  <a16:creationId xmlns:a16="http://schemas.microsoft.com/office/drawing/2014/main" id="{D98E51DC-E333-4AA1-96A5-757F8EFF7D75}"/>
                </a:ext>
              </a:extLst>
            </p:cNvPr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83;p22">
              <a:extLst>
                <a:ext uri="{FF2B5EF4-FFF2-40B4-BE49-F238E27FC236}">
                  <a16:creationId xmlns:a16="http://schemas.microsoft.com/office/drawing/2014/main" id="{F6EB1635-1D17-4703-9409-97D578CFB3B4}"/>
                </a:ext>
              </a:extLst>
            </p:cNvPr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84;p22">
              <a:extLst>
                <a:ext uri="{FF2B5EF4-FFF2-40B4-BE49-F238E27FC236}">
                  <a16:creationId xmlns:a16="http://schemas.microsoft.com/office/drawing/2014/main" id="{DE6D512C-16C5-4B56-846E-7881B058F280}"/>
                </a:ext>
              </a:extLst>
            </p:cNvPr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85;p22">
              <a:extLst>
                <a:ext uri="{FF2B5EF4-FFF2-40B4-BE49-F238E27FC236}">
                  <a16:creationId xmlns:a16="http://schemas.microsoft.com/office/drawing/2014/main" id="{7B7C021A-5AAD-463E-A0B3-252DF3649AE8}"/>
                </a:ext>
              </a:extLst>
            </p:cNvPr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86;p22">
              <a:extLst>
                <a:ext uri="{FF2B5EF4-FFF2-40B4-BE49-F238E27FC236}">
                  <a16:creationId xmlns:a16="http://schemas.microsoft.com/office/drawing/2014/main" id="{1CE406E3-47D1-4CB2-97A0-2110F1BD7D50}"/>
                </a:ext>
              </a:extLst>
            </p:cNvPr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87;p22">
              <a:extLst>
                <a:ext uri="{FF2B5EF4-FFF2-40B4-BE49-F238E27FC236}">
                  <a16:creationId xmlns:a16="http://schemas.microsoft.com/office/drawing/2014/main" id="{7FA47C8D-5B3C-4B90-94C9-C2C515446734}"/>
                </a:ext>
              </a:extLst>
            </p:cNvPr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88;p22">
              <a:extLst>
                <a:ext uri="{FF2B5EF4-FFF2-40B4-BE49-F238E27FC236}">
                  <a16:creationId xmlns:a16="http://schemas.microsoft.com/office/drawing/2014/main" id="{9D102B88-EC29-47CF-B7BB-F3A146509294}"/>
                </a:ext>
              </a:extLst>
            </p:cNvPr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flipH="1" flipV="1">
            <a:off x="3849725" y="1213785"/>
            <a:ext cx="3266670" cy="96999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flipH="1">
            <a:off x="3853750" y="2183776"/>
            <a:ext cx="3262645" cy="32827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750" y="2183776"/>
            <a:ext cx="3262645" cy="1087939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5" name="Google Shape;995;p26"/>
          <p:cNvSpPr/>
          <p:nvPr/>
        </p:nvSpPr>
        <p:spPr>
          <a:xfrm>
            <a:off x="7116395" y="2100076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69051" y="2183776"/>
            <a:ext cx="3247344" cy="2155018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32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585636" y="-86562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important features</a:t>
            </a:r>
          </a:p>
        </p:txBody>
      </p:sp>
      <p:graphicFrame>
        <p:nvGraphicFramePr>
          <p:cNvPr id="1185" name="Google Shape;1185;p29"/>
          <p:cNvGraphicFramePr/>
          <p:nvPr/>
        </p:nvGraphicFramePr>
        <p:xfrm>
          <a:off x="418358" y="769683"/>
          <a:ext cx="4067613" cy="3954480"/>
        </p:xfrm>
        <a:graphic>
          <a:graphicData uri="http://schemas.openxmlformats.org/drawingml/2006/table">
            <a:tbl>
              <a:tblPr>
                <a:noFill/>
                <a:tableStyleId>{1B887E34-9268-43E6-B703-DFC2A40691FF}</a:tableStyleId>
              </a:tblPr>
              <a:tblGrid>
                <a:gridCol w="398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8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7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dirty="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Condition 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Categories: 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Used(1260), New(112)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Brand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Categories: 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Apple(151), Not Apple (1230)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7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Memory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Numerical: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8, 4, 16, 2, 6, 12. Mode is 4 with frequency 757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7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 dirty="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CPU hertz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Numerical: 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2.4-2.8, below 3.4, above 3.8 …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7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 dirty="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CPU cores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Numerical: 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4, 2, 8 …. Mode is 4 with frequency 757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7" name="Google Shape;1185;p29">
            <a:extLst>
              <a:ext uri="{FF2B5EF4-FFF2-40B4-BE49-F238E27FC236}">
                <a16:creationId xmlns:a16="http://schemas.microsoft.com/office/drawing/2014/main" id="{2C1DE055-D6A1-4429-84A1-0540952EC3CF}"/>
              </a:ext>
            </a:extLst>
          </p:cNvPr>
          <p:cNvGraphicFramePr/>
          <p:nvPr/>
        </p:nvGraphicFramePr>
        <p:xfrm>
          <a:off x="4784618" y="769683"/>
          <a:ext cx="4067613" cy="3383040"/>
        </p:xfrm>
        <a:graphic>
          <a:graphicData uri="http://schemas.openxmlformats.org/drawingml/2006/table">
            <a:tbl>
              <a:tblPr>
                <a:noFill/>
                <a:tableStyleId>{1B887E34-9268-43E6-B703-DFC2A40691FF}</a:tableStyleId>
              </a:tblPr>
              <a:tblGrid>
                <a:gridCol w="398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8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7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b="1" dirty="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Graphic card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Textual: 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NVIDIA GeForce GTX 1070, Unspecified ….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b="1" dirty="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Type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Categories: 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Laptop (1185), 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</a:t>
                      </a:r>
                      <a:r>
                        <a:rPr lang="en-US" sz="1200" dirty="0"/>
                        <a:t>ltrabook(162)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sym typeface="Roboto"/>
                        </a:rPr>
                        <a:t>, </a:t>
                      </a:r>
                      <a:r>
                        <a:rPr lang="en-US" sz="1200" dirty="0"/>
                        <a:t>Netbook(20)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7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08</a:t>
                      </a:r>
                      <a:endParaRPr b="1" dirty="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Disk type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Categories: 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HDD(557), HDD + SSD(145), SSD(653)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7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09</a:t>
                      </a:r>
                      <a:endParaRPr b="1" dirty="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Disk Size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Numerical: 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512 GB, 1 TB, More than 256GB, Less than 128GB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01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657</Words>
  <Application>Microsoft Office PowerPoint</Application>
  <PresentationFormat>On-screen Show (16:9)</PresentationFormat>
  <Paragraphs>169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Sylfaen</vt:lpstr>
      <vt:lpstr>Calibri</vt:lpstr>
      <vt:lpstr>Fira Sans Extra Condensed</vt:lpstr>
      <vt:lpstr>Arial</vt:lpstr>
      <vt:lpstr>Times New Roman</vt:lpstr>
      <vt:lpstr>Roboto</vt:lpstr>
      <vt:lpstr>Amasis MT Pro Black</vt:lpstr>
      <vt:lpstr>Calibri Light</vt:lpstr>
      <vt:lpstr>Office Theme</vt:lpstr>
      <vt:lpstr>Automatic “Negotiable Price” Predictor for Lalafo E   ANPPLE</vt:lpstr>
      <vt:lpstr>Outline</vt:lpstr>
      <vt:lpstr>Background</vt:lpstr>
      <vt:lpstr>Sample Usage</vt:lpstr>
      <vt:lpstr>PowerPoint Presentation</vt:lpstr>
      <vt:lpstr>Web Scraping</vt:lpstr>
      <vt:lpstr>Result of Scraping </vt:lpstr>
      <vt:lpstr>Pre-Processing steps</vt:lpstr>
      <vt:lpstr>Most important features</vt:lpstr>
      <vt:lpstr>Remove redundant features</vt:lpstr>
      <vt:lpstr>Dealing with missing values</vt:lpstr>
      <vt:lpstr>Converting features to format acceptable by model</vt:lpstr>
      <vt:lpstr>Machine Learning Model</vt:lpstr>
      <vt:lpstr>Machine Learning Model Building</vt:lpstr>
      <vt:lpstr>Machine Learning Model Limitations</vt:lpstr>
      <vt:lpstr>Model Summary</vt:lpstr>
      <vt:lpstr>Next Steps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“Netogiable Price” Predictor E   ANPPLE</dc:title>
  <cp:lastModifiedBy>Shakhansho Sabzaliev</cp:lastModifiedBy>
  <cp:revision>14</cp:revision>
  <dcterms:modified xsi:type="dcterms:W3CDTF">2022-03-17T03:07:02Z</dcterms:modified>
</cp:coreProperties>
</file>