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4D4A68-E625-4541-828C-1306C999E4B3}">
  <a:tblStyle styleId="{414D4A68-E625-4541-828C-1306C999E4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e2c9812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7e2c9812d_0_16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c5b41210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c5b412104_1_26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c5b4121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c5b412104_0_67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c5b4121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c5b412104_0_43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c56ca94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2c56ca942d_0_4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c5b4121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c5b412104_1_1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5b4121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c5b412104_0_5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c5b4121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2c5b412104_1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c5b4121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c5b412104_0_6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c5b4121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c5b412104_1_6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c5b4121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2c5b412104_2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5b4121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c5b412104_0_24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c56ca942d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2c56ca94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56ca942d_0_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2c56ca942d_0_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c5b412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c5b412104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56ca94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c56ca942d_0_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56ca94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c56ca942d_0_1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c5b4121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c5b412104_0_37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56ca94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c56ca942d_0_2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c5b41210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c5b412104_1_33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5b4121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c5b412104_0_4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Randwijck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75990" y="175696"/>
            <a:ext cx="6975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75991" y="1559764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descr="UM40_RGB_B_blauw.png"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ght blue">
  <p:cSld name="Title slide light blue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75991" y="175696"/>
            <a:ext cx="6978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+ illustration">
  <p:cSld name="Title slide + illustration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675990" y="175696"/>
            <a:ext cx="6975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  <p:sp>
        <p:nvSpPr>
          <p:cNvPr descr="Future look.png" id="76" name="Google Shape;76;p17"/>
          <p:cNvSpPr/>
          <p:nvPr/>
        </p:nvSpPr>
        <p:spPr>
          <a:xfrm>
            <a:off x="5285640" y="2697023"/>
            <a:ext cx="3532800" cy="24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inner city">
  <p:cSld name="Title slide photo inner cit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675990" y="175696"/>
            <a:ext cx="69582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675991" y="1559764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">
  <p:cSld name="Title slide dark blue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675991" y="175696"/>
            <a:ext cx="69546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675991" y="175696"/>
            <a:ext cx="69864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21550" t="0"/>
          <a:stretch/>
        </p:blipFill>
        <p:spPr>
          <a:xfrm>
            <a:off x="360000" y="4630499"/>
            <a:ext cx="2079737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dark blue">
  <p:cSld name="Text slide dark blue">
    <p:bg>
      <p:bgPr>
        <a:solidFill>
          <a:schemeClr val="accent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1pPr>
            <a:lvl2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-"/>
              <a:defRPr>
                <a:solidFill>
                  <a:schemeClr val="lt1"/>
                </a:solidFill>
              </a:defRPr>
            </a:lvl2pPr>
            <a:lvl3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descr="UM40_RGB_B_diap.png"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21297" t="0"/>
          <a:stretch/>
        </p:blipFill>
        <p:spPr>
          <a:xfrm>
            <a:off x="360000" y="4630499"/>
            <a:ext cx="2086423" cy="3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light blue">
  <p:cSld name="Text slide light blue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1pPr>
            <a:lvl2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-"/>
              <a:defRPr>
                <a:solidFill>
                  <a:schemeClr val="lt1"/>
                </a:solidFill>
              </a:defRPr>
            </a:lvl2pPr>
            <a:lvl3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descr="UM40_RGB_B_blauw.png"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22051" t="0"/>
          <a:stretch/>
        </p:blipFill>
        <p:spPr>
          <a:xfrm>
            <a:off x="360001" y="4630500"/>
            <a:ext cx="2066365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photo slide">
  <p:cSld name="Text/photo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60000" y="310694"/>
            <a:ext cx="39345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60001" y="1485117"/>
            <a:ext cx="3934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4595043" y="4738971"/>
            <a:ext cx="5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745252" y="4738971"/>
            <a:ext cx="345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195204" y="4738799"/>
            <a:ext cx="57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4595043" y="0"/>
            <a:ext cx="4548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descr="UM40_RGB_B_blauw.png"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lide">
  <p:cSld name="Photo slide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9" name="Google Shape;119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descr="UM40_RGB_B_diap.png"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21801" t="0"/>
          <a:stretch/>
        </p:blipFill>
        <p:spPr>
          <a:xfrm>
            <a:off x="360000" y="4630499"/>
            <a:ext cx="2073051" cy="3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descr="UM40_RGB_B_blauw.png" id="126" name="Google Shape;126;p25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4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-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flourish.studio/visualisation/100306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arxiv.org/abs/1602.0697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675990" y="175696"/>
            <a:ext cx="6975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nl"/>
              <a:t>Text Mining Music Lyrics</a:t>
            </a:r>
            <a:endParaRPr/>
          </a:p>
        </p:txBody>
      </p:sp>
      <p:sp>
        <p:nvSpPr>
          <p:cNvPr id="132" name="Google Shape;132;p26"/>
          <p:cNvSpPr txBox="1"/>
          <p:nvPr>
            <p:ph type="ctrTitle"/>
          </p:nvPr>
        </p:nvSpPr>
        <p:spPr>
          <a:xfrm>
            <a:off x="7022650" y="4697450"/>
            <a:ext cx="2083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nl" sz="2000"/>
              <a:t>Advaith J &amp; Amit J</a:t>
            </a:r>
            <a:endParaRPr sz="2000"/>
          </a:p>
        </p:txBody>
      </p:sp>
      <p:sp>
        <p:nvSpPr>
          <p:cNvPr id="133" name="Google Shape;133;p26"/>
          <p:cNvSpPr txBox="1"/>
          <p:nvPr/>
        </p:nvSpPr>
        <p:spPr>
          <a:xfrm>
            <a:off x="493600" y="1369975"/>
            <a:ext cx="73407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Retrieval and Text Mining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Emotion Quantification - One sample result</a:t>
            </a:r>
            <a:endParaRPr/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75" y="808996"/>
            <a:ext cx="6074640" cy="377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Emotion Quantification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60000" y="8814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Validation?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Hard to label. Randomly picked few sample songs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Emotion Quantification highly dependent on word frequencies and context insensitive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Sentiment Analysis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Used the Vader module from NLTK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Used the Textblob package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Used the quantified emotions to assess the sentiments (J + L - A - F - S)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Sentiment Analysis</a:t>
            </a:r>
            <a:endParaRPr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219" name="Google Shape;219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76" y="729000"/>
            <a:ext cx="6525249" cy="39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Sentiment Analysis - Validation</a:t>
            </a:r>
            <a:endParaRPr/>
          </a:p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75" y="763525"/>
            <a:ext cx="6469250" cy="3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288775" y="4073650"/>
            <a:ext cx="60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>
                <a:latin typeface="Calibri"/>
                <a:ea typeface="Calibri"/>
                <a:cs typeface="Calibri"/>
                <a:sym typeface="Calibri"/>
              </a:rPr>
              <a:t>OVERALL KAPPA VALUE = AVERAGE OF 3 PAIRWISE VALUES = 0.177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Word Importance Clusters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25200" y="851050"/>
            <a:ext cx="8833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/>
              <a:t>TFIDF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" sz="2800"/>
              <a:t>TF-IDF weighing of lemmatized lyric words (Gensim)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" sz="2800"/>
              <a:t>Frequent</a:t>
            </a:r>
            <a:r>
              <a:rPr lang="nl" sz="2800"/>
              <a:t> 100 words considered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/>
              <a:t>PCA on TF-IDF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" sz="2800"/>
              <a:t>100 Dims / Doc to 2 Dims / Doc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/>
              <a:t>Kmeans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" sz="2800"/>
              <a:t>Visualized TF-IDF Weighted Docs using k=10 Clusters annotating Primary Song Genres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400"/>
          </a:p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Word Vectorization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Word2Vec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Skip-gram based Word2Vec model (Gensim)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Examined cosine similar words to manually entered words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Experimented finding associations between words, nearest words to a given word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Entity Linking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Named </a:t>
            </a:r>
            <a:r>
              <a:rPr lang="nl" sz="3000"/>
              <a:t>Entities</a:t>
            </a:r>
            <a:r>
              <a:rPr lang="nl" sz="3000"/>
              <a:t> were linked to artists - https://rpubs.com/advaithjai/903328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Artists were linked to other artists that they collaborated with - https://rpubs.com/advaithjai/903330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Topic Modelling Visuals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50 Topics - Made of Bigrams / Trigrams / Bigrams of Bigrams / Trigrams of Trigrams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λ = 0.6 as per Sievert and Shirley, 2014.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30 Most frequent words with a high concentration in the topic cluster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Most frequent entities over time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366750" y="2112925"/>
            <a:ext cx="24105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nl" sz="3000" u="sng">
                <a:solidFill>
                  <a:schemeClr val="hlink"/>
                </a:solidFill>
                <a:hlinkClick r:id="rId3"/>
              </a:rPr>
              <a:t>Bar Visuals</a:t>
            </a:r>
            <a:endParaRPr/>
          </a:p>
        </p:txBody>
      </p:sp>
      <p:sp>
        <p:nvSpPr>
          <p:cNvPr id="262" name="Google Shape;262;p44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Dataset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Chart topping (100) songs from Billboard for the years 2006-2021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Lyrics and Genres from Genius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35915" y="853098"/>
            <a:ext cx="8326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nl" sz="4800"/>
              <a:t>Questions? </a:t>
            </a:r>
            <a:endParaRPr/>
          </a:p>
        </p:txBody>
      </p:sp>
      <p:sp>
        <p:nvSpPr>
          <p:cNvPr id="268" name="Google Shape;268;p4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467950" y="315804"/>
            <a:ext cx="6245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nl"/>
              <a:t>Bibliography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653150" y="1231625"/>
            <a:ext cx="80337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nl" sz="1300"/>
              <a:t>Jenny Rose Finkel, Trond Grenager, and Christopher Manning. 2005. Incorporating Non-local Information into Information Extraction Systems by Gibbs Sampling. Proceedings of the 43nd Annual Meeting of the Association for Computational Linguistics (ACL 2005), pp. 363-370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nl" sz="1300"/>
              <a:t>Fast, E., Chen, B., &amp; Bernstein, M. S. (2016). Empath: Understanding Topic Signals in Large-Scale Text. </a:t>
            </a:r>
            <a:r>
              <a:rPr i="1" lang="nl" sz="1300"/>
              <a:t>CoRR</a:t>
            </a:r>
            <a:r>
              <a:rPr lang="nl" sz="1300"/>
              <a:t>, </a:t>
            </a:r>
            <a:r>
              <a:rPr i="1" lang="nl" sz="1300"/>
              <a:t>abs/1602.06979</a:t>
            </a:r>
            <a:r>
              <a:rPr lang="nl" sz="1300"/>
              <a:t>. Ανακτήθηκε από </a:t>
            </a:r>
            <a:r>
              <a:rPr lang="nl" sz="1300" u="sng">
                <a:solidFill>
                  <a:schemeClr val="hlink"/>
                </a:solidFill>
                <a:hlinkClick r:id="rId3"/>
              </a:rPr>
              <a:t>http://arxiv.org/abs/1602.06979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nl" sz="1300"/>
              <a:t>Sievert, Carson &amp; Shirley, Kenneth. (2014). LDAvis: A method for visualizing and interpreting topics. 10.13140/2.1.1394.3043.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nl" sz="1300">
                <a:highlight>
                  <a:srgbClr val="FFFFFF"/>
                </a:highlight>
              </a:rPr>
              <a:t>Bird, S., Klein, E., &amp; Loper, E. (2009). </a:t>
            </a:r>
            <a:r>
              <a:rPr i="1" lang="nl" sz="1300">
                <a:highlight>
                  <a:srgbClr val="FFFFFF"/>
                </a:highlight>
              </a:rPr>
              <a:t>Natural language processing with Python: analyzing text with the natural language toolkit</a:t>
            </a:r>
            <a:r>
              <a:rPr lang="nl" sz="1300">
                <a:highlight>
                  <a:srgbClr val="FFFFFF"/>
                </a:highlight>
              </a:rPr>
              <a:t>. " O&amp;#x27;Reilly Media, Inc."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nl" sz="1300">
                <a:highlight>
                  <a:srgbClr val="FFFFFF"/>
                </a:highlight>
              </a:rPr>
              <a:t>Rehurek, R., &amp; Sojka, P. (2011). Gensim–python framework for vector space modelling. </a:t>
            </a:r>
            <a:r>
              <a:rPr i="1" lang="nl" sz="1300">
                <a:highlight>
                  <a:srgbClr val="FFFFFF"/>
                </a:highlight>
              </a:rPr>
              <a:t>NLP Centre, Faculty of Informatics, Masaryk University, Brno, Czech Republic</a:t>
            </a:r>
            <a:r>
              <a:rPr lang="nl" sz="1300">
                <a:highlight>
                  <a:srgbClr val="FFFFFF"/>
                </a:highlight>
              </a:rPr>
              <a:t>, </a:t>
            </a:r>
            <a:r>
              <a:rPr i="1" lang="nl" sz="1300">
                <a:highlight>
                  <a:srgbClr val="FFFFFF"/>
                </a:highlight>
              </a:rPr>
              <a:t>3</a:t>
            </a:r>
            <a:r>
              <a:rPr lang="nl" sz="1300">
                <a:highlight>
                  <a:srgbClr val="FFFFFF"/>
                </a:highlight>
              </a:rPr>
              <a:t>(2).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Preprocessing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36200" y="8052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What we did: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Cleaning - Regex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Language Detection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Tokenization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POS tagging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Lemmatization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What we did not do: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Stemming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Song R</a:t>
            </a:r>
            <a:r>
              <a:rPr lang="nl"/>
              <a:t>epetitiveness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Used the Lempel-Ziv-Markov algorithm to see which songs were the most repetitive.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graphicFrame>
        <p:nvGraphicFramePr>
          <p:cNvPr id="155" name="Google Shape;155;p29"/>
          <p:cNvGraphicFramePr/>
          <p:nvPr/>
        </p:nvGraphicFramePr>
        <p:xfrm>
          <a:off x="800575" y="23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{414D4A68-E625-4541-828C-1306C999E4B3}</a:tableStyleId>
              </a:tblPr>
              <a:tblGrid>
                <a:gridCol w="3052875"/>
                <a:gridCol w="1394600"/>
                <a:gridCol w="3095375"/>
              </a:tblGrid>
              <a:tr h="1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Artists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Songs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Doc Size after compression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Daft Punk Featuring Pharrell Williams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Get Lucky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7,9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CJ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Whoopty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9,4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Pharrell Williams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Happy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11,7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Kiiara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Gold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OneRepublic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Counting Stars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800575" y="2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{414D4A68-E625-4541-828C-1306C999E4B3}</a:tableStyleId>
              </a:tblPr>
              <a:tblGrid>
                <a:gridCol w="3848400"/>
                <a:gridCol w="1847225"/>
                <a:gridCol w="1847225"/>
              </a:tblGrid>
              <a:tr h="1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Artists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Songs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/>
                        <a:t>Ratio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Daft Punk Featuring Pharrell Williams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Get Lucky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7,9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CJ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Whoopty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9,4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Pharrell Williams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Happy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11,7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Kiiara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Gold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OneRepublic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Counting Stars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Desiigner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Tiimmy Turner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12,5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The Weeknd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Can't Feel My Face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12,6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XXXTENTACION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Changes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13,2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Kent Jones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Don't Mind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14,2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Calvin Harris &amp; Disciples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How Deep Is Your Love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14,4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Named Entity Recognition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60000" y="729000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Libraries used: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NLTK default NER tagger (ne_chunk)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Stanford NER tagger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Validation of results: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Picked a random sample of 10 songs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Computed Precision, Recall, Accuracy and F1 scores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Named Entity Recognition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60000" y="1015525"/>
            <a:ext cx="83268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/>
              <a:t>Validation Results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14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1065988" y="17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{414D4A68-E625-4541-828C-1306C999E4B3}</a:tableStyleId>
              </a:tblPr>
              <a:tblGrid>
                <a:gridCol w="2182975"/>
                <a:gridCol w="904075"/>
                <a:gridCol w="3020875"/>
                <a:gridCol w="904075"/>
              </a:tblGrid>
              <a:tr h="180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Stanford NER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NLTK Ne_chunk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u="sng"/>
                        <a:t>0,85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0,975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0,950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0,430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0,369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Named Entity Recognition - </a:t>
            </a:r>
            <a:r>
              <a:rPr lang="nl" sz="3000"/>
              <a:t>Validation Process</a:t>
            </a:r>
            <a:endParaRPr/>
          </a:p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75" y="1014400"/>
            <a:ext cx="6334475" cy="35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59999" y="233021"/>
            <a:ext cx="8326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nl"/>
              <a:t>Emotion Quantification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60000" y="1005563"/>
            <a:ext cx="83268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Curated a self labelled dictionary of 7 emotions (Joy, Sadness, Love, Anger, Fear, Surprise, Neutral) from 196 Empath Lexicon Categories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Step 1: word to lexicon mapping</a:t>
            </a:r>
            <a:endParaRPr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" sz="3000"/>
              <a:t>Step 2: Lexicon to emotion quantification</a:t>
            </a:r>
            <a:endParaRPr/>
          </a:p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