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29" r:id="rId2"/>
    <p:sldId id="1021" r:id="rId3"/>
    <p:sldId id="993" r:id="rId4"/>
    <p:sldId id="1052" r:id="rId5"/>
    <p:sldId id="1053" r:id="rId6"/>
    <p:sldId id="1054" r:id="rId7"/>
    <p:sldId id="1059" r:id="rId8"/>
    <p:sldId id="1055" r:id="rId9"/>
    <p:sldId id="1056" r:id="rId10"/>
    <p:sldId id="1058" r:id="rId11"/>
    <p:sldId id="1041" r:id="rId12"/>
    <p:sldId id="1060" r:id="rId13"/>
    <p:sldId id="1061" r:id="rId14"/>
    <p:sldId id="1062" r:id="rId15"/>
    <p:sldId id="1064" r:id="rId16"/>
    <p:sldId id="1065" r:id="rId17"/>
    <p:sldId id="954" r:id="rId18"/>
    <p:sldId id="1066" r:id="rId19"/>
    <p:sldId id="1067" r:id="rId20"/>
    <p:sldId id="1069" r:id="rId21"/>
    <p:sldId id="1072" r:id="rId22"/>
    <p:sldId id="1070" r:id="rId23"/>
    <p:sldId id="1071" r:id="rId24"/>
    <p:sldId id="1073" r:id="rId25"/>
    <p:sldId id="1074" r:id="rId26"/>
    <p:sldId id="1075" r:id="rId27"/>
    <p:sldId id="1076" r:id="rId28"/>
    <p:sldId id="1077" r:id="rId29"/>
    <p:sldId id="1078" r:id="rId30"/>
    <p:sldId id="1079" r:id="rId31"/>
    <p:sldId id="1081" r:id="rId32"/>
    <p:sldId id="1082" r:id="rId33"/>
    <p:sldId id="1083" r:id="rId34"/>
    <p:sldId id="1085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42" autoAdjust="0"/>
    <p:restoredTop sz="84025" autoAdjust="0"/>
  </p:normalViewPr>
  <p:slideViewPr>
    <p:cSldViewPr snapToGrid="0" showGuides="1">
      <p:cViewPr varScale="1">
        <p:scale>
          <a:sx n="93" d="100"/>
          <a:sy n="93" d="100"/>
        </p:scale>
        <p:origin x="936" y="208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4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01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6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i="0" dirty="0" smtClean="0">
              <a:solidFill>
                <a:srgbClr val="FF66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14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2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18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50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90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55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56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try" TargetMode="External"/><Relationship Id="rId4" Type="http://schemas.openxmlformats.org/officeDocument/2006/relationships/hyperlink" Target="http://colab.research.google.com/" TargetMode="External"/><Relationship Id="rId5" Type="http://schemas.openxmlformats.org/officeDocument/2006/relationships/hyperlink" Target="https://help.github.com/articles/git-and-github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a9VyXhPnrM" TargetMode="External"/><Relationship Id="rId4" Type="http://schemas.openxmlformats.org/officeDocument/2006/relationships/hyperlink" Target="https://youtu.be/ieh6Eh9_Dc0?t=35" TargetMode="External"/><Relationship Id="rId5" Type="http://schemas.openxmlformats.org/officeDocument/2006/relationships/hyperlink" Target="https://www.youtube.com/embed/MjViy6kyiqs" TargetMode="External"/><Relationship Id="rId6" Type="http://schemas.openxmlformats.org/officeDocument/2006/relationships/hyperlink" Target="https://text-to-speech-demo.mybluemix.net/" TargetMode="External"/><Relationship Id="rId7" Type="http://schemas.openxmlformats.org/officeDocument/2006/relationships/hyperlink" Target="https://speech-to-text-demo.mybluemix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tXlM99xPQC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olumbia6894.github.i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virtualenv.pypa.io/en/stable/" TargetMode="External"/><Relationship Id="rId5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0si/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umbia6894.github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lcao.net/cu-deeplearning17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Deep Learning for Computer Vision, Speech, and </a:t>
            </a:r>
            <a:r>
              <a:rPr lang="en-US" altLang="zh-CN" sz="4400" dirty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Language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23047" y="3290187"/>
            <a:ext cx="29653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err="1" smtClean="0">
                <a:solidFill>
                  <a:srgbClr val="FF6600"/>
                </a:solidFill>
              </a:rPr>
              <a:t>Xiaodong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 Cui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Kapil </a:t>
            </a:r>
            <a:r>
              <a:rPr lang="en-US" altLang="en-US" sz="3200" b="1" i="0" dirty="0" err="1" smtClean="0">
                <a:solidFill>
                  <a:srgbClr val="FF6600"/>
                </a:solidFill>
              </a:rPr>
              <a:t>Thadani</a:t>
            </a:r>
            <a:endParaRPr lang="en-US" altLang="en-US" sz="3200" b="1" i="0" dirty="0" smtClean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33021" y="873499"/>
            <a:ext cx="1674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smtClean="0">
                <a:solidFill>
                  <a:schemeClr val="accent1"/>
                </a:solidFill>
              </a:rPr>
              <a:t>Fall 2018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GPU?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one</a:t>
            </a:r>
          </a:p>
          <a:p>
            <a:pPr lvl="1"/>
            <a:r>
              <a:rPr lang="en-US" dirty="0" smtClean="0"/>
              <a:t>If you have a (relative new) desktop, you should add a GPU card with $</a:t>
            </a:r>
            <a:r>
              <a:rPr lang="en-US" altLang="zh-CN" dirty="0" smtClean="0"/>
              <a:t>10</a:t>
            </a:r>
            <a:r>
              <a:rPr lang="en-US" dirty="0" smtClean="0"/>
              <a:t>00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NVidia </a:t>
            </a:r>
            <a:r>
              <a:rPr lang="en-US" altLang="zh-CN" dirty="0" smtClean="0"/>
              <a:t>GTX1080Ti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dirty="0" smtClean="0"/>
              <a:t>Titan X</a:t>
            </a:r>
            <a:r>
              <a:rPr lang="en-US" altLang="zh-CN" dirty="0" smtClean="0"/>
              <a:t>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Rent cloud</a:t>
            </a:r>
          </a:p>
          <a:p>
            <a:pPr lvl="1"/>
            <a:r>
              <a:rPr lang="en-US" dirty="0" smtClean="0"/>
              <a:t>Google cloud </a:t>
            </a:r>
            <a:r>
              <a:rPr lang="en-US" altLang="zh-CN" dirty="0" smtClean="0"/>
              <a:t>helps</a:t>
            </a:r>
            <a:r>
              <a:rPr lang="zh-CN" altLang="en-US" dirty="0" smtClean="0"/>
              <a:t> </a:t>
            </a:r>
            <a:r>
              <a:rPr lang="en-US" dirty="0" smtClean="0"/>
              <a:t>free access may come </a:t>
            </a:r>
            <a:r>
              <a:rPr lang="en-US" altLang="zh-CN" dirty="0" smtClean="0"/>
              <a:t>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4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(class 1-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) 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Course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err="1" smtClean="0">
                <a:latin typeface="Garamond" charset="0"/>
                <a:ea typeface="Garamond" charset="0"/>
                <a:cs typeface="Garamond" charset="0"/>
              </a:rPr>
              <a:t>Tensorflow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Review 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Optimization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NLP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228600" indent="-228600" eaLnBrk="1" hangingPunct="1">
              <a:buAutoNum type="arabicPeriod"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  Deep learning for Speech, Language, and Vision         </a:t>
            </a:r>
            <a:r>
              <a:rPr lang="en-US" sz="2800" dirty="0" smtClean="0"/>
              <a:t>Each class focuses one topic with 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L</a:t>
            </a:r>
            <a:r>
              <a:rPr lang="en-US" sz="2800" dirty="0" smtClean="0"/>
              <a:t>ecture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by the instructor</a:t>
            </a:r>
            <a:r>
              <a:rPr lang="en-US" altLang="zh-CN" sz="2800" dirty="0" smtClean="0"/>
              <a:t>/</a:t>
            </a:r>
            <a:r>
              <a:rPr lang="en-US" sz="2800" dirty="0" smtClean="0"/>
              <a:t>guest speaker</a:t>
            </a:r>
            <a:endParaRPr lang="en-US" sz="2800" dirty="0"/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homework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topic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Procedure:</a:t>
            </a:r>
          </a:p>
          <a:p>
            <a:r>
              <a:rPr lang="en-US" sz="2400" dirty="0" smtClean="0"/>
              <a:t>Form a team with two students</a:t>
            </a:r>
          </a:p>
          <a:p>
            <a:endParaRPr lang="en-US" sz="2400" dirty="0" smtClean="0"/>
          </a:p>
          <a:p>
            <a:r>
              <a:rPr lang="en-US" sz="2400" dirty="0" smtClean="0"/>
              <a:t>Select one paper (from the list suggested on the webpage)</a:t>
            </a:r>
          </a:p>
          <a:p>
            <a:endParaRPr lang="en-US" sz="2400" dirty="0" smtClean="0"/>
          </a:p>
          <a:p>
            <a:r>
              <a:rPr lang="en-US" sz="2400" dirty="0" smtClean="0"/>
              <a:t>Prepare a 20 mins presentation, at least 15 pages slides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Slides should be sent to the instructor one day before the presentation.</a:t>
            </a:r>
          </a:p>
          <a:p>
            <a:endParaRPr lang="en-US" sz="2400" dirty="0" smtClean="0"/>
          </a:p>
          <a:p>
            <a:r>
              <a:rPr lang="en-US" sz="2400" dirty="0" smtClean="0"/>
              <a:t>Demos/source code analysis are 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work: 2-3 students per group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Develop the state-of-the-art deep learning techniques.</a:t>
            </a:r>
          </a:p>
          <a:p>
            <a:pPr lvl="1"/>
            <a:r>
              <a:rPr lang="en-US" dirty="0" smtClean="0"/>
              <a:t>Try to solve real problems with the knowledge you learned</a:t>
            </a:r>
          </a:p>
          <a:p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4 pages double column (e.g., in ICASSP format)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8 pages single column (e.g., in NIPS format)</a:t>
            </a:r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Students’ vote: Idol Award</a:t>
            </a:r>
          </a:p>
          <a:p>
            <a:pPr lvl="1"/>
            <a:r>
              <a:rPr lang="en-US" dirty="0" smtClean="0"/>
              <a:t>Instructor’s pick: AI conference quality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451" y="5836501"/>
            <a:ext cx="840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( I only write recommendation letters for students with conference-quality projects)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1202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800109" cy="914400"/>
          </a:xfrm>
        </p:spPr>
        <p:txBody>
          <a:bodyPr/>
          <a:lstStyle/>
          <a:p>
            <a:r>
              <a:rPr lang="en-US" dirty="0" smtClean="0"/>
              <a:t>Which toolkit shall I use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(huge society, </a:t>
            </a:r>
            <a:r>
              <a:rPr lang="en-US" altLang="zh-CN" dirty="0" smtClean="0"/>
              <a:t>by</a:t>
            </a:r>
            <a:r>
              <a:rPr lang="en-US" dirty="0" smtClean="0"/>
              <a:t> Google)</a:t>
            </a:r>
          </a:p>
          <a:p>
            <a:pPr lvl="1"/>
            <a:r>
              <a:rPr lang="en-US" b="1" dirty="0" err="1"/>
              <a:t>Keras</a:t>
            </a:r>
            <a:r>
              <a:rPr lang="en-US" dirty="0"/>
              <a:t> (high level interface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altLang="zh-CN" dirty="0" err="1" smtClean="0"/>
              <a:t>Py</a:t>
            </a:r>
            <a:r>
              <a:rPr lang="en-US" dirty="0" err="1" smtClean="0"/>
              <a:t>Torch</a:t>
            </a:r>
            <a:r>
              <a:rPr lang="en-US" dirty="0" smtClean="0"/>
              <a:t> (popular in speech.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dirty="0" smtClean="0"/>
              <a:t>Facebook FAIR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Caffe2: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1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Mastering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Python Notebook (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http://jupyter.org/try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colab.research.google.com</a:t>
            </a:r>
            <a:endParaRPr lang="en-US" dirty="0"/>
          </a:p>
          <a:p>
            <a:pPr lvl="1"/>
            <a:r>
              <a:rPr lang="en-US" dirty="0"/>
              <a:t>Submit homework with results in python notebook!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for team 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Create a personal account on </a:t>
            </a:r>
            <a:r>
              <a:rPr lang="en-US" dirty="0" err="1" smtClean="0"/>
              <a:t>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Understand </a:t>
            </a:r>
            <a:r>
              <a:rPr lang="en-US" dirty="0" smtClean="0">
                <a:hlinkClick r:id="rId5"/>
              </a:rPr>
              <a:t>git </a:t>
            </a:r>
            <a:r>
              <a:rPr lang="en-US" dirty="0" smtClean="0"/>
              <a:t>commands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9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</a:t>
            </a:r>
            <a:r>
              <a:rPr lang="en-US" smtClean="0"/>
              <a:t>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AlphaGo </a:t>
            </a:r>
            <a:r>
              <a:rPr lang="en-US" dirty="0" smtClean="0">
                <a:hlinkClick r:id="rId3"/>
              </a:rPr>
              <a:t>Zero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by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David Silver</a:t>
            </a:r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Google Cloud Vision API</a:t>
            </a:r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Visual Memory QA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Super SloMo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Watson Text to Speech</a:t>
            </a:r>
            <a:r>
              <a:rPr lang="en-US" dirty="0"/>
              <a:t> and  </a:t>
            </a:r>
            <a:r>
              <a:rPr lang="en-US" dirty="0">
                <a:hlinkClick r:id="rId7"/>
              </a:rPr>
              <a:t>Watson Speech to </a:t>
            </a:r>
            <a:r>
              <a:rPr lang="en-US" dirty="0" smtClean="0">
                <a:hlinkClick r:id="rId7"/>
              </a:rPr>
              <a:t>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6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/>
          </p:cNvSpPr>
          <p:nvPr/>
        </p:nvSpPr>
        <p:spPr>
          <a:xfrm>
            <a:off x="380030" y="1473164"/>
            <a:ext cx="8153400" cy="9063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4400" i="0" dirty="0" smtClean="0">
                <a:ea typeface="宋体" panose="02010600030101010101" pitchFamily="2" charset="-122"/>
              </a:rPr>
              <a:t>Short Break</a:t>
            </a:r>
            <a:endParaRPr lang="en-US" altLang="en-US" sz="4400" i="0" dirty="0" smtClean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11383" y="3139223"/>
            <a:ext cx="6844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600" i="0" dirty="0">
                <a:hlinkClick r:id="rId2"/>
              </a:rPr>
              <a:t>https://columbia6894.github.io</a:t>
            </a:r>
            <a:r>
              <a:rPr lang="en-US" altLang="en-US" sz="3600" i="0" dirty="0" smtClean="0">
                <a:hlinkClick r:id="rId2"/>
              </a:rPr>
              <a:t>/</a:t>
            </a:r>
            <a:r>
              <a:rPr lang="zh-CN" altLang="en-US" sz="3600" i="0" dirty="0" smtClean="0"/>
              <a:t> </a:t>
            </a:r>
            <a:endParaRPr lang="en-US" alt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30716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4" y="1377974"/>
            <a:ext cx="7250269" cy="1752600"/>
          </a:xfrm>
          <a:noFill/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Programming: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Tensorflow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Keras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and Homework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920893" y="4040924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https://www.tensorflow.org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We suggest to use </a:t>
            </a:r>
            <a:r>
              <a:rPr lang="en-US" dirty="0" smtClean="0">
                <a:hlinkClick r:id="rId4"/>
              </a:rPr>
              <a:t>virtual env</a:t>
            </a:r>
            <a:endParaRPr lang="en-US" dirty="0" smtClean="0"/>
          </a:p>
          <a:p>
            <a:r>
              <a:rPr lang="en-US" dirty="0"/>
              <a:t>Straightforward installation</a:t>
            </a:r>
          </a:p>
          <a:p>
            <a:pPr lvl="1"/>
            <a:r>
              <a:rPr lang="en-US" dirty="0"/>
              <a:t>On cloud, you need setup a project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On your local machine, type “pip install </a:t>
            </a:r>
            <a:r>
              <a:rPr lang="en-US" dirty="0" err="1"/>
              <a:t>tensorflow</a:t>
            </a:r>
            <a:r>
              <a:rPr lang="en-US" dirty="0"/>
              <a:t>” and install other related libraries</a:t>
            </a:r>
          </a:p>
          <a:p>
            <a:r>
              <a:rPr lang="en-US" dirty="0" smtClean="0"/>
              <a:t>In this class, we’ll use </a:t>
            </a:r>
            <a:r>
              <a:rPr lang="en-US" dirty="0" err="1" smtClean="0"/>
              <a:t>Codelab</a:t>
            </a:r>
            <a:r>
              <a:rPr lang="en-US" dirty="0" smtClean="0"/>
              <a:t> to demonstrate some basic concept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://colab.research.google.com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1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ChangeArrowheads="1"/>
          </p:cNvSpPr>
          <p:nvPr/>
        </p:nvSpPr>
        <p:spPr bwMode="auto">
          <a:xfrm>
            <a:off x="549275" y="1227280"/>
            <a:ext cx="7661564" cy="4997164"/>
          </a:xfrm>
          <a:prstGeom prst="rect">
            <a:avLst/>
          </a:prstGeom>
          <a:gradFill rotWithShape="1">
            <a:gsLst>
              <a:gs pos="0">
                <a:srgbClr val="BECCD6">
                  <a:alpha val="600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4" tIns="45690" rIns="91374" bIns="4569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800" dirty="0" smtClean="0"/>
              <a:t> Who we are 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What is deep learning?</a:t>
            </a:r>
          </a:p>
          <a:p>
            <a:r>
              <a:rPr lang="en-US" altLang="en-US" sz="2800" dirty="0" smtClean="0"/>
              <a:t> Grading</a:t>
            </a:r>
          </a:p>
          <a:p>
            <a:pPr lvl="1"/>
            <a:r>
              <a:rPr lang="en-US" altLang="en-US" sz="2800" dirty="0" smtClean="0"/>
              <a:t>Homework</a:t>
            </a:r>
          </a:p>
          <a:p>
            <a:pPr lvl="1"/>
            <a:r>
              <a:rPr lang="en-US" altLang="en-US" sz="2800" dirty="0" smtClean="0"/>
              <a:t>Projects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Course schedule and resource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Some demo of deep learning</a:t>
            </a:r>
            <a:endParaRPr lang="en-US" altLang="en-US" sz="2800" dirty="0"/>
          </a:p>
        </p:txBody>
      </p:sp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True </a:t>
            </a:r>
            <a:r>
              <a:rPr lang="en-US" dirty="0" smtClean="0"/>
              <a:t>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framework of computing math expression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the specific purpose of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10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True </a:t>
            </a:r>
            <a:r>
              <a:rPr lang="en-US" dirty="0" smtClean="0"/>
              <a:t>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framework of computing math expression</a:t>
            </a:r>
          </a:p>
          <a:p>
            <a:pPr lvl="1"/>
            <a:r>
              <a:rPr lang="en-US" dirty="0" smtClean="0"/>
              <a:t>Similar with </a:t>
            </a:r>
            <a:r>
              <a:rPr lang="en-US" dirty="0" err="1" smtClean="0"/>
              <a:t>Theano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r>
              <a:rPr lang="en-US" dirty="0" smtClean="0"/>
              <a:t>Excellent engineering</a:t>
            </a:r>
          </a:p>
          <a:p>
            <a:pPr lvl="1"/>
            <a:endParaRPr lang="en-US" dirty="0"/>
          </a:p>
          <a:p>
            <a:r>
              <a:rPr lang="en-US" strike="sngStrike" dirty="0" smtClean="0"/>
              <a:t>Designed for the specific purpose of deep learning</a:t>
            </a:r>
          </a:p>
          <a:p>
            <a:pPr lvl="1"/>
            <a:r>
              <a:rPr lang="en-US" dirty="0" err="1" smtClean="0"/>
              <a:t>Tensorflow’s</a:t>
            </a:r>
            <a:r>
              <a:rPr lang="en-US" dirty="0" smtClean="0"/>
              <a:t> low level APIs are for general purpose.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23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1256578"/>
            <a:ext cx="5556250" cy="47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45927" cy="914400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is a wrapper of </a:t>
            </a:r>
            <a:r>
              <a:rPr lang="en-US" dirty="0" err="1" smtClean="0"/>
              <a:t>Tensorflow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tensorflow.python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618509" y="2826328"/>
            <a:ext cx="3089564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1" i="0" dirty="0" err="1" smtClean="0"/>
              <a:t>Keras.Model</a:t>
            </a:r>
            <a:endParaRPr lang="en-US" sz="2400" b="1" i="0" dirty="0"/>
          </a:p>
        </p:txBody>
      </p:sp>
      <p:sp>
        <p:nvSpPr>
          <p:cNvPr id="6" name="Rectangle 5"/>
          <p:cNvSpPr/>
          <p:nvPr/>
        </p:nvSpPr>
        <p:spPr>
          <a:xfrm>
            <a:off x="665018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Model.fit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7" name="Rectangle 6"/>
          <p:cNvSpPr/>
          <p:nvPr/>
        </p:nvSpPr>
        <p:spPr>
          <a:xfrm>
            <a:off x="3186545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Model.predict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8" name="Rectangle 7"/>
          <p:cNvSpPr/>
          <p:nvPr/>
        </p:nvSpPr>
        <p:spPr>
          <a:xfrm>
            <a:off x="5708072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Model.evaluate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9" name="Down Arrow 8"/>
          <p:cNvSpPr/>
          <p:nvPr/>
        </p:nvSpPr>
        <p:spPr>
          <a:xfrm>
            <a:off x="4010891" y="403167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900000">
            <a:off x="5687297" y="404552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00000">
            <a:off x="2514598" y="4059378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0473" y="5929745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/>
              <a:t>Reference: </a:t>
            </a:r>
            <a:r>
              <a:rPr lang="en-US" i="0" dirty="0">
                <a:hlinkClick r:id="rId2"/>
              </a:rPr>
              <a:t>https://keras.io</a:t>
            </a:r>
            <a:r>
              <a:rPr lang="en-US" i="0" dirty="0" smtClean="0">
                <a:hlinkClick r:id="rId2"/>
              </a:rPr>
              <a:t>/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9126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([2,1], [1,2])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25726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66849" y="3435931"/>
            <a:ext cx="7025987" cy="175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[3, 3]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Tensor</a:t>
            </a:r>
            <a:r>
              <a:rPr lang="en-US" i="0" dirty="0"/>
              <a:t>("Add:0", shape</a:t>
            </a:r>
            <a:r>
              <a:rPr lang="en-US" i="0" dirty="0" smtClean="0"/>
              <a:t>=(2, 1), </a:t>
            </a:r>
            <a:r>
              <a:rPr lang="en-US" i="0" dirty="0" err="1"/>
              <a:t>dtype</a:t>
            </a:r>
            <a:r>
              <a:rPr lang="en-US" i="0" dirty="0"/>
              <a:t>=int32</a:t>
            </a:r>
            <a:r>
              <a:rPr lang="en-US" i="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None of above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92424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pic>
        <p:nvPicPr>
          <p:cNvPr id="1030" name="Picture 6" descr="https://lh4.googleusercontent.com/4pfkyQ3GzmzWVD1KA9goiznIAAuknCVhakNH7k7jgzDMBEawGuAr-zormCD0AAYRdh4UkZU3D2cNZ-tmDWT0t2_gB1_DzGEay0F83vUkwFdlaDASYdzfCekBovdfRRp5LVypdl0Lt6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9" y="3538105"/>
            <a:ext cx="3352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9961" y="424987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651158" y="3564083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[1, 2]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31" y="503266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[2, 1]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3538105"/>
            <a:ext cx="5562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graph includes symbolic objects</a:t>
            </a:r>
          </a:p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session allocates memory to evaluate </a:t>
            </a:r>
            <a:r>
              <a:rPr lang="en-US" sz="2800" i="0" dirty="0"/>
              <a:t>symbolic objects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821708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7" y="1593274"/>
            <a:ext cx="3803073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</a:t>
            </a:r>
            <a:r>
              <a:rPr lang="en-US" i="0" smtClean="0"/>
              <a:t>the new output</a:t>
            </a:r>
            <a:r>
              <a:rPr lang="en-US" i="0" dirty="0" smtClean="0"/>
              <a:t>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1433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Graph and Session?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Optimize</a:t>
            </a:r>
            <a:r>
              <a:rPr lang="sk-SK" dirty="0" smtClean="0"/>
              <a:t> </a:t>
            </a:r>
            <a:r>
              <a:rPr lang="sk-SK" dirty="0" err="1"/>
              <a:t>computation</a:t>
            </a:r>
            <a:r>
              <a:rPr lang="sk-SK" dirty="0"/>
              <a:t>. 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graph</a:t>
            </a:r>
            <a:r>
              <a:rPr lang="sk-SK" dirty="0" smtClean="0"/>
              <a:t> model </a:t>
            </a:r>
            <a:r>
              <a:rPr lang="sk-SK" dirty="0" err="1" smtClean="0"/>
              <a:t>will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optimized</a:t>
            </a:r>
            <a:r>
              <a:rPr lang="sk-SK" dirty="0" smtClean="0"/>
              <a:t> </a:t>
            </a:r>
            <a:r>
              <a:rPr lang="sk-SK" dirty="0" err="1" smtClean="0"/>
              <a:t>before</a:t>
            </a:r>
            <a:r>
              <a:rPr lang="sk-SK" dirty="0" smtClean="0"/>
              <a:t> </a:t>
            </a:r>
            <a:r>
              <a:rPr lang="sk-SK" dirty="0" err="1" smtClean="0"/>
              <a:t>evaluating</a:t>
            </a:r>
            <a:endParaRPr lang="sk-SK" dirty="0"/>
          </a:p>
          <a:p>
            <a:endParaRPr lang="sk-SK" dirty="0" smtClean="0"/>
          </a:p>
          <a:p>
            <a:r>
              <a:rPr lang="sk-SK" dirty="0" err="1" smtClean="0"/>
              <a:t>Facilitate</a:t>
            </a:r>
            <a:r>
              <a:rPr lang="sk-SK" dirty="0" smtClean="0"/>
              <a:t> </a:t>
            </a:r>
            <a:r>
              <a:rPr lang="sk-SK" dirty="0" err="1"/>
              <a:t>distributed</a:t>
            </a:r>
            <a:r>
              <a:rPr lang="sk-SK" dirty="0"/>
              <a:t> </a:t>
            </a:r>
            <a:r>
              <a:rPr lang="sk-SK" dirty="0" err="1"/>
              <a:t>computation</a:t>
            </a:r>
            <a:r>
              <a:rPr lang="sk-SK" dirty="0"/>
              <a:t>, </a:t>
            </a:r>
            <a:r>
              <a:rPr lang="sk-SK" dirty="0" err="1"/>
              <a:t>spread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across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CPUs</a:t>
            </a:r>
            <a:r>
              <a:rPr lang="sk-SK" dirty="0"/>
              <a:t>, </a:t>
            </a:r>
            <a:r>
              <a:rPr lang="sk-SK" dirty="0" err="1"/>
              <a:t>GPUs</a:t>
            </a:r>
            <a:r>
              <a:rPr lang="sk-SK" dirty="0"/>
              <a:t>, </a:t>
            </a:r>
            <a:r>
              <a:rPr lang="sk-SK" dirty="0" smtClean="0"/>
              <a:t>or </a:t>
            </a:r>
            <a:r>
              <a:rPr lang="sk-SK" dirty="0" err="1" smtClean="0"/>
              <a:t>TPUs</a:t>
            </a:r>
            <a:r>
              <a:rPr lang="sk-SK" dirty="0" smtClean="0"/>
              <a:t>.</a:t>
            </a:r>
            <a:endParaRPr lang="sk-SK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0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Low-level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611091"/>
            <a:ext cx="8534400" cy="515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Chip </a:t>
            </a:r>
            <a:r>
              <a:rPr lang="en-US" dirty="0" err="1" smtClean="0">
                <a:hlinkClick r:id="rId3"/>
              </a:rPr>
              <a:t>Huyen’s</a:t>
            </a:r>
            <a:r>
              <a:rPr lang="en-US" dirty="0" smtClean="0">
                <a:hlinkClick r:id="rId3"/>
              </a:rPr>
              <a:t> course on </a:t>
            </a:r>
            <a:r>
              <a:rPr lang="en-US" dirty="0" err="1" smtClean="0">
                <a:hlinkClick r:id="rId3"/>
              </a:rPr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3074" name="Picture 2" descr="https://lh5.googleusercontent.com/jlHC9WlcZ73Mc2hJkgzxYudTD4YkPLMUddyBrEUxgsxDZaNWBXqrJXyrYGG1_WDf9vd5Ra7rjxenKwqpKf8yhrnTY3VTgLlfQlXyOGQw3HMMKc4snXw7_tjsQBzViPr0zbUGfo9tuD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" y="1066799"/>
            <a:ext cx="9082906" cy="272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8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982636" cy="914400"/>
          </a:xfrm>
        </p:spPr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56" y="1066805"/>
            <a:ext cx="4181857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4217" y="4443522"/>
            <a:ext cx="195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 smtClean="0"/>
              <a:t>Guest lectures to be announced</a:t>
            </a:r>
            <a:endParaRPr lang="en-US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0" y="4052783"/>
            <a:ext cx="3889124" cy="1475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92" y="1066804"/>
            <a:ext cx="4450570" cy="23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Magic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8654" y="1239982"/>
            <a:ext cx="6165273" cy="3262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 2*x + x*x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tf.gradients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 + y, [x, y])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(g,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feed_dict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={x:1.0})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8654" y="4828309"/>
            <a:ext cx="8534400" cy="51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0" dirty="0" err="1" smtClean="0"/>
              <a:t>Tf.gradient</a:t>
            </a:r>
            <a:r>
              <a:rPr lang="en-US" i="0" dirty="0" smtClean="0"/>
              <a:t> allows </a:t>
            </a:r>
            <a:r>
              <a:rPr lang="en-US" i="0" dirty="0"/>
              <a:t>automat </a:t>
            </a:r>
            <a:r>
              <a:rPr lang="en-US" i="0" dirty="0" smtClean="0"/>
              <a:t>gradient calculation.</a:t>
            </a:r>
          </a:p>
          <a:p>
            <a:pPr marL="0" indent="0">
              <a:buNone/>
            </a:pPr>
            <a:r>
              <a:rPr lang="en-US" i="0" dirty="0" smtClean="0"/>
              <a:t>Super useful for optimization (next class)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9929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5347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(tf.float32, name='X')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(tf.float32, name='Y')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tf.get_variable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('weights', initializer=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tf.constant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(0.0))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tf.get_variable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('bias', initializer=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tf.constant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(0.0))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Y_predicted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w * X + b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tf.square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(Y -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Y_predicted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name='loss')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optimizer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tf.train.GradientDescentOptimizer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learning_rate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=0.001).minimize(loss)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tf.global_variables_initializer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for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range(100): # run 100 epochs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for x, y in data: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feed_dict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={X: x,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Y:y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w_out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b_out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([w, b]) </a:t>
            </a:r>
          </a:p>
        </p:txBody>
      </p:sp>
    </p:spTree>
    <p:extLst>
      <p:ext uri="{BB962C8B-B14F-4D97-AF65-F5344CB8AC3E}">
        <p14:creationId xmlns:p14="http://schemas.microsoft.com/office/powerpoint/2010/main" val="1098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tensorflow.python.keras.models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Sequential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tensorflow.python.keras.layers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Dense, Activation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= Sequential()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(Dense(10,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input_dim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=100, activation='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model.compile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loss='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categorical_crossentropy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metrics=['accuracy'])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model.fit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128,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nb_epoch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=5,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validation_data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model.evaluate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tensorflow.python.keras.models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Sequential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tensorflow.python.keras.layers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Dense, Activation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= Sequential()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(Dense(10,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input_dim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=100, activation='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model.compile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loss='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categorical_crossentropy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metrics=['accuracy'])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model.fit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128,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nb_epoch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=5,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validation_data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model.evaluate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4125" y="4661941"/>
            <a:ext cx="6531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is simpler to use for classification/regression problems. 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has a lot of wrapper functions for network building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does not provide many low level APIs for large scale data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490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Required:</a:t>
            </a:r>
          </a:p>
          <a:p>
            <a:r>
              <a:rPr lang="en-US" dirty="0" smtClean="0"/>
              <a:t>Install Jupiter Notebook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 smtClean="0"/>
              <a:t>on homework </a:t>
            </a:r>
            <a:r>
              <a:rPr lang="en-US" dirty="0" smtClean="0"/>
              <a:t>#1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Suggested: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tutorials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9970" y="3154211"/>
            <a:ext cx="829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0" dirty="0">
                <a:hlinkClick r:id="rId3"/>
              </a:rPr>
              <a:t>https://</a:t>
            </a:r>
            <a:r>
              <a:rPr lang="en-US" altLang="en-US" sz="2800" i="0" dirty="0" smtClean="0">
                <a:hlinkClick r:id="rId3"/>
              </a:rPr>
              <a:t>columbia6894.github.io/homework.html</a:t>
            </a:r>
            <a:r>
              <a:rPr lang="zh-CN" altLang="en-US" sz="2800" i="0" dirty="0" smtClean="0"/>
              <a:t> </a:t>
            </a: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259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384473" cy="914400"/>
          </a:xfrm>
        </p:spPr>
        <p:txBody>
          <a:bodyPr/>
          <a:lstStyle/>
          <a:p>
            <a:r>
              <a:rPr lang="en-US" dirty="0" smtClean="0"/>
              <a:t>Teaching assistants (To be confirmed)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9" y="1905001"/>
            <a:ext cx="4267200" cy="616527"/>
          </a:xfrm>
        </p:spPr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???@</a:t>
            </a:r>
            <a:r>
              <a:rPr lang="en-US" dirty="0" err="1"/>
              <a:t>columbia.edu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3235" y="4412674"/>
            <a:ext cx="3699156" cy="61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smtClean="0"/>
              <a:t>???</a:t>
            </a:r>
          </a:p>
          <a:p>
            <a:pPr marL="0" indent="0">
              <a:buNone/>
            </a:pPr>
            <a:r>
              <a:rPr lang="en-US" i="0" dirty="0" smtClean="0"/>
              <a:t>???@</a:t>
            </a:r>
            <a:r>
              <a:rPr lang="en-US" i="0" dirty="0"/>
              <a:t>columbia.edu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543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materials will be available on the website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://columbia6894.github.io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210273"/>
            <a:ext cx="8617527" cy="23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register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talk to your department. </a:t>
            </a:r>
          </a:p>
          <a:p>
            <a:pPr lvl="1"/>
            <a:r>
              <a:rPr lang="en-US" dirty="0" smtClean="0"/>
              <a:t>Currently none of the lecturers has access to the Columbia course system so we have no control of it. </a:t>
            </a:r>
          </a:p>
          <a:p>
            <a:endParaRPr lang="en-US" dirty="0" smtClean="0"/>
          </a:p>
          <a:p>
            <a:r>
              <a:rPr lang="en-US" dirty="0" smtClean="0"/>
              <a:t>Current policy:</a:t>
            </a:r>
          </a:p>
          <a:p>
            <a:pPr lvl="1"/>
            <a:r>
              <a:rPr lang="en-US" dirty="0" smtClean="0"/>
              <a:t>First come first serve</a:t>
            </a:r>
          </a:p>
          <a:p>
            <a:pPr lvl="1"/>
            <a:r>
              <a:rPr lang="en-US" dirty="0" smtClean="0"/>
              <a:t>Please drop out early if you realize this course is not a good fit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52257" y="4946074"/>
            <a:ext cx="540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0" dirty="0" smtClean="0"/>
              <a:t>Especially if you cannot finish homework#1, you should drop the class!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3212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 smtClean="0"/>
              <a:t>0% project</a:t>
            </a:r>
          </a:p>
          <a:p>
            <a:pPr lvl="1"/>
            <a:r>
              <a:rPr lang="en-US" dirty="0" smtClean="0"/>
              <a:t>In previous class the best team published paper in top/premium conferences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altLang="zh-CN" dirty="0"/>
              <a:t>4</a:t>
            </a:r>
            <a:r>
              <a:rPr lang="en-US" dirty="0" smtClean="0"/>
              <a:t>0% homework and paper presentation</a:t>
            </a:r>
          </a:p>
          <a:p>
            <a:pPr lvl="1"/>
            <a:r>
              <a:rPr lang="en-US" dirty="0" smtClean="0"/>
              <a:t>HW1 is important</a:t>
            </a:r>
          </a:p>
          <a:p>
            <a:pPr lvl="1"/>
            <a:r>
              <a:rPr lang="en-US" dirty="0" smtClean="0"/>
              <a:t>Present one paper on the important research </a:t>
            </a:r>
            <a:r>
              <a:rPr lang="en-US" dirty="0" err="1" smtClean="0"/>
              <a:t>breakthough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20</a:t>
            </a:r>
            <a:r>
              <a:rPr lang="en-US" dirty="0" smtClean="0"/>
              <a:t>%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attendence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Knowledgeable about NLP and/or </a:t>
            </a:r>
            <a:r>
              <a:rPr lang="en-US" dirty="0" smtClean="0"/>
              <a:t>speech and/or vision </a:t>
            </a:r>
            <a:r>
              <a:rPr lang="en-US" dirty="0"/>
              <a:t>and/or machine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/>
              <a:t>Fluent in </a:t>
            </a:r>
            <a:r>
              <a:rPr lang="en-US" dirty="0" smtClean="0"/>
              <a:t>Python. </a:t>
            </a:r>
          </a:p>
          <a:p>
            <a:endParaRPr lang="en-US" dirty="0"/>
          </a:p>
          <a:p>
            <a:r>
              <a:rPr lang="en-US" dirty="0" smtClean="0"/>
              <a:t>Know </a:t>
            </a:r>
            <a:r>
              <a:rPr lang="en-US" dirty="0" err="1" smtClean="0"/>
              <a:t>Tensorflow</a:t>
            </a:r>
            <a:r>
              <a:rPr lang="en-US" dirty="0" smtClean="0"/>
              <a:t> (or </a:t>
            </a:r>
            <a:r>
              <a:rPr lang="en-US" dirty="0" err="1" smtClean="0"/>
              <a:t>pyTorch</a:t>
            </a:r>
            <a:r>
              <a:rPr lang="en-US" dirty="0" smtClean="0"/>
              <a:t>) or you can learn it quickly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Willing </a:t>
            </a:r>
            <a:r>
              <a:rPr lang="en-US" dirty="0"/>
              <a:t>to work with GPUs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(</a:t>
            </a:r>
            <a:r>
              <a:rPr lang="en-US" i="1" dirty="0" smtClean="0"/>
              <a:t>not like </a:t>
            </a:r>
            <a:r>
              <a:rPr lang="en-US" i="1" dirty="0" err="1" smtClean="0"/>
              <a:t>Matlab</a:t>
            </a:r>
            <a:r>
              <a:rPr lang="en-US" i="1" dirty="0" smtClean="0"/>
              <a:t>!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Much easier to use than CUDA C/C</a:t>
            </a:r>
            <a:r>
              <a:rPr lang="en-US" dirty="0" smtClean="0"/>
              <a:t>++</a:t>
            </a:r>
          </a:p>
          <a:p>
            <a:endParaRPr lang="en-US" dirty="0"/>
          </a:p>
          <a:p>
            <a:r>
              <a:rPr lang="en-US" dirty="0" smtClean="0"/>
              <a:t>THE choice for scientific computing and cloud service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do not know </a:t>
            </a:r>
            <a:r>
              <a:rPr lang="en-US" dirty="0" smtClean="0"/>
              <a:t>python, please consider </a:t>
            </a:r>
            <a:r>
              <a:rPr lang="en-US" dirty="0"/>
              <a:t>to drop coz </a:t>
            </a:r>
            <a:r>
              <a:rPr lang="en-US" dirty="0" smtClean="0"/>
              <a:t>it will be too hard to follow </a:t>
            </a:r>
            <a:r>
              <a:rPr lang="en-US" dirty="0"/>
              <a:t>the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5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62156</TotalTime>
  <Words>1107</Words>
  <Application>Microsoft Macintosh PowerPoint</Application>
  <PresentationFormat>On-screen Show (4:3)</PresentationFormat>
  <Paragraphs>291</Paragraphs>
  <Slides>34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Garamond</vt:lpstr>
      <vt:lpstr>MS PGothic</vt:lpstr>
      <vt:lpstr>Wingdings</vt:lpstr>
      <vt:lpstr>宋体</vt:lpstr>
      <vt:lpstr>Arial</vt:lpstr>
      <vt:lpstr>Office Theme</vt:lpstr>
      <vt:lpstr>Deep Learning for Computer Vision, Speech, and Language</vt:lpstr>
      <vt:lpstr>Outline</vt:lpstr>
      <vt:lpstr>Lectures</vt:lpstr>
      <vt:lpstr>Teaching assistants (To be confirmed)</vt:lpstr>
      <vt:lpstr>Website</vt:lpstr>
      <vt:lpstr>How to register this class?</vt:lpstr>
      <vt:lpstr>Grading</vt:lpstr>
      <vt:lpstr>Course requirements</vt:lpstr>
      <vt:lpstr>Why Python?</vt:lpstr>
      <vt:lpstr>How to access GPU?</vt:lpstr>
      <vt:lpstr>Course schedule</vt:lpstr>
      <vt:lpstr>Student presentation</vt:lpstr>
      <vt:lpstr>Final project</vt:lpstr>
      <vt:lpstr>Which toolkit shall I use for project</vt:lpstr>
      <vt:lpstr>Mastering the tools</vt:lpstr>
      <vt:lpstr>Power of Deep Networks</vt:lpstr>
      <vt:lpstr>PowerPoint Presentation</vt:lpstr>
      <vt:lpstr>Programming: Tensorflow, Keras and Homework</vt:lpstr>
      <vt:lpstr>Install Tensorflow</vt:lpstr>
      <vt:lpstr>Which is True for Tensorflow?</vt:lpstr>
      <vt:lpstr>Which is True for Tensorflow?</vt:lpstr>
      <vt:lpstr>Tensorflow’s Design</vt:lpstr>
      <vt:lpstr>Keras Design</vt:lpstr>
      <vt:lpstr> A Simple Tensorflow Example</vt:lpstr>
      <vt:lpstr> A Simple Tensorflow Example</vt:lpstr>
      <vt:lpstr> A Simple Tensorflow Example</vt:lpstr>
      <vt:lpstr> A Simple Tensorflow Example</vt:lpstr>
      <vt:lpstr>Why Graph and Session?</vt:lpstr>
      <vt:lpstr>Tensorflow Low-level APIs</vt:lpstr>
      <vt:lpstr>A Magic Function</vt:lpstr>
      <vt:lpstr>Another Example</vt:lpstr>
      <vt:lpstr>From Tensorflow to Keras</vt:lpstr>
      <vt:lpstr>From Tensorflow to Keras</vt:lpstr>
      <vt:lpstr>Take-home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2307</cp:revision>
  <cp:lastPrinted>2018-08-22T07:58:47Z</cp:lastPrinted>
  <dcterms:created xsi:type="dcterms:W3CDTF">2013-01-21T15:19:27Z</dcterms:created>
  <dcterms:modified xsi:type="dcterms:W3CDTF">2018-08-22T16:28:12Z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