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38"/>
  </p:notesMasterIdLst>
  <p:handoutMasterIdLst>
    <p:handoutMasterId r:id="rId39"/>
  </p:handoutMasterIdLst>
  <p:sldIdLst>
    <p:sldId id="329" r:id="rId2"/>
    <p:sldId id="1021" r:id="rId3"/>
    <p:sldId id="1054" r:id="rId4"/>
    <p:sldId id="993" r:id="rId5"/>
    <p:sldId id="1052" r:id="rId6"/>
    <p:sldId id="1053" r:id="rId7"/>
    <p:sldId id="1087" r:id="rId8"/>
    <p:sldId id="1059" r:id="rId9"/>
    <p:sldId id="1086" r:id="rId10"/>
    <p:sldId id="1055" r:id="rId11"/>
    <p:sldId id="1056" r:id="rId12"/>
    <p:sldId id="1058" r:id="rId13"/>
    <p:sldId id="1041" r:id="rId14"/>
    <p:sldId id="1060" r:id="rId15"/>
    <p:sldId id="1061" r:id="rId16"/>
    <p:sldId id="1062" r:id="rId17"/>
    <p:sldId id="1064" r:id="rId18"/>
    <p:sldId id="1065" r:id="rId19"/>
    <p:sldId id="954" r:id="rId20"/>
    <p:sldId id="1066" r:id="rId21"/>
    <p:sldId id="1067" r:id="rId22"/>
    <p:sldId id="1069" r:id="rId23"/>
    <p:sldId id="1072" r:id="rId24"/>
    <p:sldId id="1070" r:id="rId25"/>
    <p:sldId id="1071" r:id="rId26"/>
    <p:sldId id="1073" r:id="rId27"/>
    <p:sldId id="1074" r:id="rId28"/>
    <p:sldId id="1075" r:id="rId29"/>
    <p:sldId id="1076" r:id="rId30"/>
    <p:sldId id="1077" r:id="rId31"/>
    <p:sldId id="1078" r:id="rId32"/>
    <p:sldId id="1079" r:id="rId33"/>
    <p:sldId id="1081" r:id="rId34"/>
    <p:sldId id="1082" r:id="rId35"/>
    <p:sldId id="1083" r:id="rId36"/>
    <p:sldId id="1085" r:id="rId3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buChar char="•"/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50000"/>
      </a:spcBef>
      <a:spcAft>
        <a:spcPct val="0"/>
      </a:spcAft>
      <a:buChar char="•"/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50000"/>
      </a:spcBef>
      <a:spcAft>
        <a:spcPct val="0"/>
      </a:spcAft>
      <a:buChar char="•"/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50000"/>
      </a:spcBef>
      <a:spcAft>
        <a:spcPct val="0"/>
      </a:spcAft>
      <a:buChar char="•"/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50000"/>
      </a:spcBef>
      <a:spcAft>
        <a:spcPct val="0"/>
      </a:spcAft>
      <a:buChar char="•"/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8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BM" initials="A" lastIdx="1" clrIdx="0">
    <p:extLst/>
  </p:cmAuthor>
  <p:cmAuthor id="2" name="Liangliang Cao" initials="" lastIdx="1" clrIdx="1"/>
  <p:cmAuthor id="3" name="Tanya Tang" initials="TT" lastIdx="2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0066FF"/>
    <a:srgbClr val="CC6600"/>
    <a:srgbClr val="0033CC"/>
    <a:srgbClr val="002060"/>
    <a:srgbClr val="FF3300"/>
    <a:srgbClr val="80808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796" autoAdjust="0"/>
    <p:restoredTop sz="84025" autoAdjust="0"/>
  </p:normalViewPr>
  <p:slideViewPr>
    <p:cSldViewPr snapToGrid="0" showGuides="1">
      <p:cViewPr varScale="1">
        <p:scale>
          <a:sx n="93" d="100"/>
          <a:sy n="93" d="100"/>
        </p:scale>
        <p:origin x="936" y="208"/>
      </p:cViewPr>
      <p:guideLst>
        <p:guide orient="horz" pos="4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commentAuthors" Target="commentAuthors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t" anchorCtr="0" compatLnSpc="1">
            <a:prstTxWarp prst="textNoShape">
              <a:avLst/>
            </a:prstTxWarp>
          </a:bodyPr>
          <a:lstStyle>
            <a:lvl1pPr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t" anchorCtr="0" compatLnSpc="1">
            <a:prstTxWarp prst="textNoShape">
              <a:avLst/>
            </a:prstTxWarp>
          </a:bodyPr>
          <a:lstStyle>
            <a:lvl1pPr algn="r"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b" anchorCtr="0" compatLnSpc="1">
            <a:prstTxWarp prst="textNoShape">
              <a:avLst/>
            </a:prstTxWarp>
          </a:bodyPr>
          <a:lstStyle>
            <a:lvl1pPr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b" anchorCtr="0" compatLnSpc="1">
            <a:prstTxWarp prst="textNoShape">
              <a:avLst/>
            </a:prstTxWarp>
          </a:bodyPr>
          <a:lstStyle>
            <a:lvl1pPr algn="r"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fld id="{EEF81D00-425F-46F1-9FDB-415D13E3A2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8728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t" anchorCtr="0" compatLnSpc="1">
            <a:prstTxWarp prst="textNoShape">
              <a:avLst/>
            </a:prstTxWarp>
          </a:bodyPr>
          <a:lstStyle>
            <a:lvl1pPr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t" anchorCtr="0" compatLnSpc="1">
            <a:prstTxWarp prst="textNoShape">
              <a:avLst/>
            </a:prstTxWarp>
          </a:bodyPr>
          <a:lstStyle>
            <a:lvl1pPr algn="r"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b" anchorCtr="0" compatLnSpc="1">
            <a:prstTxWarp prst="textNoShape">
              <a:avLst/>
            </a:prstTxWarp>
          </a:bodyPr>
          <a:lstStyle>
            <a:lvl1pPr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b" anchorCtr="0" compatLnSpc="1">
            <a:prstTxWarp prst="textNoShape">
              <a:avLst/>
            </a:prstTxWarp>
          </a:bodyPr>
          <a:lstStyle>
            <a:lvl1pPr algn="r"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fld id="{E693170F-2888-4C4F-BA2B-BA1E275CC2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22343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9300" indent="-287338"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54113" indent="-231775"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16075" indent="-231775"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76450" indent="-231775"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33650" indent="-231775" defTabSz="976313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90850" indent="-231775" defTabSz="976313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48050" indent="-231775" defTabSz="976313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905250" indent="-231775" defTabSz="976313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fld id="{BD26A833-E452-4C26-886A-84C578772F64}" type="slidenum">
              <a:rPr lang="en-US" altLang="en-US" sz="1300" i="0">
                <a:latin typeface="Arial" panose="020B0604020202020204" pitchFamily="34" charset="0"/>
              </a:rPr>
              <a:pPr/>
              <a:t>1</a:t>
            </a:fld>
            <a:endParaRPr lang="en-US" altLang="en-US" sz="1300" i="0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buAutoNum type="arabicParenBoth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how to help the computer to understand challenging questions; </a:t>
            </a:r>
          </a:p>
          <a:p>
            <a:pPr marL="228600" indent="-228600" eaLnBrk="1" hangingPunct="1">
              <a:buAutoNum type="arabicParenBoth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how to benchmark the AI; </a:t>
            </a:r>
          </a:p>
          <a:p>
            <a:pPr marL="228600" indent="-228600" eaLnBrk="1" hangingPunct="1">
              <a:buAutoNum type="arabicParenBoth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how to scale up  the computational power for AI.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64436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3170F-2888-4C4F-BA2B-BA1E275CC2A1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1045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3170F-2888-4C4F-BA2B-BA1E275CC2A1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2011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3170F-2888-4C4F-BA2B-BA1E275CC2A1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7367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088747E-AEB4-EE46-8761-855E50A9768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6896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fld id="{9A877E28-DE31-D444-994C-A03D9FAF4A07}" type="slidenum">
              <a:rPr lang="en-US" altLang="en-US" sz="1200">
                <a:latin typeface="Calibri" charset="0"/>
              </a:rPr>
              <a:pPr algn="r"/>
              <a:t>2</a:t>
            </a:fld>
            <a:endParaRPr lang="en-US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157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i="0" dirty="0" smtClean="0">
              <a:solidFill>
                <a:srgbClr val="FF6600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3170F-2888-4C4F-BA2B-BA1E275CC2A1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9145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3170F-2888-4C4F-BA2B-BA1E275CC2A1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8425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9300" indent="-287338"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54113" indent="-231775"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16075" indent="-231775"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76450" indent="-231775"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33650" indent="-231775" defTabSz="976313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90850" indent="-231775" defTabSz="976313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48050" indent="-231775" defTabSz="976313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905250" indent="-231775" defTabSz="976313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fld id="{BD26A833-E452-4C26-886A-84C578772F64}" type="slidenum">
              <a:rPr lang="en-US" altLang="en-US" sz="1300" i="0">
                <a:latin typeface="Arial" panose="020B0604020202020204" pitchFamily="34" charset="0"/>
              </a:rPr>
              <a:pPr/>
              <a:t>20</a:t>
            </a:fld>
            <a:endParaRPr lang="en-US" altLang="en-US" sz="1300" i="0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buAutoNum type="arabicParenBoth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how to help the computer to understand challenging questions; </a:t>
            </a:r>
          </a:p>
          <a:p>
            <a:pPr marL="228600" indent="-228600" eaLnBrk="1" hangingPunct="1">
              <a:buAutoNum type="arabicParenBoth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how to benchmark the AI; </a:t>
            </a:r>
          </a:p>
          <a:p>
            <a:pPr marL="228600" indent="-228600" eaLnBrk="1" hangingPunct="1">
              <a:buAutoNum type="arabicParenBoth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how to scale up  the computational power for AI.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40500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3170F-2888-4C4F-BA2B-BA1E275CC2A1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1902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3170F-2888-4C4F-BA2B-BA1E275CC2A1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9552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3170F-2888-4C4F-BA2B-BA1E275CC2A1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6567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3170F-2888-4C4F-BA2B-BA1E275CC2A1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7004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AA07AC-9E2D-4FF8-A7F5-0B915838D7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70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001121-4E57-41D8-9F9E-4108B00012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333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2098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4770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E74AF9-6BA1-4479-BF47-B6F5A78AA3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1003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0198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43000"/>
            <a:ext cx="41910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910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64395B-855A-4F30-A171-20708E06E5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1865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>
            <a:off x="152400" y="152400"/>
            <a:ext cx="8839200" cy="6553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91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7FAE07-CA1C-4978-8D48-F44E7DF655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573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2FF4A2-02B8-46D6-9D5F-21F06AEF11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861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910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910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6924E-54AF-441B-BB71-DC4D53E1F6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93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AEE761-D65E-4E9F-A135-56E68A790A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225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9E0867-62A5-47F4-AA53-5EAFFC4CA5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46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081D29-1D78-4308-B380-F6B9FEAA11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553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6C1FA8-AE68-457B-B0A3-ED23528C0E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72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611489-E563-4BC9-B5BC-E4E0FDCBAD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281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889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i="0"/>
          </a:p>
        </p:txBody>
      </p:sp>
      <p:sp>
        <p:nvSpPr>
          <p:cNvPr id="9" name="Rectangle 8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i="0"/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019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143000"/>
            <a:ext cx="85344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5532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A4138B19-E56F-4DBA-B404-E74262E220A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jupyter.org/try" TargetMode="External"/><Relationship Id="rId4" Type="http://schemas.openxmlformats.org/officeDocument/2006/relationships/hyperlink" Target="http://colab.research.google.com/" TargetMode="External"/><Relationship Id="rId5" Type="http://schemas.openxmlformats.org/officeDocument/2006/relationships/hyperlink" Target="https://help.github.com/articles/git-and-github-learning-resource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_a9VyXhPnrM" TargetMode="External"/><Relationship Id="rId4" Type="http://schemas.openxmlformats.org/officeDocument/2006/relationships/hyperlink" Target="https://youtu.be/ieh6Eh9_Dc0?t=35" TargetMode="External"/><Relationship Id="rId5" Type="http://schemas.openxmlformats.org/officeDocument/2006/relationships/hyperlink" Target="https://www.youtube.com/embed/MjViy6kyiqs" TargetMode="External"/><Relationship Id="rId6" Type="http://schemas.openxmlformats.org/officeDocument/2006/relationships/hyperlink" Target="https://text-to-speech-demo.mybluemix.net/" TargetMode="External"/><Relationship Id="rId7" Type="http://schemas.openxmlformats.org/officeDocument/2006/relationships/hyperlink" Target="https://speech-to-text-demo.mybluemix.ne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tXlM99xPQC8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columbia6894.github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" TargetMode="External"/><Relationship Id="rId4" Type="http://schemas.openxmlformats.org/officeDocument/2006/relationships/hyperlink" Target="https://virtualenv.pypa.io/en/stable/" TargetMode="External"/><Relationship Id="rId5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keras.io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20si/" TargetMode="External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olumbia6894.github.io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lcao.net/cu-deeplearning17/" TargetMode="Externa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fld id="{57F0C11D-99CE-47CE-AC6F-250C985CC82B}" type="slidenum">
              <a:rPr lang="en-US" altLang="en-US" sz="1400" i="0">
                <a:solidFill>
                  <a:schemeClr val="bg1"/>
                </a:solidFill>
                <a:latin typeface="Arial" panose="020B0604020202020204" pitchFamily="34" charset="0"/>
              </a:rPr>
              <a:pPr/>
              <a:t>1</a:t>
            </a:fld>
            <a:endParaRPr lang="en-US" altLang="en-US" sz="1400" i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i="0"/>
          </a:p>
        </p:txBody>
      </p:sp>
      <p:sp>
        <p:nvSpPr>
          <p:cNvPr id="8" name="Rounded Rectangle 12"/>
          <p:cNvSpPr/>
          <p:nvPr/>
        </p:nvSpPr>
        <p:spPr>
          <a:xfrm>
            <a:off x="152400" y="152400"/>
            <a:ext cx="8839200" cy="6553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i="0"/>
          </a:p>
        </p:txBody>
      </p:sp>
      <p:sp>
        <p:nvSpPr>
          <p:cNvPr id="2054" name="Title Placeholder 1"/>
          <p:cNvSpPr>
            <a:spLocks noGrp="1"/>
          </p:cNvSpPr>
          <p:nvPr>
            <p:ph type="title" idx="4294967295"/>
          </p:nvPr>
        </p:nvSpPr>
        <p:spPr>
          <a:xfrm>
            <a:off x="286603" y="1377974"/>
            <a:ext cx="8598089" cy="1752600"/>
          </a:xfrm>
          <a:noFill/>
        </p:spPr>
        <p:txBody>
          <a:bodyPr/>
          <a:lstStyle/>
          <a:p>
            <a:r>
              <a:rPr lang="en-US" altLang="zh-CN" sz="4400" dirty="0" smtClean="0">
                <a:solidFill>
                  <a:srgbClr val="376092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Deep Learning for Computer Vision, Speech, and </a:t>
            </a:r>
            <a:r>
              <a:rPr lang="en-US" altLang="zh-CN" sz="4400" dirty="0">
                <a:solidFill>
                  <a:srgbClr val="376092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Language</a:t>
            </a:r>
            <a:endParaRPr lang="en-US" altLang="en-US" sz="4400" dirty="0">
              <a:solidFill>
                <a:srgbClr val="376092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61938" y="3563163"/>
            <a:ext cx="819237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 b="1" i="0" u="sng" dirty="0" smtClean="0">
                <a:solidFill>
                  <a:srgbClr val="FF6600"/>
                </a:solidFill>
              </a:rPr>
              <a:t>Liangliang</a:t>
            </a:r>
            <a:r>
              <a:rPr lang="zh-CN" altLang="en-US" sz="3200" b="1" i="0" u="sng" dirty="0" smtClean="0">
                <a:solidFill>
                  <a:srgbClr val="FF6600"/>
                </a:solidFill>
              </a:rPr>
              <a:t> </a:t>
            </a:r>
            <a:r>
              <a:rPr lang="en-US" altLang="en-US" sz="3200" b="1" i="0" u="sng" dirty="0" smtClean="0">
                <a:solidFill>
                  <a:srgbClr val="FF6600"/>
                </a:solidFill>
              </a:rPr>
              <a:t>Cao, </a:t>
            </a:r>
            <a:r>
              <a:rPr lang="en-US" altLang="en-US" sz="3200" b="1" i="0" dirty="0" err="1" smtClean="0">
                <a:solidFill>
                  <a:srgbClr val="FF6600"/>
                </a:solidFill>
              </a:rPr>
              <a:t>Xiaodong</a:t>
            </a:r>
            <a:r>
              <a:rPr lang="en-US" altLang="en-US" sz="3200" b="1" i="0" dirty="0" smtClean="0">
                <a:solidFill>
                  <a:srgbClr val="FF6600"/>
                </a:solidFill>
              </a:rPr>
              <a:t> Cui, Kapil </a:t>
            </a:r>
            <a:r>
              <a:rPr lang="en-US" altLang="en-US" sz="3200" b="1" i="0" dirty="0" err="1" smtClean="0">
                <a:solidFill>
                  <a:srgbClr val="FF6600"/>
                </a:solidFill>
              </a:rPr>
              <a:t>Thadani</a:t>
            </a:r>
            <a:endParaRPr lang="en-US" altLang="en-US" sz="3200" b="1" i="0" dirty="0" smtClean="0">
              <a:solidFill>
                <a:srgbClr val="FF6600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7958" y="4951061"/>
            <a:ext cx="59203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 b="1" i="0" dirty="0">
                <a:solidFill>
                  <a:schemeClr val="accent1"/>
                </a:solidFill>
              </a:rPr>
              <a:t>https://columbia6894.github.io/</a:t>
            </a:r>
            <a:endParaRPr lang="en-US" altLang="en-US" sz="3200" b="1" i="0" dirty="0" smtClean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533021" y="873499"/>
            <a:ext cx="16746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 b="1" i="0" smtClean="0">
                <a:solidFill>
                  <a:schemeClr val="accent1"/>
                </a:solidFill>
              </a:rPr>
              <a:t>Fall 2018</a:t>
            </a:r>
            <a:endParaRPr lang="en-US" altLang="en-US" sz="3200" b="1" i="0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Knowledgeable about NLP and/or </a:t>
            </a:r>
            <a:r>
              <a:rPr lang="en-US" dirty="0" smtClean="0"/>
              <a:t>speech and/or vision </a:t>
            </a:r>
            <a:r>
              <a:rPr lang="en-US" dirty="0"/>
              <a:t>and/or machine </a:t>
            </a:r>
            <a:r>
              <a:rPr lang="en-US" dirty="0" smtClean="0"/>
              <a:t>learning</a:t>
            </a:r>
          </a:p>
          <a:p>
            <a:endParaRPr lang="en-US" dirty="0"/>
          </a:p>
          <a:p>
            <a:r>
              <a:rPr lang="en-US" dirty="0"/>
              <a:t>Fluent in </a:t>
            </a:r>
            <a:r>
              <a:rPr lang="en-US" dirty="0" smtClean="0"/>
              <a:t>Python. </a:t>
            </a:r>
          </a:p>
          <a:p>
            <a:endParaRPr lang="en-US" dirty="0"/>
          </a:p>
          <a:p>
            <a:r>
              <a:rPr lang="en-US" dirty="0" smtClean="0"/>
              <a:t>Know </a:t>
            </a:r>
            <a:r>
              <a:rPr lang="en-US" dirty="0" err="1" smtClean="0"/>
              <a:t>Tensorflow</a:t>
            </a:r>
            <a:r>
              <a:rPr lang="en-US" dirty="0" smtClean="0"/>
              <a:t> (or </a:t>
            </a:r>
            <a:r>
              <a:rPr lang="en-US" dirty="0" err="1" smtClean="0"/>
              <a:t>pyTorch</a:t>
            </a:r>
            <a:r>
              <a:rPr lang="en-US" dirty="0" smtClean="0"/>
              <a:t>) or you can learn it quickly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Willing </a:t>
            </a:r>
            <a:r>
              <a:rPr lang="en-US" dirty="0"/>
              <a:t>to work with GPUs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831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(</a:t>
            </a:r>
            <a:r>
              <a:rPr lang="en-US" i="1" dirty="0" smtClean="0"/>
              <a:t>not like </a:t>
            </a:r>
            <a:r>
              <a:rPr lang="en-US" i="1" dirty="0" err="1" smtClean="0"/>
              <a:t>Matlab</a:t>
            </a:r>
            <a:r>
              <a:rPr lang="en-US" i="1" dirty="0" smtClean="0"/>
              <a:t>!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/>
              <a:t>Much easier to use than CUDA C/C</a:t>
            </a:r>
            <a:r>
              <a:rPr lang="en-US" dirty="0" smtClean="0"/>
              <a:t>++</a:t>
            </a:r>
          </a:p>
          <a:p>
            <a:endParaRPr lang="en-US" dirty="0"/>
          </a:p>
          <a:p>
            <a:r>
              <a:rPr lang="en-US" dirty="0" smtClean="0"/>
              <a:t>THE choice for scientific computing and cloud service</a:t>
            </a:r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you do not know </a:t>
            </a:r>
            <a:r>
              <a:rPr lang="en-US" dirty="0" smtClean="0"/>
              <a:t>python, please consider </a:t>
            </a:r>
            <a:r>
              <a:rPr lang="en-US" dirty="0"/>
              <a:t>to drop coz </a:t>
            </a:r>
            <a:r>
              <a:rPr lang="en-US" dirty="0" smtClean="0"/>
              <a:t>it will be too hard to follow </a:t>
            </a:r>
            <a:r>
              <a:rPr lang="en-US" dirty="0"/>
              <a:t>the </a:t>
            </a:r>
            <a:r>
              <a:rPr lang="en-US" dirty="0" smtClean="0"/>
              <a:t>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851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 GPU?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one</a:t>
            </a:r>
          </a:p>
          <a:p>
            <a:pPr lvl="1"/>
            <a:r>
              <a:rPr lang="en-US" dirty="0" smtClean="0"/>
              <a:t>If you have a (relative new) desktop, you should add a GPU card with $</a:t>
            </a:r>
            <a:r>
              <a:rPr lang="en-US" altLang="zh-CN" dirty="0" smtClean="0"/>
              <a:t>10</a:t>
            </a:r>
            <a:r>
              <a:rPr lang="en-US" dirty="0" smtClean="0"/>
              <a:t>00 (</a:t>
            </a:r>
            <a:r>
              <a:rPr lang="en-US" altLang="zh-CN" dirty="0" err="1" smtClean="0"/>
              <a:t>eg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dirty="0" smtClean="0"/>
              <a:t>NVidia </a:t>
            </a:r>
            <a:r>
              <a:rPr lang="en-US" altLang="zh-CN" dirty="0" smtClean="0"/>
              <a:t>GTX1080Ti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dirty="0" smtClean="0"/>
              <a:t>Titan X</a:t>
            </a:r>
            <a:r>
              <a:rPr lang="en-US" altLang="zh-CN" dirty="0" smtClean="0"/>
              <a:t>P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Use Google cloud</a:t>
            </a:r>
            <a:endParaRPr lang="en-US" dirty="0" smtClean="0"/>
          </a:p>
          <a:p>
            <a:pPr lvl="1"/>
            <a:r>
              <a:rPr lang="en-US" dirty="0" smtClean="0"/>
              <a:t>$300 free credit for ever email</a:t>
            </a:r>
          </a:p>
          <a:p>
            <a:pPr lvl="1"/>
            <a:r>
              <a:rPr lang="en-US" dirty="0" smtClean="0"/>
              <a:t>Free credit via Columbia CRF (coming soon)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143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Overview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(class 1-</a:t>
            </a:r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4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) </a:t>
            </a:r>
          </a:p>
          <a:p>
            <a:pPr marL="914400" lvl="1" indent="-514350" eaLnBrk="1" hangingPunct="1"/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Course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overview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and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altLang="zh-CN" dirty="0" err="1" smtClean="0">
                <a:latin typeface="Garamond" charset="0"/>
                <a:ea typeface="Garamond" charset="0"/>
                <a:cs typeface="Garamond" charset="0"/>
              </a:rPr>
              <a:t>Tensorflow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basic</a:t>
            </a:r>
            <a:endParaRPr lang="en-US" dirty="0" smtClean="0">
              <a:latin typeface="Garamond" charset="0"/>
              <a:ea typeface="Garamond" charset="0"/>
              <a:cs typeface="Garamond" charset="0"/>
            </a:endParaRPr>
          </a:p>
          <a:p>
            <a:pPr marL="914400" lvl="1" indent="-514350" eaLnBrk="1" hangingPunct="1"/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Review of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NN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and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Optimization</a:t>
            </a:r>
            <a:endParaRPr lang="en-US" dirty="0" smtClean="0">
              <a:latin typeface="Garamond" charset="0"/>
              <a:ea typeface="Garamond" charset="0"/>
              <a:cs typeface="Garamond" charset="0"/>
            </a:endParaRPr>
          </a:p>
          <a:p>
            <a:pPr marL="914400" lvl="1" indent="-514350" eaLnBrk="1" hangingPunct="1"/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Review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of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NLP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basic</a:t>
            </a:r>
          </a:p>
          <a:p>
            <a:pPr marL="914400" lvl="1" indent="-514350" eaLnBrk="1" hangingPunct="1"/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Review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of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CNN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endParaRPr lang="en-US" dirty="0" smtClean="0">
              <a:latin typeface="Garamond" charset="0"/>
              <a:ea typeface="Garamond" charset="0"/>
              <a:cs typeface="Garamond" charset="0"/>
            </a:endParaRPr>
          </a:p>
          <a:p>
            <a:pPr marL="514350" indent="-514350" eaLnBrk="1" hangingPunct="1">
              <a:buFont typeface="+mj-lt"/>
              <a:buAutoNum type="arabicPeriod"/>
            </a:pPr>
            <a:endParaRPr lang="en-US" dirty="0">
              <a:latin typeface="Garamond" charset="0"/>
              <a:ea typeface="Garamond" charset="0"/>
              <a:cs typeface="Garamond" charset="0"/>
            </a:endParaRPr>
          </a:p>
          <a:p>
            <a:pPr marL="228600" indent="-228600" eaLnBrk="1" hangingPunct="1">
              <a:buAutoNum type="arabicPeriod"/>
            </a:pP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   Deep learning for Speech, Language, and Vision         </a:t>
            </a:r>
            <a:r>
              <a:rPr lang="en-US" sz="2800" dirty="0" smtClean="0"/>
              <a:t>Each class focuses one topic with </a:t>
            </a:r>
          </a:p>
          <a:p>
            <a:pPr marL="1314450" lvl="2" indent="-514350">
              <a:buFont typeface="+mj-lt"/>
              <a:buAutoNum type="alphaLcParenR"/>
            </a:pPr>
            <a:r>
              <a:rPr lang="en-US" altLang="zh-CN" sz="2800" dirty="0" smtClean="0"/>
              <a:t>L</a:t>
            </a:r>
            <a:r>
              <a:rPr lang="en-US" sz="2800" dirty="0" smtClean="0"/>
              <a:t>ecture</a:t>
            </a:r>
            <a:r>
              <a:rPr lang="en-US" altLang="zh-CN" sz="2800" dirty="0" smtClean="0"/>
              <a:t>s</a:t>
            </a:r>
            <a:r>
              <a:rPr lang="en-US" sz="2800" dirty="0" smtClean="0"/>
              <a:t> by the instructor</a:t>
            </a:r>
            <a:r>
              <a:rPr lang="en-US" altLang="zh-CN" sz="2800" dirty="0" smtClean="0"/>
              <a:t>/</a:t>
            </a:r>
            <a:r>
              <a:rPr lang="en-US" sz="2800" dirty="0" smtClean="0"/>
              <a:t>guest speaker</a:t>
            </a:r>
            <a:endParaRPr lang="en-US" sz="2800" dirty="0"/>
          </a:p>
          <a:p>
            <a:pPr marL="1314450" lvl="2" indent="-514350">
              <a:buFont typeface="+mj-lt"/>
              <a:buAutoNum type="alphaLcParenR"/>
            </a:pPr>
            <a:r>
              <a:rPr lang="en-US" altLang="zh-CN" sz="2800" dirty="0" smtClean="0"/>
              <a:t>One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homework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topic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57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Details to be announced in the next 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Reference: last year’s procedure:</a:t>
            </a:r>
            <a:endParaRPr lang="en-US" dirty="0" smtClean="0"/>
          </a:p>
          <a:p>
            <a:r>
              <a:rPr lang="en-US" sz="2400" dirty="0" smtClean="0"/>
              <a:t>Form a team with two students</a:t>
            </a:r>
          </a:p>
          <a:p>
            <a:endParaRPr lang="en-US" sz="2400" dirty="0" smtClean="0"/>
          </a:p>
          <a:p>
            <a:r>
              <a:rPr lang="en-US" sz="2400" dirty="0" smtClean="0"/>
              <a:t>Select one paper (from the list suggested </a:t>
            </a:r>
            <a:r>
              <a:rPr lang="en-US" sz="2400" dirty="0" smtClean="0"/>
              <a:t>by the instructors)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Prepare a 20 mins presentation, at least 15 pages </a:t>
            </a:r>
            <a:r>
              <a:rPr lang="en-US" sz="2400" dirty="0" smtClean="0"/>
              <a:t>slides</a:t>
            </a:r>
          </a:p>
          <a:p>
            <a:endParaRPr lang="en-US" sz="2400" dirty="0" smtClean="0"/>
          </a:p>
          <a:p>
            <a:r>
              <a:rPr lang="en-US" sz="2400" dirty="0" smtClean="0"/>
              <a:t>Demos/source code analysis are welcome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69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work: 2-3 students per group</a:t>
            </a:r>
          </a:p>
          <a:p>
            <a:r>
              <a:rPr lang="en-US" dirty="0" smtClean="0"/>
              <a:t>Goal: </a:t>
            </a:r>
          </a:p>
          <a:p>
            <a:pPr lvl="1"/>
            <a:r>
              <a:rPr lang="en-US" dirty="0" smtClean="0"/>
              <a:t>Develop the state-of-the-art deep learning techniques.</a:t>
            </a:r>
          </a:p>
          <a:p>
            <a:pPr lvl="1"/>
            <a:r>
              <a:rPr lang="en-US" dirty="0" smtClean="0"/>
              <a:t>Try to solve real problems with the knowledge you learned</a:t>
            </a:r>
          </a:p>
          <a:p>
            <a:r>
              <a:rPr lang="en-US" dirty="0" smtClean="0"/>
              <a:t>Format:</a:t>
            </a:r>
          </a:p>
          <a:p>
            <a:pPr lvl="1"/>
            <a:r>
              <a:rPr lang="en-US" dirty="0" smtClean="0"/>
              <a:t>4 pages double column (e.g., in ICASSP format)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r 8 pages single column (e.g., in NIPS format)</a:t>
            </a:r>
            <a:endParaRPr lang="en-US" dirty="0"/>
          </a:p>
          <a:p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Students’ vote: Idol Award</a:t>
            </a:r>
          </a:p>
          <a:p>
            <a:pPr lvl="1"/>
            <a:r>
              <a:rPr lang="en-US" dirty="0" smtClean="0"/>
              <a:t>Instructor’s pick: AI conference quality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23451" y="5836501"/>
            <a:ext cx="840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i="0" dirty="0" smtClean="0"/>
              <a:t>( I only write recommendation letters for students with conference-quality projects)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212025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7800109" cy="914400"/>
          </a:xfrm>
        </p:spPr>
        <p:txBody>
          <a:bodyPr/>
          <a:lstStyle/>
          <a:p>
            <a:r>
              <a:rPr lang="en-US" dirty="0" smtClean="0"/>
              <a:t>Which toolkit shall I use for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(huge society, </a:t>
            </a:r>
            <a:r>
              <a:rPr lang="en-US" altLang="zh-CN" dirty="0" smtClean="0"/>
              <a:t>by</a:t>
            </a:r>
            <a:r>
              <a:rPr lang="en-US" dirty="0" smtClean="0"/>
              <a:t> Google)</a:t>
            </a:r>
          </a:p>
          <a:p>
            <a:pPr lvl="1"/>
            <a:r>
              <a:rPr lang="en-US" b="1" dirty="0" err="1"/>
              <a:t>Keras</a:t>
            </a:r>
            <a:r>
              <a:rPr lang="en-US" dirty="0"/>
              <a:t> (high level interface</a:t>
            </a:r>
            <a:r>
              <a:rPr lang="en-US" dirty="0" smtClean="0"/>
              <a:t>)</a:t>
            </a:r>
          </a:p>
          <a:p>
            <a:pPr lvl="1"/>
            <a:r>
              <a:rPr lang="en-US" altLang="zh-CN" dirty="0" smtClean="0"/>
              <a:t>Good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development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deployment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altLang="zh-CN" dirty="0" err="1" smtClean="0"/>
              <a:t>Py</a:t>
            </a:r>
            <a:r>
              <a:rPr lang="en-US" dirty="0" err="1" smtClean="0"/>
              <a:t>Torch</a:t>
            </a:r>
            <a:r>
              <a:rPr lang="en-US" dirty="0" smtClean="0"/>
              <a:t> (popular in speech.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dirty="0" smtClean="0"/>
              <a:t>Facebook FAIR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Good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research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Potential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support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Caffe2: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7111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4400"/>
          </a:xfrm>
        </p:spPr>
        <p:txBody>
          <a:bodyPr/>
          <a:lstStyle/>
          <a:p>
            <a:r>
              <a:rPr lang="en-US" dirty="0" smtClean="0"/>
              <a:t>Mastering the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Python Notebook (</a:t>
            </a:r>
            <a:r>
              <a:rPr lang="en-US" dirty="0" err="1"/>
              <a:t>Jupyter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3"/>
              </a:rPr>
              <a:t>http://jupyter.org/try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colab.research.google.com</a:t>
            </a:r>
            <a:endParaRPr lang="en-US" dirty="0"/>
          </a:p>
          <a:p>
            <a:pPr lvl="1"/>
            <a:r>
              <a:rPr lang="en-US" dirty="0"/>
              <a:t>Submit homework with results in python notebook! 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Git</a:t>
            </a:r>
            <a:r>
              <a:rPr lang="en-US" dirty="0" smtClean="0"/>
              <a:t> for team project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Create a personal account on </a:t>
            </a:r>
            <a:r>
              <a:rPr lang="en-US" dirty="0" err="1" smtClean="0"/>
              <a:t>github.com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Understand </a:t>
            </a:r>
            <a:r>
              <a:rPr lang="en-US" dirty="0" smtClean="0">
                <a:hlinkClick r:id="rId5"/>
              </a:rPr>
              <a:t>git </a:t>
            </a:r>
            <a:r>
              <a:rPr lang="en-US" dirty="0" smtClean="0"/>
              <a:t>commands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097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of </a:t>
            </a:r>
            <a:r>
              <a:rPr lang="en-US" smtClean="0"/>
              <a:t>Deep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AlphaGo </a:t>
            </a:r>
            <a:r>
              <a:rPr lang="en-US" dirty="0" smtClean="0">
                <a:hlinkClick r:id="rId3"/>
              </a:rPr>
              <a:t>Zero</a:t>
            </a:r>
            <a:r>
              <a:rPr lang="zh-CN" altLang="en-US" dirty="0" smtClean="0">
                <a:hlinkClick r:id="rId3"/>
              </a:rPr>
              <a:t> </a:t>
            </a:r>
            <a:r>
              <a:rPr lang="en-US" altLang="zh-CN" dirty="0" smtClean="0">
                <a:hlinkClick r:id="rId3"/>
              </a:rPr>
              <a:t>by</a:t>
            </a:r>
            <a:r>
              <a:rPr lang="zh-CN" altLang="en-US" dirty="0" smtClean="0">
                <a:hlinkClick r:id="rId3"/>
              </a:rPr>
              <a:t> </a:t>
            </a:r>
            <a:r>
              <a:rPr lang="en-US" altLang="zh-CN" dirty="0" smtClean="0">
                <a:hlinkClick r:id="rId3"/>
              </a:rPr>
              <a:t>David Silver</a:t>
            </a:r>
            <a:endParaRPr lang="en-US" dirty="0" smtClean="0">
              <a:hlinkClick r:id="rId3"/>
            </a:endParaRPr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Google Cloud Vision API</a:t>
            </a:r>
            <a:endParaRPr lang="en-US" dirty="0" smtClean="0">
              <a:hlinkClick r:id="rId4"/>
            </a:endParaRPr>
          </a:p>
          <a:p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Visual Memory QA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5"/>
              </a:rPr>
              <a:t>Super SloMo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6"/>
              </a:rPr>
              <a:t>Watson Text to Speech</a:t>
            </a:r>
            <a:r>
              <a:rPr lang="en-US" dirty="0"/>
              <a:t> and  </a:t>
            </a:r>
            <a:r>
              <a:rPr lang="en-US" dirty="0">
                <a:hlinkClick r:id="rId7"/>
              </a:rPr>
              <a:t>Watson Speech to </a:t>
            </a:r>
            <a:r>
              <a:rPr lang="en-US" dirty="0" smtClean="0">
                <a:hlinkClick r:id="rId7"/>
              </a:rPr>
              <a:t>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063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/>
          </p:cNvSpPr>
          <p:nvPr/>
        </p:nvSpPr>
        <p:spPr>
          <a:xfrm>
            <a:off x="380030" y="1473164"/>
            <a:ext cx="8153400" cy="90633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en-US" sz="4400" i="0" dirty="0" smtClean="0">
                <a:ea typeface="宋体" panose="02010600030101010101" pitchFamily="2" charset="-122"/>
              </a:rPr>
              <a:t>Short Break</a:t>
            </a:r>
            <a:endParaRPr lang="en-US" altLang="en-US" sz="4400" i="0" dirty="0" smtClean="0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011383" y="3139223"/>
            <a:ext cx="68441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3600" i="0" dirty="0">
                <a:hlinkClick r:id="rId2"/>
              </a:rPr>
              <a:t>https://columbia6894.github.io</a:t>
            </a:r>
            <a:r>
              <a:rPr lang="en-US" altLang="en-US" sz="3600" i="0" dirty="0" smtClean="0">
                <a:hlinkClick r:id="rId2"/>
              </a:rPr>
              <a:t>/</a:t>
            </a:r>
            <a:r>
              <a:rPr lang="zh-CN" altLang="en-US" sz="3600" i="0" dirty="0" smtClean="0"/>
              <a:t> </a:t>
            </a:r>
            <a:endParaRPr lang="en-US" altLang="en-US" sz="3600" i="0" dirty="0"/>
          </a:p>
        </p:txBody>
      </p:sp>
    </p:spTree>
    <p:extLst>
      <p:ext uri="{BB962C8B-B14F-4D97-AF65-F5344CB8AC3E}">
        <p14:creationId xmlns:p14="http://schemas.microsoft.com/office/powerpoint/2010/main" val="307167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2"/>
          <p:cNvSpPr>
            <a:spLocks noChangeArrowheads="1"/>
          </p:cNvSpPr>
          <p:nvPr/>
        </p:nvSpPr>
        <p:spPr bwMode="auto">
          <a:xfrm>
            <a:off x="549275" y="1047166"/>
            <a:ext cx="7661564" cy="4997164"/>
          </a:xfrm>
          <a:prstGeom prst="rect">
            <a:avLst/>
          </a:prstGeom>
          <a:gradFill rotWithShape="1">
            <a:gsLst>
              <a:gs pos="0">
                <a:srgbClr val="BECCD6">
                  <a:alpha val="60001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74" tIns="45690" rIns="91374" bIns="4569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 sz="2800" dirty="0"/>
              <a:t>How to register?</a:t>
            </a:r>
          </a:p>
          <a:p>
            <a:r>
              <a:rPr lang="en-US" altLang="en-US" sz="2800" dirty="0" smtClean="0"/>
              <a:t>Who </a:t>
            </a:r>
            <a:r>
              <a:rPr lang="en-US" altLang="en-US" sz="2800" dirty="0" smtClean="0"/>
              <a:t>we are </a:t>
            </a:r>
          </a:p>
          <a:p>
            <a:r>
              <a:rPr lang="en-US" altLang="en-US" sz="2800" dirty="0" smtClean="0"/>
              <a:t>Grading</a:t>
            </a:r>
            <a:endParaRPr lang="en-US" altLang="en-US" sz="2800" dirty="0" smtClean="0"/>
          </a:p>
          <a:p>
            <a:pPr lvl="1"/>
            <a:r>
              <a:rPr lang="en-US" altLang="en-US" sz="2800" dirty="0" smtClean="0"/>
              <a:t>Homework</a:t>
            </a:r>
            <a:endParaRPr lang="en-US" altLang="en-US" sz="2800" dirty="0" smtClean="0"/>
          </a:p>
          <a:p>
            <a:pPr lvl="1"/>
            <a:r>
              <a:rPr lang="en-US" altLang="en-US" sz="2800" dirty="0" smtClean="0"/>
              <a:t>Projects</a:t>
            </a:r>
          </a:p>
          <a:p>
            <a:r>
              <a:rPr lang="en-US" altLang="en-US" sz="2800" dirty="0"/>
              <a:t> </a:t>
            </a:r>
            <a:r>
              <a:rPr lang="en-US" altLang="en-US" sz="2800" dirty="0" smtClean="0"/>
              <a:t>Course schedule and resource</a:t>
            </a:r>
          </a:p>
          <a:p>
            <a:r>
              <a:rPr lang="en-US" altLang="en-US" sz="2800" dirty="0"/>
              <a:t> </a:t>
            </a:r>
            <a:r>
              <a:rPr lang="en-US" altLang="en-US" sz="2800" dirty="0" smtClean="0"/>
              <a:t>Some demo of deep </a:t>
            </a:r>
            <a:r>
              <a:rPr lang="en-US" altLang="en-US" sz="2800" dirty="0" smtClean="0"/>
              <a:t>learning</a:t>
            </a:r>
          </a:p>
          <a:p>
            <a:r>
              <a:rPr lang="en-US" altLang="en-US" sz="2800" dirty="0"/>
              <a:t> </a:t>
            </a:r>
            <a:r>
              <a:rPr lang="en-US" altLang="en-US" sz="2800" smtClean="0"/>
              <a:t>Programming basics</a:t>
            </a:r>
            <a:endParaRPr lang="en-US" altLang="en-US" sz="2800" dirty="0"/>
          </a:p>
        </p:txBody>
      </p:sp>
      <p:sp>
        <p:nvSpPr>
          <p:cNvPr id="167938" name="Content Placeholder 2"/>
          <p:cNvSpPr>
            <a:spLocks/>
          </p:cNvSpPr>
          <p:nvPr/>
        </p:nvSpPr>
        <p:spPr bwMode="auto">
          <a:xfrm>
            <a:off x="574675" y="1324118"/>
            <a:ext cx="7350125" cy="503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95000"/>
              </a:lnSpc>
              <a:buClr>
                <a:schemeClr val="tx1"/>
              </a:buClr>
              <a:buFont typeface="Wingdings" charset="2"/>
              <a:buChar char="§"/>
            </a:pPr>
            <a:endParaRPr lang="en-US" altLang="en-US" sz="1600" dirty="0"/>
          </a:p>
        </p:txBody>
      </p:sp>
      <p:sp>
        <p:nvSpPr>
          <p:cNvPr id="167945" name="Rectangle 9"/>
          <p:cNvSpPr>
            <a:spLocks noChangeArrowheads="1"/>
          </p:cNvSpPr>
          <p:nvPr/>
        </p:nvSpPr>
        <p:spPr bwMode="black">
          <a:xfrm>
            <a:off x="182563" y="6537325"/>
            <a:ext cx="36671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9375FF3-0820-884A-ACF7-87D17AEBAF4A}" type="slidenum">
              <a:rPr lang="ja-JP" altLang="en-US" sz="800">
                <a:ea typeface="MS PGothic" charset="-128"/>
              </a:rPr>
              <a:pPr/>
              <a:t>2</a:t>
            </a:fld>
            <a:endParaRPr lang="en-US" altLang="ja-JP" sz="800">
              <a:ea typeface="MS PGothic" charset="-128"/>
            </a:endParaRPr>
          </a:p>
        </p:txBody>
      </p:sp>
      <p:sp>
        <p:nvSpPr>
          <p:cNvPr id="167946" name="Rectangle 10"/>
          <p:cNvSpPr>
            <a:spLocks noGrp="1" noChangeArrowheads="1"/>
          </p:cNvSpPr>
          <p:nvPr>
            <p:ph type="title"/>
          </p:nvPr>
        </p:nvSpPr>
        <p:spPr>
          <a:xfrm>
            <a:off x="-1" y="0"/>
            <a:ext cx="8882064" cy="914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Outline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28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fld id="{57F0C11D-99CE-47CE-AC6F-250C985CC82B}" type="slidenum">
              <a:rPr lang="en-US" altLang="en-US" sz="1400" i="0">
                <a:solidFill>
                  <a:schemeClr val="bg1"/>
                </a:solidFill>
                <a:latin typeface="Arial" panose="020B0604020202020204" pitchFamily="34" charset="0"/>
              </a:rPr>
              <a:pPr/>
              <a:t>20</a:t>
            </a:fld>
            <a:endParaRPr lang="en-US" altLang="en-US" sz="1400" i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i="0"/>
          </a:p>
        </p:txBody>
      </p:sp>
      <p:sp>
        <p:nvSpPr>
          <p:cNvPr id="8" name="Rounded Rectangle 12"/>
          <p:cNvSpPr/>
          <p:nvPr/>
        </p:nvSpPr>
        <p:spPr>
          <a:xfrm>
            <a:off x="152400" y="152400"/>
            <a:ext cx="8839200" cy="6553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i="0"/>
          </a:p>
        </p:txBody>
      </p:sp>
      <p:sp>
        <p:nvSpPr>
          <p:cNvPr id="2054" name="Title Placeholder 1"/>
          <p:cNvSpPr>
            <a:spLocks noGrp="1"/>
          </p:cNvSpPr>
          <p:nvPr>
            <p:ph type="title" idx="4294967295"/>
          </p:nvPr>
        </p:nvSpPr>
        <p:spPr>
          <a:xfrm>
            <a:off x="286604" y="1377974"/>
            <a:ext cx="7250269" cy="1752600"/>
          </a:xfrm>
          <a:noFill/>
        </p:spPr>
        <p:txBody>
          <a:bodyPr/>
          <a:lstStyle/>
          <a:p>
            <a:pPr algn="ctr"/>
            <a:r>
              <a:rPr lang="en-US" altLang="zh-CN" sz="4400" dirty="0" smtClean="0">
                <a:solidFill>
                  <a:srgbClr val="376092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Programming: </a:t>
            </a:r>
            <a:r>
              <a:rPr lang="en-US" altLang="zh-CN" sz="4400" dirty="0" err="1" smtClean="0">
                <a:solidFill>
                  <a:srgbClr val="376092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Tensorflow</a:t>
            </a:r>
            <a:r>
              <a:rPr lang="en-US" altLang="zh-CN" sz="4400" dirty="0" smtClean="0">
                <a:solidFill>
                  <a:srgbClr val="376092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r>
              <a:rPr lang="en-US" altLang="zh-CN" sz="4400" dirty="0" err="1" smtClean="0">
                <a:solidFill>
                  <a:srgbClr val="376092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Keras</a:t>
            </a:r>
            <a:r>
              <a:rPr lang="en-US" altLang="zh-CN" sz="4400" dirty="0" smtClean="0">
                <a:solidFill>
                  <a:srgbClr val="376092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and Homework</a:t>
            </a:r>
            <a:endParaRPr lang="en-US" altLang="en-US" sz="4400" dirty="0">
              <a:solidFill>
                <a:srgbClr val="376092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920893" y="4040924"/>
            <a:ext cx="296536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 b="1" i="0" dirty="0" smtClean="0">
                <a:solidFill>
                  <a:srgbClr val="FF6600"/>
                </a:solidFill>
              </a:rPr>
              <a:t>Liangliang</a:t>
            </a:r>
            <a:r>
              <a:rPr lang="zh-CN" altLang="en-US" sz="3200" b="1" i="0" dirty="0" smtClean="0">
                <a:solidFill>
                  <a:srgbClr val="FF6600"/>
                </a:solidFill>
              </a:rPr>
              <a:t> </a:t>
            </a:r>
            <a:r>
              <a:rPr lang="en-US" altLang="en-US" sz="3200" b="1" i="0" dirty="0" smtClean="0">
                <a:solidFill>
                  <a:srgbClr val="FF6600"/>
                </a:solidFill>
              </a:rPr>
              <a:t>Cao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7958" y="4951061"/>
            <a:ext cx="59203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 b="1" i="0" dirty="0">
                <a:solidFill>
                  <a:schemeClr val="accent1"/>
                </a:solidFill>
              </a:rPr>
              <a:t>https://columbia6894.github.io/</a:t>
            </a:r>
            <a:endParaRPr lang="en-US" altLang="en-US" sz="3200" b="1" i="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2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4400"/>
          </a:xfrm>
        </p:spPr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Tensorflow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https://www.tensorflow.org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We suggest to use </a:t>
            </a:r>
            <a:r>
              <a:rPr lang="en-US" dirty="0" smtClean="0">
                <a:hlinkClick r:id="rId4"/>
              </a:rPr>
              <a:t>virtual env</a:t>
            </a:r>
            <a:endParaRPr lang="en-US" dirty="0" smtClean="0"/>
          </a:p>
          <a:p>
            <a:r>
              <a:rPr lang="en-US" dirty="0"/>
              <a:t>Straightforward installation</a:t>
            </a:r>
          </a:p>
          <a:p>
            <a:pPr lvl="1"/>
            <a:r>
              <a:rPr lang="en-US" dirty="0"/>
              <a:t>On cloud, you need setup a project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/>
              <a:t>On your local machine, type “pip install </a:t>
            </a:r>
            <a:r>
              <a:rPr lang="en-US" dirty="0" err="1"/>
              <a:t>tensorflow</a:t>
            </a:r>
            <a:r>
              <a:rPr lang="en-US" dirty="0"/>
              <a:t>” and install other related libraries</a:t>
            </a:r>
          </a:p>
          <a:p>
            <a:r>
              <a:rPr lang="en-US" dirty="0" smtClean="0"/>
              <a:t>In this class, we’ll use </a:t>
            </a:r>
            <a:r>
              <a:rPr lang="en-US" dirty="0" err="1" smtClean="0"/>
              <a:t>Codelab</a:t>
            </a:r>
            <a:r>
              <a:rPr lang="en-US" dirty="0" smtClean="0"/>
              <a:t> to demonstrate some basic concept</a:t>
            </a:r>
          </a:p>
          <a:p>
            <a:pPr lvl="1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://colab.research.google.com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512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7079673" cy="914400"/>
          </a:xfrm>
        </p:spPr>
        <p:txBody>
          <a:bodyPr/>
          <a:lstStyle/>
          <a:p>
            <a:r>
              <a:rPr lang="en-US" dirty="0" smtClean="0"/>
              <a:t>Which is True for </a:t>
            </a:r>
            <a:r>
              <a:rPr lang="en-US" dirty="0" err="1" smtClean="0"/>
              <a:t>Tensorflow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python framework of computing math expression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Designed for large scale data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Designed for the specific purpose of deep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3106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7079673" cy="914400"/>
          </a:xfrm>
        </p:spPr>
        <p:txBody>
          <a:bodyPr/>
          <a:lstStyle/>
          <a:p>
            <a:r>
              <a:rPr lang="en-US" dirty="0" smtClean="0"/>
              <a:t>Which is True for </a:t>
            </a:r>
            <a:r>
              <a:rPr lang="en-US" dirty="0" err="1" smtClean="0"/>
              <a:t>Tensorflow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python framework of computing math expression</a:t>
            </a:r>
          </a:p>
          <a:p>
            <a:pPr lvl="1"/>
            <a:r>
              <a:rPr lang="en-US" dirty="0" smtClean="0"/>
              <a:t>Similar with </a:t>
            </a:r>
            <a:r>
              <a:rPr lang="en-US" dirty="0" err="1" smtClean="0"/>
              <a:t>Theano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Designed for large scale data</a:t>
            </a:r>
          </a:p>
          <a:p>
            <a:pPr lvl="1"/>
            <a:r>
              <a:rPr lang="en-US" dirty="0" smtClean="0"/>
              <a:t>Excellent engineering</a:t>
            </a:r>
          </a:p>
          <a:p>
            <a:pPr lvl="1"/>
            <a:endParaRPr lang="en-US" dirty="0"/>
          </a:p>
          <a:p>
            <a:r>
              <a:rPr lang="en-US" strike="sngStrike" dirty="0" smtClean="0"/>
              <a:t>Designed for the specific purpose of deep learning</a:t>
            </a:r>
          </a:p>
          <a:p>
            <a:pPr lvl="1"/>
            <a:r>
              <a:rPr lang="en-US" dirty="0" err="1" smtClean="0"/>
              <a:t>Tensorflow’s</a:t>
            </a:r>
            <a:r>
              <a:rPr lang="en-US" dirty="0" smtClean="0"/>
              <a:t> low level APIs are for general purpose.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2238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Tensorflow’s</a:t>
            </a:r>
            <a:r>
              <a:rPr lang="en-US" dirty="0" smtClean="0"/>
              <a:t>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24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46" y="1256578"/>
            <a:ext cx="5556250" cy="475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01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7245927" cy="914400"/>
          </a:xfrm>
        </p:spPr>
        <p:txBody>
          <a:bodyPr/>
          <a:lstStyle/>
          <a:p>
            <a:r>
              <a:rPr lang="en-US" dirty="0" err="1" smtClean="0"/>
              <a:t>Keras</a:t>
            </a:r>
            <a:r>
              <a:rPr lang="en-US" dirty="0"/>
              <a:t>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Keras</a:t>
            </a:r>
            <a:r>
              <a:rPr lang="en-US" dirty="0" smtClean="0"/>
              <a:t> is a wrapper of </a:t>
            </a:r>
            <a:r>
              <a:rPr lang="en-US" dirty="0" err="1" smtClean="0"/>
              <a:t>Tensorflow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from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tensorflow.python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import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keras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5" name="Rounded Rectangle 4"/>
          <p:cNvSpPr/>
          <p:nvPr/>
        </p:nvSpPr>
        <p:spPr>
          <a:xfrm>
            <a:off x="2618509" y="2826328"/>
            <a:ext cx="3089564" cy="1052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400" b="1" i="0" dirty="0" err="1" smtClean="0"/>
              <a:t>Keras.Model</a:t>
            </a:r>
            <a:endParaRPr lang="en-US" sz="2400" b="1" i="0" dirty="0"/>
          </a:p>
        </p:txBody>
      </p:sp>
      <p:sp>
        <p:nvSpPr>
          <p:cNvPr id="6" name="Rectangle 5"/>
          <p:cNvSpPr/>
          <p:nvPr/>
        </p:nvSpPr>
        <p:spPr>
          <a:xfrm>
            <a:off x="665018" y="4696691"/>
            <a:ext cx="2161309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b="1" i="0" dirty="0" err="1" smtClean="0"/>
              <a:t>Model.fit</a:t>
            </a:r>
            <a:r>
              <a:rPr lang="en-US" b="1" i="0" dirty="0" smtClean="0"/>
              <a:t>()</a:t>
            </a:r>
            <a:endParaRPr lang="en-US" b="1" i="0" dirty="0"/>
          </a:p>
        </p:txBody>
      </p:sp>
      <p:sp>
        <p:nvSpPr>
          <p:cNvPr id="7" name="Rectangle 6"/>
          <p:cNvSpPr/>
          <p:nvPr/>
        </p:nvSpPr>
        <p:spPr>
          <a:xfrm>
            <a:off x="3186545" y="4696691"/>
            <a:ext cx="2161309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b="1" i="0" dirty="0" err="1" smtClean="0"/>
              <a:t>Model.predict</a:t>
            </a:r>
            <a:r>
              <a:rPr lang="en-US" b="1" i="0" dirty="0" smtClean="0"/>
              <a:t>()</a:t>
            </a:r>
            <a:endParaRPr lang="en-US" b="1" i="0" dirty="0"/>
          </a:p>
        </p:txBody>
      </p:sp>
      <p:sp>
        <p:nvSpPr>
          <p:cNvPr id="8" name="Rectangle 7"/>
          <p:cNvSpPr/>
          <p:nvPr/>
        </p:nvSpPr>
        <p:spPr>
          <a:xfrm>
            <a:off x="5708072" y="4696691"/>
            <a:ext cx="2161309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b="1" i="0" dirty="0" err="1" smtClean="0"/>
              <a:t>Model.evaluate</a:t>
            </a:r>
            <a:r>
              <a:rPr lang="en-US" b="1" i="0" dirty="0" smtClean="0"/>
              <a:t>()</a:t>
            </a:r>
            <a:endParaRPr lang="en-US" b="1" i="0" dirty="0"/>
          </a:p>
        </p:txBody>
      </p:sp>
      <p:sp>
        <p:nvSpPr>
          <p:cNvPr id="9" name="Down Arrow 8"/>
          <p:cNvSpPr/>
          <p:nvPr/>
        </p:nvSpPr>
        <p:spPr>
          <a:xfrm>
            <a:off x="4010891" y="4031673"/>
            <a:ext cx="256308" cy="4710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8900000">
            <a:off x="5687297" y="4045523"/>
            <a:ext cx="256308" cy="4710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800000">
            <a:off x="2514598" y="4059378"/>
            <a:ext cx="256308" cy="4710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60473" y="5929745"/>
            <a:ext cx="3050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i="0" dirty="0"/>
              <a:t>Reference: </a:t>
            </a:r>
            <a:r>
              <a:rPr lang="en-US" i="0" dirty="0">
                <a:hlinkClick r:id="rId2"/>
              </a:rPr>
              <a:t>https://keras.io</a:t>
            </a:r>
            <a:r>
              <a:rPr lang="en-US" i="0" dirty="0" smtClean="0">
                <a:hlinkClick r:id="rId2"/>
              </a:rPr>
              <a:t>/</a:t>
            </a:r>
            <a:r>
              <a:rPr lang="en-US" i="0" dirty="0" smtClean="0"/>
              <a:t> 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391261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 Simple </a:t>
            </a:r>
            <a:r>
              <a:rPr lang="en-US" dirty="0" err="1" smtClean="0"/>
              <a:t>Tensorflow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491" y="1212274"/>
            <a:ext cx="4045527" cy="155863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tensorflow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=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tf.add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([2,1], [1,2])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print(a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03618" y="1593274"/>
            <a:ext cx="3297382" cy="796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0" dirty="0" smtClean="0"/>
              <a:t>What is the output?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625726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 Simple </a:t>
            </a:r>
            <a:r>
              <a:rPr lang="en-US" dirty="0" err="1" smtClean="0"/>
              <a:t>Tensorflow</a:t>
            </a:r>
            <a:r>
              <a:rPr lang="en-US" dirty="0" smtClean="0"/>
              <a:t>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491" y="1212274"/>
            <a:ext cx="4045527" cy="155863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tensorflow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=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tf.add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([1,2], [2,1])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print(a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03618" y="1593274"/>
            <a:ext cx="3297382" cy="796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0" dirty="0" smtClean="0"/>
              <a:t>What is the output?</a:t>
            </a:r>
            <a:endParaRPr lang="en-US" i="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66849" y="3435931"/>
            <a:ext cx="7025987" cy="1759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en-US" i="0" dirty="0" smtClean="0"/>
              <a:t>[3, 3]</a:t>
            </a:r>
          </a:p>
          <a:p>
            <a:pPr marL="514350" indent="-514350">
              <a:buFont typeface="+mj-lt"/>
              <a:buAutoNum type="alphaLcParenR"/>
            </a:pPr>
            <a:r>
              <a:rPr lang="en-US" i="0" dirty="0" smtClean="0"/>
              <a:t>Tensor</a:t>
            </a:r>
            <a:r>
              <a:rPr lang="en-US" i="0" dirty="0"/>
              <a:t>("Add:0", shape</a:t>
            </a:r>
            <a:r>
              <a:rPr lang="en-US" i="0" dirty="0" smtClean="0"/>
              <a:t>=(2, 1), </a:t>
            </a:r>
            <a:r>
              <a:rPr lang="en-US" i="0" dirty="0" err="1"/>
              <a:t>dtype</a:t>
            </a:r>
            <a:r>
              <a:rPr lang="en-US" i="0" dirty="0"/>
              <a:t>=int32</a:t>
            </a:r>
            <a:r>
              <a:rPr lang="en-US" i="0" dirty="0" smtClean="0"/>
              <a:t>)</a:t>
            </a:r>
          </a:p>
          <a:p>
            <a:pPr marL="514350" indent="-514350">
              <a:buFont typeface="+mj-lt"/>
              <a:buAutoNum type="alphaLcParenR"/>
            </a:pPr>
            <a:r>
              <a:rPr lang="en-US" i="0" dirty="0" smtClean="0"/>
              <a:t>None of above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924244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 Simple </a:t>
            </a:r>
            <a:r>
              <a:rPr lang="en-US" dirty="0" err="1" smtClean="0"/>
              <a:t>Tensorflow</a:t>
            </a:r>
            <a:r>
              <a:rPr lang="en-US" dirty="0" smtClean="0"/>
              <a:t>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491" y="1212274"/>
            <a:ext cx="4045527" cy="155863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tensorflow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=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tf.add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([1,2], [2,1])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print(a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03618" y="1593274"/>
            <a:ext cx="3297382" cy="796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0" dirty="0" smtClean="0"/>
              <a:t>What is the output?</a:t>
            </a:r>
            <a:endParaRPr lang="en-US" i="0" dirty="0"/>
          </a:p>
        </p:txBody>
      </p:sp>
      <p:pic>
        <p:nvPicPr>
          <p:cNvPr id="1030" name="Picture 6" descr="https://lh4.googleusercontent.com/4pfkyQ3GzmzWVD1KA9goiznIAAuknCVhakNH7k7jgzDMBEawGuAr-zormCD0AAYRdh4UkZU3D2cNZ-tmDWT0t2_gB1_DzGEay0F83vUkwFdlaDASYdzfCekBovdfRRp5LVypdl0Lt6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89" y="3538105"/>
            <a:ext cx="33528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79961" y="4249879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800" i="0" dirty="0" smtClean="0"/>
              <a:t>a</a:t>
            </a:r>
            <a:r>
              <a:rPr lang="en-US" i="0" dirty="0" smtClean="0"/>
              <a:t> </a:t>
            </a:r>
            <a:endParaRPr lang="en-US" i="0" dirty="0"/>
          </a:p>
        </p:txBody>
      </p:sp>
      <p:sp>
        <p:nvSpPr>
          <p:cNvPr id="12" name="TextBox 11"/>
          <p:cNvSpPr txBox="1"/>
          <p:nvPr/>
        </p:nvSpPr>
        <p:spPr>
          <a:xfrm>
            <a:off x="651158" y="3564083"/>
            <a:ext cx="949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800" i="0" dirty="0" smtClean="0"/>
              <a:t>[1, 2]</a:t>
            </a:r>
            <a:r>
              <a:rPr lang="en-US" i="0" dirty="0" smtClean="0"/>
              <a:t> </a:t>
            </a:r>
            <a:endParaRPr lang="en-US" i="0" dirty="0"/>
          </a:p>
        </p:txBody>
      </p:sp>
      <p:sp>
        <p:nvSpPr>
          <p:cNvPr id="13" name="TextBox 12"/>
          <p:cNvSpPr txBox="1"/>
          <p:nvPr/>
        </p:nvSpPr>
        <p:spPr>
          <a:xfrm>
            <a:off x="682331" y="5032665"/>
            <a:ext cx="949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800" i="0" dirty="0" smtClean="0"/>
              <a:t>[2, 1]</a:t>
            </a:r>
            <a:r>
              <a:rPr lang="en-US" i="0" dirty="0" smtClean="0"/>
              <a:t> </a:t>
            </a:r>
            <a:endParaRPr lang="en-US" i="0" dirty="0"/>
          </a:p>
        </p:txBody>
      </p:sp>
      <p:sp>
        <p:nvSpPr>
          <p:cNvPr id="14" name="TextBox 13"/>
          <p:cNvSpPr txBox="1"/>
          <p:nvPr/>
        </p:nvSpPr>
        <p:spPr>
          <a:xfrm>
            <a:off x="3505201" y="3538105"/>
            <a:ext cx="5562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i="0" dirty="0" smtClean="0"/>
              <a:t>A </a:t>
            </a:r>
            <a:r>
              <a:rPr lang="en-US" sz="2800" i="0" dirty="0" err="1" smtClean="0"/>
              <a:t>tf</a:t>
            </a:r>
            <a:r>
              <a:rPr lang="en-US" sz="2800" i="0" dirty="0" smtClean="0"/>
              <a:t> graph includes symbolic objects</a:t>
            </a:r>
          </a:p>
          <a:p>
            <a:pPr>
              <a:buNone/>
            </a:pPr>
            <a:r>
              <a:rPr lang="en-US" sz="2800" i="0" dirty="0" smtClean="0"/>
              <a:t>A </a:t>
            </a:r>
            <a:r>
              <a:rPr lang="en-US" sz="2800" i="0" dirty="0" err="1" smtClean="0"/>
              <a:t>tf</a:t>
            </a:r>
            <a:r>
              <a:rPr lang="en-US" sz="2800" i="0" dirty="0" smtClean="0"/>
              <a:t> session allocates memory to evaluate </a:t>
            </a:r>
            <a:r>
              <a:rPr lang="en-US" sz="2800" i="0" dirty="0"/>
              <a:t>symbolic objects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821708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 Simple </a:t>
            </a:r>
            <a:r>
              <a:rPr lang="en-US" dirty="0" err="1" smtClean="0"/>
              <a:t>Tensorflow</a:t>
            </a:r>
            <a:r>
              <a:rPr lang="en-US" dirty="0" smtClean="0"/>
              <a:t>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491" y="1212274"/>
            <a:ext cx="4045527" cy="155863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tensorflow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=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tf.add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([1,2], [2,1])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print(a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tf.Session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 as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sess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print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sess.run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(a)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03617" y="1593274"/>
            <a:ext cx="3803073" cy="796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0" dirty="0" smtClean="0"/>
              <a:t>What is </a:t>
            </a:r>
            <a:r>
              <a:rPr lang="en-US" i="0" smtClean="0"/>
              <a:t>the new output</a:t>
            </a:r>
            <a:r>
              <a:rPr lang="en-US" i="0" dirty="0" smtClean="0"/>
              <a:t>?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28143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register this class?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763000" cy="5230091"/>
          </a:xfrm>
        </p:spPr>
        <p:txBody>
          <a:bodyPr/>
          <a:lstStyle/>
          <a:p>
            <a:r>
              <a:rPr lang="en-US" dirty="0" smtClean="0"/>
              <a:t>Unfortunately instructors do NOT have access to the waiting list</a:t>
            </a:r>
          </a:p>
          <a:p>
            <a:pPr lvl="1"/>
            <a:r>
              <a:rPr lang="en-US" dirty="0" smtClean="0"/>
              <a:t>What we can do is to </a:t>
            </a:r>
            <a:r>
              <a:rPr lang="en-US" dirty="0"/>
              <a:t>welcome sit-ins or independent study with </a:t>
            </a:r>
            <a:r>
              <a:rPr lang="en-US" dirty="0" smtClean="0"/>
              <a:t>instructors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Each department selected 20 students</a:t>
            </a:r>
            <a:endParaRPr lang="en-US" dirty="0" smtClean="0"/>
          </a:p>
          <a:p>
            <a:pPr lvl="1"/>
            <a:r>
              <a:rPr lang="en-US" dirty="0" smtClean="0"/>
              <a:t>EE, CS and Data Science co-sponsored 60 students total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Please drop early if you cannot finish HW#1 or do not follow</a:t>
            </a:r>
            <a:endParaRPr lang="en-US" dirty="0" smtClean="0"/>
          </a:p>
          <a:p>
            <a:pPr lvl="1"/>
            <a:r>
              <a:rPr lang="en-US" dirty="0" smtClean="0"/>
              <a:t>Talk to your department if you want to be listed in the waiting list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129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Graph and Session?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Optimize</a:t>
            </a:r>
            <a:r>
              <a:rPr lang="sk-SK" dirty="0" smtClean="0"/>
              <a:t> </a:t>
            </a:r>
            <a:r>
              <a:rPr lang="sk-SK" dirty="0" err="1"/>
              <a:t>computation</a:t>
            </a:r>
            <a:r>
              <a:rPr lang="sk-SK" dirty="0"/>
              <a:t>. </a:t>
            </a:r>
            <a:r>
              <a:rPr lang="sk-SK" dirty="0" smtClean="0"/>
              <a:t> </a:t>
            </a:r>
            <a:r>
              <a:rPr lang="sk-SK" dirty="0" err="1" smtClean="0"/>
              <a:t>The</a:t>
            </a:r>
            <a:r>
              <a:rPr lang="sk-SK" dirty="0" smtClean="0"/>
              <a:t> </a:t>
            </a:r>
            <a:r>
              <a:rPr lang="sk-SK" dirty="0" err="1" smtClean="0"/>
              <a:t>graph</a:t>
            </a:r>
            <a:r>
              <a:rPr lang="sk-SK" dirty="0" smtClean="0"/>
              <a:t> model </a:t>
            </a:r>
            <a:r>
              <a:rPr lang="sk-SK" dirty="0" err="1" smtClean="0"/>
              <a:t>will</a:t>
            </a:r>
            <a:r>
              <a:rPr lang="sk-SK" dirty="0" smtClean="0"/>
              <a:t> </a:t>
            </a:r>
            <a:r>
              <a:rPr lang="sk-SK" dirty="0" err="1" smtClean="0"/>
              <a:t>be</a:t>
            </a:r>
            <a:r>
              <a:rPr lang="sk-SK" dirty="0" smtClean="0"/>
              <a:t> </a:t>
            </a:r>
            <a:r>
              <a:rPr lang="sk-SK" dirty="0" err="1" smtClean="0"/>
              <a:t>optimized</a:t>
            </a:r>
            <a:r>
              <a:rPr lang="sk-SK" dirty="0" smtClean="0"/>
              <a:t> </a:t>
            </a:r>
            <a:r>
              <a:rPr lang="sk-SK" dirty="0" err="1" smtClean="0"/>
              <a:t>before</a:t>
            </a:r>
            <a:r>
              <a:rPr lang="sk-SK" dirty="0" smtClean="0"/>
              <a:t> </a:t>
            </a:r>
            <a:r>
              <a:rPr lang="sk-SK" dirty="0" err="1" smtClean="0"/>
              <a:t>evaluating</a:t>
            </a:r>
            <a:endParaRPr lang="sk-SK" dirty="0"/>
          </a:p>
          <a:p>
            <a:endParaRPr lang="sk-SK" dirty="0" smtClean="0"/>
          </a:p>
          <a:p>
            <a:r>
              <a:rPr lang="sk-SK" dirty="0" err="1" smtClean="0"/>
              <a:t>Facilitate</a:t>
            </a:r>
            <a:r>
              <a:rPr lang="sk-SK" dirty="0" smtClean="0"/>
              <a:t> </a:t>
            </a:r>
            <a:r>
              <a:rPr lang="sk-SK" dirty="0" err="1"/>
              <a:t>distributed</a:t>
            </a:r>
            <a:r>
              <a:rPr lang="sk-SK" dirty="0"/>
              <a:t> </a:t>
            </a:r>
            <a:r>
              <a:rPr lang="sk-SK" dirty="0" err="1"/>
              <a:t>computation</a:t>
            </a:r>
            <a:r>
              <a:rPr lang="sk-SK" dirty="0"/>
              <a:t>, </a:t>
            </a:r>
            <a:r>
              <a:rPr lang="sk-SK" dirty="0" err="1"/>
              <a:t>spread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work</a:t>
            </a:r>
            <a:r>
              <a:rPr lang="sk-SK" dirty="0"/>
              <a:t> </a:t>
            </a:r>
            <a:r>
              <a:rPr lang="sk-SK" dirty="0" err="1"/>
              <a:t>across</a:t>
            </a:r>
            <a:r>
              <a:rPr lang="sk-SK" dirty="0"/>
              <a:t> </a:t>
            </a:r>
            <a:r>
              <a:rPr lang="sk-SK" dirty="0" err="1"/>
              <a:t>multiple</a:t>
            </a:r>
            <a:r>
              <a:rPr lang="sk-SK" dirty="0"/>
              <a:t> </a:t>
            </a:r>
            <a:r>
              <a:rPr lang="sk-SK" dirty="0" err="1"/>
              <a:t>CPUs</a:t>
            </a:r>
            <a:r>
              <a:rPr lang="sk-SK" dirty="0"/>
              <a:t>, </a:t>
            </a:r>
            <a:r>
              <a:rPr lang="sk-SK" dirty="0" err="1"/>
              <a:t>GPUs</a:t>
            </a:r>
            <a:r>
              <a:rPr lang="sk-SK" dirty="0"/>
              <a:t>, </a:t>
            </a:r>
            <a:r>
              <a:rPr lang="sk-SK" dirty="0" smtClean="0"/>
              <a:t>or </a:t>
            </a:r>
            <a:r>
              <a:rPr lang="sk-SK" dirty="0" err="1" smtClean="0"/>
              <a:t>TPUs</a:t>
            </a:r>
            <a:r>
              <a:rPr lang="sk-SK" dirty="0" smtClean="0"/>
              <a:t>.</a:t>
            </a:r>
            <a:endParaRPr lang="sk-SK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2002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Low-level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611091"/>
            <a:ext cx="8534400" cy="5150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Refer to </a:t>
            </a:r>
            <a:r>
              <a:rPr lang="en-US" dirty="0" smtClean="0">
                <a:hlinkClick r:id="rId3"/>
              </a:rPr>
              <a:t>Chip </a:t>
            </a:r>
            <a:r>
              <a:rPr lang="en-US" dirty="0" err="1" smtClean="0">
                <a:hlinkClick r:id="rId3"/>
              </a:rPr>
              <a:t>Huyen’s</a:t>
            </a:r>
            <a:r>
              <a:rPr lang="en-US" dirty="0" smtClean="0">
                <a:hlinkClick r:id="rId3"/>
              </a:rPr>
              <a:t> course on </a:t>
            </a:r>
            <a:r>
              <a:rPr lang="en-US" dirty="0" err="1" smtClean="0">
                <a:hlinkClick r:id="rId3"/>
              </a:rPr>
              <a:t>Tensorflow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31</a:t>
            </a:fld>
            <a:endParaRPr lang="en-US" altLang="en-US"/>
          </a:p>
        </p:txBody>
      </p:sp>
      <p:pic>
        <p:nvPicPr>
          <p:cNvPr id="3074" name="Picture 2" descr="https://lh5.googleusercontent.com/jlHC9WlcZ73Mc2hJkgzxYudTD4YkPLMUddyBrEUxgsxDZaNWBXqrJXyrYGG1_WDf9vd5Ra7rjxenKwqpKf8yhrnTY3VTgLlfQlXyOGQw3HMMKc4snXw7_tjsQBzViPr0zbUGfo9tuD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4" y="1066799"/>
            <a:ext cx="9082906" cy="272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481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Magic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18654" y="1239982"/>
            <a:ext cx="6165273" cy="326274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tensorflow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 =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tf.placeholder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(tf.float32)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 =  2*x + x*x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 =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tf.gradients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(x + y, [x, y])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tf.Session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 as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sess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print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sess.run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(g,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feed_dict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={x:1.0})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18654" y="4828309"/>
            <a:ext cx="8534400" cy="51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0" dirty="0" err="1" smtClean="0"/>
              <a:t>Tf.gradient</a:t>
            </a:r>
            <a:r>
              <a:rPr lang="en-US" i="0" dirty="0" smtClean="0"/>
              <a:t> allows </a:t>
            </a:r>
            <a:r>
              <a:rPr lang="en-US" i="0" dirty="0"/>
              <a:t>automat </a:t>
            </a:r>
            <a:r>
              <a:rPr lang="en-US" i="0" dirty="0" smtClean="0"/>
              <a:t>gradient calculation.</a:t>
            </a:r>
          </a:p>
          <a:p>
            <a:pPr marL="0" indent="0">
              <a:buNone/>
            </a:pPr>
            <a:r>
              <a:rPr lang="en-US" i="0" dirty="0" smtClean="0"/>
              <a:t>Super useful for optimization (next class)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1992923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33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6982" y="914400"/>
            <a:ext cx="8970818" cy="534785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tensorflow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as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 =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tf.placeholder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(tf.float32, name='X')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 =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tf.placeholder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(tf.float32, name='Y')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 =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tf.get_variable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('weights', initializer=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tf.constant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(0.0))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 =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tf.get_variable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('bias', initializer=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tf.constant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(0.0))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Y_predicted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w * X + b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loss =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tf.square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(Y -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Y_predicted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name='loss')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optimizer =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tf.train.GradientDescentOptimizer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learning_rate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=0.001).minimize(loss)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with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tf.Session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 as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sess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sess.run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tf.global_variables_initializer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())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for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range(100): # run 100 epochs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for x, y in data: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      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sess.run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(optimizer,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feed_dict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={X: x,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Y:y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})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w_out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b_out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sess.run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([w, b]) </a:t>
            </a:r>
          </a:p>
        </p:txBody>
      </p:sp>
    </p:spTree>
    <p:extLst>
      <p:ext uri="{BB962C8B-B14F-4D97-AF65-F5344CB8AC3E}">
        <p14:creationId xmlns:p14="http://schemas.microsoft.com/office/powerpoint/2010/main" val="109833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Tensorflow</a:t>
            </a:r>
            <a:r>
              <a:rPr lang="en-US" dirty="0" smtClean="0"/>
              <a:t> to </a:t>
            </a:r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34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6982" y="914400"/>
            <a:ext cx="8970818" cy="356765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tensorflow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as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tensorflow.python.keras.models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import Sequential </a:t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tensorflow.python.keras.layers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import Dense, Activation </a:t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 = Sequential() </a:t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model.add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(Dense(10,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input_dim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=100, activation='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softmax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')) </a:t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model.compile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(optimizer='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sgd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', loss='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categorical_crossentropy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', metrics=['accuracy']) </a:t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history =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model.fit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X_train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Y_train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128,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nb_epoch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=5, 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validation_data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=(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X_test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Y_test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)) </a:t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score =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model.evaluate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X_test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Y_test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38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Tensorflow</a:t>
            </a:r>
            <a:r>
              <a:rPr lang="en-US" dirty="0" smtClean="0"/>
              <a:t> to </a:t>
            </a:r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35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6982" y="914400"/>
            <a:ext cx="8970818" cy="356765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tensorflow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as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tensorflow.python.keras.models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import Sequential </a:t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tensorflow.python.keras.layers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import Dense, Activation </a:t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 = Sequential() </a:t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model.add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(Dense(10,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input_dim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=100, activation='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softmax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')) </a:t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model.compile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(optimizer='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sgd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', loss='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categorical_crossentropy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', metrics=['accuracy']) </a:t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history =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model.fit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X_train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Y_train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128,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nb_epoch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=5, 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validation_data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=(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X_test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Y_test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)) </a:t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score =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model.evaluate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X_test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Y_test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4125" y="4661941"/>
            <a:ext cx="65311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i="0" dirty="0" err="1" smtClean="0"/>
              <a:t>Keras</a:t>
            </a:r>
            <a:r>
              <a:rPr lang="en-US" i="0" dirty="0" smtClean="0"/>
              <a:t> is simpler to use for classification/regression problems. </a:t>
            </a:r>
          </a:p>
          <a:p>
            <a:pPr>
              <a:buNone/>
            </a:pPr>
            <a:r>
              <a:rPr lang="en-US" i="0" dirty="0" err="1" smtClean="0"/>
              <a:t>Keras</a:t>
            </a:r>
            <a:r>
              <a:rPr lang="en-US" i="0" dirty="0" smtClean="0"/>
              <a:t> has a lot of wrapper functions for network building</a:t>
            </a:r>
          </a:p>
          <a:p>
            <a:pPr>
              <a:buNone/>
            </a:pPr>
            <a:r>
              <a:rPr lang="en-US" i="0" dirty="0" err="1" smtClean="0"/>
              <a:t>Keras</a:t>
            </a:r>
            <a:r>
              <a:rPr lang="en-US" i="0" dirty="0" smtClean="0"/>
              <a:t> does not provide many low level APIs for large scale data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49067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Take-home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Required:</a:t>
            </a:r>
          </a:p>
          <a:p>
            <a:r>
              <a:rPr lang="en-US" dirty="0" smtClean="0"/>
              <a:t>Install Jupiter Notebook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Tensorflow</a:t>
            </a:r>
            <a:r>
              <a:rPr lang="en-US" dirty="0" smtClean="0"/>
              <a:t> and </a:t>
            </a:r>
            <a:r>
              <a:rPr lang="en-US" dirty="0" err="1" smtClean="0"/>
              <a:t>Keras</a:t>
            </a:r>
            <a:endParaRPr lang="en-US" dirty="0" smtClean="0"/>
          </a:p>
          <a:p>
            <a:r>
              <a:rPr lang="en-US" dirty="0" smtClean="0"/>
              <a:t>Work on homework #1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Suggested:</a:t>
            </a:r>
          </a:p>
          <a:p>
            <a:r>
              <a:rPr lang="en-US" dirty="0"/>
              <a:t>Create a </a:t>
            </a:r>
            <a:r>
              <a:rPr lang="en-US" dirty="0" err="1"/>
              <a:t>github</a:t>
            </a:r>
            <a:r>
              <a:rPr lang="en-US" dirty="0"/>
              <a:t> account </a:t>
            </a:r>
            <a:endParaRPr lang="en-US" dirty="0" smtClean="0"/>
          </a:p>
          <a:p>
            <a:r>
              <a:rPr lang="en-US" dirty="0" smtClean="0"/>
              <a:t>Read </a:t>
            </a:r>
            <a:r>
              <a:rPr lang="en-US" dirty="0" err="1" smtClean="0"/>
              <a:t>Tensorflow</a:t>
            </a:r>
            <a:r>
              <a:rPr lang="en-US" dirty="0" smtClean="0"/>
              <a:t> and </a:t>
            </a:r>
            <a:r>
              <a:rPr lang="en-US" dirty="0" err="1" smtClean="0"/>
              <a:t>Keras</a:t>
            </a:r>
            <a:r>
              <a:rPr lang="en-US" dirty="0" smtClean="0"/>
              <a:t> tutorials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69970" y="3154211"/>
            <a:ext cx="8299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800" i="0" dirty="0">
                <a:hlinkClick r:id="rId3"/>
              </a:rPr>
              <a:t>https://</a:t>
            </a:r>
            <a:r>
              <a:rPr lang="en-US" altLang="en-US" sz="2800" i="0" dirty="0" smtClean="0">
                <a:hlinkClick r:id="rId3"/>
              </a:rPr>
              <a:t>columbia6894.github.io/homework.html</a:t>
            </a:r>
            <a:r>
              <a:rPr lang="zh-CN" altLang="en-US" sz="2800" i="0" dirty="0" smtClean="0"/>
              <a:t> </a:t>
            </a:r>
            <a:endParaRPr lang="en-US" alt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14259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982636" cy="914400"/>
          </a:xfrm>
        </p:spPr>
        <p:txBody>
          <a:bodyPr/>
          <a:lstStyle/>
          <a:p>
            <a:r>
              <a:rPr lang="en-US" dirty="0" smtClean="0"/>
              <a:t>Lectures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956" y="1066805"/>
            <a:ext cx="4181857" cy="2133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94217" y="4443522"/>
            <a:ext cx="2687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i="0" dirty="0" smtClean="0"/>
              <a:t>A few guest lecturers announced soon</a:t>
            </a:r>
            <a:endParaRPr lang="en-US" i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80" y="4052783"/>
            <a:ext cx="3889124" cy="14751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2292" y="1066804"/>
            <a:ext cx="4450570" cy="230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1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672946" cy="914400"/>
          </a:xfrm>
        </p:spPr>
        <p:txBody>
          <a:bodyPr/>
          <a:lstStyle/>
          <a:p>
            <a:r>
              <a:rPr lang="en-US" dirty="0" smtClean="0"/>
              <a:t>Teaching </a:t>
            </a:r>
            <a:r>
              <a:rPr lang="en-US" dirty="0" smtClean="0"/>
              <a:t>assistants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19" y="1905001"/>
            <a:ext cx="4267200" cy="616527"/>
          </a:xfrm>
        </p:spPr>
        <p:txBody>
          <a:bodyPr/>
          <a:lstStyle/>
          <a:p>
            <a:r>
              <a:rPr lang="en-US" dirty="0" err="1"/>
              <a:t>Rajath</a:t>
            </a:r>
            <a:r>
              <a:rPr lang="en-US" dirty="0"/>
              <a:t> Kumar</a:t>
            </a:r>
            <a:endParaRPr lang="en-US" dirty="0"/>
          </a:p>
          <a:p>
            <a:pPr marL="0" indent="0">
              <a:buNone/>
            </a:pPr>
            <a:r>
              <a:rPr lang="cs-CZ" dirty="0" smtClean="0"/>
              <a:t>rm3497</a:t>
            </a:r>
            <a:r>
              <a:rPr lang="en-US" dirty="0" smtClean="0"/>
              <a:t>@</a:t>
            </a:r>
            <a:r>
              <a:rPr lang="en-US" dirty="0" err="1" smtClean="0"/>
              <a:t>columbia.edu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63235" y="4412674"/>
            <a:ext cx="3699156" cy="616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0" dirty="0" err="1"/>
              <a:t>Qiao</a:t>
            </a:r>
            <a:r>
              <a:rPr lang="en-US" i="0" dirty="0"/>
              <a:t> </a:t>
            </a:r>
            <a:r>
              <a:rPr lang="en-US" i="0" dirty="0" smtClean="0"/>
              <a:t>Zhang</a:t>
            </a:r>
            <a:endParaRPr lang="en-US" i="0" dirty="0" smtClean="0"/>
          </a:p>
          <a:p>
            <a:pPr marL="0" indent="0">
              <a:buNone/>
            </a:pPr>
            <a:r>
              <a:rPr lang="pt-BR" i="0" dirty="0" smtClean="0"/>
              <a:t>qz2301</a:t>
            </a:r>
            <a:r>
              <a:rPr lang="en-US" i="0" dirty="0" smtClean="0"/>
              <a:t>@</a:t>
            </a:r>
            <a:r>
              <a:rPr lang="en-US" i="0" dirty="0" err="1" smtClean="0"/>
              <a:t>columbia.edu</a:t>
            </a:r>
            <a:endParaRPr lang="en-US" i="0" dirty="0" smtClean="0"/>
          </a:p>
        </p:txBody>
      </p:sp>
    </p:spTree>
    <p:extLst>
      <p:ext uri="{BB962C8B-B14F-4D97-AF65-F5344CB8AC3E}">
        <p14:creationId xmlns:p14="http://schemas.microsoft.com/office/powerpoint/2010/main" val="5434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Slides and materials will be available on the website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://columbia6894.github.io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1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36" y="2210273"/>
            <a:ext cx="8617527" cy="237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6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This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Columbia graduates, demonstrate “what can we do with deep neural networks”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Columbia graduates, demonstrate “what can we do with deep neural networks”</a:t>
            </a:r>
            <a:endParaRPr lang="en-US" sz="20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1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06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dirty="0" smtClean="0"/>
              <a:t>0% project</a:t>
            </a:r>
          </a:p>
          <a:p>
            <a:pPr lvl="1"/>
            <a:r>
              <a:rPr lang="en-US" dirty="0" smtClean="0"/>
              <a:t>In previous class the best team published paper in top/premium conferences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altLang="zh-CN" dirty="0"/>
              <a:t>4</a:t>
            </a:r>
            <a:r>
              <a:rPr lang="en-US" dirty="0" smtClean="0"/>
              <a:t>0% </a:t>
            </a:r>
            <a:r>
              <a:rPr lang="en-US" dirty="0" smtClean="0"/>
              <a:t>homework</a:t>
            </a:r>
          </a:p>
          <a:p>
            <a:pPr lvl="1"/>
            <a:r>
              <a:rPr lang="en-US" dirty="0" smtClean="0"/>
              <a:t>HW1 is important</a:t>
            </a:r>
          </a:p>
          <a:p>
            <a:pPr lvl="1"/>
            <a:r>
              <a:rPr lang="en-US" dirty="0" smtClean="0"/>
              <a:t>Present </a:t>
            </a:r>
            <a:r>
              <a:rPr lang="en-US" dirty="0" smtClean="0"/>
              <a:t>one paper on the important research </a:t>
            </a:r>
            <a:r>
              <a:rPr lang="en-US" dirty="0" err="1" smtClean="0"/>
              <a:t>breakthough</a:t>
            </a:r>
            <a:endParaRPr lang="en-US" dirty="0" smtClean="0"/>
          </a:p>
          <a:p>
            <a:endParaRPr lang="en-US" dirty="0" smtClean="0"/>
          </a:p>
          <a:p>
            <a:r>
              <a:rPr lang="en-US" altLang="zh-CN" dirty="0" smtClean="0"/>
              <a:t>20</a:t>
            </a:r>
            <a:r>
              <a:rPr lang="en-US" dirty="0" smtClean="0"/>
              <a:t>% </a:t>
            </a:r>
            <a:r>
              <a:rPr lang="en-US" altLang="zh-CN" dirty="0" smtClean="0"/>
              <a:t>paper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presentation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course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attendance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13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Successful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Hassan Akbari and </a:t>
            </a:r>
            <a:r>
              <a:rPr lang="en-US" sz="2400" dirty="0" err="1" smtClean="0"/>
              <a:t>Himani</a:t>
            </a:r>
            <a:r>
              <a:rPr lang="en-US" sz="2400" dirty="0" smtClean="0"/>
              <a:t> Arora, Speech from Lip Videos, ICASSP 2018</a:t>
            </a:r>
          </a:p>
          <a:p>
            <a:endParaRPr lang="en-US" sz="2400" dirty="0" smtClean="0"/>
          </a:p>
          <a:p>
            <a:r>
              <a:rPr lang="en-US" sz="2400" dirty="0" smtClean="0"/>
              <a:t>Nikolai </a:t>
            </a:r>
            <a:r>
              <a:rPr lang="en-US" sz="2400" dirty="0" err="1" smtClean="0"/>
              <a:t>Yakovenko</a:t>
            </a:r>
            <a:r>
              <a:rPr lang="en-US" sz="2400" dirty="0" smtClean="0"/>
              <a:t>, Poker-CNN, AAAI 2016</a:t>
            </a:r>
          </a:p>
          <a:p>
            <a:endParaRPr lang="en-US" sz="2400" dirty="0" smtClean="0"/>
          </a:p>
          <a:p>
            <a:r>
              <a:rPr lang="en-US" sz="2400" dirty="0" smtClean="0"/>
              <a:t>Chris Cleveland, PIXM (startup) 2016</a:t>
            </a:r>
          </a:p>
          <a:p>
            <a:endParaRPr lang="en-US" sz="2400" dirty="0" smtClean="0"/>
          </a:p>
          <a:p>
            <a:r>
              <a:rPr lang="en-US" sz="2400" dirty="0" smtClean="0"/>
              <a:t>John Bowler and Mo Zhou, Axon Segmentation, WACV 2015</a:t>
            </a:r>
          </a:p>
          <a:p>
            <a:endParaRPr lang="en-US" sz="2400" dirty="0"/>
          </a:p>
          <a:p>
            <a:r>
              <a:rPr lang="en-US" sz="2400" dirty="0" smtClean="0"/>
              <a:t>Yin Cui, Y. Xiang, and K. </a:t>
            </a:r>
            <a:r>
              <a:rPr lang="en-US" sz="2400" dirty="0" err="1" smtClean="0"/>
              <a:t>Rong</a:t>
            </a:r>
            <a:r>
              <a:rPr lang="en-US" sz="2400" dirty="0" smtClean="0"/>
              <a:t>, Galaxy Image Retrieval, WACV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040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Calibri"/>
        <a:ea typeface=""/>
        <a:cs typeface="Arial"/>
      </a:majorFont>
      <a:minorFont>
        <a:latin typeface="Garamond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eplearning_for_bigdata.ppt [Compatibility Mode]" id="{A5D3F3B8-9C0F-48A4-91BD-AD00AD36FBE3}" vid="{ADC04E94-636F-4D77-BEA5-5E2E18CFF53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62633</TotalTime>
  <Words>1212</Words>
  <Application>Microsoft Macintosh PowerPoint</Application>
  <PresentationFormat>On-screen Show (4:3)</PresentationFormat>
  <Paragraphs>310</Paragraphs>
  <Slides>36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Calibri</vt:lpstr>
      <vt:lpstr>Garamond</vt:lpstr>
      <vt:lpstr>MS PGothic</vt:lpstr>
      <vt:lpstr>Wingdings</vt:lpstr>
      <vt:lpstr>宋体</vt:lpstr>
      <vt:lpstr>Arial</vt:lpstr>
      <vt:lpstr>Office Theme</vt:lpstr>
      <vt:lpstr>Deep Learning for Computer Vision, Speech, and Language</vt:lpstr>
      <vt:lpstr>Outline</vt:lpstr>
      <vt:lpstr>How to register this class?</vt:lpstr>
      <vt:lpstr>Lectures</vt:lpstr>
      <vt:lpstr>Teaching assistants</vt:lpstr>
      <vt:lpstr>Website</vt:lpstr>
      <vt:lpstr>Purpose of This Class</vt:lpstr>
      <vt:lpstr>Grading</vt:lpstr>
      <vt:lpstr>Examples of Successful Projects</vt:lpstr>
      <vt:lpstr>Course requirements</vt:lpstr>
      <vt:lpstr>Why Python?</vt:lpstr>
      <vt:lpstr>How to access GPU?</vt:lpstr>
      <vt:lpstr>Course schedule</vt:lpstr>
      <vt:lpstr>Student presentation</vt:lpstr>
      <vt:lpstr>Final project</vt:lpstr>
      <vt:lpstr>Which toolkit shall I use for project</vt:lpstr>
      <vt:lpstr>Mastering the tools</vt:lpstr>
      <vt:lpstr>Power of Deep Networks</vt:lpstr>
      <vt:lpstr>PowerPoint Presentation</vt:lpstr>
      <vt:lpstr>Programming: Tensorflow, Keras and Homework</vt:lpstr>
      <vt:lpstr>Install Tensorflow</vt:lpstr>
      <vt:lpstr>Which is True for Tensorflow?</vt:lpstr>
      <vt:lpstr>Which is True for Tensorflow?</vt:lpstr>
      <vt:lpstr>Tensorflow’s Design</vt:lpstr>
      <vt:lpstr>Keras Design</vt:lpstr>
      <vt:lpstr> A Simple Tensorflow Example</vt:lpstr>
      <vt:lpstr> A Simple Tensorflow Example</vt:lpstr>
      <vt:lpstr> A Simple Tensorflow Example</vt:lpstr>
      <vt:lpstr> A Simple Tensorflow Example</vt:lpstr>
      <vt:lpstr>Why Graph and Session?</vt:lpstr>
      <vt:lpstr>Tensorflow Low-level APIs</vt:lpstr>
      <vt:lpstr>A Magic Function</vt:lpstr>
      <vt:lpstr>Another Example</vt:lpstr>
      <vt:lpstr>From Tensorflow to Keras</vt:lpstr>
      <vt:lpstr>From Tensorflow to Keras</vt:lpstr>
      <vt:lpstr>Take-home Work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llcao</dc:creator>
  <cp:lastModifiedBy>Tanya Tang</cp:lastModifiedBy>
  <cp:revision>2319</cp:revision>
  <cp:lastPrinted>2018-08-22T07:58:47Z</cp:lastPrinted>
  <dcterms:created xsi:type="dcterms:W3CDTF">2013-01-21T15:19:27Z</dcterms:created>
  <dcterms:modified xsi:type="dcterms:W3CDTF">2018-09-04T22:38:18Z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