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FC9090-B3F9-4DA2-86A5-A40CEED42132}" v="6" dt="2023-10-04T08:23:17.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17" d="100"/>
          <a:sy n="117" d="100"/>
        </p:scale>
        <p:origin x="4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eeth Palugula" userId="cabf570a8e582c89" providerId="LiveId" clId="{FBFC9090-B3F9-4DA2-86A5-A40CEED42132}"/>
    <pc:docChg chg="custSel modSld">
      <pc:chgData name="Praneeth Palugula" userId="cabf570a8e582c89" providerId="LiveId" clId="{FBFC9090-B3F9-4DA2-86A5-A40CEED42132}" dt="2023-10-04T08:25:11.976" v="34" actId="478"/>
      <pc:docMkLst>
        <pc:docMk/>
      </pc:docMkLst>
      <pc:sldChg chg="delSp modSp mod modAnim">
        <pc:chgData name="Praneeth Palugula" userId="cabf570a8e582c89" providerId="LiveId" clId="{FBFC9090-B3F9-4DA2-86A5-A40CEED42132}" dt="2023-10-04T08:25:11.976" v="34" actId="478"/>
        <pc:sldMkLst>
          <pc:docMk/>
          <pc:sldMk cId="0" sldId="256"/>
        </pc:sldMkLst>
        <pc:picChg chg="del mod">
          <ac:chgData name="Praneeth Palugula" userId="cabf570a8e582c89" providerId="LiveId" clId="{FBFC9090-B3F9-4DA2-86A5-A40CEED42132}" dt="2023-10-04T08:25:11.976" v="34" actId="478"/>
          <ac:picMkLst>
            <pc:docMk/>
            <pc:sldMk cId="0" sldId="256"/>
            <ac:picMk id="11" creationId="{00000000-0000-0000-0000-000000000000}"/>
          </ac:picMkLst>
        </pc:picChg>
      </pc:sldChg>
      <pc:sldChg chg="delSp mod">
        <pc:chgData name="Praneeth Palugula" userId="cabf570a8e582c89" providerId="LiveId" clId="{FBFC9090-B3F9-4DA2-86A5-A40CEED42132}" dt="2023-10-04T08:25:10.260" v="32" actId="478"/>
        <pc:sldMkLst>
          <pc:docMk/>
          <pc:sldMk cId="0" sldId="257"/>
        </pc:sldMkLst>
        <pc:picChg chg="del">
          <ac:chgData name="Praneeth Palugula" userId="cabf570a8e582c89" providerId="LiveId" clId="{FBFC9090-B3F9-4DA2-86A5-A40CEED42132}" dt="2023-10-04T08:25:10.260" v="32" actId="478"/>
          <ac:picMkLst>
            <pc:docMk/>
            <pc:sldMk cId="0" sldId="257"/>
            <ac:picMk id="22" creationId="{00000000-0000-0000-0000-000000000000}"/>
          </ac:picMkLst>
        </pc:picChg>
      </pc:sldChg>
      <pc:sldChg chg="delSp mod">
        <pc:chgData name="Praneeth Palugula" userId="cabf570a8e582c89" providerId="LiveId" clId="{FBFC9090-B3F9-4DA2-86A5-A40CEED42132}" dt="2023-10-04T08:25:09.084" v="31" actId="478"/>
        <pc:sldMkLst>
          <pc:docMk/>
          <pc:sldMk cId="0" sldId="258"/>
        </pc:sldMkLst>
        <pc:picChg chg="del">
          <ac:chgData name="Praneeth Palugula" userId="cabf570a8e582c89" providerId="LiveId" clId="{FBFC9090-B3F9-4DA2-86A5-A40CEED42132}" dt="2023-10-04T08:25:09.084" v="31" actId="478"/>
          <ac:picMkLst>
            <pc:docMk/>
            <pc:sldMk cId="0" sldId="258"/>
            <ac:picMk id="8" creationId="{00000000-0000-0000-0000-000000000000}"/>
          </ac:picMkLst>
        </pc:picChg>
      </pc:sldChg>
      <pc:sldChg chg="delSp mod">
        <pc:chgData name="Praneeth Palugula" userId="cabf570a8e582c89" providerId="LiveId" clId="{FBFC9090-B3F9-4DA2-86A5-A40CEED42132}" dt="2023-10-04T08:25:07.866" v="30" actId="478"/>
        <pc:sldMkLst>
          <pc:docMk/>
          <pc:sldMk cId="0" sldId="259"/>
        </pc:sldMkLst>
        <pc:picChg chg="del">
          <ac:chgData name="Praneeth Palugula" userId="cabf570a8e582c89" providerId="LiveId" clId="{FBFC9090-B3F9-4DA2-86A5-A40CEED42132}" dt="2023-10-04T08:25:07.866" v="30" actId="478"/>
          <ac:picMkLst>
            <pc:docMk/>
            <pc:sldMk cId="0" sldId="259"/>
            <ac:picMk id="7" creationId="{00000000-0000-0000-0000-000000000000}"/>
          </ac:picMkLst>
        </pc:picChg>
      </pc:sldChg>
      <pc:sldChg chg="delSp mod">
        <pc:chgData name="Praneeth Palugula" userId="cabf570a8e582c89" providerId="LiveId" clId="{FBFC9090-B3F9-4DA2-86A5-A40CEED42132}" dt="2023-10-04T08:25:06.465" v="29" actId="478"/>
        <pc:sldMkLst>
          <pc:docMk/>
          <pc:sldMk cId="0" sldId="260"/>
        </pc:sldMkLst>
        <pc:picChg chg="del">
          <ac:chgData name="Praneeth Palugula" userId="cabf570a8e582c89" providerId="LiveId" clId="{FBFC9090-B3F9-4DA2-86A5-A40CEED42132}" dt="2023-10-04T08:25:06.465" v="29" actId="478"/>
          <ac:picMkLst>
            <pc:docMk/>
            <pc:sldMk cId="0" sldId="260"/>
            <ac:picMk id="8" creationId="{00000000-0000-0000-0000-000000000000}"/>
          </ac:picMkLst>
        </pc:picChg>
      </pc:sldChg>
      <pc:sldChg chg="delSp mod">
        <pc:chgData name="Praneeth Palugula" userId="cabf570a8e582c89" providerId="LiveId" clId="{FBFC9090-B3F9-4DA2-86A5-A40CEED42132}" dt="2023-10-04T08:25:05.090" v="28" actId="478"/>
        <pc:sldMkLst>
          <pc:docMk/>
          <pc:sldMk cId="0" sldId="261"/>
        </pc:sldMkLst>
        <pc:picChg chg="del">
          <ac:chgData name="Praneeth Palugula" userId="cabf570a8e582c89" providerId="LiveId" clId="{FBFC9090-B3F9-4DA2-86A5-A40CEED42132}" dt="2023-10-04T08:25:05.090" v="28" actId="478"/>
          <ac:picMkLst>
            <pc:docMk/>
            <pc:sldMk cId="0" sldId="261"/>
            <ac:picMk id="8" creationId="{00000000-0000-0000-0000-000000000000}"/>
          </ac:picMkLst>
        </pc:picChg>
      </pc:sldChg>
      <pc:sldChg chg="delSp mod">
        <pc:chgData name="Praneeth Palugula" userId="cabf570a8e582c89" providerId="LiveId" clId="{FBFC9090-B3F9-4DA2-86A5-A40CEED42132}" dt="2023-10-04T08:25:03.042" v="27" actId="478"/>
        <pc:sldMkLst>
          <pc:docMk/>
          <pc:sldMk cId="0" sldId="262"/>
        </pc:sldMkLst>
        <pc:picChg chg="del">
          <ac:chgData name="Praneeth Palugula" userId="cabf570a8e582c89" providerId="LiveId" clId="{FBFC9090-B3F9-4DA2-86A5-A40CEED42132}" dt="2023-10-04T08:25:03.042" v="27" actId="478"/>
          <ac:picMkLst>
            <pc:docMk/>
            <pc:sldMk cId="0" sldId="262"/>
            <ac:picMk id="11" creationId="{00000000-0000-0000-0000-000000000000}"/>
          </ac:picMkLst>
        </pc:picChg>
      </pc:sldChg>
      <pc:sldChg chg="delSp mod">
        <pc:chgData name="Praneeth Palugula" userId="cabf570a8e582c89" providerId="LiveId" clId="{FBFC9090-B3F9-4DA2-86A5-A40CEED42132}" dt="2023-10-04T08:25:01.629" v="26" actId="478"/>
        <pc:sldMkLst>
          <pc:docMk/>
          <pc:sldMk cId="0" sldId="263"/>
        </pc:sldMkLst>
        <pc:picChg chg="del">
          <ac:chgData name="Praneeth Palugula" userId="cabf570a8e582c89" providerId="LiveId" clId="{FBFC9090-B3F9-4DA2-86A5-A40CEED42132}" dt="2023-10-04T08:25:01.629" v="26" actId="478"/>
          <ac:picMkLst>
            <pc:docMk/>
            <pc:sldMk cId="0" sldId="263"/>
            <ac:picMk id="10" creationId="{00000000-0000-0000-0000-000000000000}"/>
          </ac:picMkLst>
        </pc:picChg>
      </pc:sldChg>
      <pc:sldChg chg="delSp mod">
        <pc:chgData name="Praneeth Palugula" userId="cabf570a8e582c89" providerId="LiveId" clId="{FBFC9090-B3F9-4DA2-86A5-A40CEED42132}" dt="2023-10-04T08:25:00.490" v="25" actId="478"/>
        <pc:sldMkLst>
          <pc:docMk/>
          <pc:sldMk cId="0" sldId="264"/>
        </pc:sldMkLst>
        <pc:picChg chg="del">
          <ac:chgData name="Praneeth Palugula" userId="cabf570a8e582c89" providerId="LiveId" clId="{FBFC9090-B3F9-4DA2-86A5-A40CEED42132}" dt="2023-10-04T08:25:00.490" v="25" actId="478"/>
          <ac:picMkLst>
            <pc:docMk/>
            <pc:sldMk cId="0" sldId="264"/>
            <ac:picMk id="12" creationId="{00000000-0000-0000-0000-000000000000}"/>
          </ac:picMkLst>
        </pc:picChg>
      </pc:sldChg>
      <pc:sldChg chg="delSp mod">
        <pc:chgData name="Praneeth Palugula" userId="cabf570a8e582c89" providerId="LiveId" clId="{FBFC9090-B3F9-4DA2-86A5-A40CEED42132}" dt="2023-10-04T08:24:59.078" v="24" actId="478"/>
        <pc:sldMkLst>
          <pc:docMk/>
          <pc:sldMk cId="0" sldId="265"/>
        </pc:sldMkLst>
        <pc:picChg chg="del">
          <ac:chgData name="Praneeth Palugula" userId="cabf570a8e582c89" providerId="LiveId" clId="{FBFC9090-B3F9-4DA2-86A5-A40CEED42132}" dt="2023-10-04T08:24:59.078" v="24" actId="478"/>
          <ac:picMkLst>
            <pc:docMk/>
            <pc:sldMk cId="0" sldId="265"/>
            <ac:picMk id="13" creationId="{00000000-0000-0000-0000-000000000000}"/>
          </ac:picMkLst>
        </pc:picChg>
      </pc:sldChg>
      <pc:sldChg chg="delSp mod">
        <pc:chgData name="Praneeth Palugula" userId="cabf570a8e582c89" providerId="LiveId" clId="{FBFC9090-B3F9-4DA2-86A5-A40CEED42132}" dt="2023-10-04T08:24:57.800" v="23" actId="478"/>
        <pc:sldMkLst>
          <pc:docMk/>
          <pc:sldMk cId="0" sldId="266"/>
        </pc:sldMkLst>
        <pc:picChg chg="del">
          <ac:chgData name="Praneeth Palugula" userId="cabf570a8e582c89" providerId="LiveId" clId="{FBFC9090-B3F9-4DA2-86A5-A40CEED42132}" dt="2023-10-04T08:24:57.800" v="23" actId="478"/>
          <ac:picMkLst>
            <pc:docMk/>
            <pc:sldMk cId="0" sldId="266"/>
            <ac:picMk id="7" creationId="{00000000-0000-0000-0000-000000000000}"/>
          </ac:picMkLst>
        </pc:picChg>
      </pc:sldChg>
      <pc:sldChg chg="delSp mod">
        <pc:chgData name="Praneeth Palugula" userId="cabf570a8e582c89" providerId="LiveId" clId="{FBFC9090-B3F9-4DA2-86A5-A40CEED42132}" dt="2023-10-04T08:24:56.067" v="22" actId="478"/>
        <pc:sldMkLst>
          <pc:docMk/>
          <pc:sldMk cId="0" sldId="267"/>
        </pc:sldMkLst>
        <pc:picChg chg="del">
          <ac:chgData name="Praneeth Palugula" userId="cabf570a8e582c89" providerId="LiveId" clId="{FBFC9090-B3F9-4DA2-86A5-A40CEED42132}" dt="2023-10-04T08:24:56.067" v="22" actId="478"/>
          <ac:picMkLst>
            <pc:docMk/>
            <pc:sldMk cId="0" sldId="267"/>
            <ac:picMk id="8" creationId="{00000000-0000-0000-0000-000000000000}"/>
          </ac:picMkLst>
        </pc:picChg>
      </pc:sldChg>
      <pc:sldChg chg="delSp mod">
        <pc:chgData name="Praneeth Palugula" userId="cabf570a8e582c89" providerId="LiveId" clId="{FBFC9090-B3F9-4DA2-86A5-A40CEED42132}" dt="2023-10-04T08:24:53.847" v="21" actId="478"/>
        <pc:sldMkLst>
          <pc:docMk/>
          <pc:sldMk cId="0" sldId="268"/>
        </pc:sldMkLst>
        <pc:picChg chg="del">
          <ac:chgData name="Praneeth Palugula" userId="cabf570a8e582c89" providerId="LiveId" clId="{FBFC9090-B3F9-4DA2-86A5-A40CEED42132}" dt="2023-10-04T08:24:53.847" v="21" actId="478"/>
          <ac:picMkLst>
            <pc:docMk/>
            <pc:sldMk cId="0" sldId="268"/>
            <ac:picMk id="7" creationId="{00000000-0000-0000-0000-000000000000}"/>
          </ac:picMkLst>
        </pc:picChg>
      </pc:sldChg>
      <pc:sldChg chg="delSp mod">
        <pc:chgData name="Praneeth Palugula" userId="cabf570a8e582c89" providerId="LiveId" clId="{FBFC9090-B3F9-4DA2-86A5-A40CEED42132}" dt="2023-10-04T08:24:51.596" v="20" actId="478"/>
        <pc:sldMkLst>
          <pc:docMk/>
          <pc:sldMk cId="0" sldId="269"/>
        </pc:sldMkLst>
        <pc:picChg chg="del">
          <ac:chgData name="Praneeth Palugula" userId="cabf570a8e582c89" providerId="LiveId" clId="{FBFC9090-B3F9-4DA2-86A5-A40CEED42132}" dt="2023-10-04T08:24:51.596" v="20" actId="478"/>
          <ac:picMkLst>
            <pc:docMk/>
            <pc:sldMk cId="0" sldId="269"/>
            <ac:picMk id="7" creationId="{00000000-0000-0000-0000-000000000000}"/>
          </ac:picMkLst>
        </pc:picChg>
      </pc:sldChg>
      <pc:sldChg chg="delSp mod">
        <pc:chgData name="Praneeth Palugula" userId="cabf570a8e582c89" providerId="LiveId" clId="{FBFC9090-B3F9-4DA2-86A5-A40CEED42132}" dt="2023-10-04T08:24:49.501" v="19" actId="478"/>
        <pc:sldMkLst>
          <pc:docMk/>
          <pc:sldMk cId="0" sldId="270"/>
        </pc:sldMkLst>
        <pc:picChg chg="del">
          <ac:chgData name="Praneeth Palugula" userId="cabf570a8e582c89" providerId="LiveId" clId="{FBFC9090-B3F9-4DA2-86A5-A40CEED42132}" dt="2023-10-04T08:24:49.501" v="19" actId="478"/>
          <ac:picMkLst>
            <pc:docMk/>
            <pc:sldMk cId="0" sldId="270"/>
            <ac:picMk id="15" creationId="{00000000-0000-0000-0000-000000000000}"/>
          </ac:picMkLst>
        </pc:picChg>
      </pc:sldChg>
      <pc:sldChg chg="delSp mod">
        <pc:chgData name="Praneeth Palugula" userId="cabf570a8e582c89" providerId="LiveId" clId="{FBFC9090-B3F9-4DA2-86A5-A40CEED42132}" dt="2023-10-04T08:24:48.171" v="18" actId="478"/>
        <pc:sldMkLst>
          <pc:docMk/>
          <pc:sldMk cId="0" sldId="271"/>
        </pc:sldMkLst>
        <pc:picChg chg="del">
          <ac:chgData name="Praneeth Palugula" userId="cabf570a8e582c89" providerId="LiveId" clId="{FBFC9090-B3F9-4DA2-86A5-A40CEED42132}" dt="2023-10-04T08:24:48.171" v="18" actId="478"/>
          <ac:picMkLst>
            <pc:docMk/>
            <pc:sldMk cId="0" sldId="271"/>
            <ac:picMk id="8" creationId="{00000000-0000-0000-0000-000000000000}"/>
          </ac:picMkLst>
        </pc:picChg>
      </pc:sldChg>
      <pc:sldChg chg="delSp modSp mod">
        <pc:chgData name="Praneeth Palugula" userId="cabf570a8e582c89" providerId="LiveId" clId="{FBFC9090-B3F9-4DA2-86A5-A40CEED42132}" dt="2023-10-04T08:24:46.449" v="17" actId="478"/>
        <pc:sldMkLst>
          <pc:docMk/>
          <pc:sldMk cId="0" sldId="272"/>
        </pc:sldMkLst>
        <pc:picChg chg="del mod">
          <ac:chgData name="Praneeth Palugula" userId="cabf570a8e582c89" providerId="LiveId" clId="{FBFC9090-B3F9-4DA2-86A5-A40CEED42132}" dt="2023-10-04T08:24:46.449" v="17" actId="478"/>
          <ac:picMkLst>
            <pc:docMk/>
            <pc:sldMk cId="0" sldId="272"/>
            <ac:picMk id="8" creationId="{00000000-0000-0000-0000-000000000000}"/>
          </ac:picMkLst>
        </pc:picChg>
      </pc:sldChg>
      <pc:sldChg chg="delSp mod">
        <pc:chgData name="Praneeth Palugula" userId="cabf570a8e582c89" providerId="LiveId" clId="{FBFC9090-B3F9-4DA2-86A5-A40CEED42132}" dt="2023-10-04T08:24:44.474" v="15" actId="478"/>
        <pc:sldMkLst>
          <pc:docMk/>
          <pc:sldMk cId="0" sldId="273"/>
        </pc:sldMkLst>
        <pc:picChg chg="del">
          <ac:chgData name="Praneeth Palugula" userId="cabf570a8e582c89" providerId="LiveId" clId="{FBFC9090-B3F9-4DA2-86A5-A40CEED42132}" dt="2023-10-04T08:24:44.474" v="15" actId="478"/>
          <ac:picMkLst>
            <pc:docMk/>
            <pc:sldMk cId="0" sldId="273"/>
            <ac:picMk id="8" creationId="{00000000-0000-0000-0000-000000000000}"/>
          </ac:picMkLst>
        </pc:picChg>
      </pc:sldChg>
      <pc:sldChg chg="delSp mod">
        <pc:chgData name="Praneeth Palugula" userId="cabf570a8e582c89" providerId="LiveId" clId="{FBFC9090-B3F9-4DA2-86A5-A40CEED42132}" dt="2023-10-04T08:24:41.741" v="14" actId="478"/>
        <pc:sldMkLst>
          <pc:docMk/>
          <pc:sldMk cId="0" sldId="274"/>
        </pc:sldMkLst>
        <pc:picChg chg="del">
          <ac:chgData name="Praneeth Palugula" userId="cabf570a8e582c89" providerId="LiveId" clId="{FBFC9090-B3F9-4DA2-86A5-A40CEED42132}" dt="2023-10-04T08:24:41.741" v="14" actId="478"/>
          <ac:picMkLst>
            <pc:docMk/>
            <pc:sldMk cId="0" sldId="274"/>
            <ac:picMk id="7" creationId="{00000000-0000-0000-0000-000000000000}"/>
          </ac:picMkLst>
        </pc:picChg>
      </pc:sldChg>
      <pc:sldChg chg="delSp mod">
        <pc:chgData name="Praneeth Palugula" userId="cabf570a8e582c89" providerId="LiveId" clId="{FBFC9090-B3F9-4DA2-86A5-A40CEED42132}" dt="2023-10-04T08:24:40.169" v="13" actId="478"/>
        <pc:sldMkLst>
          <pc:docMk/>
          <pc:sldMk cId="0" sldId="275"/>
        </pc:sldMkLst>
        <pc:picChg chg="del">
          <ac:chgData name="Praneeth Palugula" userId="cabf570a8e582c89" providerId="LiveId" clId="{FBFC9090-B3F9-4DA2-86A5-A40CEED42132}" dt="2023-10-04T08:24:40.169" v="13" actId="478"/>
          <ac:picMkLst>
            <pc:docMk/>
            <pc:sldMk cId="0" sldId="275"/>
            <ac:picMk id="9" creationId="{00000000-0000-0000-0000-000000000000}"/>
          </ac:picMkLst>
        </pc:picChg>
      </pc:sldChg>
      <pc:sldChg chg="delSp mod">
        <pc:chgData name="Praneeth Palugula" userId="cabf570a8e582c89" providerId="LiveId" clId="{FBFC9090-B3F9-4DA2-86A5-A40CEED42132}" dt="2023-10-04T08:24:34.053" v="12" actId="478"/>
        <pc:sldMkLst>
          <pc:docMk/>
          <pc:sldMk cId="0" sldId="276"/>
        </pc:sldMkLst>
        <pc:picChg chg="del">
          <ac:chgData name="Praneeth Palugula" userId="cabf570a8e582c89" providerId="LiveId" clId="{FBFC9090-B3F9-4DA2-86A5-A40CEED42132}" dt="2023-10-04T08:24:34.053" v="12" actId="478"/>
          <ac:picMkLst>
            <pc:docMk/>
            <pc:sldMk cId="0" sldId="276"/>
            <ac:picMk id="10" creationId="{00000000-0000-0000-0000-000000000000}"/>
          </ac:picMkLst>
        </pc:picChg>
      </pc:sldChg>
      <pc:sldChg chg="delSp mod">
        <pc:chgData name="Praneeth Palugula" userId="cabf570a8e582c89" providerId="LiveId" clId="{FBFC9090-B3F9-4DA2-86A5-A40CEED42132}" dt="2023-10-04T08:24:29.546" v="11" actId="478"/>
        <pc:sldMkLst>
          <pc:docMk/>
          <pc:sldMk cId="0" sldId="277"/>
        </pc:sldMkLst>
        <pc:picChg chg="del">
          <ac:chgData name="Praneeth Palugula" userId="cabf570a8e582c89" providerId="LiveId" clId="{FBFC9090-B3F9-4DA2-86A5-A40CEED42132}" dt="2023-10-04T08:24:29.546" v="11" actId="478"/>
          <ac:picMkLst>
            <pc:docMk/>
            <pc:sldMk cId="0" sldId="277"/>
            <ac:picMk id="8" creationId="{00000000-0000-0000-0000-000000000000}"/>
          </ac:picMkLst>
        </pc:picChg>
      </pc:sldChg>
      <pc:sldChg chg="delSp mod">
        <pc:chgData name="Praneeth Palugula" userId="cabf570a8e582c89" providerId="LiveId" clId="{FBFC9090-B3F9-4DA2-86A5-A40CEED42132}" dt="2023-10-04T08:24:24.850" v="10" actId="478"/>
        <pc:sldMkLst>
          <pc:docMk/>
          <pc:sldMk cId="0" sldId="278"/>
        </pc:sldMkLst>
        <pc:picChg chg="del">
          <ac:chgData name="Praneeth Palugula" userId="cabf570a8e582c89" providerId="LiveId" clId="{FBFC9090-B3F9-4DA2-86A5-A40CEED42132}" dt="2023-10-04T08:24:24.850" v="10" actId="478"/>
          <ac:picMkLst>
            <pc:docMk/>
            <pc:sldMk cId="0" sldId="278"/>
            <ac:picMk id="7" creationId="{00000000-0000-0000-0000-000000000000}"/>
          </ac:picMkLst>
        </pc:picChg>
      </pc:sldChg>
      <pc:sldChg chg="delSp mod">
        <pc:chgData name="Praneeth Palugula" userId="cabf570a8e582c89" providerId="LiveId" clId="{FBFC9090-B3F9-4DA2-86A5-A40CEED42132}" dt="2023-10-04T08:24:20.963" v="9" actId="478"/>
        <pc:sldMkLst>
          <pc:docMk/>
          <pc:sldMk cId="0" sldId="279"/>
        </pc:sldMkLst>
        <pc:picChg chg="del">
          <ac:chgData name="Praneeth Palugula" userId="cabf570a8e582c89" providerId="LiveId" clId="{FBFC9090-B3F9-4DA2-86A5-A40CEED42132}" dt="2023-10-04T08:24:20.963" v="9" actId="478"/>
          <ac:picMkLst>
            <pc:docMk/>
            <pc:sldMk cId="0" sldId="279"/>
            <ac:picMk id="8" creationId="{00000000-0000-0000-0000-000000000000}"/>
          </ac:picMkLst>
        </pc:picChg>
      </pc:sldChg>
      <pc:sldChg chg="delSp mod">
        <pc:chgData name="Praneeth Palugula" userId="cabf570a8e582c89" providerId="LiveId" clId="{FBFC9090-B3F9-4DA2-86A5-A40CEED42132}" dt="2023-10-04T08:24:16.611" v="8" actId="478"/>
        <pc:sldMkLst>
          <pc:docMk/>
          <pc:sldMk cId="0" sldId="280"/>
        </pc:sldMkLst>
        <pc:picChg chg="del">
          <ac:chgData name="Praneeth Palugula" userId="cabf570a8e582c89" providerId="LiveId" clId="{FBFC9090-B3F9-4DA2-86A5-A40CEED42132}" dt="2023-10-04T08:24:16.611" v="8" actId="478"/>
          <ac:picMkLst>
            <pc:docMk/>
            <pc:sldMk cId="0" sldId="280"/>
            <ac:picMk id="8" creationId="{00000000-0000-0000-0000-000000000000}"/>
          </ac:picMkLst>
        </pc:picChg>
      </pc:sldChg>
      <pc:sldChg chg="delSp mod">
        <pc:chgData name="Praneeth Palugula" userId="cabf570a8e582c89" providerId="LiveId" clId="{FBFC9090-B3F9-4DA2-86A5-A40CEED42132}" dt="2023-10-04T08:24:11.815" v="7" actId="478"/>
        <pc:sldMkLst>
          <pc:docMk/>
          <pc:sldMk cId="0" sldId="281"/>
        </pc:sldMkLst>
        <pc:picChg chg="del">
          <ac:chgData name="Praneeth Palugula" userId="cabf570a8e582c89" providerId="LiveId" clId="{FBFC9090-B3F9-4DA2-86A5-A40CEED42132}" dt="2023-10-04T08:24:11.815" v="7" actId="478"/>
          <ac:picMkLst>
            <pc:docMk/>
            <pc:sldMk cId="0" sldId="281"/>
            <ac:picMk id="8" creationId="{00000000-0000-0000-0000-000000000000}"/>
          </ac:picMkLst>
        </pc:picChg>
      </pc:sldChg>
      <pc:sldChg chg="delSp mod">
        <pc:chgData name="Praneeth Palugula" userId="cabf570a8e582c89" providerId="LiveId" clId="{FBFC9090-B3F9-4DA2-86A5-A40CEED42132}" dt="2023-10-04T08:24:07.487" v="6" actId="478"/>
        <pc:sldMkLst>
          <pc:docMk/>
          <pc:sldMk cId="0" sldId="282"/>
        </pc:sldMkLst>
        <pc:picChg chg="del">
          <ac:chgData name="Praneeth Palugula" userId="cabf570a8e582c89" providerId="LiveId" clId="{FBFC9090-B3F9-4DA2-86A5-A40CEED42132}" dt="2023-10-04T08:24:07.487" v="6" actId="478"/>
          <ac:picMkLst>
            <pc:docMk/>
            <pc:sldMk cId="0" sldId="282"/>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92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of slide: Info-dense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of slide: Info-dense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of slide: Info-dense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of slide: Info-dense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of slide: Info-dense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of slide: Info-dense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1735283" y="9677269"/>
            <a:ext cx="5486400" cy="762000"/>
          </a:xfrm>
          <a:prstGeom prst="rect">
            <a:avLst/>
          </a:prstGeom>
          <a:noFill/>
          <a:ln/>
        </p:spPr>
        <p:txBody>
          <a:bodyPr wrap="square" lIns="0" tIns="0" rIns="0" bIns="0" rtlCol="0" anchor="t"/>
          <a:lstStyle/>
          <a:p>
            <a:pPr algn="l">
              <a:lnSpc>
                <a:spcPts val="6000"/>
              </a:lnSpc>
            </a:pPr>
            <a:r>
              <a:rPr lang="en-US" sz="6000" b="0" kern="0" spc="-60" dirty="0">
                <a:solidFill>
                  <a:srgbClr val="FFFFFF"/>
                </a:solidFill>
                <a:latin typeface="Inter" pitchFamily="34" charset="0"/>
                <a:ea typeface="Inter" pitchFamily="34" charset="-122"/>
                <a:cs typeface="Inter" pitchFamily="34" charset="-120"/>
              </a:rPr>
              <a:t>4 POBE SETUP</a:t>
            </a:r>
            <a:endParaRPr lang="en-US" sz="6000" dirty="0"/>
          </a:p>
        </p:txBody>
      </p:sp>
      <p:sp>
        <p:nvSpPr>
          <p:cNvPr id="4" name="Text 1"/>
          <p:cNvSpPr/>
          <p:nvPr/>
        </p:nvSpPr>
        <p:spPr>
          <a:xfrm>
            <a:off x="430179" y="2723096"/>
            <a:ext cx="3000375" cy="1190625"/>
          </a:xfrm>
          <a:prstGeom prst="roundRect">
            <a:avLst>
              <a:gd name="adj" fmla="val 80000"/>
            </a:avLst>
          </a:prstGeom>
          <a:gradFill>
            <a:gsLst>
              <a:gs pos="0">
                <a:srgbClr val="00BBC6"/>
              </a:gs>
              <a:gs pos="100000">
                <a:srgbClr val="03E0ED"/>
              </a:gs>
            </a:gsLst>
            <a:lin ang="18900000"/>
          </a:gradFill>
          <a:ln/>
        </p:spPr>
        <p:txBody>
          <a:bodyPr wrap="square" lIns="166688" tIns="140560" rIns="166688" bIns="140560" rtlCol="0" anchor="ctr"/>
          <a:lstStyle/>
          <a:p>
            <a:pPr algn="ctr">
              <a:lnSpc>
                <a:spcPts val="2100"/>
              </a:lnSpc>
            </a:pPr>
            <a:r>
              <a:rPr lang="en-US" sz="1200" b="1" kern="0" spc="-24" dirty="0">
                <a:solidFill>
                  <a:srgbClr val="2B2A35"/>
                </a:solidFill>
              </a:rPr>
              <a:t>Presenters :</a:t>
            </a:r>
            <a:endParaRPr lang="en-US" sz="975" dirty="0"/>
          </a:p>
          <a:p>
            <a:pPr algn="ctr">
              <a:lnSpc>
                <a:spcPts val="1706"/>
              </a:lnSpc>
            </a:pPr>
            <a:r>
              <a:rPr lang="en-US" sz="1000" kern="0" spc="-24" dirty="0">
                <a:solidFill>
                  <a:srgbClr val="FFFFFF"/>
                </a:solidFill>
              </a:rPr>
              <a:t>BT23CSE013-Yogesh</a:t>
            </a:r>
            <a:endParaRPr lang="en-US" sz="975" dirty="0"/>
          </a:p>
          <a:p>
            <a:pPr algn="ctr">
              <a:lnSpc>
                <a:spcPts val="1706"/>
              </a:lnSpc>
            </a:pPr>
            <a:r>
              <a:rPr lang="en-US" sz="1000" kern="0" spc="-24" dirty="0">
                <a:solidFill>
                  <a:srgbClr val="FFFFFF"/>
                </a:solidFill>
              </a:rPr>
              <a:t>BT23CSE014-Adithya Kurani</a:t>
            </a:r>
            <a:endParaRPr lang="en-US" sz="975" dirty="0"/>
          </a:p>
          <a:p>
            <a:pPr algn="ctr">
              <a:lnSpc>
                <a:spcPts val="1706"/>
              </a:lnSpc>
            </a:pPr>
            <a:r>
              <a:rPr lang="en-US" sz="1000" kern="0" spc="-24" dirty="0">
                <a:solidFill>
                  <a:srgbClr val="FFFFFF"/>
                </a:solidFill>
              </a:rPr>
              <a:t>BT23CSE015-Praneeth</a:t>
            </a:r>
            <a:endParaRPr lang="en-US" sz="975" dirty="0"/>
          </a:p>
          <a:p>
            <a:pPr algn="ctr">
              <a:lnSpc>
                <a:spcPts val="1706"/>
              </a:lnSpc>
            </a:pPr>
            <a:r>
              <a:rPr lang="en-US" sz="1000" kern="0" spc="-24" dirty="0">
                <a:solidFill>
                  <a:srgbClr val="FFFFFF"/>
                </a:solidFill>
              </a:rPr>
              <a:t>BT23CSE016-Dhruva Narayan</a:t>
            </a:r>
            <a:endParaRPr lang="en-US" sz="975" dirty="0"/>
          </a:p>
        </p:txBody>
      </p:sp>
      <p:sp>
        <p:nvSpPr>
          <p:cNvPr id="5" name="Text 2"/>
          <p:cNvSpPr/>
          <p:nvPr/>
        </p:nvSpPr>
        <p:spPr>
          <a:xfrm>
            <a:off x="3713464" y="2723096"/>
            <a:ext cx="523875" cy="1190625"/>
          </a:xfrm>
          <a:prstGeom prst="roundRect">
            <a:avLst>
              <a:gd name="adj" fmla="val 45000"/>
            </a:avLst>
          </a:prstGeom>
          <a:gradFill>
            <a:gsLst>
              <a:gs pos="0">
                <a:srgbClr val="00BBC6"/>
              </a:gs>
              <a:gs pos="100000">
                <a:srgbClr val="03E0ED"/>
              </a:gs>
            </a:gsLst>
            <a:lin ang="18900000"/>
          </a:gradFill>
          <a:ln/>
        </p:spPr>
        <p:txBody>
          <a:bodyPr wrap="square" lIns="29104" tIns="140560" rIns="29104" bIns="140560" rtlCol="0" anchor="ctr"/>
          <a:lstStyle/>
          <a:p>
            <a:pPr algn="ctr">
              <a:lnSpc>
                <a:spcPts val="1706"/>
              </a:lnSpc>
            </a:pPr>
            <a:endParaRPr lang="en-US" sz="975" dirty="0"/>
          </a:p>
        </p:txBody>
      </p:sp>
      <p:sp>
        <p:nvSpPr>
          <p:cNvPr id="6" name="Shape 3"/>
          <p:cNvSpPr/>
          <p:nvPr/>
        </p:nvSpPr>
        <p:spPr>
          <a:xfrm>
            <a:off x="8190841" y="332613"/>
            <a:ext cx="523875" cy="763403"/>
          </a:xfrm>
          <a:prstGeom prst="roundRect">
            <a:avLst>
              <a:gd name="adj" fmla="val 45000"/>
            </a:avLst>
          </a:prstGeom>
          <a:gradFill>
            <a:gsLst>
              <a:gs pos="0">
                <a:srgbClr val="00BBC6"/>
              </a:gs>
              <a:gs pos="100000">
                <a:srgbClr val="03E0ED"/>
              </a:gs>
            </a:gsLst>
            <a:lin ang="18900000"/>
          </a:gradFill>
          <a:ln/>
        </p:spPr>
        <p:txBody>
          <a:bodyPr/>
          <a:lstStyle/>
          <a:p>
            <a:endParaRPr lang="en-IN"/>
          </a:p>
        </p:txBody>
      </p:sp>
      <p:sp>
        <p:nvSpPr>
          <p:cNvPr id="7" name="Text 4"/>
          <p:cNvSpPr/>
          <p:nvPr/>
        </p:nvSpPr>
        <p:spPr>
          <a:xfrm>
            <a:off x="5693983" y="4594258"/>
            <a:ext cx="3142432" cy="260423"/>
          </a:xfrm>
          <a:prstGeom prst="roundRect">
            <a:avLst>
              <a:gd name="adj" fmla="val 80000"/>
            </a:avLst>
          </a:prstGeom>
          <a:solidFill>
            <a:srgbClr val="B128B5"/>
          </a:solidFill>
          <a:ln/>
        </p:spPr>
        <p:txBody>
          <a:bodyPr wrap="square" lIns="174580" tIns="30744" rIns="174580" bIns="30744" rtlCol="0" anchor="ctr"/>
          <a:lstStyle/>
          <a:p>
            <a:pPr algn="ctr">
              <a:lnSpc>
                <a:spcPts val="1706"/>
              </a:lnSpc>
            </a:pPr>
            <a:r>
              <a:rPr lang="en-US" sz="1000" kern="0" spc="-24" dirty="0">
                <a:solidFill>
                  <a:srgbClr val="FFFFFF"/>
                </a:solidFill>
              </a:rPr>
              <a:t>Mentored By - Dr. Aatish S Daryapurkar</a:t>
            </a:r>
            <a:endParaRPr lang="en-US" sz="975" dirty="0"/>
          </a:p>
        </p:txBody>
      </p:sp>
      <p:sp>
        <p:nvSpPr>
          <p:cNvPr id="8" name="Text 5"/>
          <p:cNvSpPr/>
          <p:nvPr/>
        </p:nvSpPr>
        <p:spPr>
          <a:xfrm>
            <a:off x="5643524" y="1998620"/>
            <a:ext cx="3238500" cy="1190625"/>
          </a:xfrm>
          <a:prstGeom prst="roundRect">
            <a:avLst>
              <a:gd name="adj" fmla="val 80000"/>
            </a:avLst>
          </a:prstGeom>
          <a:gradFill>
            <a:gsLst>
              <a:gs pos="0">
                <a:srgbClr val="5328B5"/>
              </a:gs>
              <a:gs pos="100000">
                <a:srgbClr val="B128B5"/>
              </a:gs>
            </a:gsLst>
            <a:lin ang="18900000"/>
          </a:gradFill>
          <a:ln/>
        </p:spPr>
        <p:txBody>
          <a:bodyPr wrap="square" lIns="179917" tIns="140560" rIns="179917" bIns="140560" rtlCol="0" anchor="ctr"/>
          <a:lstStyle/>
          <a:p>
            <a:pPr algn="l">
              <a:lnSpc>
                <a:spcPts val="1706"/>
              </a:lnSpc>
            </a:pPr>
            <a:r>
              <a:rPr lang="en-US" sz="1000" kern="0" spc="-24" dirty="0">
                <a:solidFill>
                  <a:srgbClr val="FFFFFF"/>
                </a:solidFill>
              </a:rPr>
              <a:t>DEPARTMENT OF BASIC SCIENCES</a:t>
            </a:r>
            <a:endParaRPr lang="en-US" sz="975" dirty="0"/>
          </a:p>
          <a:p>
            <a:pPr algn="l">
              <a:lnSpc>
                <a:spcPts val="1706"/>
              </a:lnSpc>
            </a:pPr>
            <a:r>
              <a:rPr lang="en-US" sz="1000" kern="0" spc="-24" dirty="0">
                <a:solidFill>
                  <a:srgbClr val="FFFFFF"/>
                </a:solidFill>
              </a:rPr>
              <a:t>(APPLIED SCIENCE)</a:t>
            </a:r>
            <a:endParaRPr lang="en-US" sz="975" dirty="0"/>
          </a:p>
        </p:txBody>
      </p:sp>
      <p:pic>
        <p:nvPicPr>
          <p:cNvPr id="9" name="Image 0" descr="https://pitch-assets-ccb95893-de3f-4266-973c-20049231b248.s3.eu-west-1.amazonaws.com/4872a8f1-59ac-413e-910e-30f5ce9a7c32?pitch-bytes=6045&amp;pitch-content-type=image%2Fpng"/>
          <p:cNvPicPr>
            <a:picLocks noChangeAspect="1"/>
          </p:cNvPicPr>
          <p:nvPr/>
        </p:nvPicPr>
        <p:blipFill>
          <a:blip r:embed="rId3"/>
          <a:srcRect/>
          <a:stretch/>
        </p:blipFill>
        <p:spPr>
          <a:xfrm>
            <a:off x="6641929" y="11114145"/>
            <a:ext cx="872323" cy="872323"/>
          </a:xfrm>
          <a:prstGeom prst="rect">
            <a:avLst/>
          </a:prstGeom>
        </p:spPr>
      </p:pic>
      <p:sp>
        <p:nvSpPr>
          <p:cNvPr id="10" name="Text 6"/>
          <p:cNvSpPr/>
          <p:nvPr/>
        </p:nvSpPr>
        <p:spPr>
          <a:xfrm>
            <a:off x="476250" y="476250"/>
            <a:ext cx="6400800" cy="762000"/>
          </a:xfrm>
          <a:prstGeom prst="rect">
            <a:avLst/>
          </a:prstGeom>
          <a:noFill/>
          <a:ln/>
        </p:spPr>
        <p:txBody>
          <a:bodyPr wrap="square" lIns="0" tIns="0" rIns="0" bIns="0" rtlCol="0" anchor="t"/>
          <a:lstStyle/>
          <a:p>
            <a:pPr algn="ctr">
              <a:lnSpc>
                <a:spcPts val="6000"/>
              </a:lnSpc>
            </a:pPr>
            <a:r>
              <a:rPr lang="en-US" sz="6000" b="0" kern="0" spc="-60" dirty="0">
                <a:solidFill>
                  <a:srgbClr val="FECDFF"/>
                </a:solidFill>
                <a:latin typeface="Inter" pitchFamily="34" charset="0"/>
                <a:ea typeface="Inter" pitchFamily="34" charset="-122"/>
                <a:cs typeface="Inter" pitchFamily="34" charset="-120"/>
              </a:rPr>
              <a:t>Four Probe Setup</a:t>
            </a:r>
            <a:endParaRPr 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428621" y="717291"/>
            <a:ext cx="9144000" cy="297180"/>
          </a:xfrm>
          <a:prstGeom prst="rect">
            <a:avLst/>
          </a:prstGeom>
          <a:noFill/>
          <a:ln/>
        </p:spPr>
        <p:txBody>
          <a:bodyPr wrap="square" lIns="0" tIns="0" rIns="0" bIns="0" rtlCol="0" anchor="t"/>
          <a:lstStyle/>
          <a:p>
            <a:pPr algn="l">
              <a:lnSpc>
                <a:spcPts val="2340"/>
              </a:lnSpc>
            </a:pPr>
            <a:r>
              <a:rPr lang="en-US" sz="1800" b="1" kern="0" spc="-36" dirty="0">
                <a:solidFill>
                  <a:srgbClr val="DDCDFF"/>
                </a:solidFill>
                <a:latin typeface="Inter" pitchFamily="34" charset="0"/>
                <a:ea typeface="Inter" pitchFamily="34" charset="-122"/>
                <a:cs typeface="Inter" pitchFamily="34" charset="-120"/>
              </a:rPr>
              <a:t>Temperature dependence of resistivity:</a:t>
            </a:r>
            <a:endParaRPr lang="en-US" sz="1800" dirty="0"/>
          </a:p>
        </p:txBody>
      </p:sp>
      <p:sp>
        <p:nvSpPr>
          <p:cNvPr id="4" name="Text 1"/>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10</a:t>
            </a:r>
            <a:endParaRPr lang="en-US" sz="750" dirty="0"/>
          </a:p>
        </p:txBody>
      </p:sp>
      <p:sp>
        <p:nvSpPr>
          <p:cNvPr id="5" name="Text 2"/>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pic>
        <p:nvPicPr>
          <p:cNvPr id="6" name="Image 0" descr="https://pitch-assets-ccb95893-de3f-4266-973c-20049231b248.s3.eu-west-1.amazonaws.com/f47f8129-a0fc-49db-8376-60a4605bcb5e?pitch-bytes=6167&amp;pitch-content-type=image%2Fpng"/>
          <p:cNvPicPr>
            <a:picLocks noChangeAspect="1"/>
          </p:cNvPicPr>
          <p:nvPr/>
        </p:nvPicPr>
        <p:blipFill>
          <a:blip r:embed="rId3"/>
          <a:srcRect/>
          <a:stretch/>
        </p:blipFill>
        <p:spPr>
          <a:xfrm>
            <a:off x="4187774" y="1075257"/>
            <a:ext cx="3657600" cy="685800"/>
          </a:xfrm>
          <a:prstGeom prst="rect">
            <a:avLst/>
          </a:prstGeom>
        </p:spPr>
      </p:pic>
      <p:pic>
        <p:nvPicPr>
          <p:cNvPr id="7" name="Image 1" descr="https://pitch-assets-ccb95893-de3f-4266-973c-20049231b248.s3.eu-west-1.amazonaws.com/4a04b27f-9f14-4a57-b637-28cbd6a9c741?pitch-bytes=4494&amp;pitch-content-type=image%2Fpng"/>
          <p:cNvPicPr>
            <a:picLocks noChangeAspect="1"/>
          </p:cNvPicPr>
          <p:nvPr/>
        </p:nvPicPr>
        <p:blipFill>
          <a:blip r:embed="rId4"/>
          <a:srcRect/>
          <a:stretch/>
        </p:blipFill>
        <p:spPr>
          <a:xfrm>
            <a:off x="4183012" y="2100210"/>
            <a:ext cx="3657600" cy="470263"/>
          </a:xfrm>
          <a:prstGeom prst="rect">
            <a:avLst/>
          </a:prstGeom>
        </p:spPr>
      </p:pic>
      <p:pic>
        <p:nvPicPr>
          <p:cNvPr id="8" name="Image 2" descr="https://pitch-assets-ccb95893-de3f-4266-973c-20049231b248.s3.eu-west-1.amazonaws.com/920dc6cb-d2fe-4adf-a79d-066f99482b62?pitch-bytes=9518&amp;pitch-content-type=image%2Fpng"/>
          <p:cNvPicPr>
            <a:picLocks noChangeAspect="1"/>
          </p:cNvPicPr>
          <p:nvPr/>
        </p:nvPicPr>
        <p:blipFill>
          <a:blip r:embed="rId5"/>
          <a:srcRect/>
          <a:stretch/>
        </p:blipFill>
        <p:spPr>
          <a:xfrm>
            <a:off x="4183012" y="2835338"/>
            <a:ext cx="3657600" cy="1097280"/>
          </a:xfrm>
          <a:prstGeom prst="rect">
            <a:avLst/>
          </a:prstGeom>
        </p:spPr>
      </p:pic>
      <p:pic>
        <p:nvPicPr>
          <p:cNvPr id="9" name="Image 3" descr="https://pitch-assets-ccb95893-de3f-4266-973c-20049231b248.s3.eu-west-1.amazonaws.com/f9f308cf-c192-44fa-9c5a-3e781dcb13f1?pitch-bytes=7248&amp;pitch-content-type=image%2Fpng"/>
          <p:cNvPicPr>
            <a:picLocks noChangeAspect="1"/>
          </p:cNvPicPr>
          <p:nvPr/>
        </p:nvPicPr>
        <p:blipFill>
          <a:blip r:embed="rId6"/>
          <a:srcRect/>
          <a:stretch/>
        </p:blipFill>
        <p:spPr>
          <a:xfrm>
            <a:off x="4183012" y="4167815"/>
            <a:ext cx="3657600" cy="746199"/>
          </a:xfrm>
          <a:prstGeom prst="rect">
            <a:avLst/>
          </a:prstGeom>
        </p:spPr>
      </p:pic>
      <p:sp>
        <p:nvSpPr>
          <p:cNvPr id="10" name="Text 3"/>
          <p:cNvSpPr/>
          <p:nvPr/>
        </p:nvSpPr>
        <p:spPr>
          <a:xfrm>
            <a:off x="1409878" y="1778694"/>
            <a:ext cx="914400" cy="266700"/>
          </a:xfrm>
          <a:prstGeom prst="rect">
            <a:avLst/>
          </a:prstGeom>
          <a:noFill/>
          <a:ln/>
        </p:spPr>
        <p:txBody>
          <a:bodyPr wrap="square" lIns="0" tIns="0" rIns="0" bIns="0" rtlCol="0" anchor="t"/>
          <a:lstStyle/>
          <a:p>
            <a:pPr algn="l">
              <a:lnSpc>
                <a:spcPts val="2100"/>
              </a:lnSpc>
            </a:pPr>
            <a:r>
              <a:rPr lang="en-US" sz="1200" b="0" kern="0" spc="-24" dirty="0">
                <a:solidFill>
                  <a:srgbClr val="FFFFFF"/>
                </a:solidFill>
                <a:latin typeface="Inter" pitchFamily="34" charset="0"/>
                <a:ea typeface="Inter" pitchFamily="34" charset="-122"/>
                <a:cs typeface="Inter" pitchFamily="34" charset="-120"/>
              </a:rPr>
              <a:t>Or,</a:t>
            </a:r>
            <a:endParaRPr lang="en-US" sz="1200" dirty="0"/>
          </a:p>
        </p:txBody>
      </p:sp>
      <p:sp>
        <p:nvSpPr>
          <p:cNvPr id="11" name="Text 4"/>
          <p:cNvSpPr/>
          <p:nvPr/>
        </p:nvSpPr>
        <p:spPr>
          <a:xfrm>
            <a:off x="1409878" y="2566671"/>
            <a:ext cx="2743200" cy="250031"/>
          </a:xfrm>
          <a:prstGeom prst="rect">
            <a:avLst/>
          </a:prstGeom>
          <a:noFill/>
          <a:ln/>
        </p:spPr>
        <p:txBody>
          <a:bodyPr wrap="none" lIns="0" tIns="0" rIns="0" bIns="0" rtlCol="0" anchor="t">
            <a:spAutoFit/>
          </a:bodyPr>
          <a:lstStyle/>
          <a:p>
            <a:pPr algn="l">
              <a:lnSpc>
                <a:spcPts val="1969"/>
              </a:lnSpc>
            </a:pPr>
            <a:r>
              <a:rPr lang="en-US" sz="1100" b="0" kern="0" spc="-24" dirty="0">
                <a:solidFill>
                  <a:srgbClr val="FFFFFF"/>
                </a:solidFill>
                <a:latin typeface="Inter" pitchFamily="34" charset="0"/>
                <a:ea typeface="Inter" pitchFamily="34" charset="-122"/>
                <a:cs typeface="Inter" pitchFamily="34" charset="-120"/>
              </a:rPr>
              <a:t>Where A is a constant Taking Log</a:t>
            </a:r>
            <a:endParaRPr lang="en-US" sz="1125" dirty="0"/>
          </a:p>
        </p:txBody>
      </p:sp>
      <p:sp>
        <p:nvSpPr>
          <p:cNvPr id="12" name="Text 5"/>
          <p:cNvSpPr/>
          <p:nvPr/>
        </p:nvSpPr>
        <p:spPr>
          <a:xfrm>
            <a:off x="1409878" y="4169609"/>
            <a:ext cx="2743200" cy="250031"/>
          </a:xfrm>
          <a:prstGeom prst="rect">
            <a:avLst/>
          </a:prstGeom>
          <a:noFill/>
          <a:ln/>
        </p:spPr>
        <p:txBody>
          <a:bodyPr wrap="none" lIns="0" tIns="0" rIns="0" bIns="0" rtlCol="0" anchor="t">
            <a:spAutoFit/>
          </a:bodyPr>
          <a:lstStyle/>
          <a:p>
            <a:pPr algn="l">
              <a:lnSpc>
                <a:spcPts val="1969"/>
              </a:lnSpc>
            </a:pPr>
            <a:r>
              <a:rPr lang="en-US" sz="1100" b="0" kern="0" spc="-24" dirty="0">
                <a:solidFill>
                  <a:srgbClr val="FFFFFF"/>
                </a:solidFill>
                <a:latin typeface="Inter" pitchFamily="34" charset="0"/>
                <a:ea typeface="Inter" pitchFamily="34" charset="-122"/>
                <a:cs typeface="Inter" pitchFamily="34" charset="-120"/>
              </a:rPr>
              <a:t>where C is a constant . Rewriting eq (9)</a:t>
            </a:r>
            <a:endParaRPr lang="en-US" sz="11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19067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11</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76250" y="894893"/>
            <a:ext cx="7315200" cy="900112"/>
          </a:xfrm>
          <a:prstGeom prst="rect">
            <a:avLst/>
          </a:prstGeom>
          <a:noFill/>
          <a:ln/>
        </p:spPr>
        <p:txBody>
          <a:bodyPr wrap="square" lIns="0" tIns="0" rIns="0" bIns="0" rtlCol="0" anchor="t"/>
          <a:lstStyle/>
          <a:p>
            <a:pPr algn="l">
              <a:lnSpc>
                <a:spcPts val="2363"/>
              </a:lnSpc>
            </a:pPr>
            <a:r>
              <a:rPr lang="en-US" sz="1400" b="0" kern="0" spc="-24" dirty="0">
                <a:solidFill>
                  <a:srgbClr val="FFFFFF"/>
                </a:solidFill>
                <a:latin typeface="Inter" pitchFamily="34" charset="0"/>
                <a:ea typeface="Inter" pitchFamily="34" charset="-122"/>
                <a:cs typeface="Inter" pitchFamily="34" charset="-120"/>
              </a:rPr>
              <a:t>Therefore, if a graph is plotted log 𝜌 vs (1000/𝑇) it should be a straight line and band gap Eg can be</a:t>
            </a:r>
            <a:endParaRPr lang="en-US" sz="1350" dirty="0"/>
          </a:p>
          <a:p>
            <a:pPr algn="l">
              <a:lnSpc>
                <a:spcPts val="2363"/>
              </a:lnSpc>
            </a:pPr>
            <a:r>
              <a:rPr lang="en-US" sz="1400" b="0" kern="0" spc="-24" dirty="0">
                <a:solidFill>
                  <a:srgbClr val="FFFFFF"/>
                </a:solidFill>
                <a:latin typeface="Inter" pitchFamily="34" charset="0"/>
                <a:ea typeface="Inter" pitchFamily="34" charset="-122"/>
                <a:cs typeface="Inter" pitchFamily="34" charset="-120"/>
              </a:rPr>
              <a:t>determined from its slope as follows : </a:t>
            </a:r>
            <a:endParaRPr lang="en-US" sz="1350" dirty="0"/>
          </a:p>
        </p:txBody>
      </p:sp>
      <p:pic>
        <p:nvPicPr>
          <p:cNvPr id="6" name="Image 0" descr="https://pitch-assets-ccb95893-de3f-4266-973c-20049231b248.s3.eu-west-1.amazonaws.com/9dee14e5-f929-475a-b147-78a956743129?pitch-bytes=21543&amp;pitch-content-type=image%2Fpng"/>
          <p:cNvPicPr>
            <a:picLocks noChangeAspect="1"/>
          </p:cNvPicPr>
          <p:nvPr/>
        </p:nvPicPr>
        <p:blipFill>
          <a:blip r:embed="rId3"/>
          <a:srcRect/>
          <a:stretch/>
        </p:blipFill>
        <p:spPr>
          <a:xfrm>
            <a:off x="428232" y="1989657"/>
            <a:ext cx="6975303" cy="849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12</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1791420" y="783812"/>
          <a:ext cx="6157086" cy="3766115"/>
        </p:xfrm>
        <a:graphic>
          <a:graphicData uri="http://schemas.openxmlformats.org/drawingml/2006/table">
            <a:tbl>
              <a:tblPr/>
              <a:tblGrid>
                <a:gridCol w="2982955">
                  <a:extLst>
                    <a:ext uri="{9D8B030D-6E8A-4147-A177-3AD203B41FA5}">
                      <a16:colId xmlns:a16="http://schemas.microsoft.com/office/drawing/2014/main" val="20000"/>
                    </a:ext>
                  </a:extLst>
                </a:gridCol>
                <a:gridCol w="3174131">
                  <a:extLst>
                    <a:ext uri="{9D8B030D-6E8A-4147-A177-3AD203B41FA5}">
                      <a16:colId xmlns:a16="http://schemas.microsoft.com/office/drawing/2014/main" val="20001"/>
                    </a:ext>
                  </a:extLst>
                </a:gridCol>
              </a:tblGrid>
              <a:tr h="498817">
                <a:tc>
                  <a:txBody>
                    <a:bodyPr/>
                    <a:lstStyle/>
                    <a:p>
                      <a:pPr algn="ctr"/>
                      <a:r>
                        <a:rPr lang="en-US" sz="1600" b="1" dirty="0">
                          <a:solidFill>
                            <a:srgbClr val="2B2A35"/>
                          </a:solidFill>
                          <a:latin typeface="Inter" pitchFamily="34" charset="0"/>
                          <a:ea typeface="Inter" pitchFamily="34" charset="-122"/>
                          <a:cs typeface="Inter" pitchFamily="34" charset="-120"/>
                        </a:rPr>
                        <a:t>P -Type Semiconductor</a:t>
                      </a:r>
                      <a:endParaRPr lang="en-US" sz="1575" dirty="0">
                        <a:latin typeface="Inter" charset="0"/>
                        <a:ea typeface="Inter" charset="0"/>
                        <a:cs typeface="Inter" charset="0"/>
                      </a:endParaRPr>
                    </a:p>
                  </a:txBody>
                  <a:tcPr marL="100013" marR="100013" marT="100013" marB="100013">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BBC6"/>
                    </a:solidFill>
                  </a:tcPr>
                </a:tc>
                <a:tc>
                  <a:txBody>
                    <a:bodyPr/>
                    <a:lstStyle/>
                    <a:p>
                      <a:pPr algn="ctr"/>
                      <a:r>
                        <a:rPr lang="en-US" sz="1600" b="1" dirty="0">
                          <a:solidFill>
                            <a:srgbClr val="2B2A35"/>
                          </a:solidFill>
                          <a:latin typeface="Inter" pitchFamily="34" charset="0"/>
                          <a:ea typeface="Inter" pitchFamily="34" charset="-122"/>
                          <a:cs typeface="Inter" pitchFamily="34" charset="-120"/>
                        </a:rPr>
                        <a:t>N -Type Semiconductor</a:t>
                      </a:r>
                      <a:endParaRPr lang="en-US" sz="1575" dirty="0">
                        <a:latin typeface="Inter" charset="0"/>
                        <a:ea typeface="Inter" charset="0"/>
                        <a:cs typeface="Inter" charset="0"/>
                      </a:endParaRPr>
                    </a:p>
                  </a:txBody>
                  <a:tcPr marL="100013" marR="100013" marT="100013" marB="100013">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BBC6"/>
                    </a:solidFill>
                  </a:tcPr>
                </a:tc>
                <a:extLst>
                  <a:ext uri="{0D108BD9-81ED-4DB2-BD59-A6C34878D82A}">
                    <a16:rowId xmlns:a16="http://schemas.microsoft.com/office/drawing/2014/main" val="10000"/>
                  </a:ext>
                </a:extLst>
              </a:tr>
              <a:tr h="3267298">
                <a:tc>
                  <a:txBody>
                    <a:bodyPr/>
                    <a:lstStyle/>
                    <a:p>
                      <a:pPr algn="l"/>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1"/>
                  </a:ext>
                </a:extLst>
              </a:tr>
            </a:tbl>
          </a:graphicData>
        </a:graphic>
      </p:graphicFrame>
      <p:sp>
        <p:nvSpPr>
          <p:cNvPr id="6" name="Text 2"/>
          <p:cNvSpPr/>
          <p:nvPr/>
        </p:nvSpPr>
        <p:spPr>
          <a:xfrm>
            <a:off x="1849792" y="1639146"/>
            <a:ext cx="3657600" cy="2550319"/>
          </a:xfrm>
          <a:prstGeom prst="rect">
            <a:avLst/>
          </a:prstGeom>
          <a:noFill/>
          <a:ln/>
        </p:spPr>
        <p:txBody>
          <a:bodyPr wrap="square" lIns="0" tIns="0" rIns="0" bIns="0" rtlCol="0" anchor="t"/>
          <a:lstStyle/>
          <a:p>
            <a:pPr marL="190500" indent="-190500" algn="l">
              <a:lnSpc>
                <a:spcPts val="2231"/>
              </a:lnSpc>
              <a:buSzPct val="100000"/>
              <a:buChar char="•"/>
            </a:pPr>
            <a:r>
              <a:rPr lang="en-US" sz="1300" b="0" kern="0" spc="-24" dirty="0">
                <a:solidFill>
                  <a:srgbClr val="FFFFFF"/>
                </a:solidFill>
                <a:latin typeface="Inter" pitchFamily="34" charset="0"/>
                <a:ea typeface="Inter" pitchFamily="34" charset="-122"/>
                <a:cs typeface="Inter" pitchFamily="34" charset="-120"/>
              </a:rPr>
              <a:t>In p-type semiconductor trivalent impurities are used for doping. </a:t>
            </a:r>
            <a:endParaRPr lang="en-US" sz="1200" dirty="0"/>
          </a:p>
          <a:p>
            <a:pPr marL="190500" indent="-190500" algn="l">
              <a:lnSpc>
                <a:spcPts val="2231"/>
              </a:lnSpc>
              <a:buSzPct val="100000"/>
              <a:buChar char="•"/>
            </a:pPr>
            <a:r>
              <a:rPr lang="en-US" sz="1300" b="0" kern="0" spc="-24" dirty="0">
                <a:solidFill>
                  <a:srgbClr val="FFFFFF"/>
                </a:solidFill>
                <a:latin typeface="Inter" pitchFamily="34" charset="0"/>
                <a:ea typeface="Inter" pitchFamily="34" charset="-122"/>
                <a:cs typeface="Inter" pitchFamily="34" charset="-120"/>
              </a:rPr>
              <a:t>The impurity is called acceptor impurity</a:t>
            </a:r>
            <a:endParaRPr lang="en-US" sz="1200" dirty="0"/>
          </a:p>
          <a:p>
            <a:pPr marL="190500" indent="-190500" algn="l">
              <a:lnSpc>
                <a:spcPts val="2231"/>
              </a:lnSpc>
              <a:buSzPct val="100000"/>
              <a:buChar char="•"/>
            </a:pPr>
            <a:r>
              <a:rPr lang="en-US" sz="1300" b="0" kern="0" spc="-24" dirty="0">
                <a:solidFill>
                  <a:srgbClr val="FFFFFF"/>
                </a:solidFill>
                <a:latin typeface="Inter" pitchFamily="34" charset="0"/>
                <a:ea typeface="Inter" pitchFamily="34" charset="-122"/>
                <a:cs typeface="Inter" pitchFamily="34" charset="-120"/>
              </a:rPr>
              <a:t>In p-type semiconductor, the holes act a as majority charge carriers.</a:t>
            </a:r>
            <a:endParaRPr lang="en-US" sz="1200" dirty="0"/>
          </a:p>
          <a:p>
            <a:pPr marL="190500" indent="-190500" algn="l">
              <a:lnSpc>
                <a:spcPts val="2231"/>
              </a:lnSpc>
              <a:buSzPct val="100000"/>
              <a:buChar char="•"/>
            </a:pPr>
            <a:r>
              <a:rPr lang="en-US" sz="1300" b="0" kern="0" spc="-24" dirty="0">
                <a:solidFill>
                  <a:srgbClr val="FFFFFF"/>
                </a:solidFill>
                <a:latin typeface="Inter" pitchFamily="34" charset="0"/>
                <a:ea typeface="Inter" pitchFamily="34" charset="-122"/>
                <a:cs typeface="Inter" pitchFamily="34" charset="-120"/>
              </a:rPr>
              <a:t>In p-type semiconductor, conductivity is mainly due to holes, which are positively charged.</a:t>
            </a:r>
            <a:endParaRPr lang="en-US" sz="1200" dirty="0"/>
          </a:p>
        </p:txBody>
      </p:sp>
      <p:sp>
        <p:nvSpPr>
          <p:cNvPr id="7" name="Text 3"/>
          <p:cNvSpPr/>
          <p:nvPr/>
        </p:nvSpPr>
        <p:spPr>
          <a:xfrm>
            <a:off x="4821718" y="1369354"/>
            <a:ext cx="3657600" cy="3117056"/>
          </a:xfrm>
          <a:prstGeom prst="rect">
            <a:avLst/>
          </a:prstGeom>
          <a:noFill/>
          <a:ln/>
        </p:spPr>
        <p:txBody>
          <a:bodyPr wrap="square" lIns="0" tIns="0" rIns="0" bIns="0" rtlCol="0" anchor="t"/>
          <a:lstStyle/>
          <a:p>
            <a:pPr marL="190500" indent="-190500" algn="l">
              <a:lnSpc>
                <a:spcPts val="2231"/>
              </a:lnSpc>
              <a:buSzPct val="100000"/>
              <a:buChar char="•"/>
            </a:pPr>
            <a:r>
              <a:rPr lang="en-US" sz="1300" b="0" kern="0" spc="-24" dirty="0">
                <a:solidFill>
                  <a:srgbClr val="FFFFFF"/>
                </a:solidFill>
                <a:latin typeface="Inter" pitchFamily="34" charset="0"/>
                <a:ea typeface="Inter" pitchFamily="34" charset="-122"/>
                <a:cs typeface="Inter" pitchFamily="34" charset="-120"/>
              </a:rPr>
              <a:t>In n-type semiconductor, pentavalent impurities are used for doping</a:t>
            </a:r>
            <a:endParaRPr lang="en-US" sz="1200" dirty="0"/>
          </a:p>
          <a:p>
            <a:pPr marL="190500" indent="-190500" algn="l">
              <a:lnSpc>
                <a:spcPts val="2231"/>
              </a:lnSpc>
              <a:buSzPct val="100000"/>
              <a:buChar char="•"/>
            </a:pPr>
            <a:r>
              <a:rPr lang="en-US" sz="1300" b="0" kern="0" spc="-24" dirty="0">
                <a:solidFill>
                  <a:srgbClr val="FFFFFF"/>
                </a:solidFill>
                <a:latin typeface="Inter" pitchFamily="34" charset="0"/>
                <a:ea typeface="Inter" pitchFamily="34" charset="-122"/>
                <a:cs typeface="Inter" pitchFamily="34" charset="-120"/>
              </a:rPr>
              <a:t>The impurity is called donor impurity</a:t>
            </a:r>
            <a:endParaRPr lang="en-US" sz="1200" dirty="0"/>
          </a:p>
          <a:p>
            <a:pPr marL="190500" indent="-190500" algn="l">
              <a:lnSpc>
                <a:spcPts val="2231"/>
              </a:lnSpc>
              <a:buSzPct val="100000"/>
              <a:buChar char="•"/>
            </a:pPr>
            <a:r>
              <a:rPr lang="en-US" sz="1300" b="0" kern="0" spc="-24" dirty="0">
                <a:solidFill>
                  <a:srgbClr val="FFFFFF"/>
                </a:solidFill>
                <a:latin typeface="Inter" pitchFamily="34" charset="0"/>
                <a:ea typeface="Inter" pitchFamily="34" charset="-122"/>
                <a:cs typeface="Inter" pitchFamily="34" charset="-120"/>
              </a:rPr>
              <a:t>In n-type semiconductor, the electrons act as a majority charge carriers </a:t>
            </a:r>
            <a:endParaRPr lang="en-US" sz="1200" dirty="0"/>
          </a:p>
          <a:p>
            <a:pPr marL="190500" indent="-190500" algn="l">
              <a:lnSpc>
                <a:spcPts val="2231"/>
              </a:lnSpc>
              <a:buSzPct val="100000"/>
              <a:buChar char="•"/>
            </a:pPr>
            <a:r>
              <a:rPr lang="en-US" sz="1300" b="0" kern="0" spc="-24" dirty="0">
                <a:solidFill>
                  <a:srgbClr val="FFFFFF"/>
                </a:solidFill>
                <a:latin typeface="Inter" pitchFamily="34" charset="0"/>
                <a:ea typeface="Inter" pitchFamily="34" charset="-122"/>
                <a:cs typeface="Inter" pitchFamily="34" charset="-120"/>
              </a:rPr>
              <a:t>In n-type semiconductor, conductivity is mainly due to electrons, which are negatively charged.</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13</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43805" y="681622"/>
            <a:ext cx="3368466" cy="378460"/>
          </a:xfrm>
          <a:prstGeom prst="roundRect">
            <a:avLst>
              <a:gd name="adj" fmla="val 80000"/>
            </a:avLst>
          </a:prstGeom>
          <a:solidFill>
            <a:srgbClr val="03E0ED"/>
          </a:solidFill>
          <a:ln/>
        </p:spPr>
        <p:txBody>
          <a:bodyPr wrap="square" lIns="187137" tIns="44679" rIns="187137" bIns="44679" rtlCol="0" anchor="ctr"/>
          <a:lstStyle/>
          <a:p>
            <a:pPr algn="ctr">
              <a:lnSpc>
                <a:spcPts val="3019"/>
              </a:lnSpc>
            </a:pPr>
            <a:r>
              <a:rPr lang="en-US" sz="1700" b="1" kern="0" spc="-24" dirty="0">
                <a:solidFill>
                  <a:srgbClr val="FFFFFF"/>
                </a:solidFill>
              </a:rPr>
              <a:t>TECHNICAL SPECIFICATION</a:t>
            </a:r>
            <a:endParaRPr lang="en-US" sz="1725"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473263" y="1146989"/>
          <a:ext cx="5171982" cy="3947160"/>
        </p:xfrm>
        <a:graphic>
          <a:graphicData uri="http://schemas.openxmlformats.org/drawingml/2006/table">
            <a:tbl>
              <a:tblPr/>
              <a:tblGrid>
                <a:gridCol w="1723994">
                  <a:extLst>
                    <a:ext uri="{9D8B030D-6E8A-4147-A177-3AD203B41FA5}">
                      <a16:colId xmlns:a16="http://schemas.microsoft.com/office/drawing/2014/main" val="20000"/>
                    </a:ext>
                  </a:extLst>
                </a:gridCol>
                <a:gridCol w="1723994">
                  <a:extLst>
                    <a:ext uri="{9D8B030D-6E8A-4147-A177-3AD203B41FA5}">
                      <a16:colId xmlns:a16="http://schemas.microsoft.com/office/drawing/2014/main" val="20001"/>
                    </a:ext>
                  </a:extLst>
                </a:gridCol>
                <a:gridCol w="1723994">
                  <a:extLst>
                    <a:ext uri="{9D8B030D-6E8A-4147-A177-3AD203B41FA5}">
                      <a16:colId xmlns:a16="http://schemas.microsoft.com/office/drawing/2014/main" val="20002"/>
                    </a:ext>
                  </a:extLst>
                </a:gridCol>
              </a:tblGrid>
              <a:tr h="293340">
                <a:tc>
                  <a:txBody>
                    <a:bodyPr/>
                    <a:lstStyle/>
                    <a:p>
                      <a:pPr algn="l"/>
                      <a:r>
                        <a:rPr lang="en-US" sz="1100" dirty="0">
                          <a:solidFill>
                            <a:srgbClr val="FFFFFF"/>
                          </a:solidFill>
                          <a:latin typeface="Inter" pitchFamily="34" charset="0"/>
                          <a:ea typeface="Inter" pitchFamily="34" charset="-122"/>
                          <a:cs typeface="Inter" pitchFamily="34" charset="-120"/>
                        </a:rPr>
                        <a:t>Instrument</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Parameter</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Range/Specification</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0"/>
                  </a:ext>
                </a:extLst>
              </a:tr>
              <a:tr h="200791">
                <a:tc>
                  <a:txBody>
                    <a:bodyPr/>
                    <a:lstStyle/>
                    <a:p>
                      <a:pPr algn="l"/>
                      <a:r>
                        <a:rPr lang="en-US" sz="1100" dirty="0">
                          <a:solidFill>
                            <a:srgbClr val="FFFFFF"/>
                          </a:solidFill>
                          <a:latin typeface="Inter" pitchFamily="34" charset="0"/>
                          <a:ea typeface="Inter" pitchFamily="34" charset="-122"/>
                          <a:cs typeface="Inter" pitchFamily="34" charset="-120"/>
                        </a:rPr>
                        <a:t>Four Probe</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Space between two probes</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2 mm</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1"/>
                  </a:ext>
                </a:extLst>
              </a:tr>
              <a:tr h="200791">
                <a:tc>
                  <a:txBody>
                    <a:bodyPr/>
                    <a:lstStyle/>
                    <a:p>
                      <a:pPr algn="l"/>
                      <a:r>
                        <a:rPr lang="en-US" sz="1100" dirty="0">
                          <a:solidFill>
                            <a:srgbClr val="FFFFFF"/>
                          </a:solidFill>
                          <a:latin typeface="Inter" pitchFamily="34" charset="0"/>
                          <a:ea typeface="Inter" pitchFamily="34" charset="-122"/>
                          <a:cs typeface="Inter" pitchFamily="34" charset="-120"/>
                        </a:rPr>
                        <a:t>Sample crystal</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Material and type</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n-Germanium</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2"/>
                  </a:ext>
                </a:extLst>
              </a:tr>
              <a:tr h="200791">
                <a:tc>
                  <a:txBody>
                    <a:bodyPr/>
                    <a:lstStyle/>
                    <a:p>
                      <a:pPr algn="l"/>
                      <a:r>
                        <a:rPr lang="en-US" sz="1100" dirty="0">
                          <a:solidFill>
                            <a:srgbClr val="FFFFFF"/>
                          </a:solidFill>
                          <a:latin typeface="Inter" pitchFamily="34" charset="0"/>
                          <a:ea typeface="Inter" pitchFamily="34" charset="-122"/>
                          <a:cs typeface="Inter" pitchFamily="34" charset="-120"/>
                        </a:rPr>
                        <a:t>Oven</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Temperature range</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RT to 200 °C</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3"/>
                  </a:ext>
                </a:extLst>
              </a:tr>
              <a:tr h="200791">
                <a:tc>
                  <a:txBody>
                    <a:bodyPr/>
                    <a:lstStyle/>
                    <a:p>
                      <a:pPr algn="l"/>
                      <a:r>
                        <a:rPr lang="en-US" sz="1100" dirty="0">
                          <a:solidFill>
                            <a:srgbClr val="FFFFFF"/>
                          </a:solidFill>
                          <a:latin typeface="Inter" pitchFamily="34" charset="0"/>
                          <a:ea typeface="Inter" pitchFamily="34" charset="-122"/>
                          <a:cs typeface="Inter" pitchFamily="34" charset="-120"/>
                        </a:rPr>
                        <a:t>Heater resistance</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37 ohms</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4"/>
                  </a:ext>
                </a:extLst>
              </a:tr>
              <a:tr h="293340">
                <a:tc>
                  <a:txBody>
                    <a:bodyPr/>
                    <a:lstStyle/>
                    <a:p>
                      <a:pPr algn="l"/>
                      <a:r>
                        <a:rPr lang="en-US" sz="1100" dirty="0">
                          <a:solidFill>
                            <a:srgbClr val="FFFFFF"/>
                          </a:solidFill>
                          <a:latin typeface="Inter" pitchFamily="34" charset="0"/>
                          <a:ea typeface="Inter" pitchFamily="34" charset="-122"/>
                          <a:cs typeface="Inter" pitchFamily="34" charset="-120"/>
                        </a:rPr>
                        <a:t>Heater voltage</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45 Volts</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5"/>
                  </a:ext>
                </a:extLst>
              </a:tr>
              <a:tr h="293340">
                <a:tc>
                  <a:txBody>
                    <a:bodyPr/>
                    <a:lstStyle/>
                    <a:p>
                      <a:pPr algn="l"/>
                      <a:r>
                        <a:rPr lang="en-US" sz="1100" dirty="0">
                          <a:solidFill>
                            <a:srgbClr val="FFFFFF"/>
                          </a:solidFill>
                          <a:latin typeface="Inter" pitchFamily="34" charset="0"/>
                          <a:ea typeface="Inter" pitchFamily="34" charset="-122"/>
                          <a:cs typeface="Inter" pitchFamily="34" charset="-120"/>
                        </a:rPr>
                        <a:t>Measurement unit</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Voltage range</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0-2 volt</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6"/>
                  </a:ext>
                </a:extLst>
              </a:tr>
              <a:tr h="200791">
                <a:tc>
                  <a:txBody>
                    <a:bodyPr/>
                    <a:lstStyle/>
                    <a:p>
                      <a:pPr algn="l"/>
                      <a:r>
                        <a:rPr lang="en-US" sz="1100" dirty="0">
                          <a:solidFill>
                            <a:srgbClr val="FFFFFF"/>
                          </a:solidFill>
                          <a:latin typeface="Inter" pitchFamily="34" charset="0"/>
                          <a:ea typeface="Inter" pitchFamily="34" charset="-122"/>
                          <a:cs typeface="Inter" pitchFamily="34" charset="-120"/>
                        </a:rPr>
                        <a:t>Constant current generator</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Current range</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0 20 mA</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7"/>
                  </a:ext>
                </a:extLst>
              </a:tr>
              <a:tr h="200791">
                <a:tc>
                  <a:txBody>
                    <a:bodyPr/>
                    <a:lstStyle/>
                    <a:p>
                      <a:pPr algn="l"/>
                      <a:r>
                        <a:rPr lang="en-US" sz="1100" dirty="0">
                          <a:solidFill>
                            <a:srgbClr val="FFFFFF"/>
                          </a:solidFill>
                          <a:latin typeface="Inter" pitchFamily="34" charset="0"/>
                          <a:ea typeface="Inter" pitchFamily="34" charset="-122"/>
                          <a:cs typeface="Inter" pitchFamily="34" charset="-120"/>
                        </a:rPr>
                        <a:t>Resolution</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1 mA</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8"/>
                  </a:ext>
                </a:extLst>
              </a:tr>
              <a:tr h="293340">
                <a:tc>
                  <a:txBody>
                    <a:bodyPr/>
                    <a:lstStyle/>
                    <a:p>
                      <a:pPr algn="l"/>
                      <a:r>
                        <a:rPr lang="en-US" sz="1100" dirty="0">
                          <a:solidFill>
                            <a:srgbClr val="FFFFFF"/>
                          </a:solidFill>
                          <a:latin typeface="Inter" pitchFamily="34" charset="0"/>
                          <a:ea typeface="Inter" pitchFamily="34" charset="-122"/>
                          <a:cs typeface="Inter" pitchFamily="34" charset="-120"/>
                        </a:rPr>
                        <a:t>Oven</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Heating</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45V AC</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9"/>
                  </a:ext>
                </a:extLst>
              </a:tr>
              <a:tr h="200791">
                <a:tc>
                  <a:txBody>
                    <a:bodyPr/>
                    <a:lstStyle/>
                    <a:p>
                      <a:pPr algn="l"/>
                      <a:r>
                        <a:rPr lang="en-US" sz="1100" dirty="0">
                          <a:solidFill>
                            <a:srgbClr val="FFFFFF"/>
                          </a:solidFill>
                          <a:latin typeface="Inter" pitchFamily="34" charset="0"/>
                          <a:ea typeface="Inter" pitchFamily="34" charset="-122"/>
                          <a:cs typeface="Inter" pitchFamily="34" charset="-120"/>
                        </a:rPr>
                        <a:t>Temperature sensor</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LM35</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10"/>
                  </a:ext>
                </a:extLst>
              </a:tr>
              <a:tr h="293340">
                <a:tc>
                  <a:txBody>
                    <a:bodyPr/>
                    <a:lstStyle/>
                    <a:p>
                      <a:pPr algn="l"/>
                      <a:r>
                        <a:rPr lang="en-US" sz="1100" dirty="0">
                          <a:solidFill>
                            <a:srgbClr val="FFFFFF"/>
                          </a:solidFill>
                          <a:latin typeface="Inter" pitchFamily="34" charset="0"/>
                          <a:ea typeface="Inter" pitchFamily="34" charset="-122"/>
                          <a:cs typeface="Inter" pitchFamily="34" charset="-120"/>
                        </a:rPr>
                        <a:t>Temperature range</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0 to 125 °C</a:t>
                      </a:r>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endParaRPr lang="en-US" sz="1050" dirty="0">
                        <a:latin typeface="Inter" charset="0"/>
                        <a:ea typeface="Inter" charset="0"/>
                        <a:cs typeface="Inter" charset="0"/>
                      </a:endParaRPr>
                    </a:p>
                  </a:txBody>
                  <a:tcPr marL="66675" marR="66675" marT="66675" marB="66675">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14</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30179" y="718001"/>
            <a:ext cx="1289464" cy="431940"/>
          </a:xfrm>
          <a:prstGeom prst="roundRect">
            <a:avLst>
              <a:gd name="adj" fmla="val 80000"/>
            </a:avLst>
          </a:prstGeom>
          <a:gradFill>
            <a:gsLst>
              <a:gs pos="0">
                <a:srgbClr val="00BBC6"/>
              </a:gs>
              <a:gs pos="100000">
                <a:srgbClr val="03E0ED"/>
              </a:gs>
            </a:gsLst>
            <a:lin ang="18900000"/>
          </a:gradFill>
          <a:ln/>
        </p:spPr>
        <p:txBody>
          <a:bodyPr wrap="square" lIns="71637" tIns="50993" rIns="71637" bIns="50993" rtlCol="0" anchor="ctr"/>
          <a:lstStyle/>
          <a:p>
            <a:pPr algn="ctr">
              <a:lnSpc>
                <a:spcPts val="3150"/>
              </a:lnSpc>
            </a:pPr>
            <a:r>
              <a:rPr lang="en-US" sz="1800" b="1" kern="0" spc="-24" dirty="0">
                <a:solidFill>
                  <a:srgbClr val="FFFFFF"/>
                </a:solidFill>
              </a:rPr>
              <a:t>AIM</a:t>
            </a:r>
            <a:endParaRPr lang="en-US" sz="975" dirty="0"/>
          </a:p>
        </p:txBody>
      </p:sp>
      <p:sp>
        <p:nvSpPr>
          <p:cNvPr id="6" name="Text 3"/>
          <p:cNvSpPr/>
          <p:nvPr/>
        </p:nvSpPr>
        <p:spPr>
          <a:xfrm>
            <a:off x="646567" y="1699436"/>
            <a:ext cx="8229600" cy="2000250"/>
          </a:xfrm>
          <a:prstGeom prst="rect">
            <a:avLst/>
          </a:prstGeom>
          <a:noFill/>
          <a:ln/>
        </p:spPr>
        <p:txBody>
          <a:bodyPr wrap="square" lIns="0" tIns="0" rIns="0" bIns="0" rtlCol="0" anchor="t"/>
          <a:lstStyle/>
          <a:p>
            <a:pPr algn="ctr">
              <a:lnSpc>
                <a:spcPts val="5250"/>
              </a:lnSpc>
            </a:pPr>
            <a:r>
              <a:rPr lang="en-US" sz="3000" b="1" kern="0" spc="-24" dirty="0">
                <a:solidFill>
                  <a:srgbClr val="FFFFFF"/>
                </a:solidFill>
                <a:latin typeface="Inter" pitchFamily="34" charset="0"/>
                <a:ea typeface="Inter" pitchFamily="34" charset="-122"/>
                <a:cs typeface="Inter" pitchFamily="34" charset="-120"/>
              </a:rPr>
              <a:t>Determination of Resistivity and Band Gap of Semiconductors by Four Probe Method at different temperatures</a:t>
            </a:r>
            <a:endParaRPr lang="en-US" sz="97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6143414" y="2287618"/>
            <a:ext cx="2743200" cy="222885"/>
          </a:xfrm>
          <a:prstGeom prst="rect">
            <a:avLst/>
          </a:prstGeom>
          <a:noFill/>
          <a:ln/>
        </p:spPr>
        <p:txBody>
          <a:bodyPr wrap="square" lIns="0" tIns="0" rIns="0" bIns="0" rtlCol="0" anchor="t"/>
          <a:lstStyle/>
          <a:p>
            <a:pPr algn="l">
              <a:lnSpc>
                <a:spcPts val="1755"/>
              </a:lnSpc>
            </a:pPr>
            <a:r>
              <a:rPr lang="en-US" sz="1400" b="0" kern="0" spc="-36" dirty="0">
                <a:solidFill>
                  <a:srgbClr val="DDCDFF"/>
                </a:solidFill>
                <a:latin typeface="Inter" pitchFamily="34" charset="0"/>
                <a:ea typeface="Inter" pitchFamily="34" charset="-122"/>
                <a:cs typeface="Inter" pitchFamily="34" charset="-120"/>
              </a:rPr>
              <a:t> Four probe arrangement</a:t>
            </a:r>
            <a:endParaRPr lang="en-US" sz="1350" dirty="0"/>
          </a:p>
        </p:txBody>
      </p:sp>
      <p:sp>
        <p:nvSpPr>
          <p:cNvPr id="4" name="Text 1"/>
          <p:cNvSpPr/>
          <p:nvPr/>
        </p:nvSpPr>
        <p:spPr>
          <a:xfrm>
            <a:off x="6143414" y="1857813"/>
            <a:ext cx="2743200" cy="216694"/>
          </a:xfrm>
          <a:prstGeom prst="rect">
            <a:avLst/>
          </a:prstGeom>
          <a:noFill/>
          <a:ln/>
        </p:spPr>
        <p:txBody>
          <a:bodyPr wrap="square" lIns="0" tIns="0" rIns="0" bIns="0" rtlCol="0" anchor="t"/>
          <a:lstStyle/>
          <a:p>
            <a:pPr algn="l">
              <a:lnSpc>
                <a:spcPts val="1706"/>
              </a:lnSpc>
            </a:pPr>
            <a:r>
              <a:rPr lang="en-US" sz="1000" b="0" kern="0" spc="-24" dirty="0">
                <a:solidFill>
                  <a:srgbClr val="FFFFFF"/>
                </a:solidFill>
                <a:latin typeface="Inter" pitchFamily="34" charset="0"/>
                <a:ea typeface="Inter" pitchFamily="34" charset="-122"/>
                <a:cs typeface="Inter" pitchFamily="34" charset="-120"/>
              </a:rPr>
              <a:t>03</a:t>
            </a:r>
            <a:endParaRPr lang="en-US" sz="975" dirty="0"/>
          </a:p>
        </p:txBody>
      </p:sp>
      <p:sp>
        <p:nvSpPr>
          <p:cNvPr id="5" name="Text 2"/>
          <p:cNvSpPr/>
          <p:nvPr/>
        </p:nvSpPr>
        <p:spPr>
          <a:xfrm>
            <a:off x="3309938" y="2287618"/>
            <a:ext cx="2743200" cy="222885"/>
          </a:xfrm>
          <a:prstGeom prst="rect">
            <a:avLst/>
          </a:prstGeom>
          <a:noFill/>
          <a:ln/>
        </p:spPr>
        <p:txBody>
          <a:bodyPr wrap="square" lIns="0" tIns="0" rIns="0" bIns="0" rtlCol="0" anchor="t"/>
          <a:lstStyle/>
          <a:p>
            <a:pPr algn="l">
              <a:lnSpc>
                <a:spcPts val="1755"/>
              </a:lnSpc>
            </a:pPr>
            <a:r>
              <a:rPr lang="en-US" sz="1400" b="0" kern="0" spc="-36" dirty="0">
                <a:solidFill>
                  <a:srgbClr val="DDCDFF"/>
                </a:solidFill>
                <a:latin typeface="Inter" pitchFamily="34" charset="0"/>
                <a:ea typeface="Inter" pitchFamily="34" charset="-122"/>
                <a:cs typeface="Inter" pitchFamily="34" charset="-120"/>
              </a:rPr>
              <a:t>Oven arrangement</a:t>
            </a:r>
            <a:endParaRPr lang="en-US" sz="1350" dirty="0"/>
          </a:p>
        </p:txBody>
      </p:sp>
      <p:sp>
        <p:nvSpPr>
          <p:cNvPr id="6" name="Text 3"/>
          <p:cNvSpPr/>
          <p:nvPr/>
        </p:nvSpPr>
        <p:spPr>
          <a:xfrm>
            <a:off x="3309938" y="1857813"/>
            <a:ext cx="2743200" cy="216694"/>
          </a:xfrm>
          <a:prstGeom prst="rect">
            <a:avLst/>
          </a:prstGeom>
          <a:noFill/>
          <a:ln/>
        </p:spPr>
        <p:txBody>
          <a:bodyPr wrap="square" lIns="0" tIns="0" rIns="0" bIns="0" rtlCol="0" anchor="t"/>
          <a:lstStyle/>
          <a:p>
            <a:pPr algn="l">
              <a:lnSpc>
                <a:spcPts val="1706"/>
              </a:lnSpc>
            </a:pPr>
            <a:r>
              <a:rPr lang="en-US" sz="1000" b="0" kern="0" spc="-24" dirty="0">
                <a:solidFill>
                  <a:srgbClr val="FFFFFF"/>
                </a:solidFill>
                <a:latin typeface="Inter" pitchFamily="34" charset="0"/>
                <a:ea typeface="Inter" pitchFamily="34" charset="-122"/>
                <a:cs typeface="Inter" pitchFamily="34" charset="-120"/>
              </a:rPr>
              <a:t>02</a:t>
            </a:r>
            <a:endParaRPr lang="en-US" sz="975" dirty="0"/>
          </a:p>
        </p:txBody>
      </p:sp>
      <p:sp>
        <p:nvSpPr>
          <p:cNvPr id="7" name="Text 4"/>
          <p:cNvSpPr/>
          <p:nvPr/>
        </p:nvSpPr>
        <p:spPr>
          <a:xfrm>
            <a:off x="522700" y="2287618"/>
            <a:ext cx="2743200" cy="222885"/>
          </a:xfrm>
          <a:prstGeom prst="rect">
            <a:avLst/>
          </a:prstGeom>
          <a:noFill/>
          <a:ln/>
        </p:spPr>
        <p:txBody>
          <a:bodyPr wrap="square" lIns="0" tIns="0" rIns="0" bIns="0" rtlCol="0" anchor="t"/>
          <a:lstStyle/>
          <a:p>
            <a:pPr algn="l">
              <a:lnSpc>
                <a:spcPts val="1755"/>
              </a:lnSpc>
            </a:pPr>
            <a:r>
              <a:rPr lang="en-US" sz="1400" b="0" kern="0" spc="-36" dirty="0">
                <a:solidFill>
                  <a:srgbClr val="DDCDFF"/>
                </a:solidFill>
                <a:latin typeface="Inter" pitchFamily="34" charset="0"/>
                <a:ea typeface="Inter" pitchFamily="34" charset="-122"/>
                <a:cs typeface="Inter" pitchFamily="34" charset="-120"/>
              </a:rPr>
              <a:t>Measurement unit</a:t>
            </a:r>
            <a:endParaRPr lang="en-US" sz="1350" dirty="0"/>
          </a:p>
        </p:txBody>
      </p:sp>
      <p:sp>
        <p:nvSpPr>
          <p:cNvPr id="8" name="Text 5"/>
          <p:cNvSpPr/>
          <p:nvPr/>
        </p:nvSpPr>
        <p:spPr>
          <a:xfrm>
            <a:off x="476250" y="1857717"/>
            <a:ext cx="2743200" cy="216694"/>
          </a:xfrm>
          <a:prstGeom prst="rect">
            <a:avLst/>
          </a:prstGeom>
          <a:noFill/>
          <a:ln/>
        </p:spPr>
        <p:txBody>
          <a:bodyPr wrap="square" lIns="0" tIns="0" rIns="0" bIns="0" rtlCol="0" anchor="t"/>
          <a:lstStyle/>
          <a:p>
            <a:pPr algn="l">
              <a:lnSpc>
                <a:spcPts val="1706"/>
              </a:lnSpc>
            </a:pPr>
            <a:r>
              <a:rPr lang="en-US" sz="1000" b="0" kern="0" spc="-24" dirty="0">
                <a:solidFill>
                  <a:srgbClr val="FFFFFF"/>
                </a:solidFill>
                <a:latin typeface="Inter" pitchFamily="34" charset="0"/>
                <a:ea typeface="Inter" pitchFamily="34" charset="-122"/>
                <a:cs typeface="Inter" pitchFamily="34" charset="-120"/>
              </a:rPr>
              <a:t>01</a:t>
            </a:r>
            <a:endParaRPr lang="en-US" sz="975" dirty="0"/>
          </a:p>
        </p:txBody>
      </p:sp>
      <p:sp>
        <p:nvSpPr>
          <p:cNvPr id="9" name="Text 6"/>
          <p:cNvSpPr/>
          <p:nvPr/>
        </p:nvSpPr>
        <p:spPr>
          <a:xfrm>
            <a:off x="425930" y="844813"/>
            <a:ext cx="4099620" cy="457200"/>
          </a:xfrm>
          <a:prstGeom prst="roundRect">
            <a:avLst>
              <a:gd name="adj" fmla="val 80000"/>
            </a:avLst>
          </a:prstGeom>
          <a:solidFill>
            <a:srgbClr val="03E0ED"/>
          </a:solidFill>
          <a:ln/>
        </p:spPr>
        <p:txBody>
          <a:bodyPr wrap="square" lIns="227757" tIns="53975" rIns="227757" bIns="53975" rtlCol="0" anchor="ctr"/>
          <a:lstStyle/>
          <a:p>
            <a:pPr algn="ctr">
              <a:lnSpc>
                <a:spcPts val="4200"/>
              </a:lnSpc>
            </a:pPr>
            <a:r>
              <a:rPr lang="en-US" sz="2400" kern="0" spc="-24" dirty="0">
                <a:solidFill>
                  <a:srgbClr val="FFFFFF"/>
                </a:solidFill>
              </a:rPr>
              <a:t>Apparatus Required</a:t>
            </a:r>
            <a:endParaRPr lang="en-US" sz="2400" dirty="0"/>
          </a:p>
        </p:txBody>
      </p:sp>
      <p:pic>
        <p:nvPicPr>
          <p:cNvPr id="10" name="Image 0" descr="https://pitch-assets-ccb95893-de3f-4266-973c-20049231b248.s3.eu-west-1.amazonaws.com/4d4eb4ce-ccfd-4faf-90a8-05964b6f5467?pitch-bytes=295245&amp;pitch-content-type=image%2Fpng"/>
          <p:cNvPicPr>
            <a:picLocks noChangeAspect="1"/>
          </p:cNvPicPr>
          <p:nvPr/>
        </p:nvPicPr>
        <p:blipFill>
          <a:blip r:embed="rId3"/>
          <a:srcRect l="6240" t="4581" r="6240" b="4581"/>
          <a:stretch/>
        </p:blipFill>
        <p:spPr>
          <a:xfrm>
            <a:off x="3309938" y="2687340"/>
            <a:ext cx="2524125" cy="2057400"/>
          </a:xfrm>
          <a:prstGeom prst="rect">
            <a:avLst/>
          </a:prstGeom>
        </p:spPr>
      </p:pic>
      <p:sp>
        <p:nvSpPr>
          <p:cNvPr id="11" name="Text 7"/>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15</a:t>
            </a:r>
            <a:endParaRPr lang="en-US" sz="750" dirty="0"/>
          </a:p>
        </p:txBody>
      </p:sp>
      <p:sp>
        <p:nvSpPr>
          <p:cNvPr id="12" name="Text 8"/>
          <p:cNvSpPr/>
          <p:nvPr/>
        </p:nvSpPr>
        <p:spPr>
          <a:xfrm>
            <a:off x="427620" y="330396"/>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pic>
        <p:nvPicPr>
          <p:cNvPr id="13" name="Image 1" descr="https://pitch-assets-ccb95893-de3f-4266-973c-20049231b248.s3.eu-west-1.amazonaws.com/5c2df321-644d-42e3-ad07-2a6ee4d7951b?pitch-bytes=15838&amp;pitch-content-type=image%2Fjpeg"/>
          <p:cNvPicPr>
            <a:picLocks noChangeAspect="1"/>
          </p:cNvPicPr>
          <p:nvPr/>
        </p:nvPicPr>
        <p:blipFill>
          <a:blip r:embed="rId4"/>
          <a:srcRect l="5214" r="5214"/>
          <a:stretch/>
        </p:blipFill>
        <p:spPr>
          <a:xfrm>
            <a:off x="253092" y="2687307"/>
            <a:ext cx="2460621" cy="2057400"/>
          </a:xfrm>
          <a:prstGeom prst="rect">
            <a:avLst/>
          </a:prstGeom>
        </p:spPr>
      </p:pic>
      <p:pic>
        <p:nvPicPr>
          <p:cNvPr id="14" name="Image 2" descr="https://pitch-assets-ccb95893-de3f-4266-973c-20049231b248.s3.eu-west-1.amazonaws.com/f00d15b0-cd54-463f-808e-211407fef87e?pitch-bytes=15689&amp;pitch-content-type=image%2Fjpeg"/>
          <p:cNvPicPr>
            <a:picLocks noChangeAspect="1"/>
          </p:cNvPicPr>
          <p:nvPr/>
        </p:nvPicPr>
        <p:blipFill>
          <a:blip r:embed="rId5"/>
          <a:srcRect l="11876" r="11876"/>
          <a:stretch/>
        </p:blipFill>
        <p:spPr>
          <a:xfrm>
            <a:off x="6145847" y="2687307"/>
            <a:ext cx="2186990" cy="2057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16</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72822" y="2450120"/>
            <a:ext cx="4572000" cy="1400175"/>
          </a:xfrm>
          <a:prstGeom prst="rect">
            <a:avLst/>
          </a:prstGeom>
          <a:noFill/>
          <a:ln/>
        </p:spPr>
        <p:txBody>
          <a:bodyPr wrap="square" lIns="0" tIns="0" rIns="0" bIns="0" rtlCol="0" anchor="b"/>
          <a:lstStyle/>
          <a:p>
            <a:pPr algn="l">
              <a:lnSpc>
                <a:spcPts val="2756"/>
              </a:lnSpc>
            </a:pPr>
            <a:r>
              <a:rPr lang="en-US" sz="1500" b="0" kern="0" spc="-24" dirty="0">
                <a:solidFill>
                  <a:srgbClr val="FFFFFF"/>
                </a:solidFill>
                <a:latin typeface="Inter" pitchFamily="34" charset="0"/>
                <a:ea typeface="Inter" pitchFamily="34" charset="-122"/>
                <a:cs typeface="Inter" pitchFamily="34" charset="-120"/>
              </a:rPr>
              <a:t>Circuit diagram for Determination of Resistivity and Band Gap of Semiconductors using Four Probe Method at different temperatures.</a:t>
            </a:r>
            <a:endParaRPr lang="en-US" sz="1575" dirty="0"/>
          </a:p>
        </p:txBody>
      </p:sp>
      <p:pic>
        <p:nvPicPr>
          <p:cNvPr id="6" name="Image 0" descr="https://pitch-assets-ccb95893-de3f-4266-973c-20049231b248.s3.eu-west-1.amazonaws.com/69876bf4-d95d-4010-8e40-933d7222a22f?pitch-bytes=62422&amp;pitch-content-type=image%2Fpng"/>
          <p:cNvPicPr>
            <a:picLocks noChangeAspect="1"/>
          </p:cNvPicPr>
          <p:nvPr/>
        </p:nvPicPr>
        <p:blipFill>
          <a:blip r:embed="rId3"/>
          <a:srcRect r="347"/>
          <a:stretch/>
        </p:blipFill>
        <p:spPr>
          <a:xfrm>
            <a:off x="4938079" y="867197"/>
            <a:ext cx="3728429" cy="4101342"/>
          </a:xfrm>
          <a:prstGeom prst="rect">
            <a:avLst/>
          </a:prstGeom>
        </p:spPr>
      </p:pic>
      <p:sp>
        <p:nvSpPr>
          <p:cNvPr id="7" name="Text 3"/>
          <p:cNvSpPr/>
          <p:nvPr/>
        </p:nvSpPr>
        <p:spPr>
          <a:xfrm>
            <a:off x="425930" y="844813"/>
            <a:ext cx="2977077" cy="457200"/>
          </a:xfrm>
          <a:prstGeom prst="roundRect">
            <a:avLst>
              <a:gd name="adj" fmla="val 80000"/>
            </a:avLst>
          </a:prstGeom>
          <a:solidFill>
            <a:srgbClr val="03E0ED"/>
          </a:solidFill>
          <a:ln/>
        </p:spPr>
        <p:txBody>
          <a:bodyPr wrap="square" lIns="165393" tIns="53975" rIns="165393" bIns="53975" rtlCol="0" anchor="ctr"/>
          <a:lstStyle/>
          <a:p>
            <a:pPr algn="ctr">
              <a:lnSpc>
                <a:spcPts val="4200"/>
              </a:lnSpc>
            </a:pPr>
            <a:r>
              <a:rPr lang="en-US" sz="1800" b="1" kern="0" spc="-24" dirty="0">
                <a:solidFill>
                  <a:srgbClr val="FFFFFF"/>
                </a:solidFill>
              </a:rPr>
              <a:t>CIRCUIT DIAGRAM</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17</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78037" y="812764"/>
            <a:ext cx="1676448" cy="452537"/>
          </a:xfrm>
          <a:prstGeom prst="roundRect">
            <a:avLst>
              <a:gd name="adj" fmla="val 80000"/>
            </a:avLst>
          </a:prstGeom>
          <a:gradFill>
            <a:gsLst>
              <a:gs pos="0">
                <a:srgbClr val="00BBC6"/>
              </a:gs>
              <a:gs pos="100000">
                <a:srgbClr val="03E0ED"/>
              </a:gs>
            </a:gsLst>
            <a:lin ang="18900000"/>
          </a:gradFill>
          <a:ln/>
        </p:spPr>
        <p:txBody>
          <a:bodyPr wrap="square" lIns="93136" tIns="53425" rIns="93136" bIns="53425" rtlCol="0" anchor="ctr"/>
          <a:lstStyle/>
          <a:p>
            <a:pPr algn="ctr">
              <a:lnSpc>
                <a:spcPts val="3150"/>
              </a:lnSpc>
            </a:pPr>
            <a:r>
              <a:rPr lang="en-US" sz="1800" b="1" kern="0" spc="-24" dirty="0">
                <a:solidFill>
                  <a:srgbClr val="FFFFFF"/>
                </a:solidFill>
              </a:rPr>
              <a:t>Procedure</a:t>
            </a:r>
            <a:endParaRPr lang="en-US" sz="1350" dirty="0"/>
          </a:p>
        </p:txBody>
      </p:sp>
      <p:sp>
        <p:nvSpPr>
          <p:cNvPr id="6" name="Text 3"/>
          <p:cNvSpPr/>
          <p:nvPr/>
        </p:nvSpPr>
        <p:spPr>
          <a:xfrm>
            <a:off x="586327" y="1429698"/>
            <a:ext cx="4572000" cy="3800475"/>
          </a:xfrm>
          <a:prstGeom prst="rect">
            <a:avLst/>
          </a:prstGeom>
          <a:noFill/>
          <a:ln/>
        </p:spPr>
        <p:txBody>
          <a:bodyPr wrap="square" lIns="0" tIns="0" rIns="0" bIns="0" rtlCol="0" anchor="t"/>
          <a:lstStyle/>
          <a:p>
            <a:pPr marL="190500" indent="-190500" algn="l">
              <a:lnSpc>
                <a:spcPts val="2494"/>
              </a:lnSpc>
              <a:buSzPct val="100000"/>
              <a:buFont typeface="+mj-lt"/>
              <a:buAutoNum type="arabicPeriod"/>
            </a:pPr>
            <a:r>
              <a:rPr lang="en-US" sz="1400" b="0" kern="0" spc="-24" dirty="0">
                <a:solidFill>
                  <a:srgbClr val="FFFFFF"/>
                </a:solidFill>
                <a:latin typeface="Inter" pitchFamily="34" charset="0"/>
                <a:ea typeface="Inter" pitchFamily="34" charset="-122"/>
                <a:cs typeface="Inter" pitchFamily="34" charset="-120"/>
              </a:rPr>
              <a:t>Take Measurement Unit of Band Gap and connect mains cord.</a:t>
            </a:r>
            <a:endParaRPr lang="en-US" sz="1425" dirty="0"/>
          </a:p>
          <a:p>
            <a:pPr marL="190500" indent="-190500" algn="l">
              <a:lnSpc>
                <a:spcPts val="2494"/>
              </a:lnSpc>
              <a:buSzPct val="100000"/>
              <a:buFont typeface="+mj-lt"/>
              <a:buAutoNum type="arabicPeriod"/>
            </a:pPr>
            <a:r>
              <a:rPr lang="en-US" sz="1400" b="0" kern="0" spc="-24" dirty="0">
                <a:solidFill>
                  <a:srgbClr val="FFFFFF"/>
                </a:solidFill>
                <a:latin typeface="Inter" pitchFamily="34" charset="0"/>
                <a:ea typeface="Inter" pitchFamily="34" charset="-122"/>
                <a:cs typeface="Inter" pitchFamily="34" charset="-120"/>
              </a:rPr>
              <a:t>Sample crystal is attached with the probe arrangement. In case if it is not making proper contact with probes then adjust the horizontal screw provided on the four probe arrangement in the presence of Lab In-charge such that all four probe hold the crystal tightly. The Ge crystal is very brittle so handle it carefully.</a:t>
            </a:r>
            <a:endParaRPr lang="en-US" sz="1425" dirty="0"/>
          </a:p>
          <a:p>
            <a:pPr marL="190500" indent="-190500" algn="l">
              <a:lnSpc>
                <a:spcPts val="2494"/>
              </a:lnSpc>
              <a:buSzPct val="100000"/>
              <a:buFont typeface="+mj-lt"/>
              <a:buAutoNum type="arabicPeriod"/>
            </a:pPr>
            <a:r>
              <a:rPr lang="en-US" sz="1400" b="0" kern="0" spc="-24" dirty="0">
                <a:solidFill>
                  <a:srgbClr val="FFFFFF"/>
                </a:solidFill>
                <a:latin typeface="Inter" pitchFamily="34" charset="0"/>
                <a:ea typeface="Inter" pitchFamily="34" charset="-122"/>
                <a:cs typeface="Inter" pitchFamily="34" charset="-120"/>
              </a:rPr>
              <a:t>Place the four probe arrangement in the oven.</a:t>
            </a:r>
            <a:endParaRPr lang="en-US" sz="1425" dirty="0"/>
          </a:p>
          <a:p>
            <a:pPr algn="l">
              <a:lnSpc>
                <a:spcPts val="2494"/>
              </a:lnSpc>
            </a:pPr>
            <a:r>
              <a:rPr lang="en-US" sz="1400" b="0" kern="0" spc="-24" dirty="0">
                <a:solidFill>
                  <a:srgbClr val="FFFFFF"/>
                </a:solidFill>
                <a:latin typeface="Inter" pitchFamily="34" charset="0"/>
                <a:ea typeface="Inter" pitchFamily="34" charset="-122"/>
                <a:cs typeface="Inter" pitchFamily="34" charset="-120"/>
              </a:rPr>
              <a:t> </a:t>
            </a:r>
            <a:endParaRPr lang="en-US" sz="1425" dirty="0"/>
          </a:p>
        </p:txBody>
      </p:sp>
      <p:pic>
        <p:nvPicPr>
          <p:cNvPr id="7" name="Image 0" descr="https://pitch-assets-ccb95893-de3f-4266-973c-20049231b248.s3.eu-west-1.amazonaws.com/259e1682-73b7-4647-bd75-1fcc2e9a3657?pitch-bytes=81662&amp;pitch-content-type=image%2Fpng"/>
          <p:cNvPicPr>
            <a:picLocks noChangeAspect="1"/>
          </p:cNvPicPr>
          <p:nvPr/>
        </p:nvPicPr>
        <p:blipFill>
          <a:blip r:embed="rId3"/>
          <a:srcRect l="1942" r="1942"/>
          <a:stretch/>
        </p:blipFill>
        <p:spPr>
          <a:xfrm>
            <a:off x="5202290" y="813026"/>
            <a:ext cx="3573555" cy="354798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18</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76250" y="799737"/>
            <a:ext cx="8229600" cy="900113"/>
          </a:xfrm>
          <a:prstGeom prst="rect">
            <a:avLst/>
          </a:prstGeom>
          <a:noFill/>
          <a:ln/>
        </p:spPr>
        <p:txBody>
          <a:bodyPr wrap="square" lIns="0" tIns="0" rIns="0" bIns="0" rtlCol="0" anchor="t"/>
          <a:lstStyle/>
          <a:p>
            <a:pPr marL="190500" indent="-190500" algn="l">
              <a:lnSpc>
                <a:spcPts val="2363"/>
              </a:lnSpc>
              <a:buSzPct val="100000"/>
              <a:buFont typeface="+mj-lt"/>
              <a:buAutoNum type="arabicPeriod"/>
            </a:pPr>
            <a:r>
              <a:rPr lang="en-US" sz="1400" b="0" kern="0" spc="-24" dirty="0">
                <a:solidFill>
                  <a:srgbClr val="FFFFFF"/>
                </a:solidFill>
                <a:latin typeface="Inter" pitchFamily="34" charset="0"/>
                <a:ea typeface="Inter" pitchFamily="34" charset="-122"/>
                <a:cs typeface="Inter" pitchFamily="34" charset="-120"/>
              </a:rPr>
              <a:t>Connect four probe (eight pin connector) to the given eight pin socket of measurement unit.</a:t>
            </a:r>
            <a:endParaRPr lang="en-US" sz="1350" dirty="0"/>
          </a:p>
          <a:p>
            <a:pPr marL="190500" indent="-190500" algn="l">
              <a:lnSpc>
                <a:spcPts val="2363"/>
              </a:lnSpc>
              <a:buSzPct val="100000"/>
              <a:buFont typeface="+mj-lt"/>
              <a:buAutoNum type="arabicPeriod"/>
            </a:pPr>
            <a:r>
              <a:rPr lang="en-US" sz="1400" b="0" kern="0" spc="-24" dirty="0">
                <a:solidFill>
                  <a:srgbClr val="FFFFFF"/>
                </a:solidFill>
                <a:latin typeface="Inter" pitchFamily="34" charset="0"/>
                <a:ea typeface="Inter" pitchFamily="34" charset="-122"/>
                <a:cs typeface="Inter" pitchFamily="34" charset="-120"/>
              </a:rPr>
              <a:t>Connect the heater terminals (three pin socket) of the oven to the Measurement unit.</a:t>
            </a:r>
            <a:endParaRPr lang="en-US" sz="1350" dirty="0"/>
          </a:p>
          <a:p>
            <a:pPr marL="190500" indent="-190500" algn="l">
              <a:lnSpc>
                <a:spcPts val="2363"/>
              </a:lnSpc>
              <a:buSzPct val="100000"/>
              <a:buFont typeface="+mj-lt"/>
              <a:buAutoNum type="arabicPeriod"/>
            </a:pPr>
            <a:r>
              <a:rPr lang="en-US" sz="1400" b="0" kern="0" spc="-24" dirty="0">
                <a:solidFill>
                  <a:srgbClr val="FFFFFF"/>
                </a:solidFill>
                <a:latin typeface="Inter" pitchFamily="34" charset="0"/>
                <a:ea typeface="Inter" pitchFamily="34" charset="-122"/>
                <a:cs typeface="Inter" pitchFamily="34" charset="-120"/>
              </a:rPr>
              <a:t>Set the controls of measurement unit as follows:</a:t>
            </a:r>
            <a:endParaRPr lang="en-US" sz="1350" dirty="0"/>
          </a:p>
        </p:txBody>
      </p:sp>
      <p:sp>
        <p:nvSpPr>
          <p:cNvPr id="6" name="Text 3"/>
          <p:cNvSpPr/>
          <p:nvPr/>
        </p:nvSpPr>
        <p:spPr>
          <a:xfrm>
            <a:off x="690223" y="1739991"/>
            <a:ext cx="2743200" cy="800100"/>
          </a:xfrm>
          <a:prstGeom prst="rect">
            <a:avLst/>
          </a:prstGeom>
          <a:noFill/>
          <a:ln/>
        </p:spPr>
        <p:txBody>
          <a:bodyPr wrap="none" lIns="0" tIns="0" rIns="0" bIns="0" rtlCol="0" anchor="t">
            <a:spAutoFit/>
          </a:bodyPr>
          <a:lstStyle/>
          <a:p>
            <a:pPr marL="190500" indent="-190500" algn="l">
              <a:lnSpc>
                <a:spcPts val="2100"/>
              </a:lnSpc>
              <a:buSzPct val="100000"/>
              <a:buChar char="•"/>
            </a:pPr>
            <a:r>
              <a:rPr lang="en-US" sz="1200" b="0" kern="0" spc="-24" dirty="0">
                <a:solidFill>
                  <a:srgbClr val="FFFFFF"/>
                </a:solidFill>
                <a:latin typeface="Inter" pitchFamily="34" charset="0"/>
                <a:ea typeface="Inter" pitchFamily="34" charset="-122"/>
                <a:cs typeface="Inter" pitchFamily="34" charset="-120"/>
              </a:rPr>
              <a:t>Oven toggle switch at ‘Off’ position.</a:t>
            </a:r>
            <a:endParaRPr lang="en-US" sz="1200" dirty="0"/>
          </a:p>
          <a:p>
            <a:pPr marL="190500" indent="-190500" algn="l">
              <a:lnSpc>
                <a:spcPts val="2100"/>
              </a:lnSpc>
              <a:buSzPct val="100000"/>
              <a:buChar char="•"/>
            </a:pPr>
            <a:r>
              <a:rPr lang="en-US" sz="1200" b="0" kern="0" spc="-24" dirty="0">
                <a:solidFill>
                  <a:srgbClr val="FFFFFF"/>
                </a:solidFill>
                <a:latin typeface="Inter" pitchFamily="34" charset="0"/>
                <a:ea typeface="Inter" pitchFamily="34" charset="-122"/>
                <a:cs typeface="Inter" pitchFamily="34" charset="-120"/>
              </a:rPr>
              <a:t>Potentiometer at fully anticlockwise.</a:t>
            </a:r>
            <a:endParaRPr lang="en-US" sz="1200" dirty="0"/>
          </a:p>
          <a:p>
            <a:pPr algn="l">
              <a:lnSpc>
                <a:spcPts val="2100"/>
              </a:lnSpc>
            </a:pPr>
            <a:endParaRPr lang="en-US" sz="1200" dirty="0"/>
          </a:p>
        </p:txBody>
      </p:sp>
      <p:pic>
        <p:nvPicPr>
          <p:cNvPr id="7" name="Image 0" descr="https://pitch-assets-ccb95893-de3f-4266-973c-20049231b248.s3.eu-west-1.amazonaws.com/e9dbf00c-5447-4c1a-9b59-2701f49c0200?pitch-bytes=240027&amp;pitch-content-type=image%2Fpng"/>
          <p:cNvPicPr>
            <a:picLocks noChangeAspect="1"/>
          </p:cNvPicPr>
          <p:nvPr/>
        </p:nvPicPr>
        <p:blipFill>
          <a:blip r:embed="rId3"/>
          <a:srcRect t="16786" b="16786"/>
          <a:stretch/>
        </p:blipFill>
        <p:spPr>
          <a:xfrm>
            <a:off x="2479193" y="2452558"/>
            <a:ext cx="3476020" cy="23090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19</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pic>
        <p:nvPicPr>
          <p:cNvPr id="5" name="Image 0" descr="https://pitch-assets-ccb95893-de3f-4266-973c-20049231b248.s3.eu-west-1.amazonaws.com/a5c3ca02-f5f7-457e-a542-5a1e0036a4b2?pitch-bytes=43540&amp;pitch-content-type=image%2Fpng"/>
          <p:cNvPicPr>
            <a:picLocks noChangeAspect="1"/>
          </p:cNvPicPr>
          <p:nvPr/>
        </p:nvPicPr>
        <p:blipFill>
          <a:blip r:embed="rId3"/>
          <a:srcRect l="33" r="33"/>
          <a:stretch/>
        </p:blipFill>
        <p:spPr>
          <a:xfrm>
            <a:off x="2117936" y="1394225"/>
            <a:ext cx="4914910" cy="3649824"/>
          </a:xfrm>
          <a:prstGeom prst="rect">
            <a:avLst/>
          </a:prstGeom>
        </p:spPr>
      </p:pic>
      <p:sp>
        <p:nvSpPr>
          <p:cNvPr id="6" name="Text 2"/>
          <p:cNvSpPr/>
          <p:nvPr/>
        </p:nvSpPr>
        <p:spPr>
          <a:xfrm>
            <a:off x="478037" y="743089"/>
            <a:ext cx="1947407" cy="452537"/>
          </a:xfrm>
          <a:prstGeom prst="roundRect">
            <a:avLst>
              <a:gd name="adj" fmla="val 80000"/>
            </a:avLst>
          </a:prstGeom>
          <a:gradFill>
            <a:gsLst>
              <a:gs pos="0">
                <a:srgbClr val="00BBC6"/>
              </a:gs>
              <a:gs pos="100000">
                <a:srgbClr val="03E0ED"/>
              </a:gs>
            </a:gsLst>
            <a:lin ang="18900000"/>
          </a:gradFill>
          <a:ln/>
        </p:spPr>
        <p:txBody>
          <a:bodyPr wrap="square" lIns="108189" tIns="53425" rIns="108189" bIns="53425" rtlCol="0" anchor="ctr"/>
          <a:lstStyle/>
          <a:p>
            <a:pPr algn="ctr">
              <a:lnSpc>
                <a:spcPts val="3150"/>
              </a:lnSpc>
            </a:pPr>
            <a:r>
              <a:rPr lang="en-US" sz="1800" b="1" kern="0" spc="-24" dirty="0">
                <a:solidFill>
                  <a:srgbClr val="FFFFFF"/>
                </a:solidFill>
              </a:rPr>
              <a:t>OBSERVATION</a:t>
            </a:r>
            <a:endParaRPr lang="en-US" sz="1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D1D25"/>
        </a:solidFill>
        <a:effectLst/>
      </p:bgPr>
    </p:bg>
    <p:spTree>
      <p:nvGrpSpPr>
        <p:cNvPr id="1" name=""/>
        <p:cNvGrpSpPr/>
        <p:nvPr/>
      </p:nvGrpSpPr>
      <p:grpSpPr>
        <a:xfrm>
          <a:off x="0" y="0"/>
          <a:ext cx="0" cy="0"/>
          <a:chOff x="0" y="0"/>
          <a:chExt cx="0" cy="0"/>
        </a:xfrm>
      </p:grpSpPr>
      <p:sp>
        <p:nvSpPr>
          <p:cNvPr id="3" name="Shape 0"/>
          <p:cNvSpPr/>
          <p:nvPr/>
        </p:nvSpPr>
        <p:spPr>
          <a:xfrm rot="5400000">
            <a:off x="6668188" y="2039622"/>
            <a:ext cx="402368" cy="0"/>
          </a:xfrm>
          <a:prstGeom prst="line">
            <a:avLst/>
          </a:prstGeom>
          <a:solidFill>
            <a:srgbClr val="424256"/>
          </a:solidFill>
          <a:ln w="5292">
            <a:solidFill>
              <a:srgbClr val="656565"/>
            </a:solidFill>
            <a:prstDash val="solid"/>
            <a:headEnd type="none"/>
            <a:tailEnd type="none"/>
          </a:ln>
        </p:spPr>
        <p:txBody>
          <a:bodyPr/>
          <a:lstStyle/>
          <a:p>
            <a:endParaRPr lang="en-IN"/>
          </a:p>
        </p:txBody>
      </p:sp>
      <p:sp>
        <p:nvSpPr>
          <p:cNvPr id="4" name="Shape 1"/>
          <p:cNvSpPr/>
          <p:nvPr/>
        </p:nvSpPr>
        <p:spPr>
          <a:xfrm rot="5400000">
            <a:off x="5291423" y="2039644"/>
            <a:ext cx="402368" cy="0"/>
          </a:xfrm>
          <a:prstGeom prst="line">
            <a:avLst/>
          </a:prstGeom>
          <a:solidFill>
            <a:srgbClr val="424256"/>
          </a:solidFill>
          <a:ln w="5292">
            <a:solidFill>
              <a:srgbClr val="656565"/>
            </a:solidFill>
            <a:prstDash val="solid"/>
            <a:headEnd type="none"/>
            <a:tailEnd type="none"/>
          </a:ln>
        </p:spPr>
        <p:txBody>
          <a:bodyPr/>
          <a:lstStyle/>
          <a:p>
            <a:endParaRPr lang="en-IN"/>
          </a:p>
        </p:txBody>
      </p:sp>
      <p:sp>
        <p:nvSpPr>
          <p:cNvPr id="5" name="Shape 2"/>
          <p:cNvSpPr/>
          <p:nvPr/>
        </p:nvSpPr>
        <p:spPr>
          <a:xfrm rot="5400000">
            <a:off x="3780701" y="2024781"/>
            <a:ext cx="402368" cy="0"/>
          </a:xfrm>
          <a:prstGeom prst="line">
            <a:avLst/>
          </a:prstGeom>
          <a:solidFill>
            <a:srgbClr val="424256"/>
          </a:solidFill>
          <a:ln w="5292">
            <a:solidFill>
              <a:srgbClr val="656565"/>
            </a:solidFill>
            <a:prstDash val="solid"/>
            <a:headEnd type="none"/>
            <a:tailEnd type="none"/>
          </a:ln>
        </p:spPr>
        <p:txBody>
          <a:bodyPr/>
          <a:lstStyle/>
          <a:p>
            <a:endParaRPr lang="en-IN"/>
          </a:p>
        </p:txBody>
      </p:sp>
      <p:sp>
        <p:nvSpPr>
          <p:cNvPr id="6" name="Shape 3"/>
          <p:cNvSpPr/>
          <p:nvPr/>
        </p:nvSpPr>
        <p:spPr>
          <a:xfrm rot="5400000">
            <a:off x="2399576" y="2039069"/>
            <a:ext cx="402368" cy="0"/>
          </a:xfrm>
          <a:prstGeom prst="line">
            <a:avLst/>
          </a:prstGeom>
          <a:solidFill>
            <a:srgbClr val="424256"/>
          </a:solidFill>
          <a:ln w="5292">
            <a:solidFill>
              <a:srgbClr val="656565"/>
            </a:solidFill>
            <a:prstDash val="solid"/>
            <a:headEnd type="none"/>
            <a:tailEnd type="none"/>
          </a:ln>
        </p:spPr>
        <p:txBody>
          <a:bodyPr/>
          <a:lstStyle/>
          <a:p>
            <a:endParaRPr lang="en-IN"/>
          </a:p>
        </p:txBody>
      </p:sp>
      <p:sp>
        <p:nvSpPr>
          <p:cNvPr id="7" name="Shape 4"/>
          <p:cNvSpPr/>
          <p:nvPr/>
        </p:nvSpPr>
        <p:spPr>
          <a:xfrm rot="5400000">
            <a:off x="4668627" y="1745731"/>
            <a:ext cx="171603" cy="0"/>
          </a:xfrm>
          <a:prstGeom prst="line">
            <a:avLst/>
          </a:prstGeom>
          <a:solidFill>
            <a:srgbClr val="424256"/>
          </a:solidFill>
          <a:ln w="5292">
            <a:solidFill>
              <a:srgbClr val="656565"/>
            </a:solidFill>
            <a:prstDash val="solid"/>
            <a:headEnd type="none"/>
            <a:tailEnd type="none"/>
          </a:ln>
        </p:spPr>
        <p:txBody>
          <a:bodyPr/>
          <a:lstStyle/>
          <a:p>
            <a:endParaRPr lang="en-IN"/>
          </a:p>
        </p:txBody>
      </p:sp>
      <p:sp>
        <p:nvSpPr>
          <p:cNvPr id="8" name="Shape 5"/>
          <p:cNvSpPr/>
          <p:nvPr/>
        </p:nvSpPr>
        <p:spPr>
          <a:xfrm rot="5400000">
            <a:off x="8171780" y="2011759"/>
            <a:ext cx="343206" cy="0"/>
          </a:xfrm>
          <a:prstGeom prst="line">
            <a:avLst/>
          </a:prstGeom>
          <a:solidFill>
            <a:srgbClr val="424256"/>
          </a:solidFill>
          <a:ln w="5292">
            <a:solidFill>
              <a:srgbClr val="656565"/>
            </a:solidFill>
            <a:prstDash val="solid"/>
            <a:headEnd type="none"/>
            <a:tailEnd type="none"/>
          </a:ln>
        </p:spPr>
        <p:txBody>
          <a:bodyPr/>
          <a:lstStyle/>
          <a:p>
            <a:endParaRPr lang="en-IN"/>
          </a:p>
        </p:txBody>
      </p:sp>
      <p:sp>
        <p:nvSpPr>
          <p:cNvPr id="9" name="Shape 6"/>
          <p:cNvSpPr/>
          <p:nvPr/>
        </p:nvSpPr>
        <p:spPr>
          <a:xfrm rot="5400000">
            <a:off x="961301" y="2034306"/>
            <a:ext cx="402368" cy="0"/>
          </a:xfrm>
          <a:prstGeom prst="line">
            <a:avLst/>
          </a:prstGeom>
          <a:solidFill>
            <a:srgbClr val="424256"/>
          </a:solidFill>
          <a:ln w="5292">
            <a:solidFill>
              <a:srgbClr val="656565"/>
            </a:solidFill>
            <a:prstDash val="solid"/>
            <a:headEnd type="none"/>
            <a:tailEnd type="none"/>
          </a:ln>
        </p:spPr>
        <p:txBody>
          <a:bodyPr/>
          <a:lstStyle/>
          <a:p>
            <a:endParaRPr lang="en-IN"/>
          </a:p>
        </p:txBody>
      </p:sp>
      <p:sp>
        <p:nvSpPr>
          <p:cNvPr id="10" name="Shape 7"/>
          <p:cNvSpPr/>
          <p:nvPr/>
        </p:nvSpPr>
        <p:spPr>
          <a:xfrm>
            <a:off x="1136595" y="1833910"/>
            <a:ext cx="7207393" cy="0"/>
          </a:xfrm>
          <a:prstGeom prst="line">
            <a:avLst/>
          </a:prstGeom>
          <a:solidFill>
            <a:srgbClr val="424256"/>
          </a:solidFill>
          <a:ln w="5292">
            <a:solidFill>
              <a:srgbClr val="656565"/>
            </a:solidFill>
            <a:prstDash val="solid"/>
            <a:headEnd type="none"/>
            <a:tailEnd type="none"/>
          </a:ln>
        </p:spPr>
        <p:txBody>
          <a:bodyPr/>
          <a:lstStyle/>
          <a:p>
            <a:endParaRPr lang="en-IN"/>
          </a:p>
        </p:txBody>
      </p:sp>
      <p:sp>
        <p:nvSpPr>
          <p:cNvPr id="11" name="Text 8"/>
          <p:cNvSpPr/>
          <p:nvPr/>
        </p:nvSpPr>
        <p:spPr>
          <a:xfrm>
            <a:off x="1917448" y="2037296"/>
            <a:ext cx="1323795" cy="2304387"/>
          </a:xfrm>
          <a:prstGeom prst="roundRect">
            <a:avLst>
              <a:gd name="adj" fmla="val 9000"/>
            </a:avLst>
          </a:prstGeom>
          <a:solidFill>
            <a:srgbClr val="424256"/>
          </a:solidFill>
          <a:ln/>
        </p:spPr>
        <p:txBody>
          <a:bodyPr wrap="square" lIns="73544" tIns="272046" rIns="73544" bIns="272046" rtlCol="0" anchor="ctr"/>
          <a:lstStyle/>
          <a:p>
            <a:pPr algn="l">
              <a:lnSpc>
                <a:spcPts val="1706"/>
              </a:lnSpc>
            </a:pPr>
            <a:endParaRPr lang="en-US" sz="975" dirty="0"/>
          </a:p>
          <a:p>
            <a:pPr marL="190500" indent="-190500" algn="l">
              <a:lnSpc>
                <a:spcPts val="1706"/>
              </a:lnSpc>
              <a:buSzPct val="100000"/>
              <a:buChar char="•"/>
            </a:pPr>
            <a:r>
              <a:rPr lang="en-US" sz="1000" kern="0" spc="-24" dirty="0">
                <a:solidFill>
                  <a:srgbClr val="FFFFFF"/>
                </a:solidFill>
              </a:rPr>
              <a:t>BAND THEORY</a:t>
            </a:r>
            <a:endParaRPr lang="en-US" sz="975" dirty="0"/>
          </a:p>
          <a:p>
            <a:pPr marL="190500" indent="-190500" algn="l">
              <a:lnSpc>
                <a:spcPts val="1706"/>
              </a:lnSpc>
              <a:buSzPct val="100000"/>
              <a:buChar char="•"/>
            </a:pPr>
            <a:r>
              <a:rPr lang="en-US" sz="900" kern="0" spc="-24" dirty="0">
                <a:solidFill>
                  <a:srgbClr val="FFFFFF"/>
                </a:solidFill>
              </a:rPr>
              <a:t>TWO PROBE SETUP</a:t>
            </a:r>
            <a:endParaRPr lang="en-US" sz="975" dirty="0"/>
          </a:p>
          <a:p>
            <a:pPr marL="190500" indent="-190500" algn="l">
              <a:lnSpc>
                <a:spcPts val="1706"/>
              </a:lnSpc>
              <a:buSzPct val="100000"/>
              <a:buChar char="•"/>
            </a:pPr>
            <a:r>
              <a:rPr lang="en-US" sz="900" kern="0" spc="-24" dirty="0">
                <a:solidFill>
                  <a:srgbClr val="FFFFFF"/>
                </a:solidFill>
              </a:rPr>
              <a:t>FOUR PROBE SETUP</a:t>
            </a:r>
            <a:endParaRPr lang="en-US" sz="975" dirty="0"/>
          </a:p>
          <a:p>
            <a:pPr algn="l">
              <a:lnSpc>
                <a:spcPts val="1706"/>
              </a:lnSpc>
            </a:pPr>
            <a:endParaRPr lang="en-US" sz="975" dirty="0"/>
          </a:p>
        </p:txBody>
      </p:sp>
      <p:sp>
        <p:nvSpPr>
          <p:cNvPr id="12" name="Text 9"/>
          <p:cNvSpPr/>
          <p:nvPr/>
        </p:nvSpPr>
        <p:spPr>
          <a:xfrm>
            <a:off x="3337188" y="2037089"/>
            <a:ext cx="1377986" cy="2304387"/>
          </a:xfrm>
          <a:prstGeom prst="roundRect">
            <a:avLst>
              <a:gd name="adj" fmla="val 9000"/>
            </a:avLst>
          </a:prstGeom>
          <a:solidFill>
            <a:srgbClr val="424256"/>
          </a:solidFill>
          <a:ln/>
        </p:spPr>
        <p:txBody>
          <a:bodyPr wrap="square" lIns="76555" tIns="272046" rIns="76555" bIns="272046" rtlCol="0" anchor="ctr"/>
          <a:lstStyle/>
          <a:p>
            <a:pPr marL="190500" indent="-190500" algn="l">
              <a:lnSpc>
                <a:spcPts val="1706"/>
              </a:lnSpc>
              <a:buSzPct val="100000"/>
              <a:buChar char="•"/>
            </a:pPr>
            <a:r>
              <a:rPr lang="en-US" sz="1000" kern="0" spc="-24" dirty="0">
                <a:solidFill>
                  <a:srgbClr val="FFFFFF"/>
                </a:solidFill>
              </a:rPr>
              <a:t>AIM</a:t>
            </a:r>
            <a:endParaRPr lang="en-US" sz="975" dirty="0"/>
          </a:p>
          <a:p>
            <a:pPr marL="190500" indent="-190500" algn="l">
              <a:lnSpc>
                <a:spcPts val="1706"/>
              </a:lnSpc>
              <a:buSzPct val="100000"/>
              <a:buChar char="•"/>
            </a:pPr>
            <a:r>
              <a:rPr lang="en-US" sz="1000" kern="0" spc="-24" dirty="0">
                <a:solidFill>
                  <a:srgbClr val="FFFFFF"/>
                </a:solidFill>
              </a:rPr>
              <a:t>APPARATUS</a:t>
            </a:r>
            <a:endParaRPr lang="en-US" sz="975" dirty="0"/>
          </a:p>
          <a:p>
            <a:pPr marL="190500" indent="-190500" algn="l">
              <a:lnSpc>
                <a:spcPts val="1706"/>
              </a:lnSpc>
              <a:buSzPct val="100000"/>
              <a:buChar char="•"/>
            </a:pPr>
            <a:r>
              <a:rPr lang="en-US" sz="1000" kern="0" spc="-24" dirty="0">
                <a:solidFill>
                  <a:srgbClr val="FFFFFF"/>
                </a:solidFill>
              </a:rPr>
              <a:t>FORMULA USED</a:t>
            </a:r>
            <a:endParaRPr lang="en-US" sz="975" dirty="0"/>
          </a:p>
          <a:p>
            <a:pPr marL="190500" indent="-190500" algn="l">
              <a:lnSpc>
                <a:spcPts val="1706"/>
              </a:lnSpc>
              <a:buSzPct val="100000"/>
              <a:buChar char="•"/>
            </a:pPr>
            <a:r>
              <a:rPr lang="en-US" sz="1000" kern="0" spc="-24" dirty="0">
                <a:solidFill>
                  <a:srgbClr val="FFFFFF"/>
                </a:solidFill>
              </a:rPr>
              <a:t>PROCEDURE</a:t>
            </a:r>
            <a:endParaRPr lang="en-US" sz="975" dirty="0"/>
          </a:p>
          <a:p>
            <a:pPr marL="190500" indent="-190500" algn="l">
              <a:lnSpc>
                <a:spcPts val="1706"/>
              </a:lnSpc>
              <a:buSzPct val="100000"/>
              <a:buChar char="•"/>
            </a:pPr>
            <a:r>
              <a:rPr lang="en-US" sz="1000" kern="0" spc="-24" dirty="0">
                <a:solidFill>
                  <a:srgbClr val="FFFFFF"/>
                </a:solidFill>
              </a:rPr>
              <a:t>OBSERVATIONS</a:t>
            </a:r>
            <a:endParaRPr lang="en-US" sz="975" dirty="0"/>
          </a:p>
          <a:p>
            <a:pPr marL="190500" indent="-190500" algn="l">
              <a:lnSpc>
                <a:spcPts val="1706"/>
              </a:lnSpc>
              <a:buSzPct val="100000"/>
              <a:buChar char="•"/>
            </a:pPr>
            <a:r>
              <a:rPr lang="en-US" sz="1000" kern="0" spc="-24" dirty="0">
                <a:solidFill>
                  <a:srgbClr val="FFFFFF"/>
                </a:solidFill>
              </a:rPr>
              <a:t>RESULT</a:t>
            </a:r>
            <a:endParaRPr lang="en-US" sz="975" dirty="0"/>
          </a:p>
        </p:txBody>
      </p:sp>
      <p:sp>
        <p:nvSpPr>
          <p:cNvPr id="13" name="Text 10"/>
          <p:cNvSpPr/>
          <p:nvPr/>
        </p:nvSpPr>
        <p:spPr>
          <a:xfrm>
            <a:off x="4018055" y="1264921"/>
            <a:ext cx="1478628" cy="416750"/>
          </a:xfrm>
          <a:prstGeom prst="roundRect">
            <a:avLst>
              <a:gd name="adj" fmla="val 48000"/>
            </a:avLst>
          </a:prstGeom>
          <a:gradFill>
            <a:gsLst>
              <a:gs pos="0">
                <a:srgbClr val="DDCDFF"/>
              </a:gs>
              <a:gs pos="100000">
                <a:srgbClr val="FECDFF"/>
              </a:gs>
            </a:gsLst>
            <a:lin ang="18900000"/>
          </a:gradFill>
          <a:ln/>
        </p:spPr>
        <p:txBody>
          <a:bodyPr wrap="square" lIns="82146" tIns="49200" rIns="82146" bIns="49200" rtlCol="0" anchor="ctr"/>
          <a:lstStyle/>
          <a:p>
            <a:pPr algn="ctr">
              <a:lnSpc>
                <a:spcPts val="1560"/>
              </a:lnSpc>
            </a:pPr>
            <a:r>
              <a:rPr lang="en-US" sz="1200" b="1" kern="0" spc="-24" dirty="0">
                <a:solidFill>
                  <a:srgbClr val="2B2A35"/>
                </a:solidFill>
                <a:latin typeface="Inter" pitchFamily="34" charset="0"/>
                <a:ea typeface="Inter" pitchFamily="34" charset="-122"/>
                <a:cs typeface="Inter" pitchFamily="34" charset="-120"/>
              </a:rPr>
              <a:t>PLAN OF TALK</a:t>
            </a:r>
            <a:endParaRPr lang="en-US" sz="750" dirty="0"/>
          </a:p>
        </p:txBody>
      </p:sp>
      <p:sp>
        <p:nvSpPr>
          <p:cNvPr id="14" name="Text 11"/>
          <p:cNvSpPr/>
          <p:nvPr/>
        </p:nvSpPr>
        <p:spPr>
          <a:xfrm>
            <a:off x="8286697" y="277429"/>
            <a:ext cx="476250" cy="285750"/>
          </a:xfrm>
          <a:prstGeom prst="roundRect">
            <a:avLst>
              <a:gd name="adj" fmla="val 75000"/>
            </a:avLst>
          </a:prstGeom>
          <a:solidFill>
            <a:srgbClr val="424256">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02</a:t>
            </a:r>
            <a:endParaRPr lang="en-US" sz="750" dirty="0"/>
          </a:p>
        </p:txBody>
      </p:sp>
      <p:sp>
        <p:nvSpPr>
          <p:cNvPr id="15" name="Text 12"/>
          <p:cNvSpPr/>
          <p:nvPr/>
        </p:nvSpPr>
        <p:spPr>
          <a:xfrm>
            <a:off x="475573" y="277429"/>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SETUP</a:t>
            </a:r>
            <a:endParaRPr lang="en-US" sz="750" dirty="0"/>
          </a:p>
        </p:txBody>
      </p:sp>
      <p:sp>
        <p:nvSpPr>
          <p:cNvPr id="16" name="Text 13"/>
          <p:cNvSpPr/>
          <p:nvPr/>
        </p:nvSpPr>
        <p:spPr>
          <a:xfrm>
            <a:off x="7831026" y="2125019"/>
            <a:ext cx="1029618" cy="220632"/>
          </a:xfrm>
          <a:prstGeom prst="roundRect">
            <a:avLst>
              <a:gd name="adj" fmla="val 80000"/>
            </a:avLst>
          </a:prstGeom>
          <a:gradFill>
            <a:gsLst>
              <a:gs pos="0">
                <a:srgbClr val="00BBC6"/>
              </a:gs>
              <a:gs pos="100000">
                <a:srgbClr val="03E0ED"/>
              </a:gs>
            </a:gsLst>
            <a:lin ang="18900000"/>
          </a:gradFill>
          <a:ln/>
        </p:spPr>
        <p:txBody>
          <a:bodyPr wrap="square" lIns="57201" tIns="26047" rIns="57201" bIns="26047" rtlCol="0" anchor="ctr"/>
          <a:lstStyle/>
          <a:p>
            <a:pPr algn="ctr">
              <a:lnSpc>
                <a:spcPts val="1350"/>
              </a:lnSpc>
            </a:pPr>
            <a:r>
              <a:rPr lang="en-US" sz="900" b="1" kern="0" spc="-24" dirty="0">
                <a:solidFill>
                  <a:srgbClr val="2B2A35"/>
                </a:solidFill>
              </a:rPr>
              <a:t>REFERENCES</a:t>
            </a:r>
            <a:endParaRPr lang="en-US" sz="750" dirty="0"/>
          </a:p>
        </p:txBody>
      </p:sp>
      <p:sp>
        <p:nvSpPr>
          <p:cNvPr id="17" name="Text 14"/>
          <p:cNvSpPr/>
          <p:nvPr/>
        </p:nvSpPr>
        <p:spPr>
          <a:xfrm>
            <a:off x="6323107" y="2125019"/>
            <a:ext cx="1094740" cy="220632"/>
          </a:xfrm>
          <a:prstGeom prst="roundRect">
            <a:avLst>
              <a:gd name="adj" fmla="val 80000"/>
            </a:avLst>
          </a:prstGeom>
          <a:gradFill>
            <a:gsLst>
              <a:gs pos="0">
                <a:srgbClr val="00BBC6"/>
              </a:gs>
              <a:gs pos="100000">
                <a:srgbClr val="03E0ED"/>
              </a:gs>
            </a:gsLst>
            <a:lin ang="18900000"/>
          </a:gradFill>
          <a:ln/>
        </p:spPr>
        <p:txBody>
          <a:bodyPr wrap="square" lIns="60819" tIns="26047" rIns="60819" bIns="26047" rtlCol="0" anchor="ctr"/>
          <a:lstStyle/>
          <a:p>
            <a:pPr algn="ctr">
              <a:lnSpc>
                <a:spcPts val="1350"/>
              </a:lnSpc>
            </a:pPr>
            <a:r>
              <a:rPr lang="en-US" sz="900" b="1" kern="0" spc="-24" dirty="0">
                <a:solidFill>
                  <a:srgbClr val="2B2A35"/>
                </a:solidFill>
              </a:rPr>
              <a:t>APPLICATIONS</a:t>
            </a:r>
            <a:endParaRPr lang="en-US" sz="750" dirty="0"/>
          </a:p>
        </p:txBody>
      </p:sp>
      <p:sp>
        <p:nvSpPr>
          <p:cNvPr id="18" name="Text 15"/>
          <p:cNvSpPr/>
          <p:nvPr/>
        </p:nvSpPr>
        <p:spPr>
          <a:xfrm>
            <a:off x="4950335" y="2125019"/>
            <a:ext cx="1076134" cy="220633"/>
          </a:xfrm>
          <a:prstGeom prst="roundRect">
            <a:avLst>
              <a:gd name="adj" fmla="val 80000"/>
            </a:avLst>
          </a:prstGeom>
          <a:gradFill>
            <a:gsLst>
              <a:gs pos="0">
                <a:srgbClr val="00BBC6"/>
              </a:gs>
              <a:gs pos="100000">
                <a:srgbClr val="03E0ED"/>
              </a:gs>
            </a:gsLst>
            <a:lin ang="18900000"/>
          </a:gradFill>
          <a:ln/>
        </p:spPr>
        <p:txBody>
          <a:bodyPr wrap="square" lIns="59785" tIns="26047" rIns="59785" bIns="26047" rtlCol="0" anchor="ctr"/>
          <a:lstStyle/>
          <a:p>
            <a:pPr algn="ctr">
              <a:lnSpc>
                <a:spcPts val="1350"/>
              </a:lnSpc>
            </a:pPr>
            <a:r>
              <a:rPr lang="en-US" sz="900" kern="0" spc="-24" dirty="0">
                <a:solidFill>
                  <a:srgbClr val="2B2A35"/>
                </a:solidFill>
              </a:rPr>
              <a:t>PRECAUTIONS</a:t>
            </a:r>
            <a:endParaRPr lang="en-US" sz="750" dirty="0"/>
          </a:p>
        </p:txBody>
      </p:sp>
      <p:sp>
        <p:nvSpPr>
          <p:cNvPr id="19" name="Text 16"/>
          <p:cNvSpPr/>
          <p:nvPr/>
        </p:nvSpPr>
        <p:spPr>
          <a:xfrm>
            <a:off x="3507539" y="2125019"/>
            <a:ext cx="1029618" cy="220632"/>
          </a:xfrm>
          <a:prstGeom prst="roundRect">
            <a:avLst>
              <a:gd name="adj" fmla="val 80000"/>
            </a:avLst>
          </a:prstGeom>
          <a:gradFill>
            <a:gsLst>
              <a:gs pos="0">
                <a:srgbClr val="00BBC6"/>
              </a:gs>
              <a:gs pos="100000">
                <a:srgbClr val="03E0ED"/>
              </a:gs>
            </a:gsLst>
            <a:lin ang="18900000"/>
          </a:gradFill>
          <a:ln/>
        </p:spPr>
        <p:txBody>
          <a:bodyPr wrap="square" lIns="57201" tIns="26047" rIns="57201" bIns="26047" rtlCol="0" anchor="ctr"/>
          <a:lstStyle/>
          <a:p>
            <a:pPr algn="ctr">
              <a:lnSpc>
                <a:spcPts val="1350"/>
              </a:lnSpc>
            </a:pPr>
            <a:r>
              <a:rPr lang="en-US" sz="900" b="1" kern="0" spc="-24" dirty="0">
                <a:solidFill>
                  <a:srgbClr val="2B2A35"/>
                </a:solidFill>
              </a:rPr>
              <a:t>EXPERIMENT</a:t>
            </a:r>
            <a:endParaRPr lang="en-US" sz="750" dirty="0"/>
          </a:p>
        </p:txBody>
      </p:sp>
      <p:sp>
        <p:nvSpPr>
          <p:cNvPr id="20" name="Text 17"/>
          <p:cNvSpPr/>
          <p:nvPr/>
        </p:nvSpPr>
        <p:spPr>
          <a:xfrm>
            <a:off x="2063051" y="2125019"/>
            <a:ext cx="1029618" cy="220632"/>
          </a:xfrm>
          <a:prstGeom prst="roundRect">
            <a:avLst>
              <a:gd name="adj" fmla="val 80000"/>
            </a:avLst>
          </a:prstGeom>
          <a:gradFill>
            <a:gsLst>
              <a:gs pos="0">
                <a:srgbClr val="00BBC6"/>
              </a:gs>
              <a:gs pos="100000">
                <a:srgbClr val="03E0ED"/>
              </a:gs>
            </a:gsLst>
            <a:lin ang="18900000"/>
          </a:gradFill>
          <a:ln/>
        </p:spPr>
        <p:txBody>
          <a:bodyPr wrap="square" lIns="57201" tIns="26047" rIns="57201" bIns="26047" rtlCol="0" anchor="ctr"/>
          <a:lstStyle/>
          <a:p>
            <a:pPr algn="ctr">
              <a:lnSpc>
                <a:spcPts val="1350"/>
              </a:lnSpc>
            </a:pPr>
            <a:r>
              <a:rPr lang="en-US" sz="900" b="1" kern="0" spc="-24" dirty="0">
                <a:solidFill>
                  <a:srgbClr val="2B2A35"/>
                </a:solidFill>
              </a:rPr>
              <a:t>THEORY</a:t>
            </a:r>
            <a:endParaRPr lang="en-US" sz="750" dirty="0"/>
          </a:p>
        </p:txBody>
      </p:sp>
      <p:sp>
        <p:nvSpPr>
          <p:cNvPr id="21" name="Text 18"/>
          <p:cNvSpPr/>
          <p:nvPr/>
        </p:nvSpPr>
        <p:spPr>
          <a:xfrm>
            <a:off x="625960" y="2125019"/>
            <a:ext cx="1029618" cy="220632"/>
          </a:xfrm>
          <a:prstGeom prst="roundRect">
            <a:avLst>
              <a:gd name="adj" fmla="val 80000"/>
            </a:avLst>
          </a:prstGeom>
          <a:gradFill>
            <a:gsLst>
              <a:gs pos="0">
                <a:srgbClr val="00BBC6"/>
              </a:gs>
              <a:gs pos="100000">
                <a:srgbClr val="03E0ED"/>
              </a:gs>
            </a:gsLst>
            <a:lin ang="18900000"/>
          </a:gradFill>
          <a:ln/>
        </p:spPr>
        <p:txBody>
          <a:bodyPr wrap="square" lIns="57201" tIns="26047" rIns="57201" bIns="26047" rtlCol="0" anchor="ctr"/>
          <a:lstStyle/>
          <a:p>
            <a:pPr algn="ctr">
              <a:lnSpc>
                <a:spcPts val="1350"/>
              </a:lnSpc>
            </a:pPr>
            <a:r>
              <a:rPr lang="en-US" sz="900" b="1" kern="0" spc="-24" dirty="0">
                <a:solidFill>
                  <a:srgbClr val="2B2A35"/>
                </a:solidFill>
              </a:rPr>
              <a:t>HISTORY</a:t>
            </a:r>
            <a:endParaRPr lang="en-US" sz="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20</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78037" y="812764"/>
            <a:ext cx="2249332" cy="452537"/>
          </a:xfrm>
          <a:prstGeom prst="roundRect">
            <a:avLst>
              <a:gd name="adj" fmla="val 80000"/>
            </a:avLst>
          </a:prstGeom>
          <a:gradFill>
            <a:gsLst>
              <a:gs pos="0">
                <a:srgbClr val="00BBC6"/>
              </a:gs>
              <a:gs pos="100000">
                <a:srgbClr val="03E0ED"/>
              </a:gs>
            </a:gsLst>
            <a:lin ang="18900000"/>
          </a:gradFill>
          <a:ln/>
        </p:spPr>
        <p:txBody>
          <a:bodyPr wrap="square" lIns="124963" tIns="53425" rIns="124963" bIns="53425" rtlCol="0" anchor="ctr"/>
          <a:lstStyle/>
          <a:p>
            <a:pPr algn="ctr">
              <a:lnSpc>
                <a:spcPts val="3150"/>
              </a:lnSpc>
            </a:pPr>
            <a:r>
              <a:rPr lang="en-US" sz="1800" b="1" kern="0" spc="-24" dirty="0">
                <a:solidFill>
                  <a:srgbClr val="FFFFFF"/>
                </a:solidFill>
              </a:rPr>
              <a:t>CALCULATIONS</a:t>
            </a:r>
            <a:endParaRPr lang="en-US" sz="1350" dirty="0"/>
          </a:p>
        </p:txBody>
      </p:sp>
      <p:pic>
        <p:nvPicPr>
          <p:cNvPr id="6" name="Image 0" descr="https://pitch-assets-ccb95893-de3f-4266-973c-20049231b248.s3.eu-west-1.amazonaws.com/dc35ff79-0df6-473a-bb4c-d2111390b5c2?pitch-bytes=51019&amp;pitch-content-type=image%2Fpng"/>
          <p:cNvPicPr>
            <a:picLocks noChangeAspect="1"/>
          </p:cNvPicPr>
          <p:nvPr/>
        </p:nvPicPr>
        <p:blipFill>
          <a:blip r:embed="rId3"/>
          <a:srcRect/>
          <a:stretch/>
        </p:blipFill>
        <p:spPr>
          <a:xfrm>
            <a:off x="5887342" y="813987"/>
            <a:ext cx="2658695" cy="2513411"/>
          </a:xfrm>
          <a:prstGeom prst="rect">
            <a:avLst/>
          </a:prstGeom>
        </p:spPr>
      </p:pic>
      <p:sp>
        <p:nvSpPr>
          <p:cNvPr id="7" name="Text 3"/>
          <p:cNvSpPr/>
          <p:nvPr/>
        </p:nvSpPr>
        <p:spPr>
          <a:xfrm>
            <a:off x="475961" y="1417417"/>
            <a:ext cx="5486400" cy="3250407"/>
          </a:xfrm>
          <a:prstGeom prst="rect">
            <a:avLst/>
          </a:prstGeom>
          <a:noFill/>
          <a:ln/>
        </p:spPr>
        <p:txBody>
          <a:bodyPr wrap="square" lIns="0" tIns="0" rIns="0" bIns="0" rtlCol="0" anchor="t"/>
          <a:lstStyle/>
          <a:p>
            <a:pPr marL="190500" indent="-190500" algn="l">
              <a:lnSpc>
                <a:spcPts val="1706"/>
              </a:lnSpc>
              <a:buSzPct val="100000"/>
              <a:buChar char="•"/>
            </a:pPr>
            <a:r>
              <a:rPr lang="en-US" sz="1000" b="0" kern="0" spc="-24" dirty="0">
                <a:solidFill>
                  <a:srgbClr val="FFFFFF"/>
                </a:solidFill>
                <a:latin typeface="Inter" pitchFamily="34" charset="0"/>
                <a:ea typeface="Inter" pitchFamily="34" charset="-122"/>
                <a:cs typeface="Inter" pitchFamily="34" charset="-120"/>
              </a:rPr>
              <a:t>We are measuring resistivity on a thin slice-conducting bottom surface, we need to use function G6 as describe in theory. Now using following equation we can find the value of ρ. </a:t>
            </a:r>
            <a:endParaRPr lang="en-US" sz="975" dirty="0"/>
          </a:p>
          <a:p>
            <a:pPr algn="l">
              <a:lnSpc>
                <a:spcPts val="1706"/>
              </a:lnSpc>
            </a:pPr>
            <a:endParaRPr lang="en-US" sz="975" dirty="0"/>
          </a:p>
          <a:p>
            <a:pPr marL="381000" lvl="1" indent="-190500" algn="l">
              <a:lnSpc>
                <a:spcPts val="1706"/>
              </a:lnSpc>
              <a:buSzPct val="100000"/>
              <a:buChar char="•"/>
            </a:pPr>
            <a:r>
              <a:rPr lang="en-US" sz="1000" b="0" kern="0" spc="-24" dirty="0">
                <a:solidFill>
                  <a:srgbClr val="FFFFFF"/>
                </a:solidFill>
                <a:latin typeface="Inter" pitchFamily="34" charset="0"/>
                <a:ea typeface="Inter" pitchFamily="34" charset="-122"/>
                <a:cs typeface="Inter" pitchFamily="34" charset="-120"/>
              </a:rPr>
              <a:t>V = voltage and I = Current S = Distance between probes = Given (s) = 2.0 mm</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W = Thickness of the crystal = Given W=0.5mm. Hence, (W/S)=(0.5/2.0)=0.25</a:t>
            </a:r>
            <a:endParaRPr lang="en-US" sz="975" dirty="0"/>
          </a:p>
          <a:p>
            <a:pPr marL="381000" lvl="1" indent="-190500" algn="l">
              <a:lnSpc>
                <a:spcPts val="1706"/>
              </a:lnSpc>
              <a:buSzPct val="100000"/>
              <a:buChar char="•"/>
            </a:pPr>
            <a:r>
              <a:rPr lang="en-US" sz="1000" b="0" kern="0" spc="-24" dirty="0">
                <a:solidFill>
                  <a:srgbClr val="FFFFFF"/>
                </a:solidFill>
                <a:latin typeface="Inter" pitchFamily="34" charset="0"/>
                <a:ea typeface="Inter" pitchFamily="34" charset="-122"/>
                <a:cs typeface="Inter" pitchFamily="34" charset="-120"/>
              </a:rPr>
              <a:t>From Slope of the graph Log10(ρ) v/s 1000/T, Band Gap (Eg) can be calculated as,</a:t>
            </a:r>
            <a:endParaRPr lang="en-US" sz="975" dirty="0"/>
          </a:p>
          <a:p>
            <a:pPr algn="l">
              <a:lnSpc>
                <a:spcPts val="1706"/>
              </a:lnSpc>
            </a:pPr>
            <a:r>
              <a:rPr lang="en-US" sz="1000" b="1" i="1" kern="0" spc="-24" dirty="0">
                <a:solidFill>
                  <a:srgbClr val="FFFFFF"/>
                </a:solidFill>
                <a:latin typeface="Inter" pitchFamily="34" charset="0"/>
                <a:ea typeface="Inter" pitchFamily="34" charset="-122"/>
                <a:cs typeface="Inter" pitchFamily="34" charset="-120"/>
              </a:rPr>
              <a:t>Eg = 2 x 2.3026 x 1000 x K x slope</a:t>
            </a:r>
            <a:endParaRPr lang="en-US" sz="975" dirty="0"/>
          </a:p>
          <a:p>
            <a:pPr marL="190500" indent="-190500" algn="l">
              <a:lnSpc>
                <a:spcPts val="1706"/>
              </a:lnSpc>
              <a:buSzPct val="100000"/>
              <a:buChar char="•"/>
            </a:pPr>
            <a:r>
              <a:rPr lang="en-US" sz="1000" b="0" kern="0" spc="-24" dirty="0">
                <a:solidFill>
                  <a:srgbClr val="FFFFFF"/>
                </a:solidFill>
                <a:latin typeface="Inter" pitchFamily="34" charset="0"/>
                <a:ea typeface="Inter" pitchFamily="34" charset="-122"/>
                <a:cs typeface="Inter" pitchFamily="34" charset="-120"/>
              </a:rPr>
              <a:t>Calculation of Percentage error:</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               Percentage Error =  Calculated value — Standard value     x    100                                                                                       Standard value</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                                          </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                                                                           </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            </a:t>
            </a:r>
            <a:endParaRPr lang="en-US" sz="975" dirty="0"/>
          </a:p>
        </p:txBody>
      </p:sp>
      <p:pic>
        <p:nvPicPr>
          <p:cNvPr id="8" name="Image 1" descr="https://pitch-assets-ccb95893-de3f-4266-973c-20049231b248.s3.eu-west-1.amazonaws.com/ca6ad3e9-74bc-48c0-b2df-bf69d68ec780?pitch-bytes=21101&amp;pitch-content-type=image%2Fpng"/>
          <p:cNvPicPr>
            <a:picLocks noChangeAspect="1"/>
          </p:cNvPicPr>
          <p:nvPr/>
        </p:nvPicPr>
        <p:blipFill>
          <a:blip r:embed="rId4"/>
          <a:srcRect/>
          <a:stretch/>
        </p:blipFill>
        <p:spPr>
          <a:xfrm>
            <a:off x="1775490" y="1876644"/>
            <a:ext cx="952851" cy="3863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21</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30179" y="718001"/>
            <a:ext cx="1829048" cy="431940"/>
          </a:xfrm>
          <a:prstGeom prst="roundRect">
            <a:avLst>
              <a:gd name="adj" fmla="val 80000"/>
            </a:avLst>
          </a:prstGeom>
          <a:gradFill>
            <a:gsLst>
              <a:gs pos="0">
                <a:srgbClr val="00BBC6"/>
              </a:gs>
              <a:gs pos="100000">
                <a:srgbClr val="03E0ED"/>
              </a:gs>
            </a:gsLst>
            <a:lin ang="18900000"/>
          </a:gradFill>
          <a:ln/>
        </p:spPr>
        <p:txBody>
          <a:bodyPr wrap="square" lIns="101614" tIns="50993" rIns="101614" bIns="50993" rtlCol="0" anchor="ctr"/>
          <a:lstStyle/>
          <a:p>
            <a:pPr algn="ctr">
              <a:lnSpc>
                <a:spcPts val="2363"/>
              </a:lnSpc>
            </a:pPr>
            <a:r>
              <a:rPr lang="en-US" sz="1400" b="1" kern="0" spc="-24" dirty="0">
                <a:solidFill>
                  <a:srgbClr val="FFFFFF"/>
                </a:solidFill>
              </a:rPr>
              <a:t>Caluculations</a:t>
            </a:r>
            <a:endParaRPr lang="en-US" sz="975" dirty="0"/>
          </a:p>
        </p:txBody>
      </p:sp>
      <p:sp>
        <p:nvSpPr>
          <p:cNvPr id="6" name="Text 3"/>
          <p:cNvSpPr/>
          <p:nvPr/>
        </p:nvSpPr>
        <p:spPr>
          <a:xfrm>
            <a:off x="476250" y="1273643"/>
            <a:ext cx="8229600" cy="216694"/>
          </a:xfrm>
          <a:prstGeom prst="rect">
            <a:avLst/>
          </a:prstGeom>
          <a:noFill/>
          <a:ln/>
        </p:spPr>
        <p:txBody>
          <a:bodyPr wrap="square" lIns="0" tIns="0" rIns="0" bIns="0" rtlCol="0" anchor="t"/>
          <a:lstStyle/>
          <a:p>
            <a:pPr algn="l">
              <a:lnSpc>
                <a:spcPts val="1706"/>
              </a:lnSpc>
            </a:pPr>
            <a:r>
              <a:rPr lang="en-US" sz="1000" b="0" kern="0" spc="-24" dirty="0">
                <a:solidFill>
                  <a:srgbClr val="FFFFFF"/>
                </a:solidFill>
                <a:latin typeface="Inter" pitchFamily="34" charset="0"/>
                <a:ea typeface="Inter" pitchFamily="34" charset="-122"/>
                <a:cs typeface="Inter" pitchFamily="34" charset="-120"/>
              </a:rPr>
              <a:t>To calculate Correction Factor = G6(0.25) we need to refer below table</a:t>
            </a:r>
            <a:endParaRPr lang="en-US" sz="975" dirty="0"/>
          </a:p>
        </p:txBody>
      </p:sp>
      <p:pic>
        <p:nvPicPr>
          <p:cNvPr id="7" name="Image 0" descr="https://pitch-assets-ccb95893-de3f-4266-973c-20049231b248.s3.eu-west-1.amazonaws.com/337bc0fa-3c34-4dbc-91a7-fcf06ad31551?pitch-bytes=184521&amp;pitch-content-type=image%2Fpng"/>
          <p:cNvPicPr>
            <a:picLocks noChangeAspect="1"/>
          </p:cNvPicPr>
          <p:nvPr/>
        </p:nvPicPr>
        <p:blipFill>
          <a:blip r:embed="rId3"/>
          <a:srcRect/>
          <a:stretch/>
        </p:blipFill>
        <p:spPr>
          <a:xfrm>
            <a:off x="1063611" y="1489249"/>
            <a:ext cx="3657600" cy="2010911"/>
          </a:xfrm>
          <a:prstGeom prst="rect">
            <a:avLst/>
          </a:prstGeom>
        </p:spPr>
      </p:pic>
      <p:sp>
        <p:nvSpPr>
          <p:cNvPr id="8" name="Text 4"/>
          <p:cNvSpPr/>
          <p:nvPr/>
        </p:nvSpPr>
        <p:spPr>
          <a:xfrm>
            <a:off x="476250" y="3789200"/>
            <a:ext cx="6400800" cy="4333875"/>
          </a:xfrm>
          <a:prstGeom prst="rect">
            <a:avLst/>
          </a:prstGeom>
          <a:noFill/>
          <a:ln/>
        </p:spPr>
        <p:txBody>
          <a:bodyPr wrap="none" lIns="0" tIns="0" rIns="0" bIns="0" rtlCol="0" anchor="t">
            <a:spAutoFit/>
          </a:bodyPr>
          <a:lstStyle/>
          <a:p>
            <a:pPr algn="l">
              <a:lnSpc>
                <a:spcPts val="1706"/>
              </a:lnSpc>
            </a:pPr>
            <a:r>
              <a:rPr lang="en-US" sz="1000" b="0" kern="0" spc="-24" dirty="0">
                <a:solidFill>
                  <a:srgbClr val="FFFFFF"/>
                </a:solidFill>
                <a:latin typeface="Inter" pitchFamily="34" charset="0"/>
                <a:ea typeface="Inter" pitchFamily="34" charset="-122"/>
                <a:cs typeface="Inter" pitchFamily="34" charset="-120"/>
              </a:rPr>
              <a:t>To find the values in between the values supplied in the table, extrapolate the reading by the following formula</a:t>
            </a:r>
            <a:endParaRPr lang="en-US" sz="975" dirty="0"/>
          </a:p>
          <a:p>
            <a:pPr algn="l">
              <a:lnSpc>
                <a:spcPts val="1706"/>
              </a:lnSpc>
            </a:pPr>
            <a:endParaRPr lang="en-US" sz="975" dirty="0"/>
          </a:p>
          <a:p>
            <a:pPr algn="l">
              <a:lnSpc>
                <a:spcPts val="1706"/>
              </a:lnSpc>
            </a:pPr>
            <a:endParaRPr lang="en-US" sz="975" dirty="0"/>
          </a:p>
          <a:p>
            <a:pPr algn="l">
              <a:lnSpc>
                <a:spcPts val="1706"/>
              </a:lnSpc>
            </a:pPr>
            <a:endParaRPr lang="en-US" sz="975" dirty="0"/>
          </a:p>
          <a:p>
            <a:pPr algn="l">
              <a:lnSpc>
                <a:spcPts val="1706"/>
              </a:lnSpc>
            </a:pPr>
            <a:endParaRPr lang="en-US" sz="975" dirty="0"/>
          </a:p>
          <a:p>
            <a:pPr algn="l">
              <a:lnSpc>
                <a:spcPts val="1706"/>
              </a:lnSpc>
            </a:pP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x = the value of w/s at which G6 or G7 is to be found </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x1 = the value of w/s just less than x (from the table)</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x2 = the value of w/s just greater than x (from the table)</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y1 = the value of G6 or G7 at x1 (from the table)</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y2 = the value of G6 or G7 at x2 (from the table)</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y = The value of G6 is to be found for w/s = 0.25</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Then from the table</a:t>
            </a:r>
            <a:endParaRPr lang="en-US" sz="975" dirty="0"/>
          </a:p>
          <a:p>
            <a:pPr algn="l">
              <a:lnSpc>
                <a:spcPts val="1706"/>
              </a:lnSpc>
            </a:pPr>
            <a:endParaRPr lang="en-US" sz="975" dirty="0"/>
          </a:p>
          <a:p>
            <a:pPr algn="l">
              <a:lnSpc>
                <a:spcPts val="1706"/>
              </a:lnSpc>
            </a:pPr>
            <a:endParaRPr lang="en-US" sz="975" dirty="0"/>
          </a:p>
          <a:p>
            <a:pPr algn="l">
              <a:lnSpc>
                <a:spcPts val="1706"/>
              </a:lnSpc>
            </a:pPr>
            <a:endParaRPr lang="en-US" sz="975" dirty="0"/>
          </a:p>
          <a:p>
            <a:pPr algn="l">
              <a:lnSpc>
                <a:spcPts val="1706"/>
              </a:lnSpc>
            </a:pP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Thus, the value of G6 (0.25) is 0.02484</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Hence, now resistivity can be calculated</a:t>
            </a:r>
            <a:endParaRPr lang="en-US" sz="975" dirty="0"/>
          </a:p>
          <a:p>
            <a:pPr algn="l">
              <a:lnSpc>
                <a:spcPts val="1706"/>
              </a:lnSpc>
            </a:pPr>
            <a:r>
              <a:rPr lang="en-US" sz="1000" b="0" kern="0" spc="-24" dirty="0">
                <a:solidFill>
                  <a:srgbClr val="FFFFFF"/>
                </a:solidFill>
                <a:latin typeface="Inter" pitchFamily="34" charset="0"/>
                <a:ea typeface="Inter" pitchFamily="34" charset="-122"/>
                <a:cs typeface="Inter" pitchFamily="34" charset="-120"/>
              </a:rPr>
              <a:t>From Slope of the graph Log10() v/s 1000/T, Band Gap (Eg) can be calculated as,</a:t>
            </a:r>
            <a:endParaRPr lang="en-US" sz="975" dirty="0"/>
          </a:p>
        </p:txBody>
      </p:sp>
      <p:pic>
        <p:nvPicPr>
          <p:cNvPr id="9" name="Image 1" descr="https://pitch-assets-ccb95893-de3f-4266-973c-20049231b248.s3.eu-west-1.amazonaws.com/f6885334-f01d-475c-899c-65f7d1809071?pitch-bytes=32789&amp;pitch-content-type=image%2Fpng"/>
          <p:cNvPicPr>
            <a:picLocks noChangeAspect="1"/>
          </p:cNvPicPr>
          <p:nvPr/>
        </p:nvPicPr>
        <p:blipFill>
          <a:blip r:embed="rId4"/>
          <a:srcRect/>
          <a:stretch/>
        </p:blipFill>
        <p:spPr>
          <a:xfrm>
            <a:off x="1063611" y="4083074"/>
            <a:ext cx="2624499" cy="73902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22</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30179" y="718001"/>
            <a:ext cx="2005808" cy="431940"/>
          </a:xfrm>
          <a:prstGeom prst="roundRect">
            <a:avLst>
              <a:gd name="adj" fmla="val 80000"/>
            </a:avLst>
          </a:prstGeom>
          <a:gradFill>
            <a:gsLst>
              <a:gs pos="0">
                <a:srgbClr val="00BBC6"/>
              </a:gs>
              <a:gs pos="100000">
                <a:srgbClr val="03E0ED"/>
              </a:gs>
            </a:gsLst>
            <a:lin ang="18900000"/>
          </a:gradFill>
          <a:ln/>
        </p:spPr>
        <p:txBody>
          <a:bodyPr wrap="square" lIns="111434" tIns="50993" rIns="111434" bIns="50993" rtlCol="0" anchor="ctr"/>
          <a:lstStyle/>
          <a:p>
            <a:pPr algn="ctr">
              <a:lnSpc>
                <a:spcPts val="3150"/>
              </a:lnSpc>
            </a:pPr>
            <a:r>
              <a:rPr lang="en-US" sz="1800" b="1" kern="0" spc="-24" dirty="0">
                <a:solidFill>
                  <a:srgbClr val="FFFFFF"/>
                </a:solidFill>
              </a:rPr>
              <a:t>Calculations</a:t>
            </a:r>
            <a:endParaRPr lang="en-US" sz="975" dirty="0"/>
          </a:p>
        </p:txBody>
      </p:sp>
      <p:sp>
        <p:nvSpPr>
          <p:cNvPr id="6" name="Text 3"/>
          <p:cNvSpPr/>
          <p:nvPr/>
        </p:nvSpPr>
        <p:spPr>
          <a:xfrm>
            <a:off x="746042" y="1285626"/>
            <a:ext cx="5486400" cy="3500437"/>
          </a:xfrm>
          <a:prstGeom prst="rect">
            <a:avLst/>
          </a:prstGeom>
          <a:noFill/>
          <a:ln/>
        </p:spPr>
        <p:txBody>
          <a:bodyPr wrap="none" lIns="0" tIns="0" rIns="0" bIns="0" rtlCol="0" anchor="t">
            <a:spAutoFit/>
          </a:bodyPr>
          <a:lstStyle/>
          <a:p>
            <a:pPr algn="l">
              <a:lnSpc>
                <a:spcPts val="1838"/>
              </a:lnSpc>
            </a:pPr>
            <a:r>
              <a:rPr lang="en-US" sz="1100" b="0" kern="0" spc="-24" dirty="0">
                <a:solidFill>
                  <a:srgbClr val="FFFFFF"/>
                </a:solidFill>
                <a:latin typeface="Inter" pitchFamily="34" charset="0"/>
                <a:ea typeface="Inter" pitchFamily="34" charset="-122"/>
                <a:cs typeface="Inter" pitchFamily="34" charset="-120"/>
              </a:rPr>
              <a:t>Where y = extrapolated value of G6 or G7 which is to be found</a:t>
            </a:r>
            <a:endParaRPr lang="en-US" sz="1050" dirty="0"/>
          </a:p>
          <a:p>
            <a:pPr algn="l">
              <a:lnSpc>
                <a:spcPts val="1838"/>
              </a:lnSpc>
            </a:pPr>
            <a:r>
              <a:rPr lang="en-US" sz="1100" b="0" kern="0" spc="-24" dirty="0">
                <a:solidFill>
                  <a:srgbClr val="FFFFFF"/>
                </a:solidFill>
                <a:latin typeface="Inter" pitchFamily="34" charset="0"/>
                <a:ea typeface="Inter" pitchFamily="34" charset="-122"/>
                <a:cs typeface="Inter" pitchFamily="34" charset="-120"/>
              </a:rPr>
              <a:t>x = the value of w/s at which G6 or G7 is to be found </a:t>
            </a:r>
            <a:endParaRPr lang="en-US" sz="1050" dirty="0"/>
          </a:p>
          <a:p>
            <a:pPr algn="l">
              <a:lnSpc>
                <a:spcPts val="1838"/>
              </a:lnSpc>
            </a:pPr>
            <a:r>
              <a:rPr lang="en-US" sz="1100" b="0" kern="0" spc="-24" dirty="0">
                <a:solidFill>
                  <a:srgbClr val="FFFFFF"/>
                </a:solidFill>
                <a:latin typeface="Inter" pitchFamily="34" charset="0"/>
                <a:ea typeface="Inter" pitchFamily="34" charset="-122"/>
                <a:cs typeface="Inter" pitchFamily="34" charset="-120"/>
              </a:rPr>
              <a:t>x1 = the value of w/s just less than x (from the table)</a:t>
            </a:r>
            <a:endParaRPr lang="en-US" sz="1050" dirty="0"/>
          </a:p>
          <a:p>
            <a:pPr algn="l">
              <a:lnSpc>
                <a:spcPts val="1838"/>
              </a:lnSpc>
            </a:pPr>
            <a:r>
              <a:rPr lang="en-US" sz="1100" b="0" kern="0" spc="-24" dirty="0">
                <a:solidFill>
                  <a:srgbClr val="FFFFFF"/>
                </a:solidFill>
                <a:latin typeface="Inter" pitchFamily="34" charset="0"/>
                <a:ea typeface="Inter" pitchFamily="34" charset="-122"/>
                <a:cs typeface="Inter" pitchFamily="34" charset="-120"/>
              </a:rPr>
              <a:t>x2 = the value of w/s just greater than x (from the table)</a:t>
            </a:r>
            <a:endParaRPr lang="en-US" sz="1050" dirty="0"/>
          </a:p>
          <a:p>
            <a:pPr algn="l">
              <a:lnSpc>
                <a:spcPts val="1838"/>
              </a:lnSpc>
            </a:pPr>
            <a:r>
              <a:rPr lang="en-US" sz="1100" b="0" kern="0" spc="-24" dirty="0">
                <a:solidFill>
                  <a:srgbClr val="FFFFFF"/>
                </a:solidFill>
                <a:latin typeface="Inter" pitchFamily="34" charset="0"/>
                <a:ea typeface="Inter" pitchFamily="34" charset="-122"/>
                <a:cs typeface="Inter" pitchFamily="34" charset="-120"/>
              </a:rPr>
              <a:t>y1 = the value of G6 or G7 at x1 (from the table)</a:t>
            </a:r>
            <a:endParaRPr lang="en-US" sz="1050" dirty="0"/>
          </a:p>
          <a:p>
            <a:pPr algn="l">
              <a:lnSpc>
                <a:spcPts val="1838"/>
              </a:lnSpc>
            </a:pPr>
            <a:r>
              <a:rPr lang="en-US" sz="1100" b="0" kern="0" spc="-24" dirty="0">
                <a:solidFill>
                  <a:srgbClr val="FFFFFF"/>
                </a:solidFill>
                <a:latin typeface="Inter" pitchFamily="34" charset="0"/>
                <a:ea typeface="Inter" pitchFamily="34" charset="-122"/>
                <a:cs typeface="Inter" pitchFamily="34" charset="-120"/>
              </a:rPr>
              <a:t>y2 = the value of G6 or G7 at x2 (from the table)</a:t>
            </a:r>
            <a:endParaRPr lang="en-US" sz="1050" dirty="0"/>
          </a:p>
          <a:p>
            <a:pPr algn="l">
              <a:lnSpc>
                <a:spcPts val="1838"/>
              </a:lnSpc>
            </a:pPr>
            <a:r>
              <a:rPr lang="en-US" sz="1100" b="0" kern="0" spc="-24" dirty="0">
                <a:solidFill>
                  <a:srgbClr val="FFFFFF"/>
                </a:solidFill>
                <a:latin typeface="Inter" pitchFamily="34" charset="0"/>
                <a:ea typeface="Inter" pitchFamily="34" charset="-122"/>
                <a:cs typeface="Inter" pitchFamily="34" charset="-120"/>
              </a:rPr>
              <a:t>y = The value of G6 is to be found for w/s = 0.25</a:t>
            </a:r>
            <a:endParaRPr lang="en-US" sz="1050" dirty="0"/>
          </a:p>
          <a:p>
            <a:pPr algn="l">
              <a:lnSpc>
                <a:spcPts val="1838"/>
              </a:lnSpc>
            </a:pPr>
            <a:r>
              <a:rPr lang="en-US" sz="1100" b="0" kern="0" spc="-24" dirty="0">
                <a:solidFill>
                  <a:srgbClr val="FFFFFF"/>
                </a:solidFill>
                <a:latin typeface="Inter" pitchFamily="34" charset="0"/>
                <a:ea typeface="Inter" pitchFamily="34" charset="-122"/>
                <a:cs typeface="Inter" pitchFamily="34" charset="-120"/>
              </a:rPr>
              <a:t>Then from the table</a:t>
            </a:r>
            <a:endParaRPr lang="en-US" sz="1050" dirty="0"/>
          </a:p>
          <a:p>
            <a:pPr algn="l">
              <a:lnSpc>
                <a:spcPts val="1838"/>
              </a:lnSpc>
            </a:pPr>
            <a:endParaRPr lang="en-US" sz="1050" dirty="0"/>
          </a:p>
          <a:p>
            <a:pPr algn="l">
              <a:lnSpc>
                <a:spcPts val="1838"/>
              </a:lnSpc>
            </a:pPr>
            <a:endParaRPr lang="en-US" sz="1050" dirty="0"/>
          </a:p>
          <a:p>
            <a:pPr algn="l">
              <a:lnSpc>
                <a:spcPts val="1838"/>
              </a:lnSpc>
            </a:pPr>
            <a:endParaRPr lang="en-US" sz="1050" dirty="0"/>
          </a:p>
          <a:p>
            <a:pPr algn="l">
              <a:lnSpc>
                <a:spcPts val="1838"/>
              </a:lnSpc>
            </a:pPr>
            <a:endParaRPr lang="en-US" sz="1050" dirty="0"/>
          </a:p>
          <a:p>
            <a:pPr algn="l">
              <a:lnSpc>
                <a:spcPts val="1838"/>
              </a:lnSpc>
            </a:pPr>
            <a:r>
              <a:rPr lang="en-US" sz="1100" b="0" kern="0" spc="-24" dirty="0">
                <a:solidFill>
                  <a:srgbClr val="FFFFFF"/>
                </a:solidFill>
                <a:latin typeface="Inter" pitchFamily="34" charset="0"/>
                <a:ea typeface="Inter" pitchFamily="34" charset="-122"/>
                <a:cs typeface="Inter" pitchFamily="34" charset="-120"/>
              </a:rPr>
              <a:t>Thus, the value of G6 (0.25) is 0.02484</a:t>
            </a:r>
            <a:endParaRPr lang="en-US" sz="1050" dirty="0"/>
          </a:p>
          <a:p>
            <a:pPr algn="l">
              <a:lnSpc>
                <a:spcPts val="1838"/>
              </a:lnSpc>
            </a:pPr>
            <a:r>
              <a:rPr lang="en-US" sz="1100" b="0" kern="0" spc="-24" dirty="0">
                <a:solidFill>
                  <a:srgbClr val="FFFFFF"/>
                </a:solidFill>
                <a:latin typeface="Inter" pitchFamily="34" charset="0"/>
                <a:ea typeface="Inter" pitchFamily="34" charset="-122"/>
                <a:cs typeface="Inter" pitchFamily="34" charset="-120"/>
              </a:rPr>
              <a:t>Hence, now resistivity can be calculated</a:t>
            </a:r>
            <a:endParaRPr lang="en-US" sz="1050" dirty="0"/>
          </a:p>
          <a:p>
            <a:pPr algn="l">
              <a:lnSpc>
                <a:spcPts val="1838"/>
              </a:lnSpc>
            </a:pPr>
            <a:r>
              <a:rPr lang="en-US" sz="1100" b="0" kern="0" spc="-24" dirty="0">
                <a:solidFill>
                  <a:srgbClr val="FFFFFF"/>
                </a:solidFill>
                <a:latin typeface="Inter" pitchFamily="34" charset="0"/>
                <a:ea typeface="Inter" pitchFamily="34" charset="-122"/>
                <a:cs typeface="Inter" pitchFamily="34" charset="-120"/>
              </a:rPr>
              <a:t>From Slope of the graph Log10(ρ) v/s 1000/T, Band Gap (Eg) can be calculated as,</a:t>
            </a:r>
            <a:endParaRPr lang="en-US" sz="1050" dirty="0"/>
          </a:p>
        </p:txBody>
      </p:sp>
      <p:pic>
        <p:nvPicPr>
          <p:cNvPr id="7" name="Image 0" descr="https://pitch-assets-ccb95893-de3f-4266-973c-20049231b248.s3.eu-west-1.amazonaws.com/8ecd61cc-d705-4da3-ac90-00469aeb1ba9?pitch-bytes=37284&amp;pitch-content-type=image%2Fpng"/>
          <p:cNvPicPr>
            <a:picLocks noChangeAspect="1"/>
          </p:cNvPicPr>
          <p:nvPr/>
        </p:nvPicPr>
        <p:blipFill>
          <a:blip r:embed="rId3"/>
          <a:srcRect/>
          <a:stretch/>
        </p:blipFill>
        <p:spPr>
          <a:xfrm>
            <a:off x="1664032" y="3191895"/>
            <a:ext cx="3439276" cy="8107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23</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30179" y="718001"/>
            <a:ext cx="1875563" cy="431940"/>
          </a:xfrm>
          <a:prstGeom prst="roundRect">
            <a:avLst>
              <a:gd name="adj" fmla="val 80000"/>
            </a:avLst>
          </a:prstGeom>
          <a:gradFill>
            <a:gsLst>
              <a:gs pos="0">
                <a:srgbClr val="00BBC6"/>
              </a:gs>
              <a:gs pos="100000">
                <a:srgbClr val="03E0ED"/>
              </a:gs>
            </a:gsLst>
            <a:lin ang="18900000"/>
          </a:gradFill>
          <a:ln/>
        </p:spPr>
        <p:txBody>
          <a:bodyPr wrap="square" lIns="104198" tIns="50993" rIns="104198" bIns="50993" rtlCol="0" anchor="ctr"/>
          <a:lstStyle/>
          <a:p>
            <a:pPr algn="ctr">
              <a:lnSpc>
                <a:spcPts val="3150"/>
              </a:lnSpc>
            </a:pPr>
            <a:r>
              <a:rPr lang="en-US" sz="1800" b="1" kern="0" spc="-24" dirty="0">
                <a:solidFill>
                  <a:srgbClr val="FFFFFF"/>
                </a:solidFill>
              </a:rPr>
              <a:t>Calculations</a:t>
            </a:r>
            <a:endParaRPr lang="en-US" sz="975" dirty="0"/>
          </a:p>
        </p:txBody>
      </p:sp>
      <p:sp>
        <p:nvSpPr>
          <p:cNvPr id="6" name="Text 3"/>
          <p:cNvSpPr/>
          <p:nvPr/>
        </p:nvSpPr>
        <p:spPr>
          <a:xfrm>
            <a:off x="727436" y="1378658"/>
            <a:ext cx="6400800" cy="1416844"/>
          </a:xfrm>
          <a:prstGeom prst="rect">
            <a:avLst/>
          </a:prstGeom>
          <a:noFill/>
          <a:ln/>
        </p:spPr>
        <p:txBody>
          <a:bodyPr wrap="none" lIns="0" tIns="0" rIns="0" bIns="0" rtlCol="0" anchor="t">
            <a:spAutoFit/>
          </a:bodyPr>
          <a:lstStyle/>
          <a:p>
            <a:pPr algn="l">
              <a:lnSpc>
                <a:spcPts val="2231"/>
              </a:lnSpc>
            </a:pPr>
            <a:r>
              <a:rPr lang="en-US" sz="1300" b="0" kern="0" spc="-24" dirty="0">
                <a:solidFill>
                  <a:srgbClr val="FFFFFF"/>
                </a:solidFill>
                <a:latin typeface="Inter" pitchFamily="34" charset="0"/>
                <a:ea typeface="Inter" pitchFamily="34" charset="-122"/>
                <a:cs typeface="Inter" pitchFamily="34" charset="-120"/>
              </a:rPr>
              <a:t>Eg = 2 x 2.3026 x 1000 x K x slope</a:t>
            </a:r>
            <a:endParaRPr lang="en-US" sz="12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Where K is Boltzmann’s constant = 8.6 x 10-5 eV &amp; Eg is Band Gap.</a:t>
            </a:r>
            <a:endParaRPr lang="en-US" sz="12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Standard Value of Eg for Ge is .66eV</a:t>
            </a:r>
            <a:endParaRPr lang="en-US" sz="12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Further, calculate the percentage error in calculation of Bang Gap.</a:t>
            </a:r>
            <a:endParaRPr lang="en-US" sz="12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Percentage Error=(Calculated Value−Standard Value)/(Standard Value)×100</a:t>
            </a:r>
            <a:endParaRPr lang="en-US" sz="127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24</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76250" y="1333304"/>
            <a:ext cx="7315200" cy="1133475"/>
          </a:xfrm>
          <a:prstGeom prst="rect">
            <a:avLst/>
          </a:prstGeom>
          <a:noFill/>
          <a:ln/>
        </p:spPr>
        <p:txBody>
          <a:bodyPr wrap="none" lIns="0" tIns="0" rIns="0" bIns="0" rtlCol="0" anchor="t">
            <a:spAutoFit/>
          </a:bodyPr>
          <a:lstStyle/>
          <a:p>
            <a:pPr marL="190500" indent="-190500" algn="l">
              <a:lnSpc>
                <a:spcPts val="2231"/>
              </a:lnSpc>
              <a:buSzPct val="100000"/>
              <a:buChar char="•"/>
            </a:pPr>
            <a:r>
              <a:rPr lang="en-US" sz="1300" b="0" kern="0" spc="-24" dirty="0">
                <a:solidFill>
                  <a:srgbClr val="FFFFFF"/>
                </a:solidFill>
                <a:latin typeface="Inter" pitchFamily="34" charset="0"/>
                <a:ea typeface="Inter" pitchFamily="34" charset="-122"/>
                <a:cs typeface="Inter" pitchFamily="34" charset="-120"/>
              </a:rPr>
              <a:t>The resistivity of a given sample (n-type) Germanium is calculated at various temperature</a:t>
            </a:r>
            <a:endParaRPr lang="en-US" sz="12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successfully.</a:t>
            </a:r>
            <a:endParaRPr lang="en-US" sz="1275" dirty="0"/>
          </a:p>
          <a:p>
            <a:pPr marL="190500" indent="-190500" algn="l">
              <a:lnSpc>
                <a:spcPts val="2231"/>
              </a:lnSpc>
              <a:buSzPct val="100000"/>
              <a:buChar char="•"/>
            </a:pPr>
            <a:r>
              <a:rPr lang="en-US" sz="1300" b="0" kern="0" spc="-24" dirty="0">
                <a:solidFill>
                  <a:srgbClr val="FFFFFF"/>
                </a:solidFill>
                <a:latin typeface="Inter" pitchFamily="34" charset="0"/>
                <a:ea typeface="Inter" pitchFamily="34" charset="-122"/>
                <a:cs typeface="Inter" pitchFamily="34" charset="-120"/>
              </a:rPr>
              <a:t>The Band Gap of (n-type) Germanium Semiconductors using Four Probe Method is</a:t>
            </a:r>
            <a:endParaRPr lang="en-US" sz="12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calculated and it is observed to be _________ and percentage error is ______________.</a:t>
            </a:r>
            <a:endParaRPr lang="en-US" sz="1275" dirty="0"/>
          </a:p>
        </p:txBody>
      </p:sp>
      <p:pic>
        <p:nvPicPr>
          <p:cNvPr id="6" name="Image 0" descr="https://images.unsplash.com/photo-1543286386-2e659306cd6c?crop=entropy&amp;cs=tinysrgb&amp;fit=max&amp;fm=jpg&amp;ixid=M3wyMTIyMnwwfDF8c2VhcmNofDJ8fHJlc3VsdHxlbnwwfHx8fDE2OTQzNjU4Mjd8MA&amp;ixlib=rb-4.0.3&amp;q=80&amp;w=1080"/>
          <p:cNvPicPr>
            <a:picLocks noChangeAspect="1"/>
          </p:cNvPicPr>
          <p:nvPr/>
        </p:nvPicPr>
        <p:blipFill>
          <a:blip r:embed="rId3"/>
          <a:srcRect/>
          <a:stretch/>
        </p:blipFill>
        <p:spPr>
          <a:xfrm>
            <a:off x="477229" y="2648662"/>
            <a:ext cx="3026013" cy="2017342"/>
          </a:xfrm>
          <a:prstGeom prst="rect">
            <a:avLst/>
          </a:prstGeom>
        </p:spPr>
      </p:pic>
      <p:sp>
        <p:nvSpPr>
          <p:cNvPr id="7" name="Text 3"/>
          <p:cNvSpPr/>
          <p:nvPr/>
        </p:nvSpPr>
        <p:spPr>
          <a:xfrm>
            <a:off x="478037" y="812764"/>
            <a:ext cx="2249332" cy="452537"/>
          </a:xfrm>
          <a:prstGeom prst="roundRect">
            <a:avLst>
              <a:gd name="adj" fmla="val 80000"/>
            </a:avLst>
          </a:prstGeom>
          <a:gradFill>
            <a:gsLst>
              <a:gs pos="0">
                <a:srgbClr val="00BBC6"/>
              </a:gs>
              <a:gs pos="100000">
                <a:srgbClr val="03E0ED"/>
              </a:gs>
            </a:gsLst>
            <a:lin ang="18900000"/>
          </a:gradFill>
          <a:ln/>
        </p:spPr>
        <p:txBody>
          <a:bodyPr wrap="square" lIns="124963" tIns="53425" rIns="124963" bIns="53425" rtlCol="0" anchor="ctr"/>
          <a:lstStyle/>
          <a:p>
            <a:pPr algn="ctr">
              <a:lnSpc>
                <a:spcPts val="3150"/>
              </a:lnSpc>
            </a:pPr>
            <a:r>
              <a:rPr lang="en-US" sz="1800" b="1" kern="0" spc="-24" dirty="0">
                <a:solidFill>
                  <a:srgbClr val="FFFFFF"/>
                </a:solidFill>
              </a:rPr>
              <a:t>RESULTS</a:t>
            </a:r>
            <a:endParaRPr lang="en-US" sz="13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25</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30179" y="718001"/>
            <a:ext cx="1893315" cy="431940"/>
          </a:xfrm>
          <a:prstGeom prst="roundRect">
            <a:avLst>
              <a:gd name="adj" fmla="val 80000"/>
            </a:avLst>
          </a:prstGeom>
          <a:gradFill>
            <a:gsLst>
              <a:gs pos="0">
                <a:srgbClr val="00BBC6"/>
              </a:gs>
              <a:gs pos="100000">
                <a:srgbClr val="03E0ED"/>
              </a:gs>
            </a:gsLst>
            <a:lin ang="18900000"/>
          </a:gradFill>
          <a:ln/>
        </p:spPr>
        <p:txBody>
          <a:bodyPr wrap="square" lIns="105184" tIns="50993" rIns="105184" bIns="50993" rtlCol="0" anchor="ctr"/>
          <a:lstStyle/>
          <a:p>
            <a:pPr algn="ctr">
              <a:lnSpc>
                <a:spcPts val="3150"/>
              </a:lnSpc>
            </a:pPr>
            <a:r>
              <a:rPr lang="en-US" sz="1800" b="1" kern="0" spc="-24" dirty="0">
                <a:solidFill>
                  <a:srgbClr val="FFFFFF"/>
                </a:solidFill>
              </a:rPr>
              <a:t>Applications</a:t>
            </a:r>
            <a:endParaRPr lang="en-US" sz="975" dirty="0"/>
          </a:p>
        </p:txBody>
      </p:sp>
      <p:sp>
        <p:nvSpPr>
          <p:cNvPr id="6" name="Text 3"/>
          <p:cNvSpPr/>
          <p:nvPr/>
        </p:nvSpPr>
        <p:spPr>
          <a:xfrm>
            <a:off x="476250" y="1273643"/>
            <a:ext cx="5486400" cy="2100263"/>
          </a:xfrm>
          <a:prstGeom prst="rect">
            <a:avLst/>
          </a:prstGeom>
          <a:noFill/>
          <a:ln/>
        </p:spPr>
        <p:txBody>
          <a:bodyPr wrap="square" lIns="0" tIns="0" rIns="0" bIns="0" rtlCol="0" anchor="t"/>
          <a:lstStyle/>
          <a:p>
            <a:pPr algn="l">
              <a:lnSpc>
                <a:spcPts val="1838"/>
              </a:lnSpc>
            </a:pPr>
            <a:r>
              <a:rPr lang="en-US" sz="1100" b="1" kern="0" spc="-24" dirty="0">
                <a:solidFill>
                  <a:srgbClr val="FFFFFF"/>
                </a:solidFill>
                <a:latin typeface="Inter" pitchFamily="34" charset="0"/>
                <a:ea typeface="Inter" pitchFamily="34" charset="-122"/>
                <a:cs typeface="Inter" pitchFamily="34" charset="-120"/>
              </a:rPr>
              <a:t>Application 1: Semiconductor Wafer Characterization</a:t>
            </a:r>
            <a:endParaRPr lang="en-US" sz="1050" dirty="0"/>
          </a:p>
          <a:p>
            <a:pPr marL="190500" indent="-190500" algn="l">
              <a:lnSpc>
                <a:spcPts val="1838"/>
              </a:lnSpc>
              <a:buSzPct val="100000"/>
              <a:buChar char="•"/>
            </a:pPr>
            <a:r>
              <a:rPr lang="en-US" sz="1100" b="0" kern="0" spc="-24" dirty="0">
                <a:solidFill>
                  <a:srgbClr val="FFFFFF"/>
                </a:solidFill>
                <a:latin typeface="Inter" pitchFamily="34" charset="0"/>
                <a:ea typeface="Inter" pitchFamily="34" charset="-122"/>
                <a:cs typeface="Inter" pitchFamily="34" charset="-120"/>
              </a:rPr>
              <a:t>Purpose: Measure silicon wafer properties for electronics.</a:t>
            </a:r>
            <a:endParaRPr lang="en-US" sz="1050" dirty="0"/>
          </a:p>
          <a:p>
            <a:pPr marL="190500" indent="-190500" algn="l">
              <a:lnSpc>
                <a:spcPts val="1838"/>
              </a:lnSpc>
              <a:buSzPct val="100000"/>
              <a:buChar char="•"/>
            </a:pPr>
            <a:r>
              <a:rPr lang="en-US" sz="1100" b="0" kern="0" spc="-24" dirty="0">
                <a:solidFill>
                  <a:srgbClr val="FFFFFF"/>
                </a:solidFill>
                <a:latin typeface="Inter" pitchFamily="34" charset="0"/>
                <a:ea typeface="Inter" pitchFamily="34" charset="-122"/>
                <a:cs typeface="Inter" pitchFamily="34" charset="-120"/>
              </a:rPr>
              <a:t>Four-Probe Method: Measure resistivity by applying current and measuring voltage.</a:t>
            </a:r>
            <a:endParaRPr lang="en-US" sz="1050" dirty="0"/>
          </a:p>
          <a:p>
            <a:pPr marL="190500" indent="-190500" algn="l">
              <a:lnSpc>
                <a:spcPts val="1838"/>
              </a:lnSpc>
              <a:buSzPct val="100000"/>
              <a:buChar char="•"/>
            </a:pPr>
            <a:r>
              <a:rPr lang="en-US" sz="1100" b="0" kern="0" spc="-24" dirty="0">
                <a:solidFill>
                  <a:srgbClr val="FFFFFF"/>
                </a:solidFill>
                <a:latin typeface="Inter" pitchFamily="34" charset="0"/>
                <a:ea typeface="Inter" pitchFamily="34" charset="-122"/>
                <a:cs typeface="Inter" pitchFamily="34" charset="-120"/>
              </a:rPr>
              <a:t>Quality Control: Ensure consistent resistivity for reliable electronic components.</a:t>
            </a:r>
            <a:endParaRPr lang="en-US" sz="1050" dirty="0"/>
          </a:p>
          <a:p>
            <a:pPr marL="190500" indent="-190500" algn="l">
              <a:lnSpc>
                <a:spcPts val="1838"/>
              </a:lnSpc>
              <a:buSzPct val="100000"/>
              <a:buChar char="•"/>
            </a:pPr>
            <a:r>
              <a:rPr lang="en-US" sz="1100" b="0" kern="0" spc="-24" dirty="0">
                <a:solidFill>
                  <a:srgbClr val="FFFFFF"/>
                </a:solidFill>
                <a:latin typeface="Inter" pitchFamily="34" charset="0"/>
                <a:ea typeface="Inter" pitchFamily="34" charset="-122"/>
                <a:cs typeface="Inter" pitchFamily="34" charset="-120"/>
              </a:rPr>
              <a:t>Doping Analysis: Study dopant concentration and depth for customized devices.</a:t>
            </a:r>
            <a:endParaRPr lang="en-US" sz="1050" dirty="0"/>
          </a:p>
          <a:p>
            <a:pPr marL="190500" indent="-190500" algn="l">
              <a:lnSpc>
                <a:spcPts val="1838"/>
              </a:lnSpc>
              <a:buSzPct val="100000"/>
              <a:buChar char="•"/>
            </a:pPr>
            <a:r>
              <a:rPr lang="en-US" sz="1100" b="0" kern="0" spc="-24" dirty="0">
                <a:solidFill>
                  <a:srgbClr val="FFFFFF"/>
                </a:solidFill>
                <a:latin typeface="Inter" pitchFamily="34" charset="0"/>
                <a:ea typeface="Inter" pitchFamily="34" charset="-122"/>
                <a:cs typeface="Inter" pitchFamily="34" charset="-120"/>
              </a:rPr>
              <a:t>Process Optimization: Fine-tune fabrication processes for improved performance.</a:t>
            </a:r>
            <a:endParaRPr lang="en-US" sz="1050" dirty="0"/>
          </a:p>
        </p:txBody>
      </p:sp>
      <p:sp>
        <p:nvSpPr>
          <p:cNvPr id="7" name="Text 4"/>
          <p:cNvSpPr/>
          <p:nvPr/>
        </p:nvSpPr>
        <p:spPr>
          <a:xfrm>
            <a:off x="476250" y="2736821"/>
            <a:ext cx="5486400" cy="2800350"/>
          </a:xfrm>
          <a:prstGeom prst="rect">
            <a:avLst/>
          </a:prstGeom>
          <a:noFill/>
          <a:ln/>
        </p:spPr>
        <p:txBody>
          <a:bodyPr wrap="none" lIns="0" tIns="0" rIns="0" bIns="0" rtlCol="0" anchor="t">
            <a:spAutoFit/>
          </a:bodyPr>
          <a:lstStyle/>
          <a:p>
            <a:pPr algn="l">
              <a:lnSpc>
                <a:spcPts val="1838"/>
              </a:lnSpc>
            </a:pPr>
            <a:endParaRPr lang="en-US" sz="1050" dirty="0"/>
          </a:p>
          <a:p>
            <a:pPr algn="l">
              <a:lnSpc>
                <a:spcPts val="1838"/>
              </a:lnSpc>
            </a:pPr>
            <a:endParaRPr lang="en-US" sz="1050" dirty="0"/>
          </a:p>
          <a:p>
            <a:pPr algn="l">
              <a:lnSpc>
                <a:spcPts val="1838"/>
              </a:lnSpc>
            </a:pPr>
            <a:endParaRPr lang="en-US" sz="1050" dirty="0"/>
          </a:p>
          <a:p>
            <a:pPr algn="l">
              <a:lnSpc>
                <a:spcPts val="1838"/>
              </a:lnSpc>
            </a:pPr>
            <a:r>
              <a:rPr lang="en-US" sz="1100" b="1" kern="0" spc="-24" dirty="0">
                <a:solidFill>
                  <a:srgbClr val="FFFFFF"/>
                </a:solidFill>
                <a:latin typeface="Inter" pitchFamily="34" charset="0"/>
                <a:ea typeface="Inter" pitchFamily="34" charset="-122"/>
                <a:cs typeface="Inter" pitchFamily="34" charset="-120"/>
              </a:rPr>
              <a:t>Application 2: Thin-Film Solar Cells</a:t>
            </a:r>
            <a:endParaRPr lang="en-US" sz="1050" dirty="0"/>
          </a:p>
          <a:p>
            <a:pPr marL="190500" indent="-190500" algn="l">
              <a:lnSpc>
                <a:spcPts val="1838"/>
              </a:lnSpc>
              <a:buSzPct val="100000"/>
              <a:buChar char="•"/>
            </a:pPr>
            <a:r>
              <a:rPr lang="en-US" sz="1100" b="0" kern="0" spc="-24" dirty="0">
                <a:solidFill>
                  <a:srgbClr val="FFFFFF"/>
                </a:solidFill>
                <a:latin typeface="Inter" pitchFamily="34" charset="0"/>
                <a:ea typeface="Inter" pitchFamily="34" charset="-122"/>
                <a:cs typeface="Inter" pitchFamily="34" charset="-120"/>
              </a:rPr>
              <a:t>Purpose: Enhance thin-film solar cell efficiency.</a:t>
            </a:r>
            <a:endParaRPr lang="en-US" sz="1050" dirty="0"/>
          </a:p>
          <a:p>
            <a:pPr marL="190500" indent="-190500" algn="l">
              <a:lnSpc>
                <a:spcPts val="1838"/>
              </a:lnSpc>
              <a:buSzPct val="100000"/>
              <a:buChar char="•"/>
            </a:pPr>
            <a:r>
              <a:rPr lang="en-US" sz="1100" b="0" kern="0" spc="-24" dirty="0">
                <a:solidFill>
                  <a:srgbClr val="FFFFFF"/>
                </a:solidFill>
                <a:latin typeface="Inter" pitchFamily="34" charset="0"/>
                <a:ea typeface="Inter" pitchFamily="34" charset="-122"/>
                <a:cs typeface="Inter" pitchFamily="34" charset="-120"/>
              </a:rPr>
              <a:t>Four-Probe Method: Measure sheet resistance to ensure uniform layers.</a:t>
            </a:r>
            <a:endParaRPr lang="en-US" sz="1050" dirty="0"/>
          </a:p>
          <a:p>
            <a:pPr marL="190500" indent="-190500" algn="l">
              <a:lnSpc>
                <a:spcPts val="1838"/>
              </a:lnSpc>
              <a:buSzPct val="100000"/>
              <a:buChar char="•"/>
            </a:pPr>
            <a:r>
              <a:rPr lang="en-US" sz="1100" b="0" kern="0" spc="-24" dirty="0">
                <a:solidFill>
                  <a:srgbClr val="FFFFFF"/>
                </a:solidFill>
                <a:latin typeface="Inter" pitchFamily="34" charset="0"/>
                <a:ea typeface="Inter" pitchFamily="34" charset="-122"/>
                <a:cs typeface="Inter" pitchFamily="34" charset="-120"/>
              </a:rPr>
              <a:t>Defect Detection: Identify and address conducting layer defects.</a:t>
            </a:r>
            <a:endParaRPr lang="en-US" sz="1050" dirty="0"/>
          </a:p>
          <a:p>
            <a:pPr marL="190500" indent="-190500" algn="l">
              <a:lnSpc>
                <a:spcPts val="1838"/>
              </a:lnSpc>
              <a:buSzPct val="100000"/>
              <a:buChar char="•"/>
            </a:pPr>
            <a:r>
              <a:rPr lang="en-US" sz="1100" b="0" kern="0" spc="-24" dirty="0">
                <a:solidFill>
                  <a:srgbClr val="FFFFFF"/>
                </a:solidFill>
                <a:latin typeface="Inter" pitchFamily="34" charset="0"/>
                <a:ea typeface="Inter" pitchFamily="34" charset="-122"/>
                <a:cs typeface="Inter" pitchFamily="34" charset="-120"/>
              </a:rPr>
              <a:t>Oxide Optimization: Assess conductivity of transparent oxide layers.</a:t>
            </a:r>
            <a:endParaRPr lang="en-US" sz="1050" dirty="0"/>
          </a:p>
          <a:p>
            <a:pPr marL="190500" indent="-190500" algn="l">
              <a:lnSpc>
                <a:spcPts val="1838"/>
              </a:lnSpc>
              <a:buSzPct val="100000"/>
              <a:buChar char="•"/>
            </a:pPr>
            <a:r>
              <a:rPr lang="en-US" sz="1100" b="0" kern="0" spc="-24" dirty="0">
                <a:solidFill>
                  <a:srgbClr val="FFFFFF"/>
                </a:solidFill>
                <a:latin typeface="Inter" pitchFamily="34" charset="0"/>
                <a:ea typeface="Inter" pitchFamily="34" charset="-122"/>
                <a:cs typeface="Inter" pitchFamily="34" charset="-120"/>
              </a:rPr>
              <a:t>Research &amp; Development: Explore materials for better solar cell performance.</a:t>
            </a:r>
            <a:endParaRPr lang="en-US" sz="1050" dirty="0"/>
          </a:p>
          <a:p>
            <a:pPr algn="l">
              <a:lnSpc>
                <a:spcPts val="1838"/>
              </a:lnSpc>
            </a:pPr>
            <a:endParaRPr lang="en-US" sz="1050" dirty="0"/>
          </a:p>
          <a:p>
            <a:pPr algn="l">
              <a:lnSpc>
                <a:spcPts val="1838"/>
              </a:lnSpc>
            </a:pPr>
            <a:endParaRPr lang="en-US" sz="1050" dirty="0"/>
          </a:p>
          <a:p>
            <a:pPr algn="l">
              <a:lnSpc>
                <a:spcPts val="1838"/>
              </a:lnSpc>
            </a:pPr>
            <a:endParaRPr lang="en-US" sz="10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26</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233363" y="1713908"/>
            <a:ext cx="6400800" cy="1333500"/>
          </a:xfrm>
          <a:prstGeom prst="rect">
            <a:avLst/>
          </a:prstGeom>
          <a:noFill/>
          <a:ln/>
        </p:spPr>
        <p:txBody>
          <a:bodyPr wrap="square" lIns="0" tIns="0" rIns="0" bIns="0" rtlCol="0" anchor="t"/>
          <a:lstStyle/>
          <a:p>
            <a:pPr marL="190500" indent="-190500" algn="l">
              <a:lnSpc>
                <a:spcPts val="2100"/>
              </a:lnSpc>
              <a:buSzPct val="100000"/>
              <a:buChar char="•"/>
            </a:pPr>
            <a:r>
              <a:rPr lang="en-US" sz="1200" b="0" kern="0" spc="-24" dirty="0">
                <a:solidFill>
                  <a:srgbClr val="FFFFFF"/>
                </a:solidFill>
                <a:latin typeface="Inter" pitchFamily="34" charset="0"/>
                <a:ea typeface="Inter" pitchFamily="34" charset="-122"/>
                <a:cs typeface="Inter" pitchFamily="34" charset="-120"/>
              </a:rPr>
              <a:t> Do not operate the instrument if suspect any damage to it.</a:t>
            </a:r>
            <a:endParaRPr lang="en-US" sz="1200" dirty="0"/>
          </a:p>
          <a:p>
            <a:pPr marL="190500" indent="-190500" algn="l">
              <a:lnSpc>
                <a:spcPts val="2100"/>
              </a:lnSpc>
              <a:buSzPct val="100000"/>
              <a:buChar char="•"/>
            </a:pPr>
            <a:r>
              <a:rPr lang="en-US" sz="1200" b="0" kern="0" spc="-24" dirty="0">
                <a:solidFill>
                  <a:srgbClr val="FFFFFF"/>
                </a:solidFill>
                <a:latin typeface="Inter" pitchFamily="34" charset="0"/>
                <a:ea typeface="Inter" pitchFamily="34" charset="-122"/>
                <a:cs typeface="Inter" pitchFamily="34" charset="-120"/>
              </a:rPr>
              <a:t>To avoid electric shock, ensure that the instrument is properly grounded before making connection.</a:t>
            </a:r>
            <a:endParaRPr lang="en-US" sz="1200" dirty="0"/>
          </a:p>
          <a:p>
            <a:pPr marL="190500" indent="-190500" algn="l">
              <a:lnSpc>
                <a:spcPts val="2100"/>
              </a:lnSpc>
              <a:buSzPct val="100000"/>
              <a:buChar char="•"/>
            </a:pPr>
            <a:r>
              <a:rPr lang="en-US" sz="1200" b="0" kern="0" spc="-24" dirty="0">
                <a:solidFill>
                  <a:srgbClr val="FFFFFF"/>
                </a:solidFill>
                <a:latin typeface="Inter" pitchFamily="34" charset="0"/>
                <a:ea typeface="Inter" pitchFamily="34" charset="-122"/>
                <a:cs typeface="Inter" pitchFamily="34" charset="-120"/>
              </a:rPr>
              <a:t>Make sure that the entire four probes hold the semiconductor crystal tightly otherwise it can be lost</a:t>
            </a:r>
            <a:endParaRPr lang="en-US" sz="1200" dirty="0"/>
          </a:p>
        </p:txBody>
      </p:sp>
      <p:pic>
        <p:nvPicPr>
          <p:cNvPr id="6" name="Image 0" descr="https://images.unsplash.com/photo-1693776471853-601e595b66d0?crop=entropy&amp;cs=tinysrgb&amp;fit=max&amp;fm=jpg&amp;ixid=M3wyMTIyMnwwfDF8c2VhcmNofDMzfHxlbGVjdHJpYyUyMHNob2NrfGVufDB8fHx8MTY5NDQ0MDg0MXww&amp;ixlib=rb-4.0.3&amp;q=80&amp;w=1080"/>
          <p:cNvPicPr>
            <a:picLocks noChangeAspect="1"/>
          </p:cNvPicPr>
          <p:nvPr/>
        </p:nvPicPr>
        <p:blipFill>
          <a:blip r:embed="rId3"/>
          <a:srcRect/>
          <a:stretch/>
        </p:blipFill>
        <p:spPr>
          <a:xfrm>
            <a:off x="5712712" y="1434941"/>
            <a:ext cx="3086403" cy="2057400"/>
          </a:xfrm>
          <a:prstGeom prst="rect">
            <a:avLst/>
          </a:prstGeom>
        </p:spPr>
      </p:pic>
      <p:sp>
        <p:nvSpPr>
          <p:cNvPr id="7" name="Text 3"/>
          <p:cNvSpPr/>
          <p:nvPr/>
        </p:nvSpPr>
        <p:spPr>
          <a:xfrm>
            <a:off x="478037" y="789539"/>
            <a:ext cx="2249332" cy="452537"/>
          </a:xfrm>
          <a:prstGeom prst="roundRect">
            <a:avLst>
              <a:gd name="adj" fmla="val 80000"/>
            </a:avLst>
          </a:prstGeom>
          <a:gradFill>
            <a:gsLst>
              <a:gs pos="0">
                <a:srgbClr val="00BBC6"/>
              </a:gs>
              <a:gs pos="100000">
                <a:srgbClr val="03E0ED"/>
              </a:gs>
            </a:gsLst>
            <a:lin ang="18900000"/>
          </a:gradFill>
          <a:ln/>
        </p:spPr>
        <p:txBody>
          <a:bodyPr wrap="square" lIns="124963" tIns="53425" rIns="124963" bIns="53425" rtlCol="0" anchor="ctr"/>
          <a:lstStyle/>
          <a:p>
            <a:pPr algn="ctr">
              <a:lnSpc>
                <a:spcPts val="3150"/>
              </a:lnSpc>
            </a:pPr>
            <a:r>
              <a:rPr lang="en-US" sz="1800" b="1" kern="0" spc="-24" dirty="0">
                <a:solidFill>
                  <a:srgbClr val="FFFFFF"/>
                </a:solidFill>
              </a:rPr>
              <a:t>PRECAUTIONS</a:t>
            </a:r>
            <a:endParaRPr lang="en-US" sz="13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1D1D25"/>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4894e412-97ad-45da-9ffa-d70d33f3c091?pitch-bytes=42095&amp;pitch-content-type=image%2Fjpeg"/>
          <p:cNvPicPr>
            <a:picLocks noChangeAspect="1"/>
          </p:cNvPicPr>
          <p:nvPr/>
        </p:nvPicPr>
        <p:blipFill>
          <a:blip r:embed="rId3"/>
          <a:srcRect/>
          <a:stretch/>
        </p:blipFill>
        <p:spPr>
          <a:xfrm>
            <a:off x="-381430" y="771281"/>
            <a:ext cx="9915447" cy="36020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03</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28621" y="952500"/>
            <a:ext cx="4572000" cy="476250"/>
          </a:xfrm>
          <a:prstGeom prst="rect">
            <a:avLst/>
          </a:prstGeom>
          <a:noFill/>
          <a:ln/>
        </p:spPr>
        <p:txBody>
          <a:bodyPr wrap="square" lIns="0" tIns="0" rIns="0" bIns="0" rtlCol="0" anchor="t"/>
          <a:lstStyle/>
          <a:p>
            <a:pPr algn="l">
              <a:lnSpc>
                <a:spcPts val="3750"/>
              </a:lnSpc>
            </a:pPr>
            <a:r>
              <a:rPr lang="en-US" sz="3000" b="0" kern="0" spc="-36" dirty="0">
                <a:solidFill>
                  <a:srgbClr val="FFFFFF"/>
                </a:solidFill>
                <a:latin typeface="Inter" pitchFamily="34" charset="0"/>
                <a:ea typeface="Inter" pitchFamily="34" charset="-122"/>
                <a:cs typeface="Inter" pitchFamily="34" charset="-120"/>
              </a:rPr>
              <a:t>HISTORY</a:t>
            </a:r>
            <a:endParaRPr lang="en-US" sz="2625" dirty="0"/>
          </a:p>
        </p:txBody>
      </p:sp>
      <p:sp>
        <p:nvSpPr>
          <p:cNvPr id="6" name="Text 3"/>
          <p:cNvSpPr/>
          <p:nvPr/>
        </p:nvSpPr>
        <p:spPr>
          <a:xfrm>
            <a:off x="429734" y="1592631"/>
            <a:ext cx="4572000" cy="2400102"/>
          </a:xfrm>
          <a:prstGeom prst="rect">
            <a:avLst/>
          </a:prstGeom>
          <a:noFill/>
          <a:ln/>
        </p:spPr>
        <p:txBody>
          <a:bodyPr wrap="square" lIns="0" tIns="0" rIns="0" bIns="0" rtlCol="0" anchor="t"/>
          <a:lstStyle/>
          <a:p>
            <a:pPr algn="l">
              <a:lnSpc>
                <a:spcPts val="3150"/>
              </a:lnSpc>
            </a:pPr>
            <a:r>
              <a:rPr lang="en-US" sz="1800" b="0" kern="0" spc="-24" dirty="0">
                <a:solidFill>
                  <a:srgbClr val="FFFFFF"/>
                </a:solidFill>
                <a:latin typeface="Inter" pitchFamily="34" charset="0"/>
                <a:ea typeface="Inter" pitchFamily="34" charset="-122"/>
                <a:cs typeface="Inter" pitchFamily="34" charset="-120"/>
              </a:rPr>
              <a:t>Four - terminal sensing also known as Kelvin sensing , after William Thomson, Lord Kelvin, who invented the Kelvin bridge in 1861 to measure very low resistances using four-terminal sensing</a:t>
            </a:r>
            <a:endParaRPr lang="en-US" sz="975" dirty="0"/>
          </a:p>
        </p:txBody>
      </p:sp>
      <p:pic>
        <p:nvPicPr>
          <p:cNvPr id="7" name="Image 0" descr="https://pitch-assets-ccb95893-de3f-4266-973c-20049231b248.s3.eu-west-1.amazonaws.com/f3f92d1f-c594-4d8c-a83e-6d85a8f53982?pitch-bytes=38241&amp;pitch-content-type=image%2Fjpeg"/>
          <p:cNvPicPr>
            <a:picLocks noChangeAspect="1"/>
          </p:cNvPicPr>
          <p:nvPr/>
        </p:nvPicPr>
        <p:blipFill>
          <a:blip r:embed="rId3"/>
          <a:srcRect/>
          <a:stretch/>
        </p:blipFill>
        <p:spPr>
          <a:xfrm>
            <a:off x="5554271" y="952500"/>
            <a:ext cx="2803821" cy="3040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04</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26038" y="783039"/>
            <a:ext cx="1289464" cy="431940"/>
          </a:xfrm>
          <a:prstGeom prst="roundRect">
            <a:avLst>
              <a:gd name="adj" fmla="val 80000"/>
            </a:avLst>
          </a:prstGeom>
          <a:gradFill>
            <a:gsLst>
              <a:gs pos="0">
                <a:srgbClr val="00BBC6"/>
              </a:gs>
              <a:gs pos="100000">
                <a:srgbClr val="03E0ED"/>
              </a:gs>
            </a:gsLst>
            <a:lin ang="18900000"/>
          </a:gradFill>
          <a:ln/>
        </p:spPr>
        <p:txBody>
          <a:bodyPr wrap="square" lIns="71637" tIns="50993" rIns="71637" bIns="50993" rtlCol="0" anchor="ctr"/>
          <a:lstStyle/>
          <a:p>
            <a:pPr algn="ctr">
              <a:lnSpc>
                <a:spcPts val="3150"/>
              </a:lnSpc>
            </a:pPr>
            <a:r>
              <a:rPr lang="en-US" sz="1800" b="1" kern="0" spc="-24" dirty="0">
                <a:solidFill>
                  <a:srgbClr val="FFFFFF"/>
                </a:solidFill>
              </a:rPr>
              <a:t>Theory</a:t>
            </a:r>
            <a:endParaRPr lang="en-US" sz="975" dirty="0"/>
          </a:p>
        </p:txBody>
      </p:sp>
      <p:sp>
        <p:nvSpPr>
          <p:cNvPr id="6" name="Text 3"/>
          <p:cNvSpPr/>
          <p:nvPr/>
        </p:nvSpPr>
        <p:spPr>
          <a:xfrm>
            <a:off x="476250" y="1340789"/>
            <a:ext cx="8229600" cy="3750469"/>
          </a:xfrm>
          <a:prstGeom prst="rect">
            <a:avLst/>
          </a:prstGeom>
          <a:noFill/>
          <a:ln/>
        </p:spPr>
        <p:txBody>
          <a:bodyPr wrap="square" lIns="0" tIns="0" rIns="0" bIns="0" rtlCol="0" anchor="t"/>
          <a:lstStyle/>
          <a:p>
            <a:pPr marL="190500" indent="-190500" algn="l">
              <a:lnSpc>
                <a:spcPts val="1969"/>
              </a:lnSpc>
              <a:buSzPct val="100000"/>
              <a:buChar char="•"/>
            </a:pPr>
            <a:r>
              <a:rPr lang="en-US" sz="1100" b="0" kern="0" spc="-24" dirty="0">
                <a:solidFill>
                  <a:srgbClr val="FFFFFF"/>
                </a:solidFill>
                <a:latin typeface="Cotham Sans" pitchFamily="34" charset="0"/>
                <a:ea typeface="Cotham Sans" pitchFamily="34" charset="-122"/>
                <a:cs typeface="Cotham Sans" pitchFamily="34" charset="-120"/>
              </a:rPr>
              <a:t>Ohm's law: If physical conditions (like temperature, mechanical stress) remains unchanged, then potential difference across two ends of a conductor is proportional to current flowing through it.</a:t>
            </a:r>
            <a:endParaRPr lang="en-US" sz="1125" dirty="0"/>
          </a:p>
          <a:p>
            <a:pPr algn="l">
              <a:lnSpc>
                <a:spcPts val="1969"/>
              </a:lnSpc>
            </a:pPr>
            <a:endParaRPr lang="en-US" sz="1125" dirty="0"/>
          </a:p>
          <a:p>
            <a:pPr algn="l">
              <a:lnSpc>
                <a:spcPts val="1969"/>
              </a:lnSpc>
            </a:pPr>
            <a:r>
              <a:rPr lang="en-US" sz="1100" b="0" kern="0" spc="-24" dirty="0">
                <a:solidFill>
                  <a:srgbClr val="FFFFFF"/>
                </a:solidFill>
                <a:latin typeface="Cotham Sans" pitchFamily="34" charset="0"/>
                <a:ea typeface="Cotham Sans" pitchFamily="34" charset="-122"/>
                <a:cs typeface="Cotham Sans" pitchFamily="34" charset="-120"/>
              </a:rPr>
              <a:t>                                                                      </a:t>
            </a:r>
            <a:r>
              <a:rPr lang="en-US" sz="1100" b="1" kern="0" spc="-24" dirty="0">
                <a:solidFill>
                  <a:srgbClr val="FFFFFF"/>
                </a:solidFill>
                <a:latin typeface="Cotham Sans" pitchFamily="34" charset="0"/>
                <a:ea typeface="Cotham Sans" pitchFamily="34" charset="-122"/>
                <a:cs typeface="Cotham Sans" pitchFamily="34" charset="-120"/>
              </a:rPr>
              <a:t>𝑉 ∝ 𝐼 𝑉 = 𝐼𝑅</a:t>
            </a:r>
            <a:endParaRPr lang="en-US" sz="1125" dirty="0"/>
          </a:p>
          <a:p>
            <a:pPr algn="l">
              <a:lnSpc>
                <a:spcPts val="1969"/>
              </a:lnSpc>
            </a:pPr>
            <a:endParaRPr lang="en-US" sz="1125" dirty="0"/>
          </a:p>
          <a:p>
            <a:pPr algn="l">
              <a:lnSpc>
                <a:spcPts val="1969"/>
              </a:lnSpc>
            </a:pPr>
            <a:r>
              <a:rPr lang="en-US" sz="1100" b="0" kern="0" spc="-24" dirty="0">
                <a:solidFill>
                  <a:srgbClr val="FFFFFF"/>
                </a:solidFill>
                <a:latin typeface="Cotham Sans" pitchFamily="34" charset="0"/>
                <a:ea typeface="Cotham Sans" pitchFamily="34" charset="-122"/>
                <a:cs typeface="Cotham Sans" pitchFamily="34" charset="-120"/>
              </a:rPr>
              <a:t>    The constant of proportionality, R, is called resistance of the conductor.</a:t>
            </a:r>
            <a:endParaRPr lang="en-US" sz="1125" dirty="0"/>
          </a:p>
          <a:p>
            <a:pPr algn="l">
              <a:lnSpc>
                <a:spcPts val="1969"/>
              </a:lnSpc>
            </a:pPr>
            <a:endParaRPr lang="en-US" sz="1125" dirty="0"/>
          </a:p>
          <a:p>
            <a:pPr marL="190500" indent="-190500" algn="l">
              <a:lnSpc>
                <a:spcPts val="1969"/>
              </a:lnSpc>
              <a:buSzPct val="100000"/>
              <a:buChar char="•"/>
            </a:pPr>
            <a:r>
              <a:rPr lang="en-US" sz="1100" b="0" kern="0" spc="-24" dirty="0">
                <a:solidFill>
                  <a:srgbClr val="FFFFFF"/>
                </a:solidFill>
                <a:latin typeface="Cotham Sans" pitchFamily="34" charset="0"/>
                <a:ea typeface="Cotham Sans" pitchFamily="34" charset="-122"/>
                <a:cs typeface="Cotham Sans" pitchFamily="34" charset="-120"/>
              </a:rPr>
              <a:t>Resistivity: At a constant temperature, the resistance, R, of a conductor is (i) proportional to its length and (ii) inversely proportional to its area of cross-section,</a:t>
            </a:r>
            <a:endParaRPr lang="en-US" sz="1125" dirty="0"/>
          </a:p>
          <a:p>
            <a:pPr algn="l">
              <a:lnSpc>
                <a:spcPts val="1969"/>
              </a:lnSpc>
            </a:pPr>
            <a:r>
              <a:rPr lang="en-US" sz="1100" b="0" kern="0" spc="-24" dirty="0">
                <a:solidFill>
                  <a:srgbClr val="FFFFFF"/>
                </a:solidFill>
                <a:latin typeface="Cotham Sans" pitchFamily="34" charset="0"/>
                <a:ea typeface="Cotham Sans" pitchFamily="34" charset="-122"/>
                <a:cs typeface="Cotham Sans" pitchFamily="34" charset="-120"/>
              </a:rPr>
              <a:t>                                                                        </a:t>
            </a:r>
            <a:endParaRPr lang="en-US" sz="1125" dirty="0"/>
          </a:p>
          <a:p>
            <a:pPr algn="l">
              <a:lnSpc>
                <a:spcPts val="1969"/>
              </a:lnSpc>
            </a:pPr>
            <a:r>
              <a:rPr lang="en-US" sz="1100" b="0" kern="0" spc="-24" dirty="0">
                <a:solidFill>
                  <a:srgbClr val="FFFFFF"/>
                </a:solidFill>
                <a:latin typeface="Cotham Sans" pitchFamily="34" charset="0"/>
                <a:ea typeface="Cotham Sans" pitchFamily="34" charset="-122"/>
                <a:cs typeface="Cotham Sans" pitchFamily="34" charset="-120"/>
              </a:rPr>
              <a:t>                                                                          </a:t>
            </a:r>
            <a:r>
              <a:rPr lang="en-US" sz="1100" b="1" kern="0" spc="-24" dirty="0">
                <a:solidFill>
                  <a:srgbClr val="FFFFFF"/>
                </a:solidFill>
                <a:latin typeface="Cotham Sans" pitchFamily="34" charset="0"/>
                <a:ea typeface="Cotham Sans" pitchFamily="34" charset="-122"/>
                <a:cs typeface="Cotham Sans" pitchFamily="34" charset="-120"/>
              </a:rPr>
              <a:t>R = ρ(L/A)</a:t>
            </a:r>
            <a:endParaRPr lang="en-US" sz="1125" dirty="0"/>
          </a:p>
          <a:p>
            <a:pPr algn="l">
              <a:lnSpc>
                <a:spcPts val="1969"/>
              </a:lnSpc>
            </a:pPr>
            <a:endParaRPr lang="en-US" sz="1125" dirty="0"/>
          </a:p>
          <a:p>
            <a:pPr marL="190500" indent="-190500" algn="l">
              <a:lnSpc>
                <a:spcPts val="1969"/>
              </a:lnSpc>
              <a:buSzPct val="100000"/>
              <a:buChar char="•"/>
            </a:pPr>
            <a:r>
              <a:rPr lang="en-US" sz="1100" b="0" kern="0" spc="-24" dirty="0">
                <a:solidFill>
                  <a:srgbClr val="FFFFFF"/>
                </a:solidFill>
                <a:latin typeface="Cotham Sans" pitchFamily="34" charset="0"/>
                <a:ea typeface="Cotham Sans" pitchFamily="34" charset="-122"/>
                <a:cs typeface="Cotham Sans" pitchFamily="34" charset="-120"/>
              </a:rPr>
              <a:t>The constant of proportionality, ρ , is called resistivity of material of the conductor. Resistivity of a material is equal to the resistance offered by      a wire of this material of unit length and unit cross-sectional area. Unit of resistance is ohm (Ω), and unit of resistivity is ohm-meter ( Ω-m )</a:t>
            </a:r>
            <a:endParaRPr lang="en-US" sz="11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05</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57200" y="731201"/>
            <a:ext cx="5486400" cy="4033325"/>
          </a:xfrm>
          <a:prstGeom prst="rect">
            <a:avLst/>
          </a:prstGeom>
          <a:noFill/>
          <a:ln/>
        </p:spPr>
        <p:txBody>
          <a:bodyPr wrap="square" lIns="0" tIns="0" rIns="0" bIns="0" rtlCol="0" anchor="t"/>
          <a:lstStyle/>
          <a:p>
            <a:pPr algn="l">
              <a:lnSpc>
                <a:spcPts val="2494"/>
              </a:lnSpc>
            </a:pPr>
            <a:r>
              <a:rPr lang="en-US" sz="1400" b="1" kern="0" spc="-24" dirty="0">
                <a:solidFill>
                  <a:srgbClr val="FFFFFF"/>
                </a:solidFill>
                <a:latin typeface="Cotham Sans" pitchFamily="34" charset="0"/>
                <a:ea typeface="Cotham Sans" pitchFamily="34" charset="-122"/>
                <a:cs typeface="Cotham Sans" pitchFamily="34" charset="-120"/>
              </a:rPr>
              <a:t>The 4-point probe set up -</a:t>
            </a:r>
            <a:endParaRPr lang="en-US" sz="975" dirty="0"/>
          </a:p>
          <a:p>
            <a:pPr algn="l">
              <a:lnSpc>
                <a:spcPts val="1706"/>
              </a:lnSpc>
            </a:pPr>
            <a:endParaRPr lang="en-US" sz="975" dirty="0"/>
          </a:p>
          <a:p>
            <a:pPr algn="l">
              <a:lnSpc>
                <a:spcPts val="1838"/>
              </a:lnSpc>
            </a:pPr>
            <a:r>
              <a:rPr lang="en-US" sz="1100" b="0" kern="0" spc="-24" dirty="0">
                <a:solidFill>
                  <a:srgbClr val="FFFFFF"/>
                </a:solidFill>
                <a:latin typeface="Cotham Sans" pitchFamily="34" charset="0"/>
                <a:ea typeface="Cotham Sans" pitchFamily="34" charset="-122"/>
                <a:cs typeface="Cotham Sans" pitchFamily="34" charset="-120"/>
              </a:rPr>
              <a:t>- The four-probe method is used for measuring the resistivity of a sample material.</a:t>
            </a:r>
            <a:endParaRPr lang="en-US" sz="975" dirty="0"/>
          </a:p>
          <a:p>
            <a:pPr algn="l">
              <a:lnSpc>
                <a:spcPts val="1838"/>
              </a:lnSpc>
            </a:pPr>
            <a:r>
              <a:rPr lang="en-US" sz="1100" b="0" kern="0" spc="-24" dirty="0">
                <a:solidFill>
                  <a:srgbClr val="FFFFFF"/>
                </a:solidFill>
                <a:latin typeface="Cotham Sans" pitchFamily="34" charset="0"/>
                <a:ea typeface="Cotham Sans" pitchFamily="34" charset="-122"/>
                <a:cs typeface="Cotham Sans" pitchFamily="34" charset="-120"/>
              </a:rPr>
              <a:t>- The setup consists of four tungsten metal tips with finite radii, evenly spaced.</a:t>
            </a:r>
            <a:endParaRPr lang="en-US" sz="975" dirty="0"/>
          </a:p>
          <a:p>
            <a:pPr algn="l">
              <a:lnSpc>
                <a:spcPts val="1838"/>
              </a:lnSpc>
            </a:pPr>
            <a:r>
              <a:rPr lang="en-US" sz="1100" b="0" kern="0" spc="-24" dirty="0">
                <a:solidFill>
                  <a:srgbClr val="FFFFFF"/>
                </a:solidFill>
                <a:latin typeface="Cotham Sans" pitchFamily="34" charset="0"/>
                <a:ea typeface="Cotham Sans" pitchFamily="34" charset="-122"/>
                <a:cs typeface="Cotham Sans" pitchFamily="34" charset="-120"/>
              </a:rPr>
              <a:t>- Each tip is supported by springs to minimize sample damage during probing.</a:t>
            </a:r>
            <a:endParaRPr lang="en-US" sz="975" dirty="0"/>
          </a:p>
          <a:p>
            <a:pPr algn="l">
              <a:lnSpc>
                <a:spcPts val="1838"/>
              </a:lnSpc>
            </a:pPr>
            <a:r>
              <a:rPr lang="en-US" sz="1100" b="0" kern="0" spc="-24" dirty="0">
                <a:solidFill>
                  <a:srgbClr val="FFFFFF"/>
                </a:solidFill>
                <a:latin typeface="Cotham Sans" pitchFamily="34" charset="0"/>
                <a:ea typeface="Cotham Sans" pitchFamily="34" charset="-122"/>
                <a:cs typeface="Cotham Sans" pitchFamily="34" charset="-120"/>
              </a:rPr>
              <a:t>- The four metal tips are part of an auto-mechanical stage that can move up and down during measurements.</a:t>
            </a:r>
            <a:endParaRPr lang="en-US" sz="975" dirty="0"/>
          </a:p>
          <a:p>
            <a:pPr algn="l">
              <a:lnSpc>
                <a:spcPts val="1838"/>
              </a:lnSpc>
            </a:pPr>
            <a:r>
              <a:rPr lang="en-US" sz="1100" b="0" kern="0" spc="-24" dirty="0">
                <a:solidFill>
                  <a:srgbClr val="FFFFFF"/>
                </a:solidFill>
                <a:latin typeface="Cotham Sans" pitchFamily="34" charset="0"/>
                <a:ea typeface="Cotham Sans" pitchFamily="34" charset="-122"/>
                <a:cs typeface="Cotham Sans" pitchFamily="34" charset="-120"/>
              </a:rPr>
              <a:t>- A high impedance current source is used to supply current through the outer two probes.</a:t>
            </a:r>
            <a:endParaRPr lang="en-US" sz="975" dirty="0"/>
          </a:p>
          <a:p>
            <a:pPr algn="l">
              <a:lnSpc>
                <a:spcPts val="1838"/>
              </a:lnSpc>
            </a:pPr>
            <a:r>
              <a:rPr lang="en-US" sz="1100" b="0" kern="0" spc="-24" dirty="0">
                <a:solidFill>
                  <a:srgbClr val="FFFFFF"/>
                </a:solidFill>
                <a:latin typeface="Cotham Sans" pitchFamily="34" charset="0"/>
                <a:ea typeface="Cotham Sans" pitchFamily="34" charset="-122"/>
                <a:cs typeface="Cotham Sans" pitchFamily="34" charset="-120"/>
              </a:rPr>
              <a:t>- A voltmeter measures the voltage across the inner two probes to determine the sample's resistivity.</a:t>
            </a:r>
            <a:endParaRPr lang="en-US" sz="975" dirty="0"/>
          </a:p>
          <a:p>
            <a:pPr algn="l">
              <a:lnSpc>
                <a:spcPts val="1838"/>
              </a:lnSpc>
            </a:pPr>
            <a:r>
              <a:rPr lang="en-US" sz="1100" b="0" kern="0" spc="-24" dirty="0">
                <a:solidFill>
                  <a:srgbClr val="FFFFFF"/>
                </a:solidFill>
                <a:latin typeface="Cotham Sans" pitchFamily="34" charset="0"/>
                <a:ea typeface="Cotham Sans" pitchFamily="34" charset="-122"/>
                <a:cs typeface="Cotham Sans" pitchFamily="34" charset="-120"/>
              </a:rPr>
              <a:t>- The inner probes do not draw current because of the high input impedance of the voltmeter, eliminating unwanted voltage drops caused by contact resistance between the probes and the sample.</a:t>
            </a:r>
            <a:endParaRPr lang="en-US" sz="975" dirty="0"/>
          </a:p>
          <a:p>
            <a:pPr algn="l">
              <a:lnSpc>
                <a:spcPts val="1838"/>
              </a:lnSpc>
            </a:pPr>
            <a:r>
              <a:rPr lang="en-US" sz="1100" b="0" kern="0" spc="-24" dirty="0">
                <a:solidFill>
                  <a:srgbClr val="FFFFFF"/>
                </a:solidFill>
                <a:latin typeface="Cotham Sans" pitchFamily="34" charset="0"/>
                <a:ea typeface="Cotham Sans" pitchFamily="34" charset="-122"/>
                <a:cs typeface="Cotham Sans" pitchFamily="34" charset="-120"/>
              </a:rPr>
              <a:t>- The contact resistances between probes and the sample are highly sensitive to pressure and surface conditions, such as oxidation.</a:t>
            </a:r>
            <a:endParaRPr lang="en-US" sz="975" dirty="0"/>
          </a:p>
          <a:p>
            <a:pPr algn="l">
              <a:lnSpc>
                <a:spcPts val="1838"/>
              </a:lnSpc>
            </a:pPr>
            <a:r>
              <a:rPr lang="en-US" sz="1100" b="0" kern="0" spc="-24" dirty="0">
                <a:solidFill>
                  <a:srgbClr val="FFFFFF"/>
                </a:solidFill>
                <a:latin typeface="Cotham Sans" pitchFamily="34" charset="0"/>
                <a:ea typeface="Cotham Sans" pitchFamily="34" charset="-122"/>
                <a:cs typeface="Cotham Sans" pitchFamily="34" charset="-120"/>
              </a:rPr>
              <a:t>- Typical probe spacing in this setup is approximately 2 mm.</a:t>
            </a:r>
            <a:endParaRPr lang="en-US" sz="975" dirty="0"/>
          </a:p>
        </p:txBody>
      </p:sp>
      <p:pic>
        <p:nvPicPr>
          <p:cNvPr id="6" name="Image 0" descr="https://pitch-assets-ccb95893-de3f-4266-973c-20049231b248.s3.eu-west-1.amazonaws.com/5857c979-36e6-49f5-9cd5-099e9b85c268?pitch-bytes=70317&amp;pitch-content-type=image%2Fpng"/>
          <p:cNvPicPr>
            <a:picLocks noChangeAspect="1"/>
          </p:cNvPicPr>
          <p:nvPr/>
        </p:nvPicPr>
        <p:blipFill>
          <a:blip r:embed="rId3"/>
          <a:srcRect/>
          <a:stretch/>
        </p:blipFill>
        <p:spPr>
          <a:xfrm>
            <a:off x="5480871" y="707639"/>
            <a:ext cx="3258809" cy="1947962"/>
          </a:xfrm>
          <a:prstGeom prst="rect">
            <a:avLst/>
          </a:prstGeom>
        </p:spPr>
      </p:pic>
      <p:pic>
        <p:nvPicPr>
          <p:cNvPr id="7" name="Image 1" descr="https://pitch-assets-ccb95893-de3f-4266-973c-20049231b248.s3.eu-west-1.amazonaws.com/d7f15ce8-e629-4ed5-a041-bee275c03bf5?pitch-bytes=47706&amp;pitch-content-type=image%2Fpng"/>
          <p:cNvPicPr>
            <a:picLocks noChangeAspect="1"/>
          </p:cNvPicPr>
          <p:nvPr/>
        </p:nvPicPr>
        <p:blipFill>
          <a:blip r:embed="rId4"/>
          <a:srcRect t="1646" b="1646"/>
          <a:stretch/>
        </p:blipFill>
        <p:spPr>
          <a:xfrm>
            <a:off x="5841305" y="2789693"/>
            <a:ext cx="2542772" cy="2057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06</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33059" y="616729"/>
            <a:ext cx="8229600" cy="4266407"/>
          </a:xfrm>
          <a:prstGeom prst="rect">
            <a:avLst/>
          </a:prstGeom>
          <a:noFill/>
          <a:ln/>
        </p:spPr>
        <p:txBody>
          <a:bodyPr wrap="square" lIns="0" tIns="0" rIns="0" bIns="0" rtlCol="0" anchor="t"/>
          <a:lstStyle/>
          <a:p>
            <a:pPr algn="l">
              <a:lnSpc>
                <a:spcPts val="2100"/>
              </a:lnSpc>
            </a:pPr>
            <a:endParaRPr lang="en-US" sz="1200" dirty="0"/>
          </a:p>
          <a:p>
            <a:pPr algn="l">
              <a:lnSpc>
                <a:spcPts val="2100"/>
              </a:lnSpc>
            </a:pPr>
            <a:endParaRPr lang="en-US" sz="1200" dirty="0"/>
          </a:p>
          <a:p>
            <a:pPr algn="l">
              <a:lnSpc>
                <a:spcPts val="2100"/>
              </a:lnSpc>
            </a:pPr>
            <a:r>
              <a:rPr lang="en-US" sz="1200" b="0" kern="0" spc="-24" dirty="0">
                <a:solidFill>
                  <a:srgbClr val="FFFFFF"/>
                </a:solidFill>
                <a:latin typeface="Inter" pitchFamily="34" charset="0"/>
                <a:ea typeface="Inter" pitchFamily="34" charset="-122"/>
                <a:cs typeface="Inter" pitchFamily="34" charset="-120"/>
              </a:rPr>
              <a:t>In order to use this four probe method in germanium crystals or slices it is necessary to assume that:</a:t>
            </a:r>
            <a:endParaRPr lang="en-US" sz="1200" dirty="0"/>
          </a:p>
          <a:p>
            <a:pPr marL="190500" indent="-190500" algn="l">
              <a:lnSpc>
                <a:spcPts val="2100"/>
              </a:lnSpc>
              <a:buSzPct val="100000"/>
              <a:buChar char="•"/>
            </a:pPr>
            <a:r>
              <a:rPr lang="en-US" sz="1200" b="0" kern="0" spc="-24" dirty="0">
                <a:solidFill>
                  <a:srgbClr val="FFFFFF"/>
                </a:solidFill>
                <a:latin typeface="Inter" pitchFamily="34" charset="0"/>
                <a:ea typeface="Inter" pitchFamily="34" charset="-122"/>
                <a:cs typeface="Inter" pitchFamily="34" charset="-120"/>
              </a:rPr>
              <a:t>The resistivity of the material is uniform in the area of measurement</a:t>
            </a:r>
            <a:endParaRPr lang="en-US" sz="1200" dirty="0"/>
          </a:p>
          <a:p>
            <a:pPr marL="190500" indent="-190500" algn="l">
              <a:lnSpc>
                <a:spcPts val="2100"/>
              </a:lnSpc>
              <a:buSzPct val="100000"/>
              <a:buChar char="•"/>
            </a:pPr>
            <a:r>
              <a:rPr lang="en-US" sz="1200" b="0" kern="0" spc="-24" dirty="0">
                <a:solidFill>
                  <a:srgbClr val="FFFFFF"/>
                </a:solidFill>
                <a:latin typeface="Inter" pitchFamily="34" charset="0"/>
                <a:ea typeface="Inter" pitchFamily="34" charset="-122"/>
                <a:cs typeface="Inter" pitchFamily="34" charset="-120"/>
              </a:rPr>
              <a:t>A non conducting boundary is produced when the surface of the crystal is in contact with an insulator. </a:t>
            </a:r>
            <a:endParaRPr lang="en-US" sz="1200" dirty="0"/>
          </a:p>
          <a:p>
            <a:pPr algn="l">
              <a:lnSpc>
                <a:spcPts val="2100"/>
              </a:lnSpc>
            </a:pPr>
            <a:endParaRPr lang="en-US" sz="1200" dirty="0"/>
          </a:p>
          <a:p>
            <a:pPr algn="l">
              <a:lnSpc>
                <a:spcPts val="2100"/>
              </a:lnSpc>
            </a:pPr>
            <a:r>
              <a:rPr lang="en-US" sz="1200" b="0" kern="0" spc="-24" dirty="0">
                <a:solidFill>
                  <a:srgbClr val="FFFFFF"/>
                </a:solidFill>
                <a:latin typeface="Inter" pitchFamily="34" charset="0"/>
                <a:ea typeface="Inter" pitchFamily="34" charset="-122"/>
                <a:cs typeface="Inter" pitchFamily="34" charset="-120"/>
              </a:rPr>
              <a:t>The derivation of equations given below are involved. For each case it is assumed that the probes are equally spaced (spacing =s). </a:t>
            </a:r>
            <a:endParaRPr lang="en-US" sz="1200" dirty="0"/>
          </a:p>
          <a:p>
            <a:pPr algn="l">
              <a:lnSpc>
                <a:spcPts val="2100"/>
              </a:lnSpc>
            </a:pPr>
            <a:r>
              <a:rPr lang="en-US" sz="1200" b="0" kern="0" spc="-24" dirty="0">
                <a:solidFill>
                  <a:srgbClr val="FFFFFF"/>
                </a:solidFill>
                <a:latin typeface="Inter" pitchFamily="34" charset="0"/>
                <a:ea typeface="Inter" pitchFamily="34" charset="-122"/>
                <a:cs typeface="Inter" pitchFamily="34" charset="-120"/>
              </a:rPr>
              <a:t>Case I: Resistivity Measurements on a Large Sample: We assume that the metal tip is infinitesimal and sample are semi infinite in lateral dimensions. For bulk samples where the sample thickness, W &gt;&gt; S , the probe spacing, we assume a spherical protrusion of current emanating from the outer probe tips. The resistivity is computed to be</a:t>
            </a:r>
            <a:endParaRPr lang="en-US" sz="1200" dirty="0"/>
          </a:p>
          <a:p>
            <a:pPr algn="l">
              <a:lnSpc>
                <a:spcPts val="2100"/>
              </a:lnSpc>
            </a:pPr>
            <a:endParaRPr lang="en-US" sz="1200" dirty="0"/>
          </a:p>
          <a:p>
            <a:pPr algn="l">
              <a:lnSpc>
                <a:spcPts val="2100"/>
              </a:lnSpc>
            </a:pPr>
            <a:r>
              <a:rPr lang="en-US" sz="1200" b="0" kern="0" spc="-24" dirty="0">
                <a:solidFill>
                  <a:srgbClr val="FFFFFF"/>
                </a:solidFill>
                <a:latin typeface="Inter" pitchFamily="34" charset="0"/>
                <a:ea typeface="Inter" pitchFamily="34" charset="-122"/>
                <a:cs typeface="Inter" pitchFamily="34" charset="-120"/>
              </a:rPr>
              <a:t>where V = floating potential difference between the inner probes, unit: volt </a:t>
            </a:r>
            <a:endParaRPr lang="en-US" sz="1200" dirty="0"/>
          </a:p>
          <a:p>
            <a:pPr algn="l">
              <a:lnSpc>
                <a:spcPts val="2100"/>
              </a:lnSpc>
            </a:pPr>
            <a:r>
              <a:rPr lang="en-US" sz="1200" b="0" kern="0" spc="-24" dirty="0">
                <a:solidFill>
                  <a:srgbClr val="FFFFFF"/>
                </a:solidFill>
                <a:latin typeface="Inter" pitchFamily="34" charset="0"/>
                <a:ea typeface="Inter" pitchFamily="34" charset="-122"/>
                <a:cs typeface="Inter" pitchFamily="34" charset="-120"/>
              </a:rPr>
              <a:t>𝐼 =current through the outer pair of probes, unit: ampere </a:t>
            </a:r>
            <a:endParaRPr lang="en-US" sz="1200" dirty="0"/>
          </a:p>
          <a:p>
            <a:pPr algn="l">
              <a:lnSpc>
                <a:spcPts val="2100"/>
              </a:lnSpc>
            </a:pPr>
            <a:r>
              <a:rPr lang="en-US" sz="1200" b="0" kern="0" spc="-24" dirty="0">
                <a:solidFill>
                  <a:srgbClr val="FFFFFF"/>
                </a:solidFill>
                <a:latin typeface="Inter" pitchFamily="34" charset="0"/>
                <a:ea typeface="Inter" pitchFamily="34" charset="-122"/>
                <a:cs typeface="Inter" pitchFamily="34" charset="-120"/>
              </a:rPr>
              <a:t>s = spacing between point probes, unit: meter </a:t>
            </a:r>
            <a:endParaRPr lang="en-US" sz="1200" dirty="0"/>
          </a:p>
          <a:p>
            <a:pPr algn="l">
              <a:lnSpc>
                <a:spcPts val="2100"/>
              </a:lnSpc>
            </a:pPr>
            <a:r>
              <a:rPr lang="en-US" sz="1200" b="0" kern="0" spc="-24" dirty="0">
                <a:solidFill>
                  <a:srgbClr val="FFFFFF"/>
                </a:solidFill>
                <a:latin typeface="Inter" pitchFamily="34" charset="0"/>
                <a:ea typeface="Inter" pitchFamily="34" charset="-122"/>
                <a:cs typeface="Inter" pitchFamily="34" charset="-120"/>
              </a:rPr>
              <a:t>ρ0 = resistivity, unit: ohm meter</a:t>
            </a:r>
            <a:endParaRPr lang="en-US" sz="1200" dirty="0"/>
          </a:p>
        </p:txBody>
      </p:sp>
      <p:pic>
        <p:nvPicPr>
          <p:cNvPr id="6" name="Image 0" descr="https://pitch-assets-ccb95893-de3f-4266-973c-20049231b248.s3.eu-west-1.amazonaws.com/95704fe3-11ba-4fec-899a-bd0740b01a90?pitch-bytes=3566&amp;pitch-content-type=image%2Fpng"/>
          <p:cNvPicPr>
            <a:picLocks noChangeAspect="1"/>
          </p:cNvPicPr>
          <p:nvPr/>
        </p:nvPicPr>
        <p:blipFill>
          <a:blip r:embed="rId3"/>
          <a:srcRect/>
          <a:stretch/>
        </p:blipFill>
        <p:spPr>
          <a:xfrm>
            <a:off x="6952384" y="3928807"/>
            <a:ext cx="1542817" cy="567757"/>
          </a:xfrm>
          <a:prstGeom prst="rect">
            <a:avLst/>
          </a:prstGeom>
          <a:effectLst>
            <a:outerShdw blurRad="406400" dist="50800" dir="5400000" algn="bl" rotWithShape="0">
              <a:srgbClr val="000000">
                <a:alpha val="100000"/>
              </a:srgbClr>
            </a:outerShdw>
          </a:effectLst>
        </p:spPr>
      </p:pic>
      <p:sp>
        <p:nvSpPr>
          <p:cNvPr id="7" name="Text 3"/>
          <p:cNvSpPr/>
          <p:nvPr/>
        </p:nvSpPr>
        <p:spPr>
          <a:xfrm>
            <a:off x="428621" y="800648"/>
            <a:ext cx="9144000" cy="247634"/>
          </a:xfrm>
          <a:prstGeom prst="rect">
            <a:avLst/>
          </a:prstGeom>
          <a:noFill/>
          <a:ln/>
        </p:spPr>
        <p:txBody>
          <a:bodyPr wrap="square" lIns="0" tIns="0" rIns="0" bIns="0" rtlCol="0" anchor="t"/>
          <a:lstStyle/>
          <a:p>
            <a:pPr algn="l">
              <a:lnSpc>
                <a:spcPts val="1950"/>
              </a:lnSpc>
            </a:pPr>
            <a:r>
              <a:rPr lang="en-US" sz="1500" b="1" kern="0" spc="-36" dirty="0">
                <a:solidFill>
                  <a:srgbClr val="DDCDFF"/>
                </a:solidFill>
                <a:latin typeface="Inter" pitchFamily="34" charset="0"/>
                <a:ea typeface="Inter" pitchFamily="34" charset="-122"/>
                <a:cs typeface="Inter" pitchFamily="34" charset="-120"/>
              </a:rPr>
              <a:t>Resistivity of Germanium (semiconductor) crystals or slices:</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07</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31256" y="924073"/>
            <a:ext cx="8229600" cy="1066800"/>
          </a:xfrm>
          <a:prstGeom prst="rect">
            <a:avLst/>
          </a:prstGeom>
          <a:noFill/>
          <a:ln/>
        </p:spPr>
        <p:txBody>
          <a:bodyPr wrap="square" lIns="0" tIns="0" rIns="0" bIns="0" rtlCol="0" anchor="t"/>
          <a:lstStyle/>
          <a:p>
            <a:pPr algn="l">
              <a:lnSpc>
                <a:spcPts val="2100"/>
              </a:lnSpc>
            </a:pPr>
            <a:r>
              <a:rPr lang="en-US" sz="1200" b="0" kern="0" spc="-24" dirty="0">
                <a:solidFill>
                  <a:srgbClr val="FFFFFF"/>
                </a:solidFill>
                <a:latin typeface="Inter" pitchFamily="34" charset="0"/>
                <a:ea typeface="Inter" pitchFamily="34" charset="-122"/>
                <a:cs typeface="Inter" pitchFamily="34" charset="-120"/>
              </a:rPr>
              <a:t>Case II: Resistivity Measurements on a Thin Slice-Nonconducting Bottom Surface: </a:t>
            </a:r>
            <a:endParaRPr lang="en-US" sz="1200" dirty="0"/>
          </a:p>
          <a:p>
            <a:pPr algn="l">
              <a:lnSpc>
                <a:spcPts val="2100"/>
              </a:lnSpc>
            </a:pPr>
            <a:r>
              <a:rPr lang="en-US" sz="1200" b="0" kern="0" spc="-24" dirty="0">
                <a:solidFill>
                  <a:srgbClr val="FFFFFF"/>
                </a:solidFill>
                <a:latin typeface="Inter" pitchFamily="34" charset="0"/>
                <a:ea typeface="Inter" pitchFamily="34" charset="-122"/>
                <a:cs typeface="Inter" pitchFamily="34" charset="-120"/>
              </a:rPr>
              <a:t>    For the case of a nonconducting bottom on a slice the resistivity is computed from</a:t>
            </a:r>
            <a:endParaRPr lang="en-US" sz="1200" dirty="0"/>
          </a:p>
          <a:p>
            <a:pPr algn="l">
              <a:lnSpc>
                <a:spcPts val="2100"/>
              </a:lnSpc>
            </a:pPr>
            <a:endParaRPr lang="en-US" sz="1200" dirty="0"/>
          </a:p>
          <a:p>
            <a:pPr algn="l">
              <a:lnSpc>
                <a:spcPts val="2100"/>
              </a:lnSpc>
            </a:pPr>
            <a:endParaRPr lang="en-US" sz="1200" dirty="0"/>
          </a:p>
        </p:txBody>
      </p:sp>
      <p:pic>
        <p:nvPicPr>
          <p:cNvPr id="6" name="Image 0" descr="https://pitch-assets-ccb95893-de3f-4266-973c-20049231b248.s3.eu-west-1.amazonaws.com/03bd4c14-8546-40ad-a17d-c595520e2fa8?pitch-bytes=2915&amp;pitch-content-type=image%2Fpng"/>
          <p:cNvPicPr>
            <a:picLocks noChangeAspect="1"/>
          </p:cNvPicPr>
          <p:nvPr/>
        </p:nvPicPr>
        <p:blipFill>
          <a:blip r:embed="rId3"/>
          <a:srcRect/>
          <a:stretch/>
        </p:blipFill>
        <p:spPr>
          <a:xfrm>
            <a:off x="3222094" y="1819992"/>
            <a:ext cx="956472" cy="495948"/>
          </a:xfrm>
          <a:prstGeom prst="rect">
            <a:avLst/>
          </a:prstGeom>
          <a:effectLst>
            <a:outerShdw blurRad="3175" dist="50800" dir="2700000" algn="bl" rotWithShape="0">
              <a:srgbClr val="000000">
                <a:alpha val="100000"/>
              </a:srgbClr>
            </a:outerShdw>
          </a:effectLst>
        </p:spPr>
      </p:pic>
      <p:sp>
        <p:nvSpPr>
          <p:cNvPr id="7" name="Text 3"/>
          <p:cNvSpPr/>
          <p:nvPr/>
        </p:nvSpPr>
        <p:spPr>
          <a:xfrm>
            <a:off x="1077283" y="2794217"/>
            <a:ext cx="5486400" cy="800100"/>
          </a:xfrm>
          <a:prstGeom prst="rect">
            <a:avLst/>
          </a:prstGeom>
          <a:noFill/>
          <a:ln/>
        </p:spPr>
        <p:txBody>
          <a:bodyPr wrap="none" lIns="0" tIns="0" rIns="0" bIns="0" rtlCol="0" anchor="t">
            <a:spAutoFit/>
          </a:bodyPr>
          <a:lstStyle/>
          <a:p>
            <a:pPr algn="l">
              <a:lnSpc>
                <a:spcPts val="2100"/>
              </a:lnSpc>
            </a:pPr>
            <a:r>
              <a:rPr lang="en-US" sz="1200" b="0" kern="0" spc="-24" dirty="0">
                <a:solidFill>
                  <a:srgbClr val="FFFFFF"/>
                </a:solidFill>
                <a:latin typeface="Inter" pitchFamily="34" charset="0"/>
                <a:ea typeface="Inter" pitchFamily="34" charset="-122"/>
                <a:cs typeface="Inter" pitchFamily="34" charset="-120"/>
              </a:rPr>
              <a:t>can be calculated from graph (1) or from Table (1) given below or using formula:</a:t>
            </a:r>
            <a:endParaRPr lang="en-US" sz="1200" dirty="0"/>
          </a:p>
          <a:p>
            <a:pPr algn="l">
              <a:lnSpc>
                <a:spcPts val="2100"/>
              </a:lnSpc>
            </a:pPr>
            <a:endParaRPr lang="en-US" sz="1200" dirty="0"/>
          </a:p>
          <a:p>
            <a:pPr algn="l">
              <a:lnSpc>
                <a:spcPts val="2100"/>
              </a:lnSpc>
            </a:pPr>
            <a:endParaRPr lang="en-US" sz="1200" dirty="0"/>
          </a:p>
        </p:txBody>
      </p:sp>
      <p:pic>
        <p:nvPicPr>
          <p:cNvPr id="8" name="Image 1" descr="https://pitch-assets-ccb95893-de3f-4266-973c-20049231b248.s3.eu-west-1.amazonaws.com/10a17753-16c0-4b99-81f9-ebce7670fbc7?pitch-bytes=2267&amp;pitch-content-type=image%2Fpng"/>
          <p:cNvPicPr>
            <a:picLocks noChangeAspect="1"/>
          </p:cNvPicPr>
          <p:nvPr/>
        </p:nvPicPr>
        <p:blipFill>
          <a:blip r:embed="rId4"/>
          <a:srcRect/>
          <a:stretch/>
        </p:blipFill>
        <p:spPr>
          <a:xfrm>
            <a:off x="464935" y="2729611"/>
            <a:ext cx="538072" cy="353110"/>
          </a:xfrm>
          <a:prstGeom prst="rect">
            <a:avLst/>
          </a:prstGeom>
          <a:effectLst>
            <a:outerShdw blurRad="3175" dist="50800" dir="2700000" algn="bl" rotWithShape="0">
              <a:srgbClr val="000000">
                <a:alpha val="100000"/>
              </a:srgbClr>
            </a:outerShdw>
          </a:effectLst>
        </p:spPr>
      </p:pic>
      <p:pic>
        <p:nvPicPr>
          <p:cNvPr id="9" name="Image 2" descr="https://pitch-assets-ccb95893-de3f-4266-973c-20049231b248.s3.eu-west-1.amazonaws.com/bd4572b3-ea08-4520-b48a-1f54b8d377b8?pitch-bytes=4617&amp;pitch-content-type=image%2Fpng"/>
          <p:cNvPicPr>
            <a:picLocks noChangeAspect="1"/>
          </p:cNvPicPr>
          <p:nvPr/>
        </p:nvPicPr>
        <p:blipFill>
          <a:blip r:embed="rId5"/>
          <a:srcRect/>
          <a:stretch/>
        </p:blipFill>
        <p:spPr>
          <a:xfrm>
            <a:off x="2925945" y="3192625"/>
            <a:ext cx="1539027" cy="463457"/>
          </a:xfrm>
          <a:prstGeom prst="rect">
            <a:avLst/>
          </a:prstGeom>
          <a:effectLst>
            <a:outerShdw blurRad="3175" dist="50800" dir="2700000" algn="bl" rotWithShape="0">
              <a:srgbClr val="000000">
                <a:alpha val="100000"/>
              </a:srgbClr>
            </a:outerShdw>
          </a:effectLst>
        </p:spPr>
      </p:pic>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6887330" y="1266751"/>
          <a:ext cx="2068444" cy="3457575"/>
        </p:xfrm>
        <a:graphic>
          <a:graphicData uri="http://schemas.openxmlformats.org/drawingml/2006/table">
            <a:tbl>
              <a:tblPr/>
              <a:tblGrid>
                <a:gridCol w="610782">
                  <a:extLst>
                    <a:ext uri="{9D8B030D-6E8A-4147-A177-3AD203B41FA5}">
                      <a16:colId xmlns:a16="http://schemas.microsoft.com/office/drawing/2014/main" val="20000"/>
                    </a:ext>
                  </a:extLst>
                </a:gridCol>
                <a:gridCol w="610707">
                  <a:extLst>
                    <a:ext uri="{9D8B030D-6E8A-4147-A177-3AD203B41FA5}">
                      <a16:colId xmlns:a16="http://schemas.microsoft.com/office/drawing/2014/main" val="20001"/>
                    </a:ext>
                  </a:extLst>
                </a:gridCol>
                <a:gridCol w="846955">
                  <a:extLst>
                    <a:ext uri="{9D8B030D-6E8A-4147-A177-3AD203B41FA5}">
                      <a16:colId xmlns:a16="http://schemas.microsoft.com/office/drawing/2014/main" val="20002"/>
                    </a:ext>
                  </a:extLst>
                </a:gridCol>
              </a:tblGrid>
              <a:tr h="314325">
                <a:tc>
                  <a:txBody>
                    <a:bodyPr/>
                    <a:lstStyle/>
                    <a:p>
                      <a:pPr algn="l"/>
                      <a:r>
                        <a:rPr lang="en-US" sz="1100" b="1" dirty="0">
                          <a:solidFill>
                            <a:srgbClr val="FFFFFF"/>
                          </a:solidFill>
                          <a:latin typeface="Inter" pitchFamily="34" charset="0"/>
                          <a:ea typeface="Inter" pitchFamily="34" charset="-122"/>
                          <a:cs typeface="Inter" pitchFamily="34" charset="-120"/>
                        </a:rPr>
                        <a:t>S.No.</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b="1" dirty="0">
                          <a:solidFill>
                            <a:srgbClr val="FFFFFF"/>
                          </a:solidFill>
                          <a:latin typeface="Inter" pitchFamily="34" charset="0"/>
                          <a:ea typeface="Inter" pitchFamily="34" charset="-122"/>
                          <a:cs typeface="Inter" pitchFamily="34" charset="-120"/>
                        </a:rPr>
                        <a:t>W/S</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b="1" dirty="0">
                          <a:solidFill>
                            <a:srgbClr val="FFFFFF"/>
                          </a:solidFill>
                          <a:latin typeface="Inter" pitchFamily="34" charset="0"/>
                          <a:ea typeface="Inter" pitchFamily="34" charset="-122"/>
                          <a:cs typeface="Inter" pitchFamily="34" charset="-120"/>
                        </a:rPr>
                        <a:t>G7(W/S)</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0"/>
                  </a:ext>
                </a:extLst>
              </a:tr>
              <a:tr h="314325">
                <a:tc>
                  <a:txBody>
                    <a:bodyPr/>
                    <a:lstStyle/>
                    <a:p>
                      <a:pPr algn="l"/>
                      <a:r>
                        <a:rPr lang="en-US" sz="1100" b="1" dirty="0">
                          <a:solidFill>
                            <a:srgbClr val="FFFFFF"/>
                          </a:solidFill>
                          <a:latin typeface="Inter" pitchFamily="34" charset="0"/>
                          <a:ea typeface="Inter" pitchFamily="34" charset="-122"/>
                          <a:cs typeface="Inter" pitchFamily="34" charset="-120"/>
                        </a:rPr>
                        <a:t>1.</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0.100</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13.863</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1"/>
                  </a:ext>
                </a:extLst>
              </a:tr>
              <a:tr h="314325">
                <a:tc>
                  <a:txBody>
                    <a:bodyPr/>
                    <a:lstStyle/>
                    <a:p>
                      <a:pPr algn="l"/>
                      <a:r>
                        <a:rPr lang="en-US" sz="1100" b="1" dirty="0">
                          <a:solidFill>
                            <a:srgbClr val="FFFFFF"/>
                          </a:solidFill>
                          <a:latin typeface="Inter" pitchFamily="34" charset="0"/>
                          <a:ea typeface="Inter" pitchFamily="34" charset="-122"/>
                          <a:cs typeface="Inter" pitchFamily="34" charset="-120"/>
                        </a:rPr>
                        <a:t>2.</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0.141</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9.704</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2"/>
                  </a:ext>
                </a:extLst>
              </a:tr>
              <a:tr h="314325">
                <a:tc>
                  <a:txBody>
                    <a:bodyPr/>
                    <a:lstStyle/>
                    <a:p>
                      <a:pPr algn="l"/>
                      <a:r>
                        <a:rPr lang="en-US" sz="1100" b="1" dirty="0">
                          <a:solidFill>
                            <a:srgbClr val="FFFFFF"/>
                          </a:solidFill>
                          <a:latin typeface="Inter" pitchFamily="34" charset="0"/>
                          <a:ea typeface="Inter" pitchFamily="34" charset="-122"/>
                          <a:cs typeface="Inter" pitchFamily="34" charset="-120"/>
                        </a:rPr>
                        <a:t>3.</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0.200</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9.631</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3"/>
                  </a:ext>
                </a:extLst>
              </a:tr>
              <a:tr h="314325">
                <a:tc>
                  <a:txBody>
                    <a:bodyPr/>
                    <a:lstStyle/>
                    <a:p>
                      <a:pPr algn="l"/>
                      <a:r>
                        <a:rPr lang="en-US" sz="1100" b="1" dirty="0">
                          <a:solidFill>
                            <a:srgbClr val="FFFFFF"/>
                          </a:solidFill>
                          <a:latin typeface="Inter" pitchFamily="34" charset="0"/>
                          <a:ea typeface="Inter" pitchFamily="34" charset="-122"/>
                          <a:cs typeface="Inter" pitchFamily="34" charset="-120"/>
                        </a:rPr>
                        <a:t>4.</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0.330</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4.159</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4"/>
                  </a:ext>
                </a:extLst>
              </a:tr>
              <a:tr h="314325">
                <a:tc>
                  <a:txBody>
                    <a:bodyPr/>
                    <a:lstStyle/>
                    <a:p>
                      <a:pPr algn="l"/>
                      <a:r>
                        <a:rPr lang="en-US" sz="1100" b="1" dirty="0">
                          <a:solidFill>
                            <a:srgbClr val="FFFFFF"/>
                          </a:solidFill>
                          <a:latin typeface="Inter" pitchFamily="34" charset="0"/>
                          <a:ea typeface="Inter" pitchFamily="34" charset="-122"/>
                          <a:cs typeface="Inter" pitchFamily="34" charset="-120"/>
                        </a:rPr>
                        <a:t>5.</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0.500</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2.780</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5"/>
                  </a:ext>
                </a:extLst>
              </a:tr>
              <a:tr h="314325">
                <a:tc>
                  <a:txBody>
                    <a:bodyPr/>
                    <a:lstStyle/>
                    <a:p>
                      <a:pPr algn="l"/>
                      <a:r>
                        <a:rPr lang="en-US" sz="1100" b="1" dirty="0">
                          <a:solidFill>
                            <a:srgbClr val="FFFFFF"/>
                          </a:solidFill>
                          <a:latin typeface="Inter" pitchFamily="34" charset="0"/>
                          <a:ea typeface="Inter" pitchFamily="34" charset="-122"/>
                          <a:cs typeface="Inter" pitchFamily="34" charset="-120"/>
                        </a:rPr>
                        <a:t>6.</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1.000</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1.504</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6"/>
                  </a:ext>
                </a:extLst>
              </a:tr>
              <a:tr h="314325">
                <a:tc>
                  <a:txBody>
                    <a:bodyPr/>
                    <a:lstStyle/>
                    <a:p>
                      <a:pPr algn="l"/>
                      <a:r>
                        <a:rPr lang="en-US" sz="1100" b="1" dirty="0">
                          <a:solidFill>
                            <a:srgbClr val="FFFFFF"/>
                          </a:solidFill>
                          <a:latin typeface="Inter" pitchFamily="34" charset="0"/>
                          <a:ea typeface="Inter" pitchFamily="34" charset="-122"/>
                          <a:cs typeface="Inter" pitchFamily="34" charset="-120"/>
                        </a:rPr>
                        <a:t>7.</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1.414</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1.223</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7"/>
                  </a:ext>
                </a:extLst>
              </a:tr>
              <a:tr h="314325">
                <a:tc>
                  <a:txBody>
                    <a:bodyPr/>
                    <a:lstStyle/>
                    <a:p>
                      <a:pPr algn="l"/>
                      <a:r>
                        <a:rPr lang="en-US" sz="1100" b="1" dirty="0">
                          <a:solidFill>
                            <a:srgbClr val="FFFFFF"/>
                          </a:solidFill>
                          <a:latin typeface="Inter" pitchFamily="34" charset="0"/>
                          <a:ea typeface="Inter" pitchFamily="34" charset="-122"/>
                          <a:cs typeface="Inter" pitchFamily="34" charset="-120"/>
                        </a:rPr>
                        <a:t>8.</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2.000</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1.094</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8"/>
                  </a:ext>
                </a:extLst>
              </a:tr>
              <a:tr h="314325">
                <a:tc>
                  <a:txBody>
                    <a:bodyPr/>
                    <a:lstStyle/>
                    <a:p>
                      <a:pPr algn="l"/>
                      <a:r>
                        <a:rPr lang="en-US" sz="1100" b="1" dirty="0">
                          <a:solidFill>
                            <a:srgbClr val="FFFFFF"/>
                          </a:solidFill>
                          <a:latin typeface="Inter" pitchFamily="34" charset="0"/>
                          <a:ea typeface="Inter" pitchFamily="34" charset="-122"/>
                          <a:cs typeface="Inter" pitchFamily="34" charset="-120"/>
                        </a:rPr>
                        <a:t>9.</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3.333</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1.0228</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9"/>
                  </a:ext>
                </a:extLst>
              </a:tr>
              <a:tr h="314325">
                <a:tc>
                  <a:txBody>
                    <a:bodyPr/>
                    <a:lstStyle/>
                    <a:p>
                      <a:pPr algn="l"/>
                      <a:r>
                        <a:rPr lang="en-US" sz="1100" b="1" dirty="0">
                          <a:solidFill>
                            <a:srgbClr val="FFFFFF"/>
                          </a:solidFill>
                          <a:latin typeface="Inter" pitchFamily="34" charset="0"/>
                          <a:ea typeface="Inter" pitchFamily="34" charset="-122"/>
                          <a:cs typeface="Inter" pitchFamily="34" charset="-120"/>
                        </a:rPr>
                        <a:t>10.</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5.000</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tc>
                  <a:txBody>
                    <a:bodyPr/>
                    <a:lstStyle/>
                    <a:p>
                      <a:pPr algn="l"/>
                      <a:r>
                        <a:rPr lang="en-US" sz="1100" dirty="0">
                          <a:solidFill>
                            <a:srgbClr val="FFFFFF"/>
                          </a:solidFill>
                          <a:latin typeface="Inter" pitchFamily="34" charset="0"/>
                          <a:ea typeface="Inter" pitchFamily="34" charset="-122"/>
                          <a:cs typeface="Inter" pitchFamily="34" charset="-120"/>
                        </a:rPr>
                        <a:t>1.0070</a:t>
                      </a:r>
                      <a:endParaRPr lang="en-US" sz="1125" dirty="0">
                        <a:latin typeface="Inter" charset="0"/>
                        <a:ea typeface="Inter" charset="0"/>
                        <a:cs typeface="Inter" charset="0"/>
                      </a:endParaRPr>
                    </a:p>
                  </a:txBody>
                  <a:tcPr marL="71438" marR="71438" marT="71438" marB="71438">
                    <a:lnL w="9525" cap="flat" cmpd="sng" algn="ctr">
                      <a:solidFill>
                        <a:srgbClr val="DDCDFF">
                          <a:alpha val="100000"/>
                        </a:srgbClr>
                      </a:solidFill>
                      <a:prstDash val="solid"/>
                      <a:round/>
                      <a:headEnd type="none" w="med" len="med"/>
                      <a:tailEnd type="none" w="med" len="med"/>
                    </a:lnL>
                    <a:lnR w="9525" cap="flat" cmpd="sng" algn="ctr">
                      <a:solidFill>
                        <a:srgbClr val="DDCDFF">
                          <a:alpha val="100000"/>
                        </a:srgbClr>
                      </a:solidFill>
                      <a:prstDash val="solid"/>
                      <a:round/>
                      <a:headEnd type="none" w="med" len="med"/>
                      <a:tailEnd type="none" w="med" len="med"/>
                    </a:lnR>
                    <a:lnT w="9525" cap="flat" cmpd="sng" algn="ctr">
                      <a:solidFill>
                        <a:srgbClr val="DDCDFF">
                          <a:alpha val="100000"/>
                        </a:srgbClr>
                      </a:solidFill>
                      <a:prstDash val="solid"/>
                      <a:round/>
                      <a:headEnd type="none" w="med" len="med"/>
                      <a:tailEnd type="none" w="med" len="med"/>
                    </a:lnT>
                    <a:lnB w="9525" cap="flat" cmpd="sng" algn="ctr">
                      <a:solidFill>
                        <a:srgbClr val="DDCDFF">
                          <a:alpha val="100000"/>
                        </a:srgbClr>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08</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522766" y="926209"/>
            <a:ext cx="8229600" cy="2566988"/>
          </a:xfrm>
          <a:prstGeom prst="rect">
            <a:avLst/>
          </a:prstGeom>
          <a:noFill/>
          <a:ln/>
        </p:spPr>
        <p:txBody>
          <a:bodyPr wrap="square" lIns="0" tIns="0" rIns="0" bIns="0" rtlCol="0" anchor="t"/>
          <a:lstStyle/>
          <a:p>
            <a:pPr algn="l">
              <a:lnSpc>
                <a:spcPts val="1706"/>
              </a:lnSpc>
            </a:pPr>
            <a:endParaRPr lang="en-US" sz="975" dirty="0"/>
          </a:p>
          <a:p>
            <a:pPr algn="l">
              <a:lnSpc>
                <a:spcPts val="1706"/>
              </a:lnSpc>
            </a:pPr>
            <a:endParaRPr lang="en-US" sz="9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Intrinsic semi-conduction The process in which thermally or optically excited electrons contribute</a:t>
            </a:r>
            <a:endParaRPr lang="en-US" sz="9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to the conduction is called intrinsic semi-conduction. In the absence of photonic excitation, intrinsic semiconduction takes place at temperatures above 0 K as sufficient thermal agitation is required to transfer</a:t>
            </a:r>
            <a:endParaRPr lang="en-US" sz="9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electrons from the valence band to the conduction band. Conductivity for intrinsic semi-conduction. The</a:t>
            </a:r>
            <a:endParaRPr lang="en-US" sz="9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total electrical conductivity is the sum of the conductivities of the valence and conduction band carriers,</a:t>
            </a:r>
            <a:endParaRPr lang="en-US" sz="9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which are holes and electrons, respectively. It can be expressed as</a:t>
            </a:r>
            <a:endParaRPr lang="en-US" sz="975" dirty="0"/>
          </a:p>
          <a:p>
            <a:pPr algn="l">
              <a:lnSpc>
                <a:spcPts val="1706"/>
              </a:lnSpc>
            </a:pPr>
            <a:endParaRPr lang="en-US" sz="975" dirty="0"/>
          </a:p>
          <a:p>
            <a:pPr algn="l">
              <a:lnSpc>
                <a:spcPts val="1706"/>
              </a:lnSpc>
            </a:pPr>
            <a:endParaRPr lang="en-US" sz="975" dirty="0"/>
          </a:p>
        </p:txBody>
      </p:sp>
      <p:sp>
        <p:nvSpPr>
          <p:cNvPr id="6" name="Text 3"/>
          <p:cNvSpPr/>
          <p:nvPr/>
        </p:nvSpPr>
        <p:spPr>
          <a:xfrm>
            <a:off x="501172" y="42862"/>
            <a:ext cx="6400800" cy="2000250"/>
          </a:xfrm>
          <a:prstGeom prst="rect">
            <a:avLst/>
          </a:prstGeom>
          <a:noFill/>
          <a:ln/>
        </p:spPr>
        <p:txBody>
          <a:bodyPr wrap="none" lIns="0" tIns="0" rIns="0" bIns="0" rtlCol="0" anchor="t">
            <a:spAutoFit/>
          </a:bodyPr>
          <a:lstStyle/>
          <a:p>
            <a:pPr algn="l">
              <a:lnSpc>
                <a:spcPts val="3150"/>
              </a:lnSpc>
            </a:pPr>
            <a:endParaRPr lang="en-US" sz="1800" dirty="0"/>
          </a:p>
          <a:p>
            <a:pPr algn="l">
              <a:lnSpc>
                <a:spcPts val="3150"/>
              </a:lnSpc>
            </a:pPr>
            <a:endParaRPr lang="en-US" sz="1800" dirty="0"/>
          </a:p>
          <a:p>
            <a:pPr algn="l">
              <a:lnSpc>
                <a:spcPts val="3150"/>
              </a:lnSpc>
            </a:pPr>
            <a:r>
              <a:rPr lang="en-US" sz="1600" b="1" kern="0" spc="-24" dirty="0">
                <a:solidFill>
                  <a:srgbClr val="FFFFFF"/>
                </a:solidFill>
                <a:latin typeface="Inter" pitchFamily="34" charset="0"/>
                <a:ea typeface="Inter" pitchFamily="34" charset="-122"/>
                <a:cs typeface="Inter" pitchFamily="34" charset="-120"/>
              </a:rPr>
              <a:t>Temperature dependence of resistivity of a semiconductor:</a:t>
            </a:r>
            <a:endParaRPr lang="en-US" sz="1800" dirty="0"/>
          </a:p>
          <a:p>
            <a:pPr algn="l">
              <a:lnSpc>
                <a:spcPts val="3150"/>
              </a:lnSpc>
            </a:pPr>
            <a:endParaRPr lang="en-US" sz="1800" dirty="0"/>
          </a:p>
          <a:p>
            <a:pPr algn="l">
              <a:lnSpc>
                <a:spcPts val="3150"/>
              </a:lnSpc>
            </a:pPr>
            <a:endParaRPr lang="en-US" sz="1800" dirty="0"/>
          </a:p>
        </p:txBody>
      </p:sp>
      <p:sp>
        <p:nvSpPr>
          <p:cNvPr id="7" name="Text 4"/>
          <p:cNvSpPr/>
          <p:nvPr/>
        </p:nvSpPr>
        <p:spPr>
          <a:xfrm>
            <a:off x="522766" y="3921831"/>
            <a:ext cx="8229600" cy="850106"/>
          </a:xfrm>
          <a:prstGeom prst="rect">
            <a:avLst/>
          </a:prstGeom>
          <a:noFill/>
          <a:ln/>
        </p:spPr>
        <p:txBody>
          <a:bodyPr wrap="none" lIns="0" tIns="0" rIns="0" bIns="0" rtlCol="0" anchor="t">
            <a:spAutoFit/>
          </a:bodyPr>
          <a:lstStyle/>
          <a:p>
            <a:pPr algn="l">
              <a:lnSpc>
                <a:spcPts val="2231"/>
              </a:lnSpc>
            </a:pPr>
            <a:r>
              <a:rPr lang="en-US" sz="1300" b="0" kern="0" spc="-24" dirty="0">
                <a:solidFill>
                  <a:srgbClr val="FFFFFF"/>
                </a:solidFill>
                <a:latin typeface="Inter" pitchFamily="34" charset="0"/>
                <a:ea typeface="Inter" pitchFamily="34" charset="-122"/>
                <a:cs typeface="Inter" pitchFamily="34" charset="-120"/>
              </a:rPr>
              <a:t>Drift mobility determines the average drift velocity in the presence of an applied external field. It also</a:t>
            </a:r>
            <a:endParaRPr lang="en-US" sz="12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depends on the temperature. The mobility is a quantity that directly relates the drift velocity vd of charge</a:t>
            </a:r>
            <a:endParaRPr lang="en-US" sz="1275" dirty="0"/>
          </a:p>
          <a:p>
            <a:pPr algn="l">
              <a:lnSpc>
                <a:spcPts val="2231"/>
              </a:lnSpc>
            </a:pPr>
            <a:r>
              <a:rPr lang="en-US" sz="1300" b="0" kern="0" spc="-24" dirty="0">
                <a:solidFill>
                  <a:srgbClr val="FFFFFF"/>
                </a:solidFill>
                <a:latin typeface="Inter" pitchFamily="34" charset="0"/>
                <a:ea typeface="Inter" pitchFamily="34" charset="-122"/>
                <a:cs typeface="Inter" pitchFamily="34" charset="-120"/>
              </a:rPr>
              <a:t>carriers to the applied electric field E across the material, i.e.</a:t>
            </a:r>
            <a:endParaRPr lang="en-US" sz="1275" dirty="0"/>
          </a:p>
        </p:txBody>
      </p:sp>
      <p:pic>
        <p:nvPicPr>
          <p:cNvPr id="8" name="Image 0" descr="https://pitch-assets-ccb95893-de3f-4266-973c-20049231b248.s3.eu-west-1.amazonaws.com/8d3d8bb4-8152-4dc5-bcac-bf91d344f2bd?pitch-bytes=18530&amp;pitch-content-type=image%2Fpng"/>
          <p:cNvPicPr>
            <a:picLocks noChangeAspect="1"/>
          </p:cNvPicPr>
          <p:nvPr/>
        </p:nvPicPr>
        <p:blipFill>
          <a:blip r:embed="rId3"/>
          <a:srcRect/>
          <a:stretch/>
        </p:blipFill>
        <p:spPr>
          <a:xfrm>
            <a:off x="2434779" y="3070180"/>
            <a:ext cx="3971199" cy="736772"/>
          </a:xfrm>
          <a:prstGeom prst="rect">
            <a:avLst/>
          </a:prstGeom>
        </p:spPr>
      </p:pic>
      <p:pic>
        <p:nvPicPr>
          <p:cNvPr id="9" name="Image 1" descr="https://pitch-assets-ccb95893-de3f-4266-973c-20049231b248.s3.eu-west-1.amazonaws.com/5e19f896-0d2b-4b41-aee1-afbdec2a7661?pitch-bytes=2471&amp;pitch-content-type=image%2Fpng"/>
          <p:cNvPicPr>
            <a:picLocks noChangeAspect="1"/>
          </p:cNvPicPr>
          <p:nvPr/>
        </p:nvPicPr>
        <p:blipFill>
          <a:blip r:embed="rId4"/>
          <a:srcRect/>
          <a:stretch/>
        </p:blipFill>
        <p:spPr>
          <a:xfrm>
            <a:off x="2754449" y="4783287"/>
            <a:ext cx="3657600" cy="3197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D1D25"/>
        </a:solidFill>
        <a:effectLst/>
      </p:bgPr>
    </p:bg>
    <p:spTree>
      <p:nvGrpSpPr>
        <p:cNvPr id="1" name=""/>
        <p:cNvGrpSpPr/>
        <p:nvPr/>
      </p:nvGrpSpPr>
      <p:grpSpPr>
        <a:xfrm>
          <a:off x="0" y="0"/>
          <a:ext cx="0" cy="0"/>
          <a:chOff x="0" y="0"/>
          <a:chExt cx="0" cy="0"/>
        </a:xfrm>
      </p:grpSpPr>
      <p:sp>
        <p:nvSpPr>
          <p:cNvPr id="3" name="Text 0"/>
          <p:cNvSpPr/>
          <p:nvPr/>
        </p:nvSpPr>
        <p:spPr>
          <a:xfrm>
            <a:off x="8238744" y="333375"/>
            <a:ext cx="476250" cy="285750"/>
          </a:xfrm>
          <a:prstGeom prst="roundRect">
            <a:avLst>
              <a:gd name="adj" fmla="val 75000"/>
            </a:avLst>
          </a:prstGeom>
          <a:solidFill>
            <a:srgbClr val="000000">
              <a:alpha val="0"/>
            </a:srgbClr>
          </a:solidFill>
          <a:ln w="5292">
            <a:solidFill>
              <a:srgbClr val="656565"/>
            </a:solidFill>
          </a:ln>
        </p:spPr>
        <p:txBody>
          <a:bodyPr wrap="square" lIns="26458" tIns="33734" rIns="26458" bIns="33734" rtlCol="0" anchor="ctr"/>
          <a:lstStyle/>
          <a:p>
            <a:pPr algn="ctr">
              <a:lnSpc>
                <a:spcPts val="975"/>
              </a:lnSpc>
            </a:pPr>
            <a:r>
              <a:rPr lang="en-US" sz="800" kern="0" spc="-24" dirty="0">
                <a:solidFill>
                  <a:srgbClr val="FFFFFF"/>
                </a:solidFill>
              </a:rPr>
              <a:t>09</a:t>
            </a:r>
            <a:endParaRPr lang="en-US" sz="750" dirty="0"/>
          </a:p>
        </p:txBody>
      </p:sp>
      <p:sp>
        <p:nvSpPr>
          <p:cNvPr id="4" name="Text 1"/>
          <p:cNvSpPr/>
          <p:nvPr/>
        </p:nvSpPr>
        <p:spPr>
          <a:xfrm>
            <a:off x="427620" y="333375"/>
            <a:ext cx="2619375" cy="285750"/>
          </a:xfrm>
          <a:prstGeom prst="roundRect">
            <a:avLst>
              <a:gd name="adj" fmla="val 80000"/>
            </a:avLst>
          </a:prstGeom>
          <a:solidFill>
            <a:srgbClr val="B128B5"/>
          </a:solidFill>
          <a:ln w="5292">
            <a:solidFill>
              <a:srgbClr val="656565"/>
            </a:solidFill>
          </a:ln>
        </p:spPr>
        <p:txBody>
          <a:bodyPr wrap="square" lIns="145521" tIns="33734" rIns="145521" bIns="33734" rtlCol="0" anchor="ctr"/>
          <a:lstStyle/>
          <a:p>
            <a:pPr algn="ctr">
              <a:lnSpc>
                <a:spcPts val="1170"/>
              </a:lnSpc>
            </a:pPr>
            <a:r>
              <a:rPr lang="en-US" sz="900" b="1" kern="0" spc="-24" dirty="0">
                <a:solidFill>
                  <a:srgbClr val="FFFFFF"/>
                </a:solidFill>
              </a:rPr>
              <a:t>FOUR PROBE EXPERIMENT</a:t>
            </a:r>
            <a:endParaRPr lang="en-US" sz="750" dirty="0"/>
          </a:p>
        </p:txBody>
      </p:sp>
      <p:sp>
        <p:nvSpPr>
          <p:cNvPr id="5" name="Text 2"/>
          <p:cNvSpPr/>
          <p:nvPr/>
        </p:nvSpPr>
        <p:spPr>
          <a:xfrm>
            <a:off x="476250" y="766280"/>
            <a:ext cx="8229600" cy="600075"/>
          </a:xfrm>
          <a:prstGeom prst="rect">
            <a:avLst/>
          </a:prstGeom>
          <a:noFill/>
          <a:ln/>
        </p:spPr>
        <p:txBody>
          <a:bodyPr wrap="none" lIns="0" tIns="0" rIns="0" bIns="0" rtlCol="0" anchor="t">
            <a:spAutoFit/>
          </a:bodyPr>
          <a:lstStyle/>
          <a:p>
            <a:pPr algn="l">
              <a:lnSpc>
                <a:spcPts val="2363"/>
              </a:lnSpc>
            </a:pPr>
            <a:r>
              <a:rPr lang="en-US" sz="1400" b="0" kern="0" spc="-24" dirty="0">
                <a:solidFill>
                  <a:srgbClr val="FFFFFF"/>
                </a:solidFill>
                <a:latin typeface="Inter" pitchFamily="34" charset="0"/>
                <a:ea typeface="Inter" pitchFamily="34" charset="-122"/>
                <a:cs typeface="Inter" pitchFamily="34" charset="-120"/>
              </a:rPr>
              <a:t>In the intrinsic region the number of electrons is equal to the number of holes, ne=nh=ni , so Equation (1)</a:t>
            </a:r>
            <a:endParaRPr lang="en-US" sz="1350" dirty="0"/>
          </a:p>
          <a:p>
            <a:pPr algn="l">
              <a:lnSpc>
                <a:spcPts val="2363"/>
              </a:lnSpc>
            </a:pPr>
            <a:r>
              <a:rPr lang="en-US" sz="1400" b="0" kern="0" spc="-24" dirty="0">
                <a:solidFill>
                  <a:srgbClr val="FFFFFF"/>
                </a:solidFill>
                <a:latin typeface="Inter" pitchFamily="34" charset="0"/>
                <a:ea typeface="Inter" pitchFamily="34" charset="-122"/>
                <a:cs typeface="Inter" pitchFamily="34" charset="-120"/>
              </a:rPr>
              <a:t>implies that,</a:t>
            </a:r>
            <a:endParaRPr lang="en-US" sz="1350" dirty="0"/>
          </a:p>
        </p:txBody>
      </p:sp>
      <p:pic>
        <p:nvPicPr>
          <p:cNvPr id="6" name="Image 0" descr="https://pitch-assets-ccb95893-de3f-4266-973c-20049231b248.s3.eu-west-1.amazonaws.com/e8244b73-6a0f-4757-bf78-417263a4f02f?pitch-bytes=3174&amp;pitch-content-type=image%2Fpng"/>
          <p:cNvPicPr>
            <a:picLocks noChangeAspect="1"/>
          </p:cNvPicPr>
          <p:nvPr/>
        </p:nvPicPr>
        <p:blipFill>
          <a:blip r:embed="rId3"/>
          <a:srcRect/>
          <a:stretch/>
        </p:blipFill>
        <p:spPr>
          <a:xfrm>
            <a:off x="2015482" y="1217283"/>
            <a:ext cx="3657600" cy="335280"/>
          </a:xfrm>
          <a:prstGeom prst="rect">
            <a:avLst/>
          </a:prstGeom>
        </p:spPr>
      </p:pic>
      <p:sp>
        <p:nvSpPr>
          <p:cNvPr id="7" name="Text 3"/>
          <p:cNvSpPr/>
          <p:nvPr/>
        </p:nvSpPr>
        <p:spPr>
          <a:xfrm>
            <a:off x="476250" y="1710765"/>
            <a:ext cx="8229600" cy="900113"/>
          </a:xfrm>
          <a:prstGeom prst="rect">
            <a:avLst/>
          </a:prstGeom>
          <a:noFill/>
          <a:ln/>
        </p:spPr>
        <p:txBody>
          <a:bodyPr wrap="none" lIns="0" tIns="0" rIns="0" bIns="0" rtlCol="0" anchor="t">
            <a:spAutoFit/>
          </a:bodyPr>
          <a:lstStyle/>
          <a:p>
            <a:pPr algn="l">
              <a:lnSpc>
                <a:spcPts val="2363"/>
              </a:lnSpc>
            </a:pPr>
            <a:r>
              <a:rPr lang="en-US" sz="1400" b="0" kern="0" spc="-24" dirty="0">
                <a:solidFill>
                  <a:srgbClr val="FFFFFF"/>
                </a:solidFill>
                <a:latin typeface="Inter" pitchFamily="34" charset="0"/>
                <a:ea typeface="Inter" pitchFamily="34" charset="-122"/>
                <a:cs typeface="Inter" pitchFamily="34" charset="-120"/>
              </a:rPr>
              <a:t>The electron density (electrons/volume) in the conduction band is obtained by integrating (density of</a:t>
            </a:r>
            <a:endParaRPr lang="en-US" sz="1350" dirty="0"/>
          </a:p>
          <a:p>
            <a:pPr algn="l">
              <a:lnSpc>
                <a:spcPts val="2363"/>
              </a:lnSpc>
            </a:pPr>
            <a:r>
              <a:rPr lang="en-US" sz="1400" b="0" kern="0" spc="-24" dirty="0">
                <a:solidFill>
                  <a:srgbClr val="FFFFFF"/>
                </a:solidFill>
                <a:latin typeface="Inter" pitchFamily="34" charset="0"/>
                <a:ea typeface="Inter" pitchFamily="34" charset="-122"/>
                <a:cs typeface="Inter" pitchFamily="34" charset="-120"/>
              </a:rPr>
              <a:t>states x probability of occupancy of states) from the bottom to top of the conduction band. The detailed</a:t>
            </a:r>
            <a:endParaRPr lang="en-US" sz="1350" dirty="0"/>
          </a:p>
          <a:p>
            <a:pPr algn="l">
              <a:lnSpc>
                <a:spcPts val="2363"/>
              </a:lnSpc>
            </a:pPr>
            <a:r>
              <a:rPr lang="en-US" sz="1400" b="0" kern="0" spc="-24" dirty="0">
                <a:solidFill>
                  <a:srgbClr val="FFFFFF"/>
                </a:solidFill>
                <a:latin typeface="Inter" pitchFamily="34" charset="0"/>
                <a:ea typeface="Inter" pitchFamily="34" charset="-122"/>
                <a:cs typeface="Inter" pitchFamily="34" charset="-120"/>
              </a:rPr>
              <a:t>calculations reveal that</a:t>
            </a:r>
            <a:endParaRPr lang="en-US" sz="1350" dirty="0"/>
          </a:p>
        </p:txBody>
      </p:sp>
      <p:sp>
        <p:nvSpPr>
          <p:cNvPr id="8" name="Text 4"/>
          <p:cNvSpPr/>
          <p:nvPr/>
        </p:nvSpPr>
        <p:spPr>
          <a:xfrm>
            <a:off x="476250" y="3026850"/>
            <a:ext cx="6400800" cy="300038"/>
          </a:xfrm>
          <a:prstGeom prst="rect">
            <a:avLst/>
          </a:prstGeom>
          <a:noFill/>
          <a:ln/>
        </p:spPr>
        <p:txBody>
          <a:bodyPr wrap="square" lIns="0" tIns="0" rIns="0" bIns="0" rtlCol="0" anchor="t"/>
          <a:lstStyle/>
          <a:p>
            <a:pPr algn="l">
              <a:lnSpc>
                <a:spcPts val="2363"/>
              </a:lnSpc>
            </a:pPr>
            <a:r>
              <a:rPr lang="en-US" sz="1400" b="0" kern="0" spc="-24" dirty="0">
                <a:solidFill>
                  <a:srgbClr val="FFFFFF"/>
                </a:solidFill>
                <a:latin typeface="Inter" pitchFamily="34" charset="0"/>
                <a:ea typeface="Inter" pitchFamily="34" charset="-122"/>
                <a:cs typeface="Inter" pitchFamily="34" charset="-120"/>
              </a:rPr>
              <a:t>Where N is a contant substituting 𝑛𝑖, in eq (3)</a:t>
            </a:r>
            <a:endParaRPr lang="en-US" sz="1350" dirty="0"/>
          </a:p>
        </p:txBody>
      </p:sp>
      <p:pic>
        <p:nvPicPr>
          <p:cNvPr id="9" name="Image 1" descr="https://pitch-assets-ccb95893-de3f-4266-973c-20049231b248.s3.eu-west-1.amazonaws.com/cb27a6b1-4208-4654-8d98-6aea332081b7?pitch-bytes=5339&amp;pitch-content-type=image%2Fpng"/>
          <p:cNvPicPr>
            <a:picLocks noChangeAspect="1"/>
          </p:cNvPicPr>
          <p:nvPr/>
        </p:nvPicPr>
        <p:blipFill>
          <a:blip r:embed="rId4"/>
          <a:srcRect/>
          <a:stretch/>
        </p:blipFill>
        <p:spPr>
          <a:xfrm>
            <a:off x="2442926" y="2470248"/>
            <a:ext cx="3657600" cy="418581"/>
          </a:xfrm>
          <a:prstGeom prst="rect">
            <a:avLst/>
          </a:prstGeom>
        </p:spPr>
      </p:pic>
      <p:pic>
        <p:nvPicPr>
          <p:cNvPr id="10" name="Image 2" descr="https://pitch-assets-ccb95893-de3f-4266-973c-20049231b248.s3.eu-west-1.amazonaws.com/e3fae695-5e8a-4a08-8b34-4ff423ac584c?pitch-bytes=6581&amp;pitch-content-type=image%2Fpng"/>
          <p:cNvPicPr>
            <a:picLocks noChangeAspect="1"/>
          </p:cNvPicPr>
          <p:nvPr/>
        </p:nvPicPr>
        <p:blipFill>
          <a:blip r:embed="rId5"/>
          <a:srcRect t="2688" b="2687"/>
          <a:stretch/>
        </p:blipFill>
        <p:spPr>
          <a:xfrm>
            <a:off x="2442926" y="3393535"/>
            <a:ext cx="3657600" cy="408854"/>
          </a:xfrm>
          <a:prstGeom prst="rect">
            <a:avLst/>
          </a:prstGeom>
        </p:spPr>
      </p:pic>
      <p:sp>
        <p:nvSpPr>
          <p:cNvPr id="11" name="Text 5"/>
          <p:cNvSpPr/>
          <p:nvPr/>
        </p:nvSpPr>
        <p:spPr>
          <a:xfrm>
            <a:off x="476250" y="3878435"/>
            <a:ext cx="8229600" cy="600075"/>
          </a:xfrm>
          <a:prstGeom prst="rect">
            <a:avLst/>
          </a:prstGeom>
          <a:noFill/>
          <a:ln/>
        </p:spPr>
        <p:txBody>
          <a:bodyPr wrap="none" lIns="0" tIns="0" rIns="0" bIns="0" rtlCol="0" anchor="t">
            <a:spAutoFit/>
          </a:bodyPr>
          <a:lstStyle/>
          <a:p>
            <a:pPr algn="l">
              <a:lnSpc>
                <a:spcPts val="2363"/>
              </a:lnSpc>
            </a:pPr>
            <a:r>
              <a:rPr lang="en-US" sz="1400" b="0" kern="0" spc="-24" dirty="0">
                <a:solidFill>
                  <a:srgbClr val="FFFFFF"/>
                </a:solidFill>
                <a:latin typeface="Inter" pitchFamily="34" charset="0"/>
                <a:ea typeface="Inter" pitchFamily="34" charset="-122"/>
                <a:cs typeface="Inter" pitchFamily="34" charset="-120"/>
              </a:rPr>
              <a:t>This shows that conductivity depends on temperature it decreases exponentially with decrease in</a:t>
            </a:r>
            <a:endParaRPr lang="en-US" sz="1350" dirty="0"/>
          </a:p>
          <a:p>
            <a:pPr algn="l">
              <a:lnSpc>
                <a:spcPts val="2363"/>
              </a:lnSpc>
            </a:pPr>
            <a:r>
              <a:rPr lang="en-US" sz="1400" b="0" kern="0" spc="-24" dirty="0">
                <a:solidFill>
                  <a:srgbClr val="FFFFFF"/>
                </a:solidFill>
                <a:latin typeface="Inter" pitchFamily="34" charset="0"/>
                <a:ea typeface="Inter" pitchFamily="34" charset="-122"/>
                <a:cs typeface="Inter" pitchFamily="34" charset="-120"/>
              </a:rPr>
              <a:t>temperature.</a:t>
            </a:r>
            <a:endParaRPr lang="en-US" sz="13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2286</Words>
  <Application>Microsoft Office PowerPoint</Application>
  <PresentationFormat>On-screen Show (16:9)</PresentationFormat>
  <Paragraphs>359</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Inter</vt:lpstr>
      <vt:lpstr>Cotham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PROBE SETUP</dc:title>
  <dc:subject>PptxGenJS Presentation</dc:subject>
  <dc:creator>Pitch Software GmbH</dc:creator>
  <cp:lastModifiedBy>Praneeth Palugula</cp:lastModifiedBy>
  <cp:revision>1</cp:revision>
  <dcterms:created xsi:type="dcterms:W3CDTF">2023-10-04T08:21:19Z</dcterms:created>
  <dcterms:modified xsi:type="dcterms:W3CDTF">2023-10-04T08:25:22Z</dcterms:modified>
</cp:coreProperties>
</file>