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447" r:id="rId5"/>
    <p:sldId id="448" r:id="rId13"/>
    <p:sldId id="449" r:id="rId14"/>
    <p:sldId id="450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5C69F-731F-3D40-9836-5A3B2D004D11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050"/>
    <a:srgbClr val="FFFFFF"/>
    <a:srgbClr val="FF5C00"/>
    <a:srgbClr val="FFC19F"/>
    <a:srgbClr val="BFBFBF"/>
    <a:srgbClr val="9A433E"/>
    <a:srgbClr val="A5A5A5"/>
    <a:srgbClr val="FAC332"/>
    <a:srgbClr val="BBDBEE"/>
    <a:srgbClr val="3C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D45AA-6AD4-BC42-D4C5-16C9298E75BD}" v="4" dt="2025-10-19T22:20:14"/>
    <p1510:client id="{46D4E29B-B6E1-7E70-818F-1B2CB342D481}" v="1" dt="2025-10-20T23:12:05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80" d="100"/>
          <a:sy n="80" d="100"/>
        </p:scale>
        <p:origin x="132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puy, Dominick" userId="S::dominickdupuy@ufl.edu::be4d73ba-ad9d-445c-acc8-b6a7b16e1b7c" providerId="AD" clId="Web-{46D4E29B-B6E1-7E70-818F-1B2CB342D481}"/>
    <pc:docChg chg="modSld">
      <pc:chgData name="Dupuy, Dominick" userId="S::dominickdupuy@ufl.edu::be4d73ba-ad9d-445c-acc8-b6a7b16e1b7c" providerId="AD" clId="Web-{46D4E29B-B6E1-7E70-818F-1B2CB342D481}" dt="2025-10-20T23:12:05.911" v="0"/>
      <pc:docMkLst>
        <pc:docMk/>
      </pc:docMkLst>
      <pc:sldChg chg="delSp">
        <pc:chgData name="Dupuy, Dominick" userId="S::dominickdupuy@ufl.edu::be4d73ba-ad9d-445c-acc8-b6a7b16e1b7c" providerId="AD" clId="Web-{46D4E29B-B6E1-7E70-818F-1B2CB342D481}" dt="2025-10-20T23:12:05.911" v="0"/>
        <pc:sldMkLst>
          <pc:docMk/>
          <pc:sldMk cId="2841728166" sldId="447"/>
        </pc:sldMkLst>
        <pc:spChg chg="del">
          <ac:chgData name="Dupuy, Dominick" userId="S::dominickdupuy@ufl.edu::be4d73ba-ad9d-445c-acc8-b6a7b16e1b7c" providerId="AD" clId="Web-{46D4E29B-B6E1-7E70-818F-1B2CB342D481}" dt="2025-10-20T23:12:05.911" v="0"/>
          <ac:spMkLst>
            <pc:docMk/>
            <pc:sldMk cId="2841728166" sldId="447"/>
            <ac:spMk id="3" creationId="{B03646E6-2296-1289-7638-671D2FDAFE68}"/>
          </ac:spMkLst>
        </pc:spChg>
      </pc:sldChg>
    </pc:docChg>
  </pc:docChgLst>
  <pc:docChgLst>
    <pc:chgData name="Dupuy, Dominick" userId="S::dominickdupuy@ufl.edu::be4d73ba-ad9d-445c-acc8-b6a7b16e1b7c" providerId="AD" clId="Web-{099D45AA-6AD4-BC42-D4C5-16C9298E75BD}"/>
    <pc:docChg chg="delSld modSection">
      <pc:chgData name="Dupuy, Dominick" userId="S::dominickdupuy@ufl.edu::be4d73ba-ad9d-445c-acc8-b6a7b16e1b7c" providerId="AD" clId="Web-{099D45AA-6AD4-BC42-D4C5-16C9298E75BD}" dt="2025-10-19T22:20:14" v="3"/>
      <pc:docMkLst>
        <pc:docMk/>
      </pc:docMkLst>
      <pc:sldChg chg="del">
        <pc:chgData name="Dupuy, Dominick" userId="S::dominickdupuy@ufl.edu::be4d73ba-ad9d-445c-acc8-b6a7b16e1b7c" providerId="AD" clId="Web-{099D45AA-6AD4-BC42-D4C5-16C9298E75BD}" dt="2025-10-19T22:20:10.203" v="0"/>
        <pc:sldMkLst>
          <pc:docMk/>
          <pc:sldMk cId="2804371423" sldId="258"/>
        </pc:sldMkLst>
      </pc:sldChg>
      <pc:sldChg chg="del">
        <pc:chgData name="Dupuy, Dominick" userId="S::dominickdupuy@ufl.edu::be4d73ba-ad9d-445c-acc8-b6a7b16e1b7c" providerId="AD" clId="Web-{099D45AA-6AD4-BC42-D4C5-16C9298E75BD}" dt="2025-10-19T22:20:11.953" v="1"/>
        <pc:sldMkLst>
          <pc:docMk/>
          <pc:sldMk cId="511173342" sldId="385"/>
        </pc:sldMkLst>
      </pc:sldChg>
      <pc:sldChg chg="del">
        <pc:chgData name="Dupuy, Dominick" userId="S::dominickdupuy@ufl.edu::be4d73ba-ad9d-445c-acc8-b6a7b16e1b7c" providerId="AD" clId="Web-{099D45AA-6AD4-BC42-D4C5-16C9298E75BD}" dt="2025-10-19T22:20:14" v="3"/>
        <pc:sldMkLst>
          <pc:docMk/>
          <pc:sldMk cId="3289234773" sldId="445"/>
        </pc:sldMkLst>
      </pc:sldChg>
      <pc:sldChg chg="del">
        <pc:chgData name="Dupuy, Dominick" userId="S::dominickdupuy@ufl.edu::be4d73ba-ad9d-445c-acc8-b6a7b16e1b7c" providerId="AD" clId="Web-{099D45AA-6AD4-BC42-D4C5-16C9298E75BD}" dt="2025-10-19T22:20:12.922" v="2"/>
        <pc:sldMkLst>
          <pc:docMk/>
          <pc:sldMk cId="703896995" sldId="446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r">
              <a:defRPr sz="1200"/>
            </a:lvl1pPr>
          </a:lstStyle>
          <a:p>
            <a:fld id="{30012786-B68D-194B-9851-6F01D6730E7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9" tIns="46654" rIns="93309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5"/>
            <a:ext cx="5618480" cy="3665458"/>
          </a:xfrm>
          <a:prstGeom prst="rect">
            <a:avLst/>
          </a:prstGeom>
        </p:spPr>
        <p:txBody>
          <a:bodyPr vert="horz" lIns="93309" tIns="46654" rIns="93309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r">
              <a:defRPr sz="1200"/>
            </a:lvl1pPr>
          </a:lstStyle>
          <a:p>
            <a:fld id="{9DC4BEA5-5098-3547-B799-9E1EC3C3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61B-E105-D54C-BE13-A856BDC2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2DAE-28F1-BC43-926B-68E8A669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8349" y="6312807"/>
            <a:ext cx="49530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0DA6E-3D8D-BC59-6B5A-D42593E5BC26}"/>
              </a:ext>
            </a:extLst>
          </p:cNvPr>
          <p:cNvSpPr/>
          <p:nvPr userDrawn="1"/>
        </p:nvSpPr>
        <p:spPr>
          <a:xfrm>
            <a:off x="0" y="57991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49CBD-E884-7F71-E624-0A37957EFCED}"/>
              </a:ext>
            </a:extLst>
          </p:cNvPr>
          <p:cNvSpPr/>
          <p:nvPr userDrawn="1"/>
        </p:nvSpPr>
        <p:spPr>
          <a:xfrm>
            <a:off x="0" y="5951537"/>
            <a:ext cx="12192000" cy="14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EF1B5F8C-441D-80DB-5D19-CE9BD6C37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714" b="33260"/>
          <a:stretch/>
        </p:blipFill>
        <p:spPr>
          <a:xfrm>
            <a:off x="10202778" y="256673"/>
            <a:ext cx="1776425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D185-885B-4240-90CB-CB44B6A1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6FFB9-F071-EC42-A4D3-2C2A0D5D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36CD-9A4F-FC4A-B4F5-169EF38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FA2E-C303-4F63-AE6B-4C5D98419F56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BF2D-6BE0-244E-B5CF-D8391DF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1FA5-771F-E74E-9AE9-155E4AD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B92A-B1EA-1D45-8652-3C08432E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E3997-9787-3B4E-BCE2-69B20CB6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9A07-C50B-3646-B33F-4D8FC4E2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EDEA-6B5F-42E3-8404-4D808F24C050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7368-A6AF-844C-BFC6-33066928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C87A-C9DF-FF46-9DF1-103059C9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8F55-5CC5-0940-90C9-D769B5E3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22C381DB-A720-546D-6D55-DA9BAD763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3900" y="-452437"/>
            <a:ext cx="2336800" cy="233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0" y="62055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0" y="6357937"/>
            <a:ext cx="12192000" cy="144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4" y="226226"/>
            <a:ext cx="10515600" cy="54767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DD633251-A304-BAF9-2BC1-3A15B1479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8E3-8CB6-E17E-F0C1-B7FA7D87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0B6EB-4521-39F1-837F-05ADADF2CA9D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D7668-3E32-E494-476E-C081FEE198D1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68648F-8EA7-59DB-EC11-BDD79BAE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CD8B3B76-83C0-205D-22AE-B3828168A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DDA12E-3BE3-DB83-7625-D720CAC8B5AD}"/>
              </a:ext>
            </a:extLst>
          </p:cNvPr>
          <p:cNvSpPr txBox="1">
            <a:spLocks/>
          </p:cNvSpPr>
          <p:nvPr userDrawn="1"/>
        </p:nvSpPr>
        <p:spPr>
          <a:xfrm>
            <a:off x="1555516" y="185629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35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DB9D-ED2A-054C-973D-8E5ABE4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598B-5E82-9947-9EAA-9E6E7180C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9944C-DC51-E345-B09B-E49E6B1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35AF-DB18-2048-8E3B-3B0838A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EF48-9EC9-4D64-B8B1-66509736220E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C2F8-5F8B-D847-96B7-0BF053D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7483-9B71-A24A-AB7F-9314DDF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BE90-709F-DC44-8054-1438625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9052-1D67-AD4B-A427-1AD9762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24D4-22A3-1847-99CD-B040DAC77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E9588-F48C-BB48-A7DF-D0C375A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929B5-42CC-CB46-BF9F-1D8E394B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08A72-A05A-D44B-8412-997D287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2486-3403-4A9F-8919-C754C46C58DC}" type="datetime1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0F5B-F76D-DE4E-B649-FF84A459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3CEFF-E6EC-904A-9A70-D99D295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B862-278D-A649-A31D-CB30AAF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AA198-D396-5541-A46E-E8583F48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B36E-D1D7-404A-BD6A-75C171ECB795}" type="datetime1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93918-330B-0746-B93D-00E0464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C7E89-4CD6-4C43-9B01-E0778F1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C80DB-841B-EE43-A08E-6B2FCE3F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C6E6-169F-4063-B599-7C27D19E08EF}" type="datetime1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DCC8-E70B-5C44-B6B4-A2277C0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83F3-DEF8-BE4E-B385-8CE0DCB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08D-4E8A-134A-98CD-96DDFED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4E3F-E430-2949-B4D6-DA468691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4CCE-85B0-4448-BCB9-2752F159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0103-15B0-F447-A29E-F75A28A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1B0-9705-4BCF-9F61-30733382C6AB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7861-9851-7D4A-B2E0-95A16B3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E046-6886-B847-A71A-9DDF9883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6E5-67D4-5447-BA02-729C866B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04D2D-45A6-7045-91A0-E2D4D60F9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12078-9D56-9C48-B8EF-062AC0E3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8F69-4188-B44A-8342-934B0D24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781B-5CB6-46C0-8970-B89EEBBD16F8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7B20-1D71-834D-AAE9-722409C3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DCFC-BE2A-B744-ACDB-9EEE8C2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39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78D4-3E29-554F-BF48-3895D73C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7AFE-6079-4E4D-8A1D-E536FE71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C8C-97FD-5440-9CC6-DDEFA132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D7D4-74BD-4DA3-A0A0-1C0A711866D8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C06F-74DD-1D4C-95E1-DA15C5BE3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ABF8-8A78-E04B-9D52-0B559F3A9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15C5B-724D-5DE0-14A3-2289C23AE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762BE-1F45-DDAF-E0C8-B85669836827}"/>
              </a:ext>
            </a:extLst>
          </p:cNvPr>
          <p:cNvSpPr txBox="1"/>
          <p:nvPr/>
        </p:nvSpPr>
        <p:spPr>
          <a:xfrm>
            <a:off x="10249408" y="6534912"/>
            <a:ext cx="169062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Generated by </a:t>
            </a:r>
            <a:r>
              <a:rPr lang="en-US" sz="1000" err="1"/>
              <a:t>AlgoSystem</a:t>
            </a:r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chemeClr val="tx1"/>
                </a:solidFill>
              </a:defRPr>
            </a:pPr>
            <a:r>
              <a:t>Backtesting Summary Statistics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26920" y="1097280"/>
          <a:ext cx="384048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430"/>
                <a:gridCol w="1997050"/>
              </a:tblGrid>
              <a:tr h="310896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 anchor="ctr">
                    <a:solidFill>
                      <a:srgbClr val="FF6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 anchor="ctr">
                    <a:solidFill>
                      <a:srgbClr val="FF6C00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Total Return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176.69%</a:t>
                      </a:r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Annualized Return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29.34%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Max Drawdown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-0.0273</a:t>
                      </a:r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Volatility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0.0547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4.73</a:t>
                      </a:r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Sortino Ratio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8.81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Calmar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7.10</a:t>
                      </a:r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Var 95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0.0045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Positive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411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097280"/>
          <a:ext cx="3840480" cy="279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430"/>
                <a:gridCol w="1997050"/>
              </a:tblGrid>
              <a:tr h="310896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 anchor="ctr">
                    <a:solidFill>
                      <a:srgbClr val="FF6C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 anchor="ctr">
                    <a:solidFill>
                      <a:srgbClr val="FF6C00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Negative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275</a:t>
                      </a:r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Best Month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0.0784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Worst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-0.0147</a:t>
                      </a:r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Alpha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0.0000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1.0000</a:t>
                      </a:r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Correlation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-0.0252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Start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2022-01-01 00:00:00</a:t>
                      </a:r>
                    </a:p>
                  </a:txBody>
                  <a:tcPr anchor="ctr"/>
                </a:tc>
              </a:tr>
              <a:tr h="310896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000000"/>
                          </a:solidFill>
                        </a:defRPr>
                      </a:pPr>
                      <a:r>
                        <a:t>End Date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t>2024-09-26 00:00:00</a:t>
                      </a:r>
                    </a:p>
                  </a:txBody>
                  <a:tcPr anchor="ctr">
                    <a:solidFill>
                      <a:srgbClr val="F2F5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2816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62BE-1F45-DDAF-E0C8-B85669836827}"/>
              </a:ext>
            </a:extLst>
          </p:cNvPr>
          <p:cNvSpPr txBox="1"/>
          <p:nvPr/>
        </p:nvSpPr>
        <p:spPr>
          <a:xfrm>
            <a:off x="10249408" y="6534912"/>
            <a:ext cx="169062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Generated by </a:t>
            </a:r>
            <a:r>
              <a:rPr lang="en-US" sz="1000" err="1"/>
              <a:t>AlgoSystem</a:t>
            </a:r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chemeClr val="tx1"/>
                </a:solidFill>
              </a:defRPr>
            </a:pPr>
            <a:r>
              <a:t>Performance Comparison: Strategy vs Benchmark</a:t>
            </a:r>
          </a:p>
        </p:txBody>
      </p:sp>
      <p:pic>
        <p:nvPicPr>
          <p:cNvPr id="6" name="Picture 5" descr="equity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584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  <p:pic>
        <p:nvPicPr>
          <p:cNvPr id="7" name="Picture 6" descr="drawdown_combin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100584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  <p:pic>
        <p:nvPicPr>
          <p:cNvPr id="8" name="Picture 7" descr="relative_relative_performa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6616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  <p:pic>
        <p:nvPicPr>
          <p:cNvPr id="9" name="Picture 8" descr="portfolio_valu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0" y="356616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62BE-1F45-DDAF-E0C8-B85669836827}"/>
              </a:ext>
            </a:extLst>
          </p:cNvPr>
          <p:cNvSpPr txBox="1"/>
          <p:nvPr/>
        </p:nvSpPr>
        <p:spPr>
          <a:xfrm>
            <a:off x="10249408" y="6534912"/>
            <a:ext cx="169062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Generated by </a:t>
            </a:r>
            <a:r>
              <a:rPr lang="en-US" sz="1000" err="1"/>
              <a:t>AlgoSystem</a:t>
            </a:r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chemeClr val="tx1"/>
                </a:solidFill>
              </a:defRPr>
            </a:pPr>
            <a:r>
              <a:t>Rolling Risk Metrics I</a:t>
            </a:r>
          </a:p>
        </p:txBody>
      </p:sp>
      <p:pic>
        <p:nvPicPr>
          <p:cNvPr id="6" name="Picture 5" descr="risk_rolling_shar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584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  <p:pic>
        <p:nvPicPr>
          <p:cNvPr id="7" name="Picture 6" descr="risk_rolling_sorti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100584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  <p:pic>
        <p:nvPicPr>
          <p:cNvPr id="8" name="Picture 7" descr="risk_rolling_volatilit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6616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62BE-1F45-DDAF-E0C8-B85669836827}"/>
              </a:ext>
            </a:extLst>
          </p:cNvPr>
          <p:cNvSpPr txBox="1"/>
          <p:nvPr/>
        </p:nvSpPr>
        <p:spPr>
          <a:xfrm>
            <a:off x="10249408" y="6534912"/>
            <a:ext cx="169062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Generated by </a:t>
            </a:r>
            <a:r>
              <a:rPr lang="en-US" sz="1000" err="1"/>
              <a:t>AlgoSystem</a:t>
            </a:r>
            <a:endParaRPr lang="en-US" sz="1000"/>
          </a:p>
        </p:txBody>
      </p:sp>
      <p:sp>
        <p:nvSpPr>
          <p:cNvPr id="5" name="TextBox 4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chemeClr val="tx1"/>
                </a:solidFill>
              </a:defRPr>
            </a:pPr>
            <a:r>
              <a:t>Rolling Risk Metrics II</a:t>
            </a:r>
          </a:p>
        </p:txBody>
      </p:sp>
      <p:pic>
        <p:nvPicPr>
          <p:cNvPr id="6" name="Picture 5" descr="risk_rolling_v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0584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  <p:pic>
        <p:nvPicPr>
          <p:cNvPr id="7" name="Picture 6" descr="risk_rolling_sk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0" y="100584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  <p:pic>
        <p:nvPicPr>
          <p:cNvPr id="8" name="Picture 7" descr="timeseries_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6616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  <p:pic>
        <p:nvPicPr>
          <p:cNvPr id="9" name="Picture 8" descr="relative_relative_performa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40" y="3566160"/>
            <a:ext cx="5394960" cy="2377440"/>
          </a:xfrm>
          <a:prstGeom prst="rect">
            <a:avLst/>
          </a:prstGeom>
          <a:ln w="12700">
            <a:solidFill>
              <a:srgbClr val="C8C8C8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C00"/>
      </a:accent1>
      <a:accent2>
        <a:srgbClr val="000000"/>
      </a:accent2>
      <a:accent3>
        <a:srgbClr val="FFFFFF"/>
      </a:accent3>
      <a:accent4>
        <a:srgbClr val="D8D8D8"/>
      </a:accent4>
      <a:accent5>
        <a:srgbClr val="FF5C00"/>
      </a:accent5>
      <a:accent6>
        <a:srgbClr val="000000"/>
      </a:accent6>
      <a:hlink>
        <a:srgbClr val="0E548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188ae0-0cf9-4d28-8151-9284d740e56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ABF73DC9C404284278D8980A83785" ma:contentTypeVersion="16" ma:contentTypeDescription="Create a new document." ma:contentTypeScope="" ma:versionID="49ccc3f2420885339d5adf094a6b7f94">
  <xsd:schema xmlns:xsd="http://www.w3.org/2001/XMLSchema" xmlns:xs="http://www.w3.org/2001/XMLSchema" xmlns:p="http://schemas.microsoft.com/office/2006/metadata/properties" xmlns:ns3="40188ae0-0cf9-4d28-8151-9284d740e569" xmlns:ns4="af9a0b7c-c7dd-48c4-b55c-8830117c3066" targetNamespace="http://schemas.microsoft.com/office/2006/metadata/properties" ma:root="true" ma:fieldsID="c9bc01549c9de6178a902b69e600552b" ns3:_="" ns4:_="">
    <xsd:import namespace="40188ae0-0cf9-4d28-8151-9284d740e569"/>
    <xsd:import namespace="af9a0b7c-c7dd-48c4-b55c-8830117c306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88ae0-0cf9-4d28-8151-9284d740e56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a0b7c-c7dd-48c4-b55c-8830117c30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B5C58-F0DE-4161-9CE8-76BFC8404D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E5B35-784C-48FD-B203-7B0ADDE660C2}">
  <ds:schemaRefs>
    <ds:schemaRef ds:uri="40188ae0-0cf9-4d28-8151-9284d740e569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af9a0b7c-c7dd-48c4-b55c-8830117c306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2FB68B-BE50-4495-AE78-7C3A6AED8423}">
  <ds:schemaRefs>
    <ds:schemaRef ds:uri="40188ae0-0cf9-4d28-8151-9284d740e569"/>
    <ds:schemaRef ds:uri="af9a0b7c-c7dd-48c4-b55c-8830117c30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Algo Fund Meeting - 10.12.23 (Strategies 1 - 4)</Template>
  <TotalTime>575</TotalTime>
  <Words>53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Bott</dc:creator>
  <cp:lastModifiedBy>Bott, Patrick T.</cp:lastModifiedBy>
  <cp:revision>14</cp:revision>
  <cp:lastPrinted>2023-06-21T14:32:31Z</cp:lastPrinted>
  <dcterms:created xsi:type="dcterms:W3CDTF">2023-10-26T15:43:08Z</dcterms:created>
  <dcterms:modified xsi:type="dcterms:W3CDTF">2025-10-20T23:12:06Z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0x0101000BAABF73DC9C404284278D8980A83785</vt:lpwstr>
  </property>
</Properties>
</file>