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및 부제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0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이미지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이미지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이미지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설명 풍선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22" name="여기에 인용을 입력하십시오."/>
          <p:cNvSpPr txBox="1"/>
          <p:nvPr>
            <p:ph type="body" sz="quarter" idx="2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텍스트"/>
          <p:cNvSpPr txBox="1"/>
          <p:nvPr>
            <p:ph type="body" sz="quarter" idx="2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1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 대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여기에 인용을 입력하십시오."/>
          <p:cNvSpPr txBox="1"/>
          <p:nvPr>
            <p:ph type="body" sz="quarter" idx="2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33" name="이미지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이미지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평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미지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4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25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4" name="제목 텍스트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35" name="본문 첫 번째 줄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- 가운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텍스트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44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수직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선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2" name="이미지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제목 텍스트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제목 텍스트</a:t>
            </a:r>
          </a:p>
        </p:txBody>
      </p:sp>
      <p:sp>
        <p:nvSpPr>
          <p:cNvPr id="54" name="본문 첫 번째 줄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6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7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8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"/>
          <p:cNvSpPr txBox="1"/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텍스트</a:t>
            </a:r>
          </a:p>
        </p:txBody>
      </p:sp>
      <p:sp>
        <p:nvSpPr>
          <p:cNvPr id="92" name="이미지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Apple SD 산돌고딕 Neo 볼드체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www.acmicpc.net/problem/6603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www.acmicpc.net/problem/9663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www.acmicpc.net/problem/15649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ackTrack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24240"/>
            </a:lvl1pPr>
          </a:lstStyle>
          <a:p>
            <a:pPr/>
            <a:r>
              <a:t>BackTracking</a:t>
            </a:r>
          </a:p>
        </p:txBody>
      </p:sp>
      <p:sp>
        <p:nvSpPr>
          <p:cNvPr id="167" name="Algolive - cau algorithm stu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Algolive - cau algorithm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스크린샷 2022-08-04 오후 3.12.25.png" descr="스크린샷 2022-08-04 오후 3.12.25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9531" b="0"/>
          <a:stretch>
            <a:fillRect/>
          </a:stretch>
        </p:blipFill>
        <p:spPr>
          <a:xfrm>
            <a:off x="446444" y="23614"/>
            <a:ext cx="16426996" cy="13668938"/>
          </a:xfrm>
          <a:prstGeom prst="rect">
            <a:avLst/>
          </a:prstGeom>
        </p:spPr>
      </p:pic>
      <p:sp>
        <p:nvSpPr>
          <p:cNvPr id="232" name="#15649 - C++ (나)"/>
          <p:cNvSpPr txBox="1"/>
          <p:nvPr/>
        </p:nvSpPr>
        <p:spPr>
          <a:xfrm>
            <a:off x="17558701" y="6286500"/>
            <a:ext cx="6327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#15649 - C++ (나)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스크린샷 2022-08-04 오후 3.13.48.png" descr="스크린샷 2022-08-04 오후 3.13.48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18466" b="0"/>
          <a:stretch>
            <a:fillRect/>
          </a:stretch>
        </p:blipFill>
        <p:spPr>
          <a:xfrm>
            <a:off x="1434316" y="867171"/>
            <a:ext cx="12249426" cy="11981675"/>
          </a:xfrm>
          <a:prstGeom prst="rect">
            <a:avLst/>
          </a:prstGeom>
        </p:spPr>
      </p:pic>
      <p:sp>
        <p:nvSpPr>
          <p:cNvPr id="235" name="#15649 - C++"/>
          <p:cNvSpPr txBox="1"/>
          <p:nvPr/>
        </p:nvSpPr>
        <p:spPr>
          <a:xfrm>
            <a:off x="17558701" y="6286500"/>
            <a:ext cx="49979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#15649 -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스크린샷 2022-08-04 오후 3.14.57.png" descr="스크린샷 2022-08-04 오후 3.14.57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627738" y="39290"/>
            <a:ext cx="10305775" cy="13637347"/>
          </a:xfrm>
          <a:prstGeom prst="rect">
            <a:avLst/>
          </a:prstGeom>
        </p:spPr>
      </p:pic>
      <p:sp>
        <p:nvSpPr>
          <p:cNvPr id="238" name="#15649 - JAVA"/>
          <p:cNvSpPr txBox="1"/>
          <p:nvPr/>
        </p:nvSpPr>
        <p:spPr>
          <a:xfrm>
            <a:off x="17558701" y="6286500"/>
            <a:ext cx="53294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#15649 -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스크린샷 2022-08-04 오후 3.15.58.png" descr="스크린샷 2022-08-04 오후 3.15.58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75688" y="1871861"/>
            <a:ext cx="11103916" cy="9972202"/>
          </a:xfrm>
          <a:prstGeom prst="rect">
            <a:avLst/>
          </a:prstGeom>
        </p:spPr>
      </p:pic>
      <p:sp>
        <p:nvSpPr>
          <p:cNvPr id="241" name="#15649 - Python"/>
          <p:cNvSpPr txBox="1"/>
          <p:nvPr/>
        </p:nvSpPr>
        <p:spPr>
          <a:xfrm>
            <a:off x="17558701" y="6286500"/>
            <a:ext cx="58529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#15649 -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이미지" descr="이미지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5" t="7551" r="155" b="749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44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45" name="로또">
            <a:hlinkClick r:id="rId3" invalidUrl="" action="" tgtFrame="" tooltip="" history="1" highlightClick="0" endSnd="0"/>
          </p:cNvPr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24240"/>
            </a:lvl1pPr>
          </a:lstStyle>
          <a:p>
            <a:pPr/>
            <a:r>
              <a:t>로또</a:t>
            </a:r>
          </a:p>
        </p:txBody>
      </p:sp>
      <p:sp>
        <p:nvSpPr>
          <p:cNvPr id="246" name="Silver 2. #660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Silver 2. #6603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스크린샷 2022-08-04 오후 3.18.36.png" descr="스크린샷 2022-08-04 오후 3.18.36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21604" y="217685"/>
            <a:ext cx="9622907" cy="13280482"/>
          </a:xfrm>
          <a:prstGeom prst="rect">
            <a:avLst/>
          </a:prstGeom>
        </p:spPr>
      </p:pic>
      <p:sp>
        <p:nvSpPr>
          <p:cNvPr id="249" name="#6603 - C++(나)"/>
          <p:cNvSpPr txBox="1"/>
          <p:nvPr/>
        </p:nvSpPr>
        <p:spPr>
          <a:xfrm>
            <a:off x="18904901" y="6305549"/>
            <a:ext cx="549811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#6603 - C++(나)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스크린샷 2022-08-04 오후 3.19.48.png" descr="스크린샷 2022-08-04 오후 3.19.48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733" r="0" b="733"/>
          <a:stretch>
            <a:fillRect/>
          </a:stretch>
        </p:blipFill>
        <p:spPr>
          <a:xfrm>
            <a:off x="959026" y="420687"/>
            <a:ext cx="15205962" cy="12874689"/>
          </a:xfrm>
          <a:prstGeom prst="rect">
            <a:avLst/>
          </a:prstGeom>
        </p:spPr>
      </p:pic>
      <p:sp>
        <p:nvSpPr>
          <p:cNvPr id="252" name="#6603 - C++"/>
          <p:cNvSpPr txBox="1"/>
          <p:nvPr/>
        </p:nvSpPr>
        <p:spPr>
          <a:xfrm>
            <a:off x="18904901" y="6286500"/>
            <a:ext cx="45445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#6603 -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스크린샷 2022-08-04 오후 3.31.22.png" descr="스크린샷 2022-08-04 오후 3.31.2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26098" y="32695"/>
            <a:ext cx="14266064" cy="13715830"/>
          </a:xfrm>
          <a:prstGeom prst="rect">
            <a:avLst/>
          </a:prstGeom>
        </p:spPr>
      </p:pic>
      <p:sp>
        <p:nvSpPr>
          <p:cNvPr id="255" name="#6603 - JAVA"/>
          <p:cNvSpPr txBox="1"/>
          <p:nvPr/>
        </p:nvSpPr>
        <p:spPr>
          <a:xfrm>
            <a:off x="18904901" y="6286500"/>
            <a:ext cx="487603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#6603 -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스크린샷 2022-08-04 오후 3.32.35.png" descr="스크린샷 2022-08-04 오후 3.32.35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26" t="0" r="226" b="0"/>
          <a:stretch>
            <a:fillRect/>
          </a:stretch>
        </p:blipFill>
        <p:spPr>
          <a:xfrm>
            <a:off x="309763" y="1713904"/>
            <a:ext cx="18290267" cy="10288277"/>
          </a:xfrm>
          <a:prstGeom prst="rect">
            <a:avLst/>
          </a:prstGeom>
        </p:spPr>
      </p:pic>
      <p:sp>
        <p:nvSpPr>
          <p:cNvPr id="258" name="#6603 - Python"/>
          <p:cNvSpPr txBox="1"/>
          <p:nvPr/>
        </p:nvSpPr>
        <p:spPr>
          <a:xfrm>
            <a:off x="18904901" y="6286500"/>
            <a:ext cx="539953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#6603 -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이미지" descr="이미지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5" t="7551" r="155" b="749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61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62" name="N-queen">
            <a:hlinkClick r:id="rId3" invalidUrl="" action="" tgtFrame="" tooltip="" history="1" highlightClick="0" endSnd="0"/>
          </p:cNvPr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24240"/>
            </a:lvl1pPr>
          </a:lstStyle>
          <a:p>
            <a:pPr/>
            <a:r>
              <a:t>N-queen</a:t>
            </a:r>
          </a:p>
        </p:txBody>
      </p:sp>
      <p:sp>
        <p:nvSpPr>
          <p:cNvPr id="263" name="Gold 4. #966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Gold 4. #9663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hat 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19125">
              <a:defRPr sz="22725"/>
            </a:pPr>
            <a:r>
              <a:t>What is</a:t>
            </a:r>
          </a:p>
          <a:p>
            <a:pPr defTabSz="619125">
              <a:defRPr sz="22725"/>
            </a:pPr>
            <a:r>
              <a:t>BackTracking?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images-mmindoong-post-edaabbf3-0895-4a19-98cb-548f0e7fcc38-image.png" descr="images-mmindoong-post-edaabbf3-0895-4a19-98cb-548f0e7fcc38-image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049722" y="1775618"/>
            <a:ext cx="10284367" cy="101647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s-mmindoong-post-f483b0a5-c7ae-4b80-bbaf-a93e02f8766c-image.png" descr="images-mmindoong-post-f483b0a5-c7ae-4b80-bbaf-a93e02f8766c-image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646665" y="0"/>
            <a:ext cx="1909067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images-mmindoong-post-f483b0a5-c7ae-4b80-bbaf-a93e02f8766c-image.png" descr="images-mmindoong-post-f483b0a5-c7ae-4b80-bbaf-a93e02f8766c-image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335000" y="3861068"/>
            <a:ext cx="10287000" cy="7390864"/>
          </a:xfrm>
          <a:prstGeom prst="rect">
            <a:avLst/>
          </a:prstGeom>
        </p:spPr>
      </p:pic>
      <p:sp>
        <p:nvSpPr>
          <p:cNvPr id="270" name="기존의 DFS는 모든 노드를 순회 -&gt; (2,1), (2,2)도 탐색했을 것…"/>
          <p:cNvSpPr txBox="1"/>
          <p:nvPr>
            <p:ph type="body" sz="half" idx="1"/>
          </p:nvPr>
        </p:nvSpPr>
        <p:spPr>
          <a:xfrm>
            <a:off x="762000" y="2392858"/>
            <a:ext cx="11811000" cy="10053142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3839"/>
            </a:pPr>
            <a:r>
              <a:t>기존의 DFS는 모든 노드를 순회 -&gt; (2,1), (2,2)도 탐색했을 것</a:t>
            </a:r>
          </a:p>
          <a:p>
            <a:pPr marL="609600" indent="-609600" defTabSz="792479">
              <a:spcBef>
                <a:spcPts val="3700"/>
              </a:spcBef>
              <a:defRPr sz="3839"/>
            </a:pPr>
            <a:r>
              <a:t>(2,1), (2,2)는 첫번째 퀸이 이동하는 경로에 중복되므로 절대로 답이 되지 않음</a:t>
            </a:r>
          </a:p>
          <a:p>
            <a:pPr marL="609600" indent="-609600" defTabSz="792479">
              <a:spcBef>
                <a:spcPts val="3700"/>
              </a:spcBef>
              <a:defRPr sz="3839"/>
            </a:pPr>
            <a:r>
              <a:t>‘가지치기’를 통해 (2,1),(2,2)는 백트래킹 수행</a:t>
            </a:r>
          </a:p>
          <a:p>
            <a:pPr marL="609600" indent="-609600" defTabSz="792479">
              <a:lnSpc>
                <a:spcPct val="120000"/>
              </a:lnSpc>
              <a:spcBef>
                <a:spcPts val="3700"/>
              </a:spcBef>
              <a:defRPr sz="3839">
                <a:solidFill>
                  <a:schemeClr val="accent1"/>
                </a:solidFill>
              </a:defRPr>
            </a:pPr>
            <a:r>
              <a:t>필요한 함수 :</a:t>
            </a:r>
            <a:br/>
            <a:r>
              <a:t>- 특정 행, 열에 퀸을 놓을 수 있는 지 판단하는 함수</a:t>
            </a:r>
            <a:br/>
            <a:r>
              <a:t>- 현재 행에서 모든 열을 검사하여 퀸을 놓을 수 있다면,</a:t>
            </a:r>
            <a:br/>
            <a:r>
              <a:t>다음 행 ( 자식 노드) 를 검사하는 DFS 함수</a:t>
            </a:r>
          </a:p>
          <a:p>
            <a:pPr marL="609600" indent="-609600" defTabSz="792479">
              <a:lnSpc>
                <a:spcPct val="120000"/>
              </a:lnSpc>
              <a:spcBef>
                <a:spcPts val="3700"/>
              </a:spcBef>
              <a:defRPr sz="3839">
                <a:solidFill>
                  <a:schemeClr val="accent1"/>
                </a:solidFill>
              </a:defRPr>
            </a:pPr>
            <a:r>
              <a:t>=&gt; 오른쪽 트리를 DFS로 순회하면서 조건문이 추가되었다는 개념을 가지고 풀면 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코드 분석 :"/>
          <p:cNvSpPr txBox="1"/>
          <p:nvPr>
            <p:ph type="title" idx="4294967295"/>
          </p:nvPr>
        </p:nvSpPr>
        <p:spPr>
          <a:xfrm>
            <a:off x="762000" y="2921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000"/>
            </a:lvl1pPr>
          </a:lstStyle>
          <a:p>
            <a:pPr/>
            <a:r>
              <a:t>코드 분석 : </a:t>
            </a:r>
          </a:p>
        </p:txBody>
      </p:sp>
      <p:sp>
        <p:nvSpPr>
          <p:cNvPr id="273" name="bool isPossible(int row){…"/>
          <p:cNvSpPr txBox="1"/>
          <p:nvPr/>
        </p:nvSpPr>
        <p:spPr>
          <a:xfrm>
            <a:off x="1231652" y="5205957"/>
            <a:ext cx="21351775" cy="5437686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34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bool </a:t>
            </a:r>
            <a:r>
              <a:t>isPossible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CC7831"/>
                </a:solidFill>
              </a:rPr>
              <a:t>int </a:t>
            </a:r>
            <a:r>
              <a:rPr>
                <a:solidFill>
                  <a:srgbClr val="A9B7C6"/>
                </a:solidFill>
              </a:rPr>
              <a:t>row){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for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CC7831"/>
                </a:solidFill>
              </a:rPr>
              <a:t>int </a:t>
            </a:r>
            <a:r>
              <a:rPr>
                <a:solidFill>
                  <a:srgbClr val="A9B7C6"/>
                </a:solidFill>
              </a:rPr>
              <a:t>i =</a:t>
            </a:r>
            <a:r>
              <a:rPr>
                <a:solidFill>
                  <a:srgbClr val="6897BB"/>
                </a:solidFill>
              </a:rPr>
              <a:t>0 </a:t>
            </a:r>
            <a:r>
              <a:rPr>
                <a:solidFill>
                  <a:srgbClr val="CC7831"/>
                </a:solidFill>
              </a:rPr>
              <a:t>; </a:t>
            </a:r>
            <a:r>
              <a:rPr>
                <a:solidFill>
                  <a:srgbClr val="A9B7C6"/>
                </a:solidFill>
              </a:rPr>
              <a:t>i &lt; row </a:t>
            </a:r>
            <a:r>
              <a:rPr>
                <a:solidFill>
                  <a:srgbClr val="CC7831"/>
                </a:solidFill>
              </a:rPr>
              <a:t>;</a:t>
            </a:r>
            <a:r>
              <a:rPr>
                <a:solidFill>
                  <a:srgbClr val="A9B7C6"/>
                </a:solidFill>
              </a:rPr>
              <a:t>i++){ </a:t>
            </a:r>
            <a:r>
              <a:t>//dfs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를 통해 해당 행까지 탐색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defTabSz="457200"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>
                <a:solidFill>
                  <a:srgbClr val="CC7831"/>
                </a:solidFill>
              </a:rPr>
              <a:t>if</a:t>
            </a:r>
            <a:r>
              <a:t>((arr[i] == arr[row]) || row-i == abs(arr[i]-arr[row])){ </a:t>
            </a:r>
            <a:r>
              <a:rPr>
                <a:solidFill>
                  <a:srgbClr val="808080"/>
                </a:solidFill>
              </a:rPr>
              <a:t>//</a:t>
            </a:r>
            <a:r>
              <a:rPr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rPr>
              <a:t>현재 위치의 행에 놓여있는 퀸의 열과 같은 값의 열이 발견되거나</a:t>
            </a:r>
            <a:r>
              <a:rPr>
                <a:solidFill>
                  <a:srgbClr val="808080"/>
                </a:solidFill>
              </a:rPr>
              <a:t>, 대각선이라면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defTabSz="457200">
              <a:spcBef>
                <a:spcPts val="0"/>
              </a:spcBef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>
                <a:solidFill>
                  <a:srgbClr val="CC7831"/>
                </a:solidFill>
              </a:rPr>
              <a:t>return false; </a:t>
            </a:r>
            <a:r>
              <a:t>//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탐색 종료 후</a:t>
            </a:r>
            <a:r>
              <a:t> BackTrack</a:t>
            </a:r>
          </a:p>
          <a:p>
            <a:pPr defTabSz="457200">
              <a:spcBef>
                <a:spcPts val="0"/>
              </a:spcBef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} </a:t>
            </a:r>
            <a:r>
              <a:t>//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같은 열</a:t>
            </a:r>
            <a:r>
              <a:t> or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대각선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defTabSz="457200">
              <a:spcBef>
                <a:spcPts val="0"/>
              </a:spcBef>
              <a:defRPr sz="34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solidFill>
                <a:srgbClr val="A9B7C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457200">
              <a:spcBef>
                <a:spcPts val="0"/>
              </a:spcBef>
              <a:defRPr sz="34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true;</a:t>
            </a:r>
          </a:p>
          <a:p>
            <a:pPr defTabSz="457200"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BackTrack을 하기 위한 조건문 :"/>
          <p:cNvSpPr txBox="1"/>
          <p:nvPr/>
        </p:nvSpPr>
        <p:spPr>
          <a:xfrm>
            <a:off x="1201102" y="3251199"/>
            <a:ext cx="1558511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BackTrack을 하기 위한 조건문 : </a:t>
            </a:r>
          </a:p>
        </p:txBody>
      </p:sp>
      <p:sp>
        <p:nvSpPr>
          <p:cNvPr id="275" name="해당 위치에 Queen 체스말을 놓았을 때 조건이 안맞으면, 그 아래의 행에 Queen 체스말을 놓는 것은 무의미하므로 중단시켜버림"/>
          <p:cNvSpPr txBox="1"/>
          <p:nvPr/>
        </p:nvSpPr>
        <p:spPr>
          <a:xfrm>
            <a:off x="1328102" y="10930401"/>
            <a:ext cx="21158874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해당 위치에 Queen 체스말을 놓았을 때 조건이 안맞으면, 그 아래의 행에 Queen 체스말을 놓는 것은 무의미하므로 중단시켜버림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코드 분석 :"/>
          <p:cNvSpPr txBox="1"/>
          <p:nvPr>
            <p:ph type="title" idx="4294967295"/>
          </p:nvPr>
        </p:nvSpPr>
        <p:spPr>
          <a:xfrm>
            <a:off x="762000" y="2921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000"/>
            </a:lvl1pPr>
          </a:lstStyle>
          <a:p>
            <a:pPr/>
            <a:r>
              <a:t>코드 분석 : </a:t>
            </a:r>
          </a:p>
        </p:txBody>
      </p:sp>
      <p:sp>
        <p:nvSpPr>
          <p:cNvPr id="278" name="void dfs(int row){…"/>
          <p:cNvSpPr txBox="1"/>
          <p:nvPr/>
        </p:nvSpPr>
        <p:spPr>
          <a:xfrm>
            <a:off x="1231652" y="4675757"/>
            <a:ext cx="21351775" cy="7666486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void </a:t>
            </a:r>
            <a:r>
              <a:rPr>
                <a:solidFill>
                  <a:srgbClr val="FFC66E"/>
                </a:solidFill>
              </a:rPr>
              <a:t>dfs</a:t>
            </a:r>
            <a:r>
              <a:t>(</a:t>
            </a:r>
            <a:r>
              <a:rPr>
                <a:solidFill>
                  <a:srgbClr val="CC7831"/>
                </a:solidFill>
              </a:rPr>
              <a:t>int </a:t>
            </a:r>
            <a:r>
              <a:t>row){</a:t>
            </a:r>
          </a:p>
          <a:p>
            <a:pPr defTabSz="457200"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if</a:t>
            </a:r>
            <a:r>
              <a:t>(row == N){</a:t>
            </a:r>
          </a:p>
          <a:p>
            <a:pPr defTabSz="457200"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ans++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35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return;</a:t>
            </a:r>
          </a:p>
          <a:p>
            <a:pPr defTabSz="457200">
              <a:spcBef>
                <a:spcPts val="0"/>
              </a:spcBef>
              <a:defRPr sz="35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r>
              <a:t>else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3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rPr>
                <a:solidFill>
                  <a:srgbClr val="CC7831"/>
                </a:solidFill>
              </a:rPr>
              <a:t>for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CC7831"/>
                </a:solidFill>
              </a:rPr>
              <a:t>int </a:t>
            </a:r>
            <a:r>
              <a:rPr>
                <a:solidFill>
                  <a:srgbClr val="A9B7C6"/>
                </a:solidFill>
              </a:rPr>
              <a:t>i =</a:t>
            </a:r>
            <a:r>
              <a:rPr>
                <a:solidFill>
                  <a:srgbClr val="6897BB"/>
                </a:solidFill>
              </a:rPr>
              <a:t>0 </a:t>
            </a:r>
            <a:r>
              <a:rPr>
                <a:solidFill>
                  <a:srgbClr val="CC7831"/>
                </a:solidFill>
              </a:rPr>
              <a:t>; </a:t>
            </a:r>
            <a:r>
              <a:rPr>
                <a:solidFill>
                  <a:srgbClr val="A9B7C6"/>
                </a:solidFill>
              </a:rPr>
              <a:t>i &lt; N </a:t>
            </a:r>
            <a:r>
              <a:rPr>
                <a:solidFill>
                  <a:srgbClr val="CC7831"/>
                </a:solidFill>
              </a:rPr>
              <a:t>; </a:t>
            </a:r>
            <a:r>
              <a:rPr>
                <a:solidFill>
                  <a:srgbClr val="A9B7C6"/>
                </a:solidFill>
              </a:rPr>
              <a:t>i++){ </a:t>
            </a:r>
            <a:r>
              <a:t>//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행</a:t>
            </a:r>
            <a:r>
              <a:t> row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에서</a:t>
            </a:r>
            <a:r>
              <a:t> 0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부터</a:t>
            </a:r>
            <a:r>
              <a:t> N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까지 열 탐색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defTabSz="457200">
              <a:spcBef>
                <a:spcPts val="0"/>
              </a:spcBef>
              <a:defRPr sz="3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>
                <a:solidFill>
                  <a:srgbClr val="A9B7C6"/>
                </a:solidFill>
              </a:rPr>
              <a:t>arr[row] = i</a:t>
            </a:r>
            <a:r>
              <a:rPr>
                <a:solidFill>
                  <a:srgbClr val="CC7831"/>
                </a:solidFill>
              </a:rPr>
              <a:t>; </a:t>
            </a:r>
            <a:r>
              <a:t>//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해당 행</a:t>
            </a:r>
            <a:r>
              <a:t>,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열에</a:t>
            </a:r>
            <a:r>
              <a:t> Queen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체스말 우선 배치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 defTabSz="457200">
              <a:spcBef>
                <a:spcPts val="0"/>
              </a:spcBef>
              <a:defRPr sz="35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rPr>
              <a:t>(isPossible(row)){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//</a:t>
            </a:r>
            <a:r>
              <a:t>배치 후 조건이 안 맞으면 즉시 중단하고 다음 열 탐색</a:t>
            </a:r>
          </a:p>
          <a:p>
            <a:pPr defTabSz="457200">
              <a:spcBef>
                <a:spcPts val="0"/>
              </a:spcBef>
              <a:defRPr sz="35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rPr>
              <a:t>dfs(row+</a:t>
            </a:r>
            <a:r>
              <a:rPr>
                <a:solidFill>
                  <a:srgbClr val="6897B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>
              <a:solidFill>
                <a:srgbClr val="CC783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defTabSz="457200">
              <a:spcBef>
                <a:spcPts val="0"/>
              </a:spcBef>
              <a:defRPr sz="35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9" name="DFS + 조건문 =&gt; BackTracking 가능한 Dfs"/>
          <p:cNvSpPr txBox="1"/>
          <p:nvPr/>
        </p:nvSpPr>
        <p:spPr>
          <a:xfrm>
            <a:off x="1201102" y="3251199"/>
            <a:ext cx="21054366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DFS + 조건문 =&gt; BackTracking 가능한 Dfs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스크린샷 2022-08-04 오후 3.33.31.png" descr="스크린샷 2022-08-04 오후 3.33.3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100" r="0" b="1100"/>
          <a:stretch>
            <a:fillRect/>
          </a:stretch>
        </p:blipFill>
        <p:spPr>
          <a:xfrm>
            <a:off x="-739993" y="23604"/>
            <a:ext cx="16552626" cy="13668939"/>
          </a:xfrm>
          <a:prstGeom prst="rect">
            <a:avLst/>
          </a:prstGeom>
        </p:spPr>
      </p:pic>
      <p:sp>
        <p:nvSpPr>
          <p:cNvPr id="282" name="#9663 - C++(나)"/>
          <p:cNvSpPr txBox="1"/>
          <p:nvPr/>
        </p:nvSpPr>
        <p:spPr>
          <a:xfrm>
            <a:off x="17558701" y="6286500"/>
            <a:ext cx="56837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#9663 - C++(나)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스크린샷 2022-08-04 오후 3.35.05.png" descr="스크린샷 2022-08-04 오후 3.35.05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2718" b="0"/>
          <a:stretch>
            <a:fillRect/>
          </a:stretch>
        </p:blipFill>
        <p:spPr>
          <a:xfrm>
            <a:off x="130510" y="25291"/>
            <a:ext cx="16607437" cy="13665565"/>
          </a:xfrm>
          <a:prstGeom prst="rect">
            <a:avLst/>
          </a:prstGeom>
        </p:spPr>
      </p:pic>
      <p:sp>
        <p:nvSpPr>
          <p:cNvPr id="285" name="#9663 - C++"/>
          <p:cNvSpPr txBox="1"/>
          <p:nvPr/>
        </p:nvSpPr>
        <p:spPr>
          <a:xfrm>
            <a:off x="17558701" y="6286500"/>
            <a:ext cx="45445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#9663 -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#9663 - JAVA(나)"/>
          <p:cNvSpPr txBox="1"/>
          <p:nvPr/>
        </p:nvSpPr>
        <p:spPr>
          <a:xfrm>
            <a:off x="17558701" y="6286500"/>
            <a:ext cx="60152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#9663 - JAVA(나)</a:t>
            </a:r>
          </a:p>
        </p:txBody>
      </p:sp>
      <p:sp>
        <p:nvSpPr>
          <p:cNvPr id="288" name="텍스트"/>
          <p:cNvSpPr txBox="1"/>
          <p:nvPr/>
        </p:nvSpPr>
        <p:spPr>
          <a:xfrm>
            <a:off x="11640502" y="6578600"/>
            <a:ext cx="1102996" cy="558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289" name="스크린샷 2022-08-04 오후 3.38.29.png" descr="스크린샷 2022-08-04 오후 3.38.29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323668" y="-190652"/>
            <a:ext cx="7757018" cy="14097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스크린샷 2022-08-04 오후 3.39.23.png" descr="스크린샷 2022-08-04 오후 3.39.23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22773" y="1729477"/>
            <a:ext cx="17071540" cy="10257099"/>
          </a:xfrm>
          <a:prstGeom prst="rect">
            <a:avLst/>
          </a:prstGeom>
        </p:spPr>
      </p:pic>
      <p:sp>
        <p:nvSpPr>
          <p:cNvPr id="292" name="#9663 - Python"/>
          <p:cNvSpPr txBox="1"/>
          <p:nvPr/>
        </p:nvSpPr>
        <p:spPr>
          <a:xfrm>
            <a:off x="17558701" y="6286500"/>
            <a:ext cx="539953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#9663 -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텍스트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텍스트</a:t>
            </a:r>
          </a:p>
        </p:txBody>
      </p:sp>
      <p:pic>
        <p:nvPicPr>
          <p:cNvPr id="172" name="스크린샷 2022-08-03 오후 3.17.42.png" descr="스크린샷 2022-08-03 오후 3.17.42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335000" y="3905359"/>
            <a:ext cx="10287000" cy="7302282"/>
          </a:xfrm>
          <a:prstGeom prst="rect">
            <a:avLst/>
          </a:prstGeom>
        </p:spPr>
      </p:pic>
      <p:sp>
        <p:nvSpPr>
          <p:cNvPr id="173" name="백트래킹 (BackTrack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spcBef>
                <a:spcPts val="2600"/>
              </a:spcBef>
              <a:defRPr sz="6003"/>
            </a:lvl1pPr>
          </a:lstStyle>
          <a:p>
            <a:pPr/>
            <a:r>
              <a:t>백트래킹 (BackTracking)</a:t>
            </a:r>
          </a:p>
        </p:txBody>
      </p:sp>
      <p:sp>
        <p:nvSpPr>
          <p:cNvPr id="174" name="모든 가능한 경우의 수 중에서 특정한 조건을 만족하는 경우만 살펴보는 것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모든 가능한 경우의 수 중에서 특정한 조건을 만족하는 경우만 살펴보는 것</a:t>
            </a:r>
          </a:p>
          <a:p>
            <a:pPr/>
            <a:r>
              <a:t>지금 있는 경로가 답이 아닐 것 같으면 되돌아가는 과정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“가지치기”</a:t>
            </a:r>
          </a:p>
          <a:p>
            <a:pPr/>
            <a:r>
              <a:t>불필요한 부분을 쳐내고 최대한 올바른 쪽으로 가는 것</a:t>
            </a:r>
          </a:p>
          <a:p>
            <a:pPr/>
            <a:r>
              <a:t>문제를 풀 때 트리를 직접 그리고 코드를 설계하면 편함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원"/>
          <p:cNvSpPr/>
          <p:nvPr/>
        </p:nvSpPr>
        <p:spPr>
          <a:xfrm>
            <a:off x="11557000" y="164108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77" name="원"/>
          <p:cNvSpPr/>
          <p:nvPr/>
        </p:nvSpPr>
        <p:spPr>
          <a:xfrm>
            <a:off x="9644308" y="374865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78" name="원"/>
          <p:cNvSpPr/>
          <p:nvPr/>
        </p:nvSpPr>
        <p:spPr>
          <a:xfrm>
            <a:off x="13398523" y="374865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79" name="선"/>
          <p:cNvSpPr/>
          <p:nvPr/>
        </p:nvSpPr>
        <p:spPr>
          <a:xfrm>
            <a:off x="12473383" y="2841251"/>
            <a:ext cx="1252040" cy="125204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0" name="선"/>
          <p:cNvSpPr/>
          <p:nvPr/>
        </p:nvSpPr>
        <p:spPr>
          <a:xfrm flipV="1">
            <a:off x="10767616" y="2832270"/>
            <a:ext cx="1270001" cy="127000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1" name="원"/>
          <p:cNvSpPr/>
          <p:nvPr/>
        </p:nvSpPr>
        <p:spPr>
          <a:xfrm>
            <a:off x="8077588" y="5956953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2" name="원"/>
          <p:cNvSpPr/>
          <p:nvPr/>
        </p:nvSpPr>
        <p:spPr>
          <a:xfrm>
            <a:off x="10516350" y="5956953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3" name="원"/>
          <p:cNvSpPr/>
          <p:nvPr/>
        </p:nvSpPr>
        <p:spPr>
          <a:xfrm>
            <a:off x="12955112" y="5956953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4" name="원"/>
          <p:cNvSpPr/>
          <p:nvPr/>
        </p:nvSpPr>
        <p:spPr>
          <a:xfrm>
            <a:off x="15393873" y="5956953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5" name="원"/>
          <p:cNvSpPr/>
          <p:nvPr/>
        </p:nvSpPr>
        <p:spPr>
          <a:xfrm>
            <a:off x="6274383" y="8478373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6" name="원"/>
          <p:cNvSpPr/>
          <p:nvPr/>
        </p:nvSpPr>
        <p:spPr>
          <a:xfrm>
            <a:off x="9230457" y="8478373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7" name="원"/>
          <p:cNvSpPr/>
          <p:nvPr/>
        </p:nvSpPr>
        <p:spPr>
          <a:xfrm>
            <a:off x="11861364" y="8478373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8" name="선"/>
          <p:cNvSpPr/>
          <p:nvPr/>
        </p:nvSpPr>
        <p:spPr>
          <a:xfrm flipV="1">
            <a:off x="8648000" y="4894170"/>
            <a:ext cx="1463475" cy="1463475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89" name="선"/>
          <p:cNvSpPr/>
          <p:nvPr/>
        </p:nvSpPr>
        <p:spPr>
          <a:xfrm>
            <a:off x="10516350" y="4702242"/>
            <a:ext cx="599688" cy="184733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90" name="선"/>
          <p:cNvSpPr/>
          <p:nvPr/>
        </p:nvSpPr>
        <p:spPr>
          <a:xfrm flipV="1">
            <a:off x="6992598" y="6729377"/>
            <a:ext cx="1815763" cy="181576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91" name="선"/>
          <p:cNvSpPr/>
          <p:nvPr/>
        </p:nvSpPr>
        <p:spPr>
          <a:xfrm>
            <a:off x="8744737" y="6978420"/>
            <a:ext cx="1270001" cy="182267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92" name="선"/>
          <p:cNvSpPr/>
          <p:nvPr/>
        </p:nvSpPr>
        <p:spPr>
          <a:xfrm>
            <a:off x="11190224" y="6925322"/>
            <a:ext cx="1248952" cy="1928875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93" name="선"/>
          <p:cNvSpPr/>
          <p:nvPr/>
        </p:nvSpPr>
        <p:spPr>
          <a:xfrm flipV="1">
            <a:off x="13445821" y="4394612"/>
            <a:ext cx="288582" cy="207368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94" name="선"/>
          <p:cNvSpPr/>
          <p:nvPr/>
        </p:nvSpPr>
        <p:spPr>
          <a:xfrm>
            <a:off x="14161188" y="4495317"/>
            <a:ext cx="1872273" cy="187227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195" name="조건에 맞지 않음"/>
          <p:cNvSpPr txBox="1"/>
          <p:nvPr/>
        </p:nvSpPr>
        <p:spPr>
          <a:xfrm>
            <a:off x="6065520" y="5314757"/>
            <a:ext cx="26117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/>
            <a:r>
              <a:t>조건에 맞지 않음</a:t>
            </a:r>
          </a:p>
        </p:txBody>
      </p:sp>
      <p:sp>
        <p:nvSpPr>
          <p:cNvPr id="196" name="부모 노드로 돌아감"/>
          <p:cNvSpPr txBox="1"/>
          <p:nvPr/>
        </p:nvSpPr>
        <p:spPr>
          <a:xfrm>
            <a:off x="9230457" y="7246848"/>
            <a:ext cx="29413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/>
            <a:r>
              <a:t>부모 노드로 돌아감</a:t>
            </a:r>
          </a:p>
        </p:txBody>
      </p:sp>
      <p:sp>
        <p:nvSpPr>
          <p:cNvPr id="197" name="탐색 X"/>
          <p:cNvSpPr txBox="1"/>
          <p:nvPr/>
        </p:nvSpPr>
        <p:spPr>
          <a:xfrm>
            <a:off x="7199402" y="10999794"/>
            <a:ext cx="215641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>
                <a:solidFill>
                  <a:srgbClr val="A6AAA9"/>
                </a:solidFill>
              </a:defRPr>
            </a:lvl1pPr>
          </a:lstStyle>
          <a:p>
            <a:pPr/>
            <a:r>
              <a:t>탐색 X</a:t>
            </a:r>
          </a:p>
        </p:txBody>
      </p:sp>
      <p:sp>
        <p:nvSpPr>
          <p:cNvPr id="198" name="타원형"/>
          <p:cNvSpPr/>
          <p:nvPr/>
        </p:nvSpPr>
        <p:spPr>
          <a:xfrm>
            <a:off x="5588369" y="7777872"/>
            <a:ext cx="5378477" cy="2671003"/>
          </a:xfrm>
          <a:prstGeom prst="ellips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  <p:bldP build="whole" bldLvl="1" animBg="1" rev="0" advAuto="0" spid="197" grpId="4"/>
      <p:bldP build="whole" bldLvl="1" animBg="1" rev="0" advAuto="0" spid="198" grpId="3"/>
      <p:bldP build="whole" bldLvl="1" animBg="1" rev="0" advAuto="0" spid="19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표"/>
          <p:cNvGraphicFramePr/>
          <p:nvPr/>
        </p:nvGraphicFramePr>
        <p:xfrm>
          <a:off x="2071317" y="1274671"/>
          <a:ext cx="11098947" cy="111920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2768386"/>
                <a:gridCol w="2768386"/>
                <a:gridCol w="2768386"/>
                <a:gridCol w="2768386"/>
              </a:tblGrid>
              <a:tr h="2233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33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33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33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33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1" name="직사각형"/>
          <p:cNvSpPr/>
          <p:nvPr/>
        </p:nvSpPr>
        <p:spPr>
          <a:xfrm>
            <a:off x="7595475" y="5752988"/>
            <a:ext cx="2769313" cy="2210024"/>
          </a:xfrm>
          <a:prstGeom prst="rect">
            <a:avLst/>
          </a:prstGeom>
          <a:ln w="50800">
            <a:solidFill>
              <a:schemeClr val="accent5">
                <a:hueOff val="343847"/>
                <a:satOff val="6318"/>
                <a:lumOff val="815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grpSp>
        <p:nvGrpSpPr>
          <p:cNvPr id="205" name="그룹"/>
          <p:cNvGrpSpPr/>
          <p:nvPr/>
        </p:nvGrpSpPr>
        <p:grpSpPr>
          <a:xfrm>
            <a:off x="16346395" y="2650785"/>
            <a:ext cx="3060303" cy="3700975"/>
            <a:chOff x="0" y="0"/>
            <a:chExt cx="3060302" cy="3700974"/>
          </a:xfrm>
        </p:grpSpPr>
        <p:sp>
          <p:nvSpPr>
            <p:cNvPr id="202" name="선"/>
            <p:cNvSpPr/>
            <p:nvPr/>
          </p:nvSpPr>
          <p:spPr>
            <a:xfrm flipV="1">
              <a:off x="8178" y="0"/>
              <a:ext cx="1" cy="369398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latin typeface="+mn-lt"/>
                  <a:ea typeface="+mn-ea"/>
                  <a:cs typeface="+mn-cs"/>
                  <a:sym typeface="Apple SD 산돌고딕 Neo 볼드체"/>
                </a:defRPr>
              </a:pPr>
            </a:p>
          </p:txBody>
        </p:sp>
        <p:sp>
          <p:nvSpPr>
            <p:cNvPr id="203" name="선"/>
            <p:cNvSpPr/>
            <p:nvPr/>
          </p:nvSpPr>
          <p:spPr>
            <a:xfrm flipV="1">
              <a:off x="3052123" y="0"/>
              <a:ext cx="1" cy="369398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latin typeface="+mn-lt"/>
                  <a:ea typeface="+mn-ea"/>
                  <a:cs typeface="+mn-cs"/>
                  <a:sym typeface="Apple SD 산돌고딕 Neo 볼드체"/>
                </a:defRPr>
              </a:pPr>
            </a:p>
          </p:txBody>
        </p:sp>
        <p:sp>
          <p:nvSpPr>
            <p:cNvPr id="204" name="선"/>
            <p:cNvSpPr/>
            <p:nvPr/>
          </p:nvSpPr>
          <p:spPr>
            <a:xfrm>
              <a:off x="0" y="3700974"/>
              <a:ext cx="3060303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latin typeface="+mn-lt"/>
                  <a:ea typeface="+mn-ea"/>
                  <a:cs typeface="+mn-cs"/>
                  <a:sym typeface="Apple SD 산돌고딕 Neo 볼드체"/>
                </a:defRPr>
              </a:pPr>
            </a:p>
          </p:txBody>
        </p:sp>
      </p:grpSp>
      <p:sp>
        <p:nvSpPr>
          <p:cNvPr id="206" name="(2,2)"/>
          <p:cNvSpPr txBox="1"/>
          <p:nvPr/>
        </p:nvSpPr>
        <p:spPr>
          <a:xfrm>
            <a:off x="17013708" y="4810948"/>
            <a:ext cx="1725677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(2,2)</a:t>
            </a:r>
          </a:p>
        </p:txBody>
      </p:sp>
      <p:sp>
        <p:nvSpPr>
          <p:cNvPr id="207" name="BackTrack"/>
          <p:cNvSpPr txBox="1"/>
          <p:nvPr/>
        </p:nvSpPr>
        <p:spPr>
          <a:xfrm>
            <a:off x="8047443" y="2755363"/>
            <a:ext cx="18653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BackTrack</a:t>
            </a:r>
          </a:p>
        </p:txBody>
      </p:sp>
      <p:sp>
        <p:nvSpPr>
          <p:cNvPr id="208" name="BackTrack"/>
          <p:cNvSpPr txBox="1"/>
          <p:nvPr/>
        </p:nvSpPr>
        <p:spPr>
          <a:xfrm>
            <a:off x="10899574" y="7266269"/>
            <a:ext cx="18653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BackTrack</a:t>
            </a:r>
          </a:p>
        </p:txBody>
      </p:sp>
      <p:sp>
        <p:nvSpPr>
          <p:cNvPr id="209" name="(2,2)"/>
          <p:cNvSpPr txBox="1"/>
          <p:nvPr/>
        </p:nvSpPr>
        <p:spPr>
          <a:xfrm>
            <a:off x="17013708" y="4810948"/>
            <a:ext cx="1725677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(2,2)</a:t>
            </a:r>
          </a:p>
        </p:txBody>
      </p:sp>
      <p:sp>
        <p:nvSpPr>
          <p:cNvPr id="210" name="(2,2)"/>
          <p:cNvSpPr txBox="1"/>
          <p:nvPr/>
        </p:nvSpPr>
        <p:spPr>
          <a:xfrm>
            <a:off x="17013708" y="4810948"/>
            <a:ext cx="1725677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(2,2)</a:t>
            </a:r>
          </a:p>
        </p:txBody>
      </p:sp>
      <p:sp>
        <p:nvSpPr>
          <p:cNvPr id="211" name="화살표"/>
          <p:cNvSpPr/>
          <p:nvPr/>
        </p:nvSpPr>
        <p:spPr>
          <a:xfrm rot="5400000">
            <a:off x="8345131" y="475379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212" name="화살표"/>
          <p:cNvSpPr/>
          <p:nvPr/>
        </p:nvSpPr>
        <p:spPr>
          <a:xfrm rot="5400000">
            <a:off x="8345131" y="40210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213" name="화살표"/>
          <p:cNvSpPr/>
          <p:nvPr/>
        </p:nvSpPr>
        <p:spPr>
          <a:xfrm rot="5400000">
            <a:off x="11197262" y="475379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214" name="화살표"/>
          <p:cNvSpPr/>
          <p:nvPr/>
        </p:nvSpPr>
        <p:spPr>
          <a:xfrm rot="5400000">
            <a:off x="8345131" y="475379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  <p:sp>
        <p:nvSpPr>
          <p:cNvPr id="215" name="화살표"/>
          <p:cNvSpPr/>
          <p:nvPr/>
        </p:nvSpPr>
        <p:spPr>
          <a:xfrm rot="5400000">
            <a:off x="8345131" y="475379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5" dur="5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2" dur="500" fill="hold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8"/>
      <p:bldP build="whole" bldLvl="1" animBg="1" rev="0" advAuto="0" spid="201" grpId="2"/>
      <p:bldP build="whole" bldLvl="1" animBg="1" rev="0" advAuto="0" spid="210" grpId="17"/>
      <p:bldP build="whole" bldLvl="1" animBg="1" rev="0" advAuto="0" spid="214" grpId="9"/>
      <p:bldP build="whole" bldLvl="1" animBg="1" rev="0" advAuto="0" spid="214" grpId="10"/>
      <p:bldP build="whole" bldLvl="1" animBg="1" rev="0" advAuto="0" spid="207" grpId="6"/>
      <p:bldP build="whole" bldLvl="1" animBg="1" rev="0" advAuto="0" spid="208" grpId="13"/>
      <p:bldP build="whole" bldLvl="1" animBg="1" rev="0" advAuto="0" spid="209" grpId="12"/>
      <p:bldP build="whole" bldLvl="1" animBg="1" rev="0" advAuto="0" spid="213" grpId="11"/>
      <p:bldP build="whole" bldLvl="1" animBg="1" rev="0" advAuto="0" spid="211" grpId="1"/>
      <p:bldP build="whole" bldLvl="1" animBg="1" rev="0" advAuto="0" spid="211" grpId="4"/>
      <p:bldP build="whole" bldLvl="1" animBg="1" rev="0" advAuto="0" spid="212" grpId="5"/>
      <p:bldP build="whole" bldLvl="1" animBg="1" rev="0" advAuto="0" spid="212" grpId="7"/>
      <p:bldP build="whole" bldLvl="1" animBg="1" rev="0" advAuto="0" spid="206" grpId="3"/>
      <p:bldP build="whole" bldLvl="1" animBg="1" rev="0" advAuto="0" spid="213" grpId="14"/>
      <p:bldP build="whole" bldLvl="1" animBg="1" rev="0" advAuto="0" spid="209" grpId="15"/>
      <p:bldP build="whole" bldLvl="1" animBg="1" rev="0" advAuto="0" spid="215" grpId="1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FS"/>
          <p:cNvSpPr txBox="1"/>
          <p:nvPr>
            <p:ph type="title" idx="4294967295"/>
          </p:nvPr>
        </p:nvSpPr>
        <p:spPr>
          <a:xfrm>
            <a:off x="762000" y="3682999"/>
            <a:ext cx="22860001" cy="6350001"/>
          </a:xfrm>
          <a:prstGeom prst="rect">
            <a:avLst/>
          </a:prstGeom>
        </p:spPr>
        <p:txBody>
          <a:bodyPr anchor="ctr"/>
          <a:lstStyle>
            <a:lvl1pPr algn="ctr" defTabSz="676909">
              <a:spcBef>
                <a:spcPts val="0"/>
              </a:spcBef>
              <a:defRPr sz="41000"/>
            </a:lvl1pPr>
          </a:lstStyle>
          <a:p>
            <a:pPr/>
            <a:r>
              <a:t>DFS</a:t>
            </a:r>
          </a:p>
        </p:txBody>
      </p:sp>
      <p:sp>
        <p:nvSpPr>
          <p:cNvPr id="218" name="With condition"/>
          <p:cNvSpPr txBox="1"/>
          <p:nvPr/>
        </p:nvSpPr>
        <p:spPr>
          <a:xfrm>
            <a:off x="761999" y="6487737"/>
            <a:ext cx="22860001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With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R1280x0.jpeg" descr="R1280x0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417" r="0" b="1417"/>
          <a:stretch>
            <a:fillRect/>
          </a:stretch>
        </p:blipFill>
        <p:spPr>
          <a:xfrm>
            <a:off x="3837979" y="3225902"/>
            <a:ext cx="16708163" cy="9398343"/>
          </a:xfrm>
          <a:prstGeom prst="rect">
            <a:avLst/>
          </a:prstGeom>
        </p:spPr>
      </p:pic>
      <p:sp>
        <p:nvSpPr>
          <p:cNvPr id="221" name="Making word ‘air’"/>
          <p:cNvSpPr txBox="1"/>
          <p:nvPr/>
        </p:nvSpPr>
        <p:spPr>
          <a:xfrm>
            <a:off x="762000" y="-1462463"/>
            <a:ext cx="22860000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1500">
                <a:solidFill>
                  <a:schemeClr val="accent1"/>
                </a:solidFill>
                <a:latin typeface="+mn-lt"/>
                <a:ea typeface="+mn-ea"/>
                <a:cs typeface="+mn-cs"/>
                <a:sym typeface="Apple SD 산돌고딕 Neo 볼드체"/>
              </a:defRPr>
            </a:lvl1pPr>
          </a:lstStyle>
          <a:p>
            <a:pPr/>
            <a:r>
              <a:t>Making word ‘air’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fs : 무한히 깊은 곳…"/>
          <p:cNvSpPr txBox="1"/>
          <p:nvPr>
            <p:ph type="title"/>
          </p:nvPr>
        </p:nvSpPr>
        <p:spPr>
          <a:xfrm>
            <a:off x="761999" y="292100"/>
            <a:ext cx="22860001" cy="6350000"/>
          </a:xfrm>
          <a:prstGeom prst="rect">
            <a:avLst/>
          </a:prstGeom>
        </p:spPr>
        <p:txBody>
          <a:bodyPr/>
          <a:lstStyle/>
          <a:p>
            <a:pPr>
              <a:defRPr sz="13000"/>
            </a:pPr>
            <a:r>
              <a:t>Dfs : 무한히 깊은 곳 </a:t>
            </a:r>
          </a:p>
          <a:p>
            <a:pPr>
              <a:defRPr sz="13000"/>
            </a:pPr>
            <a:r>
              <a:t>탐색 불가</a:t>
            </a:r>
          </a:p>
        </p:txBody>
      </p:sp>
      <p:sp>
        <p:nvSpPr>
          <p:cNvPr id="224" name="Backtracking…"/>
          <p:cNvSpPr txBox="1"/>
          <p:nvPr/>
        </p:nvSpPr>
        <p:spPr>
          <a:xfrm>
            <a:off x="762000" y="8597900"/>
            <a:ext cx="22860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80000"/>
              </a:lnSpc>
              <a:spcBef>
                <a:spcPts val="0"/>
              </a:spcBef>
              <a:defRPr cap="all" sz="14000">
                <a:solidFill>
                  <a:schemeClr val="accent1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  <a:r>
              <a:t>Backtracking</a:t>
            </a:r>
          </a:p>
          <a:p>
            <a:pPr algn="r">
              <a:lnSpc>
                <a:spcPct val="80000"/>
              </a:lnSpc>
              <a:spcBef>
                <a:spcPts val="0"/>
              </a:spcBef>
              <a:defRPr cap="all" sz="14000">
                <a:solidFill>
                  <a:schemeClr val="accent1"/>
                </a:solidFill>
                <a:latin typeface="+mn-lt"/>
                <a:ea typeface="+mn-ea"/>
                <a:cs typeface="+mn-cs"/>
                <a:sym typeface="Apple SD 산돌고딕 Neo 볼드체"/>
              </a:defRPr>
            </a:pPr>
            <a:r>
              <a:t>: 무한히 탐색 전 미리 되돌아감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이미지" descr="이미지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5" t="7551" r="155" b="749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27" name="선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28" name="N과 M (1)">
            <a:hlinkClick r:id="rId3" invalidUrl="" action="" tgtFrame="" tooltip="" history="1" highlightClick="0" endSnd="0"/>
          </p:cNvPr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24240"/>
            </a:lvl1pPr>
          </a:lstStyle>
          <a:p>
            <a:pPr/>
            <a:r>
              <a:t>N과 M (1)</a:t>
            </a:r>
          </a:p>
        </p:txBody>
      </p:sp>
      <p:sp>
        <p:nvSpPr>
          <p:cNvPr id="229" name="Silver 3. #15649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Silver 3. #15649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볼드체"/>
        <a:ea typeface="Apple SD 산돌고딕 Neo 볼드체"/>
        <a:cs typeface="Apple SD 산돌고딕 Neo 볼드체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볼드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