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6" r:id="rId2"/>
    <p:sldId id="290" r:id="rId3"/>
    <p:sldId id="304" r:id="rId4"/>
    <p:sldId id="305" r:id="rId5"/>
    <p:sldId id="303" r:id="rId6"/>
    <p:sldId id="307" r:id="rId7"/>
    <p:sldId id="308" r:id="rId8"/>
    <p:sldId id="293" r:id="rId9"/>
    <p:sldId id="309" r:id="rId10"/>
    <p:sldId id="295" r:id="rId11"/>
    <p:sldId id="296" r:id="rId12"/>
    <p:sldId id="314" r:id="rId13"/>
    <p:sldId id="315" r:id="rId14"/>
    <p:sldId id="316" r:id="rId15"/>
    <p:sldId id="311" r:id="rId16"/>
    <p:sldId id="312" r:id="rId17"/>
    <p:sldId id="294" r:id="rId18"/>
    <p:sldId id="310" r:id="rId19"/>
    <p:sldId id="298" r:id="rId20"/>
    <p:sldId id="300" r:id="rId21"/>
    <p:sldId id="317" r:id="rId22"/>
    <p:sldId id="318" r:id="rId23"/>
    <p:sldId id="319" r:id="rId24"/>
    <p:sldId id="301" r:id="rId25"/>
    <p:sldId id="321" r:id="rId26"/>
    <p:sldId id="320" r:id="rId27"/>
    <p:sldId id="322" r:id="rId28"/>
    <p:sldId id="324" r:id="rId29"/>
    <p:sldId id="325" r:id="rId30"/>
    <p:sldId id="326" r:id="rId31"/>
    <p:sldId id="327" r:id="rId32"/>
  </p:sldIdLst>
  <p:sldSz cx="12192000" cy="6858000"/>
  <p:notesSz cx="6858000" cy="9144000"/>
  <p:embeddedFontLst>
    <p:embeddedFont>
      <p:font typeface="배달의민족 도현" panose="020B0600000101010101" pitchFamily="50" charset="-127"/>
      <p:regular r:id="rId33"/>
    </p:embeddedFont>
    <p:embeddedFont>
      <p:font typeface="배달의민족 주아" panose="02020603020101020101" pitchFamily="18" charset="-127"/>
      <p:regular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CBB7"/>
    <a:srgbClr val="655D5B"/>
    <a:srgbClr val="EEE9E2"/>
    <a:srgbClr val="FCF7F2"/>
    <a:srgbClr val="554F4D"/>
    <a:srgbClr val="D0C4B0"/>
    <a:srgbClr val="E1D9CC"/>
    <a:srgbClr val="F2E0CA"/>
    <a:srgbClr val="F6E9DA"/>
    <a:srgbClr val="70686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44" y="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8F012-0AC3-42B2-90CA-BC5405C6B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097188-C232-41BC-A1C6-677F6D6FD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ACDF9E-AFBC-4D2D-A688-7BE38874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59E12-6FA5-449B-95B8-54226925F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99C277-1836-4E22-BB5C-32FD2C8A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584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D1FB7-E6E4-4153-8540-BFF436E9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0FDF1D-719A-4B33-9023-7CE4316AD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B4EE70-389B-46DE-9265-B822FBD1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0A08D-1ADA-4909-B351-23A9DB5B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96274-6782-43A2-9D65-26D48D59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804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FF69C1-F07A-44E0-8804-DBF0B91EE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152B80-F8D2-4FB9-9913-48A227D65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51D35-AC5D-4009-B23F-239D9EE5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31EDF0-F5CD-4184-B8F2-C877766D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02437-6EA8-4A9E-A143-795A149A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354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D55B9-E8A9-4A30-91F8-3A87B484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F38375-52A4-4DFC-94A7-02AAFB2D3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CB85B4-E71D-494F-A759-4D10E064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F9B02-3085-4385-A3F2-BCBAF406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66A0F-23CB-48F3-98F5-EEB498F0E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785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0C255-11F9-437C-BD0A-8C8330271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716960-288E-40FA-BAC1-95E652A0A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9145B-4748-48A7-8B68-AB10D9C3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43DA5-62AB-4B07-ACF4-66F7F151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15D854-17FC-4344-B33A-2133F9CD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520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79294-4C29-4FF2-94D5-64F5E01A4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482D1B-E38A-4915-8F19-5833301E1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0A86B2-4BE5-4BDC-8321-2402D0BA9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36FE4B-E0B7-4187-9969-8E7CF3FF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CEF1A5-E0D7-4286-84FF-F0347333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93F695-D9D7-4B6A-A576-90018153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045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B6A37-6DCD-490D-ACB4-5A4BBFDBF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FBFDDF-C043-4373-B751-DEDFFD2FC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4EDD22-3F2F-4C29-86F7-886E17AD5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FDB57E-3DFC-4612-B7AB-FEDC5F867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2070CB-C54B-46A0-945F-190DC0280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CDECCA-E76A-451A-AAFF-603D887EC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FC4C5F-2E37-4C43-933D-AA5036CC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C55A0B-AD1F-4D77-BB32-6CA2B481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084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8ABC6-A533-4172-AFC1-84E430BA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4D0A85-6CE5-4FE0-A839-22468B8A2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1ABEBE-2706-4558-85F8-2436A72CE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7E30B7-49F1-44C9-8825-1306CA43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67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509C7A-604B-447A-A0E7-827B9D62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E42BB5-D3ED-4C8D-8CA7-4619BE48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1CFFE1-D135-48B9-9A6D-A2FD7C7A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BDC539-7512-4226-9223-DA48FCD0E2DE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17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BF424-516E-45C7-A9E1-790BDAF1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59E1ED-69B1-48EF-95E3-4A0BA178F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E19A3F-94D9-442E-8D70-BDFA73E9A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0EBF51-806D-4FB3-AA11-4F6B7DB7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593E20-D7A7-4DD2-AAB9-1257F61B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D3B0FD-CAB2-4FFC-997F-FB326DD3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79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8EB20-48F7-48B8-A6B9-0261B6BAF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436F32-78E7-4C89-8734-475421D35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3D526B-EDAF-4888-AA56-44BF7C832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4E3DFB-8B04-43A4-BE6C-21E48237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57F976-D309-4D60-B0A1-43C6E574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0BA7C4-51F1-47C6-A321-2DF8E6774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026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F9EDB-7AE4-4C48-838E-CA5C2DF58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327EBC-3E3B-474E-83E1-C087A70D0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23D1C1-8BAB-48B1-8A81-361F734B3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408E7-38C9-4D32-A2B6-C3765899F2A5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D174B-CCB9-47F1-8F37-F86E3A591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165FA4-90E6-4929-90D4-6FF8E70A0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C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16075D-2A21-7682-6E4A-5B8F9DE88480}"/>
              </a:ext>
            </a:extLst>
          </p:cNvPr>
          <p:cNvSpPr txBox="1"/>
          <p:nvPr/>
        </p:nvSpPr>
        <p:spPr>
          <a:xfrm>
            <a:off x="2873828" y="2921168"/>
            <a:ext cx="64443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6000" b="0" i="0" dirty="0">
                <a:solidFill>
                  <a:srgbClr val="24292F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트리 </a:t>
            </a:r>
            <a:r>
              <a:rPr lang="en-US" altLang="ko-KR" sz="6000" b="0" i="0" dirty="0">
                <a:solidFill>
                  <a:srgbClr val="24292F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 : </a:t>
            </a:r>
            <a:r>
              <a:rPr lang="ko-KR" altLang="en-US" sz="6000" b="0" i="0" dirty="0">
                <a:solidFill>
                  <a:srgbClr val="24292F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기초</a:t>
            </a:r>
            <a:r>
              <a:rPr lang="en-US" altLang="ko-KR" sz="6000" b="0" i="0" dirty="0">
                <a:solidFill>
                  <a:srgbClr val="24292F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~</a:t>
            </a:r>
            <a:r>
              <a:rPr lang="ko-KR" altLang="en-US" sz="6000" b="0" i="0" dirty="0">
                <a:solidFill>
                  <a:srgbClr val="24292F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순회</a:t>
            </a:r>
            <a:r>
              <a:rPr lang="ko-KR" altLang="en-US" sz="6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497DD-D68E-2858-75B9-D3650C855AF2}"/>
              </a:ext>
            </a:extLst>
          </p:cNvPr>
          <p:cNvSpPr txBox="1"/>
          <p:nvPr/>
        </p:nvSpPr>
        <p:spPr>
          <a:xfrm>
            <a:off x="10006149" y="6611779"/>
            <a:ext cx="2185851" cy="246221"/>
          </a:xfrm>
          <a:prstGeom prst="rect">
            <a:avLst/>
          </a:prstGeom>
          <a:solidFill>
            <a:srgbClr val="E2CBB7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22.07.05 </a:t>
            </a:r>
            <a:r>
              <a:rPr lang="en-US" altLang="ko-KR" sz="1000" dirty="0" err="1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AlgoLive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3</a:t>
            </a:r>
            <a:r>
              <a:rPr lang="en-US" altLang="ko-KR" sz="1000" baseline="30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rd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Session</a:t>
            </a:r>
            <a:endParaRPr lang="ko-KR" altLang="en-US" sz="1000" dirty="0">
              <a:solidFill>
                <a:srgbClr val="554F4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612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158750" y="794657"/>
            <a:ext cx="1187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3A924D-3842-42C7-99F7-8A46055AA25A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6138A2-D52A-41DB-52CD-E781B2E93648}"/>
              </a:ext>
            </a:extLst>
          </p:cNvPr>
          <p:cNvSpPr txBox="1"/>
          <p:nvPr/>
        </p:nvSpPr>
        <p:spPr>
          <a:xfrm>
            <a:off x="10014030" y="6248369"/>
            <a:ext cx="2099593" cy="525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ko-KR" altLang="en-US" sz="3600" dirty="0">
              <a:solidFill>
                <a:srgbClr val="554F4D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0C6A9A7-D9AF-8782-F7BB-3BDF3814FC60}"/>
              </a:ext>
            </a:extLst>
          </p:cNvPr>
          <p:cNvSpPr txBox="1"/>
          <p:nvPr/>
        </p:nvSpPr>
        <p:spPr>
          <a:xfrm>
            <a:off x="10006149" y="6611779"/>
            <a:ext cx="218585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22.07.05 </a:t>
            </a:r>
            <a:r>
              <a:rPr lang="en-US" altLang="ko-KR" sz="1000" dirty="0" err="1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AlgoLive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3</a:t>
            </a:r>
            <a:r>
              <a:rPr lang="en-US" altLang="ko-KR" sz="1000" baseline="30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rd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Session</a:t>
            </a:r>
            <a:endParaRPr lang="ko-KR" altLang="en-US" sz="1000" dirty="0">
              <a:solidFill>
                <a:srgbClr val="554F4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AA383F-8E59-9683-D65E-101128871DE4}"/>
              </a:ext>
            </a:extLst>
          </p:cNvPr>
          <p:cNvSpPr txBox="1"/>
          <p:nvPr/>
        </p:nvSpPr>
        <p:spPr>
          <a:xfrm>
            <a:off x="269966" y="121920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트리 순회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D52E16-FA33-78ED-7940-27021AC45C0D}"/>
              </a:ext>
            </a:extLst>
          </p:cNvPr>
          <p:cNvSpPr txBox="1"/>
          <p:nvPr/>
        </p:nvSpPr>
        <p:spPr>
          <a:xfrm>
            <a:off x="269966" y="1080655"/>
            <a:ext cx="1184365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b="0" i="0" dirty="0">
                <a:solidFill>
                  <a:srgbClr val="55555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트리의 모든 노드들을 방문하는 과정을 트리 순회</a:t>
            </a:r>
            <a:r>
              <a:rPr lang="en-US" altLang="ko-KR" sz="3600" b="0" i="0" dirty="0">
                <a:solidFill>
                  <a:srgbClr val="55555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sz="3600" b="0" i="0" dirty="0" err="1">
                <a:solidFill>
                  <a:srgbClr val="55555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TreeTraversal</a:t>
            </a:r>
            <a:r>
              <a:rPr lang="en-US" altLang="ko-KR" sz="3600" b="0" i="0" dirty="0">
                <a:solidFill>
                  <a:srgbClr val="55555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3600" b="0" i="0" dirty="0">
                <a:solidFill>
                  <a:srgbClr val="55555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라고 합니다</a:t>
            </a:r>
            <a:r>
              <a:rPr lang="en-US" altLang="ko-KR" sz="3600" b="0" i="0" dirty="0">
                <a:solidFill>
                  <a:srgbClr val="55555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l"/>
            <a:r>
              <a:rPr lang="ko-KR" altLang="en-US" sz="3600" b="0" i="0" dirty="0">
                <a:solidFill>
                  <a:srgbClr val="55555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선형 자료 구조</a:t>
            </a:r>
            <a:r>
              <a:rPr lang="en-US" altLang="ko-KR" sz="3600" b="0" i="0" dirty="0">
                <a:solidFill>
                  <a:srgbClr val="55555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3600" b="0" i="0" dirty="0">
                <a:solidFill>
                  <a:srgbClr val="55555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연결 리스트</a:t>
            </a:r>
            <a:r>
              <a:rPr lang="en-US" altLang="ko-KR" sz="3600" b="0" i="0" dirty="0">
                <a:solidFill>
                  <a:srgbClr val="55555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600" b="0" i="0" dirty="0">
                <a:solidFill>
                  <a:srgbClr val="55555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스택</a:t>
            </a:r>
            <a:r>
              <a:rPr lang="en-US" altLang="ko-KR" sz="3600" b="0" i="0" dirty="0">
                <a:solidFill>
                  <a:srgbClr val="55555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600" b="0" i="0" dirty="0">
                <a:solidFill>
                  <a:srgbClr val="55555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큐 등</a:t>
            </a:r>
            <a:r>
              <a:rPr lang="en-US" altLang="ko-KR" sz="3600" b="0" i="0" dirty="0">
                <a:solidFill>
                  <a:srgbClr val="55555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3600" b="0" i="0" dirty="0">
                <a:solidFill>
                  <a:srgbClr val="55555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순차적으로 요소에 접근하지만 트리 자료구조는 다른 방식을 사용해야 합니다</a:t>
            </a:r>
            <a:r>
              <a:rPr lang="en-US" altLang="ko-KR" sz="3600" b="0" i="0" dirty="0">
                <a:solidFill>
                  <a:srgbClr val="55555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l"/>
            <a:r>
              <a:rPr lang="en-US" altLang="ko-KR" sz="3600" b="0" i="0" dirty="0">
                <a:solidFill>
                  <a:srgbClr val="55555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</a:p>
          <a:p>
            <a:pPr algn="l"/>
            <a:r>
              <a:rPr lang="ko-KR" altLang="en-US" sz="3600" b="0" i="0" dirty="0">
                <a:solidFill>
                  <a:srgbClr val="55555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일반적으로 트리 순회에는 다음과 같은 방법들이 있습니다</a:t>
            </a:r>
            <a:r>
              <a:rPr lang="en-US" altLang="ko-KR" sz="3600" b="0" i="0" dirty="0">
                <a:solidFill>
                  <a:srgbClr val="55555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3600" b="0" i="0" dirty="0">
                <a:solidFill>
                  <a:srgbClr val="5C5C5C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전위 순회 </a:t>
            </a:r>
            <a:r>
              <a:rPr lang="en-US" altLang="ko-KR" sz="3600" b="0" i="0" dirty="0">
                <a:solidFill>
                  <a:srgbClr val="5C5C5C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(Preorder)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3600" b="0" i="0" dirty="0">
                <a:solidFill>
                  <a:srgbClr val="5C5C5C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중위 순회 </a:t>
            </a:r>
            <a:r>
              <a:rPr lang="en-US" altLang="ko-KR" sz="3600" b="0" i="0" dirty="0">
                <a:solidFill>
                  <a:srgbClr val="5C5C5C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sz="3600" b="0" i="0" dirty="0" err="1">
                <a:solidFill>
                  <a:srgbClr val="5C5C5C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Inorder</a:t>
            </a:r>
            <a:r>
              <a:rPr lang="en-US" altLang="ko-KR" sz="3600" b="0" i="0" dirty="0">
                <a:solidFill>
                  <a:srgbClr val="5C5C5C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3600" b="0" i="0" dirty="0">
                <a:solidFill>
                  <a:srgbClr val="5C5C5C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후위 순회 </a:t>
            </a:r>
            <a:r>
              <a:rPr lang="en-US" altLang="ko-KR" sz="3600" b="0" i="0" dirty="0">
                <a:solidFill>
                  <a:srgbClr val="5C5C5C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sz="3600" b="0" i="0" dirty="0" err="1">
                <a:solidFill>
                  <a:srgbClr val="5C5C5C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Postorder</a:t>
            </a:r>
            <a:r>
              <a:rPr lang="en-US" altLang="ko-KR" sz="3600" b="0" i="0" dirty="0">
                <a:solidFill>
                  <a:srgbClr val="5C5C5C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algn="l"/>
            <a:r>
              <a:rPr lang="ko-KR" altLang="en-US" sz="3600" b="0" i="0" dirty="0">
                <a:solidFill>
                  <a:srgbClr val="55555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이러한 순회는 보통 재귀로 쉽게 구현할 수 있습니다</a:t>
            </a:r>
            <a:r>
              <a:rPr lang="en-US" altLang="ko-KR" sz="3600" b="0" i="0" dirty="0">
                <a:solidFill>
                  <a:srgbClr val="55555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8871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158750" y="794657"/>
            <a:ext cx="1187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3A924D-3842-42C7-99F7-8A46055AA25A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6138A2-D52A-41DB-52CD-E781B2E93648}"/>
              </a:ext>
            </a:extLst>
          </p:cNvPr>
          <p:cNvSpPr txBox="1"/>
          <p:nvPr/>
        </p:nvSpPr>
        <p:spPr>
          <a:xfrm>
            <a:off x="10014030" y="6248369"/>
            <a:ext cx="2099593" cy="525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ko-KR" altLang="en-US" sz="3600" dirty="0">
              <a:solidFill>
                <a:srgbClr val="554F4D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0C6A9A7-D9AF-8782-F7BB-3BDF3814FC60}"/>
              </a:ext>
            </a:extLst>
          </p:cNvPr>
          <p:cNvSpPr txBox="1"/>
          <p:nvPr/>
        </p:nvSpPr>
        <p:spPr>
          <a:xfrm>
            <a:off x="10006149" y="6611779"/>
            <a:ext cx="218585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22.07.05 </a:t>
            </a:r>
            <a:r>
              <a:rPr lang="en-US" altLang="ko-KR" sz="1000" dirty="0" err="1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AlgoLive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3</a:t>
            </a:r>
            <a:r>
              <a:rPr lang="en-US" altLang="ko-KR" sz="1000" baseline="30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rd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Session</a:t>
            </a:r>
            <a:endParaRPr lang="ko-KR" altLang="en-US" sz="1000" dirty="0">
              <a:solidFill>
                <a:srgbClr val="554F4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AA383F-8E59-9683-D65E-101128871DE4}"/>
              </a:ext>
            </a:extLst>
          </p:cNvPr>
          <p:cNvSpPr txBox="1"/>
          <p:nvPr/>
        </p:nvSpPr>
        <p:spPr>
          <a:xfrm>
            <a:off x="269965" y="121920"/>
            <a:ext cx="10268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트리 순회</a:t>
            </a:r>
            <a:r>
              <a:rPr lang="en-US" altLang="ko-KR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(1) – </a:t>
            </a:r>
            <a:r>
              <a:rPr lang="ko-KR" altLang="en-US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전위 순회</a:t>
            </a:r>
            <a:r>
              <a:rPr lang="en-US" altLang="ko-KR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(preorder traversal)</a:t>
            </a:r>
            <a:endParaRPr lang="ko-KR" altLang="en-US" sz="3600" dirty="0">
              <a:solidFill>
                <a:srgbClr val="554F4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241205-5169-BDEC-9AAD-39EB93179A40}"/>
              </a:ext>
            </a:extLst>
          </p:cNvPr>
          <p:cNvSpPr txBox="1"/>
          <p:nvPr/>
        </p:nvSpPr>
        <p:spPr>
          <a:xfrm>
            <a:off x="269966" y="1080655"/>
            <a:ext cx="11843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5555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뿌리를 먼저 방문한다</a:t>
            </a:r>
            <a:r>
              <a:rPr lang="en-US" altLang="ko-KR" sz="3600" dirty="0">
                <a:solidFill>
                  <a:srgbClr val="5555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3600" dirty="0">
                <a:solidFill>
                  <a:srgbClr val="5555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뿌리</a:t>
            </a:r>
            <a:r>
              <a:rPr lang="en-US" altLang="ko-KR" sz="3600" dirty="0">
                <a:solidFill>
                  <a:srgbClr val="5555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</a:t>
            </a:r>
            <a:r>
              <a:rPr lang="ko-KR" altLang="en-US" sz="3600" dirty="0">
                <a:solidFill>
                  <a:srgbClr val="5555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왼쪽 자식 </a:t>
            </a:r>
            <a:r>
              <a:rPr lang="en-US" altLang="ko-KR" sz="3600" dirty="0">
                <a:solidFill>
                  <a:srgbClr val="5555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</a:t>
            </a:r>
            <a:r>
              <a:rPr lang="ko-KR" altLang="en-US" sz="3600" dirty="0">
                <a:solidFill>
                  <a:srgbClr val="5555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오른쪽 자식</a:t>
            </a:r>
            <a:endParaRPr lang="ko-KR" altLang="en-US" sz="3600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3204C6BB-B9CD-EF7D-F805-4C3951189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50" y="2330307"/>
            <a:ext cx="7400175" cy="383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4DDE17-B473-49BF-D8D4-6EAE28E20FCC}"/>
              </a:ext>
            </a:extLst>
          </p:cNvPr>
          <p:cNvSpPr txBox="1"/>
          <p:nvPr/>
        </p:nvSpPr>
        <p:spPr>
          <a:xfrm>
            <a:off x="8213882" y="3798585"/>
            <a:ext cx="38193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600" b="0" i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0-&gt;1-&gt;3-&gt;7-&gt;8-&gt;4-&gt;9-&gt;10-&gt;2-&gt;5-&gt;11-&gt;6</a:t>
            </a:r>
            <a:endParaRPr lang="ko-KR" altLang="en-US" sz="3600" dirty="0">
              <a:solidFill>
                <a:srgbClr val="554F4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055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158750" y="794657"/>
            <a:ext cx="1187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3A924D-3842-42C7-99F7-8A46055AA25A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6138A2-D52A-41DB-52CD-E781B2E93648}"/>
              </a:ext>
            </a:extLst>
          </p:cNvPr>
          <p:cNvSpPr txBox="1"/>
          <p:nvPr/>
        </p:nvSpPr>
        <p:spPr>
          <a:xfrm>
            <a:off x="10014030" y="6248369"/>
            <a:ext cx="2099593" cy="525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ko-KR" altLang="en-US" sz="3600" dirty="0">
              <a:solidFill>
                <a:srgbClr val="554F4D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0C6A9A7-D9AF-8782-F7BB-3BDF3814FC60}"/>
              </a:ext>
            </a:extLst>
          </p:cNvPr>
          <p:cNvSpPr txBox="1"/>
          <p:nvPr/>
        </p:nvSpPr>
        <p:spPr>
          <a:xfrm>
            <a:off x="10006149" y="6611779"/>
            <a:ext cx="218585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22.07.05 </a:t>
            </a:r>
            <a:r>
              <a:rPr lang="en-US" altLang="ko-KR" sz="1000" dirty="0" err="1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AlgoLive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3</a:t>
            </a:r>
            <a:r>
              <a:rPr lang="en-US" altLang="ko-KR" sz="1000" baseline="30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rd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Session</a:t>
            </a:r>
            <a:endParaRPr lang="ko-KR" altLang="en-US" sz="1000" dirty="0">
              <a:solidFill>
                <a:srgbClr val="554F4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AA383F-8E59-9683-D65E-101128871DE4}"/>
              </a:ext>
            </a:extLst>
          </p:cNvPr>
          <p:cNvSpPr txBox="1"/>
          <p:nvPr/>
        </p:nvSpPr>
        <p:spPr>
          <a:xfrm>
            <a:off x="269965" y="121920"/>
            <a:ext cx="11922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트리 순회</a:t>
            </a:r>
            <a:r>
              <a:rPr lang="en-US" altLang="ko-KR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(1) – </a:t>
            </a:r>
            <a:r>
              <a:rPr lang="ko-KR" altLang="en-US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전위 순회</a:t>
            </a:r>
            <a:r>
              <a:rPr lang="en-US" altLang="ko-KR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(preorder traversal) </a:t>
            </a:r>
            <a:r>
              <a:rPr lang="ko-KR" altLang="en-US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A09AD19-B27F-AAC7-29DE-2C580BE65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65" y="1183485"/>
            <a:ext cx="9011908" cy="98121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ED6DDEF-CC77-90A3-C2BB-64EBA5D9E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43" y="2601428"/>
            <a:ext cx="3766705" cy="205823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CAFCBB3-9960-C1E0-998B-21B1C7DF2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6109" y="2439754"/>
            <a:ext cx="3658111" cy="238158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9F9D3CF-752C-7084-0644-098615EF4E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8930" y="5096393"/>
            <a:ext cx="6182588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346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158750" y="794657"/>
            <a:ext cx="1187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3A924D-3842-42C7-99F7-8A46055AA25A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6138A2-D52A-41DB-52CD-E781B2E93648}"/>
              </a:ext>
            </a:extLst>
          </p:cNvPr>
          <p:cNvSpPr txBox="1"/>
          <p:nvPr/>
        </p:nvSpPr>
        <p:spPr>
          <a:xfrm>
            <a:off x="10014030" y="6248369"/>
            <a:ext cx="2099593" cy="525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ko-KR" altLang="en-US" sz="3600" dirty="0">
              <a:solidFill>
                <a:srgbClr val="554F4D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0C6A9A7-D9AF-8782-F7BB-3BDF3814FC60}"/>
              </a:ext>
            </a:extLst>
          </p:cNvPr>
          <p:cNvSpPr txBox="1"/>
          <p:nvPr/>
        </p:nvSpPr>
        <p:spPr>
          <a:xfrm>
            <a:off x="10006149" y="6611779"/>
            <a:ext cx="218585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22.07.05 </a:t>
            </a:r>
            <a:r>
              <a:rPr lang="en-US" altLang="ko-KR" sz="1000" dirty="0" err="1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AlgoLive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3</a:t>
            </a:r>
            <a:r>
              <a:rPr lang="en-US" altLang="ko-KR" sz="1000" baseline="30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rd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Session</a:t>
            </a:r>
            <a:endParaRPr lang="ko-KR" altLang="en-US" sz="1000" dirty="0">
              <a:solidFill>
                <a:srgbClr val="554F4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AA383F-8E59-9683-D65E-101128871DE4}"/>
              </a:ext>
            </a:extLst>
          </p:cNvPr>
          <p:cNvSpPr txBox="1"/>
          <p:nvPr/>
        </p:nvSpPr>
        <p:spPr>
          <a:xfrm>
            <a:off x="269965" y="121920"/>
            <a:ext cx="10268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트리 순회</a:t>
            </a:r>
            <a:r>
              <a:rPr lang="en-US" altLang="ko-KR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(2) – </a:t>
            </a:r>
            <a:r>
              <a:rPr lang="ko-KR" altLang="en-US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중위 순회</a:t>
            </a:r>
            <a:r>
              <a:rPr lang="en-US" altLang="ko-KR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(in-order traversal)</a:t>
            </a:r>
            <a:endParaRPr lang="ko-KR" altLang="en-US" sz="3600" dirty="0">
              <a:solidFill>
                <a:srgbClr val="554F4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241205-5169-BDEC-9AAD-39EB93179A40}"/>
              </a:ext>
            </a:extLst>
          </p:cNvPr>
          <p:cNvSpPr txBox="1"/>
          <p:nvPr/>
        </p:nvSpPr>
        <p:spPr>
          <a:xfrm>
            <a:off x="269966" y="1080655"/>
            <a:ext cx="11843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5555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왼쪽 자식을 먼저 방문한 후 뿌리를 방문</a:t>
            </a:r>
            <a:r>
              <a:rPr lang="en-US" altLang="ko-KR" sz="3600" dirty="0">
                <a:solidFill>
                  <a:srgbClr val="5555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</a:p>
          <a:p>
            <a:r>
              <a:rPr lang="ko-KR" altLang="en-US" sz="3600" dirty="0">
                <a:solidFill>
                  <a:srgbClr val="5555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왼쪽 자식 </a:t>
            </a:r>
            <a:r>
              <a:rPr lang="en-US" altLang="ko-KR" sz="3600" dirty="0">
                <a:solidFill>
                  <a:srgbClr val="5555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</a:t>
            </a:r>
            <a:r>
              <a:rPr lang="ko-KR" altLang="en-US" sz="3600" dirty="0">
                <a:solidFill>
                  <a:srgbClr val="5555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뿌리 </a:t>
            </a:r>
            <a:r>
              <a:rPr lang="en-US" altLang="ko-KR" sz="3600" dirty="0">
                <a:solidFill>
                  <a:srgbClr val="5555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</a:t>
            </a:r>
            <a:r>
              <a:rPr lang="ko-KR" altLang="en-US" sz="3600" dirty="0">
                <a:solidFill>
                  <a:srgbClr val="5555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오른쪽 자식</a:t>
            </a:r>
            <a:endParaRPr lang="ko-KR" altLang="en-US" sz="3600" dirty="0"/>
          </a:p>
        </p:txBody>
      </p:sp>
      <p:pic>
        <p:nvPicPr>
          <p:cNvPr id="15362" name="Picture 2" descr="Drawing">
            <a:extLst>
              <a:ext uri="{FF2B5EF4-FFF2-40B4-BE49-F238E27FC236}">
                <a16:creationId xmlns:a16="http://schemas.microsoft.com/office/drawing/2014/main" id="{3DAB791F-083C-1518-9163-EAB2AA316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79" y="2949431"/>
            <a:ext cx="6662035" cy="344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8310C15-61E3-04E3-2DFB-EA905FDE3438}"/>
              </a:ext>
            </a:extLst>
          </p:cNvPr>
          <p:cNvSpPr txBox="1"/>
          <p:nvPr/>
        </p:nvSpPr>
        <p:spPr>
          <a:xfrm>
            <a:off x="7726953" y="3819497"/>
            <a:ext cx="38193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7-&gt;3-&gt;8-&gt;1-&gt;9-&gt;4-&gt;10-&gt;0-&gt;11-&gt;5-&gt;2-&gt;6</a:t>
            </a:r>
            <a:endParaRPr lang="ko-KR" altLang="en-US" sz="3600" dirty="0">
              <a:solidFill>
                <a:srgbClr val="554F4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8339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158750" y="794657"/>
            <a:ext cx="1187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3A924D-3842-42C7-99F7-8A46055AA25A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6138A2-D52A-41DB-52CD-E781B2E93648}"/>
              </a:ext>
            </a:extLst>
          </p:cNvPr>
          <p:cNvSpPr txBox="1"/>
          <p:nvPr/>
        </p:nvSpPr>
        <p:spPr>
          <a:xfrm>
            <a:off x="10014030" y="6248369"/>
            <a:ext cx="2099593" cy="525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ko-KR" altLang="en-US" sz="3600" dirty="0">
              <a:solidFill>
                <a:srgbClr val="554F4D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0C6A9A7-D9AF-8782-F7BB-3BDF3814FC60}"/>
              </a:ext>
            </a:extLst>
          </p:cNvPr>
          <p:cNvSpPr txBox="1"/>
          <p:nvPr/>
        </p:nvSpPr>
        <p:spPr>
          <a:xfrm>
            <a:off x="10006149" y="6611779"/>
            <a:ext cx="218585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22.07.05 </a:t>
            </a:r>
            <a:r>
              <a:rPr lang="en-US" altLang="ko-KR" sz="1000" dirty="0" err="1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AlgoLive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3</a:t>
            </a:r>
            <a:r>
              <a:rPr lang="en-US" altLang="ko-KR" sz="1000" baseline="30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rd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Session</a:t>
            </a:r>
            <a:endParaRPr lang="ko-KR" altLang="en-US" sz="1000" dirty="0">
              <a:solidFill>
                <a:srgbClr val="554F4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AA383F-8E59-9683-D65E-101128871DE4}"/>
              </a:ext>
            </a:extLst>
          </p:cNvPr>
          <p:cNvSpPr txBox="1"/>
          <p:nvPr/>
        </p:nvSpPr>
        <p:spPr>
          <a:xfrm>
            <a:off x="269965" y="121920"/>
            <a:ext cx="10268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트리 순회</a:t>
            </a:r>
            <a:r>
              <a:rPr lang="en-US" altLang="ko-KR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(2) – </a:t>
            </a:r>
            <a:r>
              <a:rPr lang="ko-KR" altLang="en-US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중위 순회</a:t>
            </a:r>
            <a:r>
              <a:rPr lang="en-US" altLang="ko-KR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(in-order traversal)</a:t>
            </a:r>
            <a:endParaRPr lang="ko-KR" altLang="en-US" sz="3600" dirty="0">
              <a:solidFill>
                <a:srgbClr val="554F4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E731CB0-80D1-5253-E581-AA4FB0F68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65" y="1163562"/>
            <a:ext cx="9250066" cy="1076475"/>
          </a:xfrm>
          <a:prstGeom prst="rect">
            <a:avLst/>
          </a:prstGeom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F3CC6198-8517-B842-E87E-4A3AC061F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28" y="2669026"/>
            <a:ext cx="4170719" cy="256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30C8963-6DA9-861B-B9A7-D431FB28F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7014" y="2843411"/>
            <a:ext cx="3600953" cy="23911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43958DE-55F1-1AB2-16AC-1D853F181D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65" y="5305940"/>
            <a:ext cx="6944694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401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158750" y="794657"/>
            <a:ext cx="1187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3A924D-3842-42C7-99F7-8A46055AA25A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6138A2-D52A-41DB-52CD-E781B2E93648}"/>
              </a:ext>
            </a:extLst>
          </p:cNvPr>
          <p:cNvSpPr txBox="1"/>
          <p:nvPr/>
        </p:nvSpPr>
        <p:spPr>
          <a:xfrm>
            <a:off x="10014030" y="6248369"/>
            <a:ext cx="2099593" cy="525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ko-KR" altLang="en-US" sz="3600" dirty="0">
              <a:solidFill>
                <a:srgbClr val="554F4D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0C6A9A7-D9AF-8782-F7BB-3BDF3814FC60}"/>
              </a:ext>
            </a:extLst>
          </p:cNvPr>
          <p:cNvSpPr txBox="1"/>
          <p:nvPr/>
        </p:nvSpPr>
        <p:spPr>
          <a:xfrm>
            <a:off x="10006149" y="6611779"/>
            <a:ext cx="218585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22.07.05 </a:t>
            </a:r>
            <a:r>
              <a:rPr lang="en-US" altLang="ko-KR" sz="1000" dirty="0" err="1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AlgoLive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3</a:t>
            </a:r>
            <a:r>
              <a:rPr lang="en-US" altLang="ko-KR" sz="1000" baseline="30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rd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Session</a:t>
            </a:r>
            <a:endParaRPr lang="ko-KR" altLang="en-US" sz="1000" dirty="0">
              <a:solidFill>
                <a:srgbClr val="554F4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AA383F-8E59-9683-D65E-101128871DE4}"/>
              </a:ext>
            </a:extLst>
          </p:cNvPr>
          <p:cNvSpPr txBox="1"/>
          <p:nvPr/>
        </p:nvSpPr>
        <p:spPr>
          <a:xfrm>
            <a:off x="269966" y="121920"/>
            <a:ext cx="11276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트리 순회</a:t>
            </a:r>
            <a:r>
              <a:rPr lang="en-US" altLang="ko-KR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(3) – </a:t>
            </a:r>
            <a:r>
              <a:rPr lang="ko-KR" altLang="en-US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후위 순회</a:t>
            </a:r>
            <a:r>
              <a:rPr lang="en-US" altLang="ko-KR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en-US" altLang="ko-KR" sz="3600" dirty="0" err="1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postorder</a:t>
            </a:r>
            <a:r>
              <a:rPr lang="en-US" altLang="ko-KR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traversal)</a:t>
            </a:r>
            <a:endParaRPr lang="ko-KR" altLang="en-US" sz="3600" dirty="0">
              <a:solidFill>
                <a:srgbClr val="554F4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7" name="Picture 2" descr="Drawing">
            <a:extLst>
              <a:ext uri="{FF2B5EF4-FFF2-40B4-BE49-F238E27FC236}">
                <a16:creationId xmlns:a16="http://schemas.microsoft.com/office/drawing/2014/main" id="{E224CCDC-ABF9-E094-C41A-AF19496B5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79" y="2949431"/>
            <a:ext cx="6662035" cy="344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2504F6-4FAE-EE0F-9679-FBBFDE7C7FC9}"/>
              </a:ext>
            </a:extLst>
          </p:cNvPr>
          <p:cNvSpPr txBox="1"/>
          <p:nvPr/>
        </p:nvSpPr>
        <p:spPr>
          <a:xfrm>
            <a:off x="269966" y="1080655"/>
            <a:ext cx="11843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5555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왼쪽 자식과 오른쪽 자식 방문 후</a:t>
            </a:r>
            <a:r>
              <a:rPr lang="en-US" altLang="ko-KR" sz="3600" dirty="0">
                <a:solidFill>
                  <a:srgbClr val="5555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600" dirty="0">
                <a:solidFill>
                  <a:srgbClr val="5555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뿌리를 방문</a:t>
            </a:r>
            <a:r>
              <a:rPr lang="en-US" altLang="ko-KR" sz="3600" dirty="0">
                <a:solidFill>
                  <a:srgbClr val="5555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</a:p>
          <a:p>
            <a:r>
              <a:rPr lang="ko-KR" altLang="en-US" sz="3600" dirty="0">
                <a:solidFill>
                  <a:srgbClr val="5555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왼쪽 자식 </a:t>
            </a:r>
            <a:r>
              <a:rPr lang="en-US" altLang="ko-KR" sz="3600" dirty="0">
                <a:solidFill>
                  <a:srgbClr val="5555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</a:t>
            </a:r>
            <a:r>
              <a:rPr lang="ko-KR" altLang="en-US" sz="3600" dirty="0">
                <a:solidFill>
                  <a:srgbClr val="5555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오른쪽 자식 </a:t>
            </a:r>
            <a:r>
              <a:rPr lang="en-US" altLang="ko-KR" sz="3600" dirty="0">
                <a:solidFill>
                  <a:srgbClr val="5555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</a:t>
            </a:r>
            <a:r>
              <a:rPr lang="ko-KR" altLang="en-US" sz="3600" dirty="0">
                <a:solidFill>
                  <a:srgbClr val="5555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뿌리</a:t>
            </a:r>
            <a:endParaRPr lang="ko-KR" altLang="en-US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7202F8-9C6C-82A0-C938-3E4D98153A50}"/>
              </a:ext>
            </a:extLst>
          </p:cNvPr>
          <p:cNvSpPr txBox="1"/>
          <p:nvPr/>
        </p:nvSpPr>
        <p:spPr>
          <a:xfrm>
            <a:off x="7726953" y="3819497"/>
            <a:ext cx="38193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7 -&gt; 8 -&gt; 3 -&gt; 9-&gt;10-&gt;4-&gt;1-&gt;11-&gt; 5-&gt;6-&gt;2-&gt;0</a:t>
            </a:r>
            <a:br>
              <a:rPr lang="en-US" altLang="ko-KR" sz="36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endParaRPr lang="ko-KR" altLang="en-US" sz="3600" dirty="0">
              <a:solidFill>
                <a:srgbClr val="554F4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3438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158750" y="794657"/>
            <a:ext cx="1187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3A924D-3842-42C7-99F7-8A46055AA25A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6138A2-D52A-41DB-52CD-E781B2E93648}"/>
              </a:ext>
            </a:extLst>
          </p:cNvPr>
          <p:cNvSpPr txBox="1"/>
          <p:nvPr/>
        </p:nvSpPr>
        <p:spPr>
          <a:xfrm>
            <a:off x="10014030" y="6248369"/>
            <a:ext cx="2099593" cy="525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ko-KR" altLang="en-US" sz="3600" dirty="0">
              <a:solidFill>
                <a:srgbClr val="554F4D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0C6A9A7-D9AF-8782-F7BB-3BDF3814FC60}"/>
              </a:ext>
            </a:extLst>
          </p:cNvPr>
          <p:cNvSpPr txBox="1"/>
          <p:nvPr/>
        </p:nvSpPr>
        <p:spPr>
          <a:xfrm>
            <a:off x="10006149" y="6611779"/>
            <a:ext cx="218585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22.07.05 </a:t>
            </a:r>
            <a:r>
              <a:rPr lang="en-US" altLang="ko-KR" sz="1000" dirty="0" err="1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AlgoLive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3</a:t>
            </a:r>
            <a:r>
              <a:rPr lang="en-US" altLang="ko-KR" sz="1000" baseline="30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rd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Session</a:t>
            </a:r>
            <a:endParaRPr lang="ko-KR" altLang="en-US" sz="1000" dirty="0">
              <a:solidFill>
                <a:srgbClr val="554F4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6BD8D0-3977-B21E-3D36-3532048A4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1956" y="2582566"/>
            <a:ext cx="3810532" cy="24196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186EFF4-671A-E649-260A-17B3D1C6A8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7" r="5325"/>
          <a:stretch/>
        </p:blipFill>
        <p:spPr>
          <a:xfrm>
            <a:off x="269966" y="1161733"/>
            <a:ext cx="9042400" cy="1057423"/>
          </a:xfrm>
          <a:prstGeom prst="rect">
            <a:avLst/>
          </a:prstGeom>
        </p:spPr>
      </p:pic>
      <p:pic>
        <p:nvPicPr>
          <p:cNvPr id="16386" name="Picture 2">
            <a:extLst>
              <a:ext uri="{FF2B5EF4-FFF2-40B4-BE49-F238E27FC236}">
                <a16:creationId xmlns:a16="http://schemas.microsoft.com/office/drawing/2014/main" id="{7EFD2645-1AB6-78FF-47BE-69DFB54FB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66" y="2586231"/>
            <a:ext cx="280035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832C7CD-3E68-C3E7-AE48-8672F05752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66" y="5296413"/>
            <a:ext cx="7020905" cy="143847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CCE0325-F5F8-ED55-88F6-53339D68BBCC}"/>
              </a:ext>
            </a:extLst>
          </p:cNvPr>
          <p:cNvSpPr txBox="1"/>
          <p:nvPr/>
        </p:nvSpPr>
        <p:spPr>
          <a:xfrm>
            <a:off x="269966" y="121920"/>
            <a:ext cx="11276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트리 순회</a:t>
            </a:r>
            <a:r>
              <a:rPr lang="en-US" altLang="ko-KR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(3) – </a:t>
            </a:r>
            <a:r>
              <a:rPr lang="ko-KR" altLang="en-US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후위 순회</a:t>
            </a:r>
            <a:r>
              <a:rPr lang="en-US" altLang="ko-KR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en-US" altLang="ko-KR" sz="3600" dirty="0" err="1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postorder</a:t>
            </a:r>
            <a:r>
              <a:rPr lang="en-US" altLang="ko-KR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traversal)</a:t>
            </a:r>
            <a:endParaRPr lang="ko-KR" altLang="en-US" sz="3600" dirty="0">
              <a:solidFill>
                <a:srgbClr val="554F4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6868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158750" y="794657"/>
            <a:ext cx="1187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3A924D-3842-42C7-99F7-8A46055AA25A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6138A2-D52A-41DB-52CD-E781B2E93648}"/>
              </a:ext>
            </a:extLst>
          </p:cNvPr>
          <p:cNvSpPr txBox="1"/>
          <p:nvPr/>
        </p:nvSpPr>
        <p:spPr>
          <a:xfrm>
            <a:off x="10014030" y="6248369"/>
            <a:ext cx="2099593" cy="525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ko-KR" altLang="en-US" sz="3600" dirty="0">
              <a:solidFill>
                <a:srgbClr val="554F4D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0C6A9A7-D9AF-8782-F7BB-3BDF3814FC60}"/>
              </a:ext>
            </a:extLst>
          </p:cNvPr>
          <p:cNvSpPr txBox="1"/>
          <p:nvPr/>
        </p:nvSpPr>
        <p:spPr>
          <a:xfrm>
            <a:off x="10006149" y="6611779"/>
            <a:ext cx="218585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22.07.05 </a:t>
            </a:r>
            <a:r>
              <a:rPr lang="en-US" altLang="ko-KR" sz="1000" dirty="0" err="1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AlgoLive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3</a:t>
            </a:r>
            <a:r>
              <a:rPr lang="en-US" altLang="ko-KR" sz="1000" baseline="30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rd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Session</a:t>
            </a:r>
            <a:endParaRPr lang="ko-KR" altLang="en-US" sz="1000" dirty="0">
              <a:solidFill>
                <a:srgbClr val="554F4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AA383F-8E59-9683-D65E-101128871DE4}"/>
              </a:ext>
            </a:extLst>
          </p:cNvPr>
          <p:cNvSpPr txBox="1"/>
          <p:nvPr/>
        </p:nvSpPr>
        <p:spPr>
          <a:xfrm>
            <a:off x="269966" y="121920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이진 탐색 트리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6A30F667-12E4-E88C-35C1-1EA40DF4B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205" y="821064"/>
            <a:ext cx="6667500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635E8FD-39DC-AFC8-C670-D26CB8769BE4}"/>
              </a:ext>
            </a:extLst>
          </p:cNvPr>
          <p:cNvSpPr txBox="1"/>
          <p:nvPr/>
        </p:nvSpPr>
        <p:spPr>
          <a:xfrm>
            <a:off x="269966" y="4777786"/>
            <a:ext cx="758998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이진 탐색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트리란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정렬된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이진트리로써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다음과 같은 속성을 가지고 있습니다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5C5C5C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노드의 왼쪽 하위 트리에는 노드의 키보다 작은 </a:t>
            </a:r>
            <a:r>
              <a:rPr lang="ko-KR" altLang="en-US" b="0" i="0" dirty="0" err="1">
                <a:solidFill>
                  <a:srgbClr val="5C5C5C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키가있는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노드 만 포함됩니다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5C5C5C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노드의 오른쪽 하위 트리에는 노드의 키보다 큰 </a:t>
            </a:r>
            <a:r>
              <a:rPr lang="ko-KR" altLang="en-US" b="0" i="0" dirty="0" err="1">
                <a:solidFill>
                  <a:srgbClr val="5C5C5C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키가있는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노드 만 포함됩니다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5C5C5C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왼쪽 및 오른쪽 하위 트리도 각각 이진 검색 트리 </a:t>
            </a:r>
            <a:r>
              <a:rPr lang="ko-KR" altLang="en-US" b="0" i="0" dirty="0" err="1">
                <a:solidFill>
                  <a:srgbClr val="5C5C5C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여야합니다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5C5C5C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중복된 키를 허용하지 않습니다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b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5981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158750" y="794657"/>
            <a:ext cx="1187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3A924D-3842-42C7-99F7-8A46055AA25A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6138A2-D52A-41DB-52CD-E781B2E93648}"/>
              </a:ext>
            </a:extLst>
          </p:cNvPr>
          <p:cNvSpPr txBox="1"/>
          <p:nvPr/>
        </p:nvSpPr>
        <p:spPr>
          <a:xfrm>
            <a:off x="10014030" y="6248369"/>
            <a:ext cx="2099593" cy="525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ko-KR" altLang="en-US" sz="3600" dirty="0">
              <a:solidFill>
                <a:srgbClr val="554F4D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0C6A9A7-D9AF-8782-F7BB-3BDF3814FC60}"/>
              </a:ext>
            </a:extLst>
          </p:cNvPr>
          <p:cNvSpPr txBox="1"/>
          <p:nvPr/>
        </p:nvSpPr>
        <p:spPr>
          <a:xfrm>
            <a:off x="10006149" y="6611779"/>
            <a:ext cx="218585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22.07.05 </a:t>
            </a:r>
            <a:r>
              <a:rPr lang="en-US" altLang="ko-KR" sz="1000" dirty="0" err="1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AlgoLive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3</a:t>
            </a:r>
            <a:r>
              <a:rPr lang="en-US" altLang="ko-KR" sz="1000" baseline="30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rd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Session</a:t>
            </a:r>
            <a:endParaRPr lang="ko-KR" altLang="en-US" sz="1000" dirty="0">
              <a:solidFill>
                <a:srgbClr val="554F4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AA383F-8E59-9683-D65E-101128871DE4}"/>
              </a:ext>
            </a:extLst>
          </p:cNvPr>
          <p:cNvSpPr txBox="1"/>
          <p:nvPr/>
        </p:nvSpPr>
        <p:spPr>
          <a:xfrm>
            <a:off x="269966" y="121920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이진 탐색 트리의 특징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5317D460-ADEF-DC7E-46E9-060C6B523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79" y="1543194"/>
            <a:ext cx="3800475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6D8B10F-1FB0-C6E8-FE71-0247EE76FC9D}"/>
              </a:ext>
            </a:extLst>
          </p:cNvPr>
          <p:cNvSpPr txBox="1"/>
          <p:nvPr/>
        </p:nvSpPr>
        <p:spPr>
          <a:xfrm>
            <a:off x="530396" y="5602038"/>
            <a:ext cx="38903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BST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Inorder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Traversal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수행하여 모든 키를 정렬된 순서로 가져올 수 있습니다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F273A11B-F121-2396-E931-A7763F7F2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025" y="1309803"/>
            <a:ext cx="7515225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A556876-4779-1055-6216-897DDCBCC0F6}"/>
              </a:ext>
            </a:extLst>
          </p:cNvPr>
          <p:cNvSpPr txBox="1"/>
          <p:nvPr/>
        </p:nvSpPr>
        <p:spPr>
          <a:xfrm>
            <a:off x="5679852" y="5602038"/>
            <a:ext cx="6100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BST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검색에 대한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시간복잡도는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균형 상태이면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O(</a:t>
            </a:r>
            <a:r>
              <a:rPr lang="en-US" altLang="ko-KR" b="0" i="0" dirty="0" err="1">
                <a:solidFill>
                  <a:srgbClr val="FF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logN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시간이 걸리고 불균형 상태라면 최대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O(N)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시간이 걸립니다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9361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C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16075D-2A21-7682-6E4A-5B8F9DE88480}"/>
              </a:ext>
            </a:extLst>
          </p:cNvPr>
          <p:cNvSpPr txBox="1"/>
          <p:nvPr/>
        </p:nvSpPr>
        <p:spPr>
          <a:xfrm>
            <a:off x="4494150" y="2921168"/>
            <a:ext cx="3203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6000" b="0" i="0" dirty="0">
                <a:solidFill>
                  <a:srgbClr val="24292F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문제풀이</a:t>
            </a:r>
            <a:endParaRPr lang="ko-KR" altLang="en-US" sz="6000" dirty="0">
              <a:solidFill>
                <a:srgbClr val="554F4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497DD-D68E-2858-75B9-D3650C855AF2}"/>
              </a:ext>
            </a:extLst>
          </p:cNvPr>
          <p:cNvSpPr txBox="1"/>
          <p:nvPr/>
        </p:nvSpPr>
        <p:spPr>
          <a:xfrm>
            <a:off x="10006149" y="6611779"/>
            <a:ext cx="2185851" cy="246221"/>
          </a:xfrm>
          <a:prstGeom prst="rect">
            <a:avLst/>
          </a:prstGeom>
          <a:solidFill>
            <a:srgbClr val="E2CBB7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22.07.05 </a:t>
            </a:r>
            <a:r>
              <a:rPr lang="en-US" altLang="ko-KR" sz="1000" dirty="0" err="1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AlgoLive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3</a:t>
            </a:r>
            <a:r>
              <a:rPr lang="en-US" altLang="ko-KR" sz="1000" baseline="30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rd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Session</a:t>
            </a:r>
            <a:endParaRPr lang="ko-KR" altLang="en-US" sz="1000" dirty="0">
              <a:solidFill>
                <a:srgbClr val="554F4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6119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158750" y="794657"/>
            <a:ext cx="1187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3A924D-3842-42C7-99F7-8A46055AA25A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6138A2-D52A-41DB-52CD-E781B2E93648}"/>
              </a:ext>
            </a:extLst>
          </p:cNvPr>
          <p:cNvSpPr txBox="1"/>
          <p:nvPr/>
        </p:nvSpPr>
        <p:spPr>
          <a:xfrm>
            <a:off x="10014030" y="6248369"/>
            <a:ext cx="2099593" cy="525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ko-KR" altLang="en-US" sz="3600" dirty="0">
              <a:solidFill>
                <a:srgbClr val="554F4D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0C6A9A7-D9AF-8782-F7BB-3BDF3814FC60}"/>
              </a:ext>
            </a:extLst>
          </p:cNvPr>
          <p:cNvSpPr txBox="1"/>
          <p:nvPr/>
        </p:nvSpPr>
        <p:spPr>
          <a:xfrm>
            <a:off x="10006149" y="6611779"/>
            <a:ext cx="218585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22.07.05 </a:t>
            </a:r>
            <a:r>
              <a:rPr lang="en-US" altLang="ko-KR" sz="1000" dirty="0" err="1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AlgoLive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3</a:t>
            </a:r>
            <a:r>
              <a:rPr lang="en-US" altLang="ko-KR" sz="1000" baseline="30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rd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Session</a:t>
            </a:r>
            <a:endParaRPr lang="ko-KR" altLang="en-US" sz="1000" dirty="0">
              <a:solidFill>
                <a:srgbClr val="554F4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AA383F-8E59-9683-D65E-101128871DE4}"/>
              </a:ext>
            </a:extLst>
          </p:cNvPr>
          <p:cNvSpPr txBox="1"/>
          <p:nvPr/>
        </p:nvSpPr>
        <p:spPr>
          <a:xfrm>
            <a:off x="269966" y="121920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트리 정의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9C8944-4563-8F7B-C69E-F1B20ABD4CCE}"/>
              </a:ext>
            </a:extLst>
          </p:cNvPr>
          <p:cNvSpPr txBox="1"/>
          <p:nvPr/>
        </p:nvSpPr>
        <p:spPr>
          <a:xfrm>
            <a:off x="269966" y="1080655"/>
            <a:ext cx="118436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트리는 계층형 트리 구조를 시뮬레이션 하는 추상 자료형</a:t>
            </a:r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(ADT)</a:t>
            </a:r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</a:t>
            </a:r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루트 값과 부모</a:t>
            </a:r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자식 관계의 </a:t>
            </a:r>
            <a:r>
              <a:rPr lang="ko-KR" altLang="en-US" sz="3600" dirty="0" err="1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서브트리로</a:t>
            </a:r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구성되며</a:t>
            </a:r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서로 연결된 노드의 집합이다</a:t>
            </a:r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en-US" altLang="ko-KR" sz="10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10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나무를 거꾸로 뒤집은 모양</a:t>
            </a:r>
            <a:r>
              <a:rPr lang="en-US" altLang="ko-KR" sz="10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..)</a:t>
            </a:r>
            <a:endParaRPr lang="en-US" altLang="ko-KR" sz="3600" dirty="0">
              <a:solidFill>
                <a:srgbClr val="554F4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endParaRPr lang="en-US" altLang="ko-KR" sz="3600" dirty="0">
              <a:solidFill>
                <a:srgbClr val="554F4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endParaRPr lang="en-US" altLang="ko-KR" sz="3600" dirty="0">
              <a:solidFill>
                <a:srgbClr val="554F4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endParaRPr lang="en-US" altLang="ko-KR" sz="3600" dirty="0">
              <a:solidFill>
                <a:srgbClr val="554F4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endParaRPr lang="en-US" altLang="ko-KR" sz="3600" dirty="0">
              <a:solidFill>
                <a:srgbClr val="554F4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endParaRPr lang="en-US" altLang="ko-KR" sz="3600" dirty="0">
              <a:solidFill>
                <a:srgbClr val="554F4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026" name="Picture 2" descr="자료구조(Data structure) - 트리(tree)의 기본 개념/용어 : 네이버 블로그">
            <a:extLst>
              <a:ext uri="{FF2B5EF4-FFF2-40B4-BE49-F238E27FC236}">
                <a16:creationId xmlns:a16="http://schemas.microsoft.com/office/drawing/2014/main" id="{D25F3445-9D1D-535E-6112-0F5C955D9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2660264"/>
            <a:ext cx="333375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311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158750" y="794657"/>
            <a:ext cx="1187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3A924D-3842-42C7-99F7-8A46055AA25A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6138A2-D52A-41DB-52CD-E781B2E93648}"/>
              </a:ext>
            </a:extLst>
          </p:cNvPr>
          <p:cNvSpPr txBox="1"/>
          <p:nvPr/>
        </p:nvSpPr>
        <p:spPr>
          <a:xfrm>
            <a:off x="10014030" y="6248369"/>
            <a:ext cx="2099593" cy="525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ko-KR" altLang="en-US" sz="3600" dirty="0">
              <a:solidFill>
                <a:srgbClr val="554F4D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0C6A9A7-D9AF-8782-F7BB-3BDF3814FC60}"/>
              </a:ext>
            </a:extLst>
          </p:cNvPr>
          <p:cNvSpPr txBox="1"/>
          <p:nvPr/>
        </p:nvSpPr>
        <p:spPr>
          <a:xfrm>
            <a:off x="10006149" y="6611779"/>
            <a:ext cx="218585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22.07.05 </a:t>
            </a:r>
            <a:r>
              <a:rPr lang="en-US" altLang="ko-KR" sz="1000" dirty="0" err="1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AlgoLive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3</a:t>
            </a:r>
            <a:r>
              <a:rPr lang="en-US" altLang="ko-KR" sz="1000" baseline="30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rd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Session</a:t>
            </a:r>
            <a:endParaRPr lang="ko-KR" altLang="en-US" sz="1000" dirty="0">
              <a:solidFill>
                <a:srgbClr val="554F4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AA383F-8E59-9683-D65E-101128871DE4}"/>
              </a:ext>
            </a:extLst>
          </p:cNvPr>
          <p:cNvSpPr txBox="1"/>
          <p:nvPr/>
        </p:nvSpPr>
        <p:spPr>
          <a:xfrm>
            <a:off x="269966" y="121920"/>
            <a:ext cx="5650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문제 </a:t>
            </a:r>
            <a:r>
              <a:rPr lang="en-US" altLang="ko-KR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1) </a:t>
            </a:r>
            <a:r>
              <a:rPr lang="ko-KR" altLang="en-US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트리 순회</a:t>
            </a:r>
            <a:r>
              <a:rPr lang="en-US" altLang="ko-KR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(1991) </a:t>
            </a:r>
            <a:endParaRPr lang="ko-KR" altLang="en-US" sz="3600" dirty="0">
              <a:solidFill>
                <a:srgbClr val="554F4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D998F88-D07A-B9C3-EC6A-B968E9D5B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52" y="895147"/>
            <a:ext cx="6352507" cy="98442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4EBBA49-E1EF-BAC5-B63F-ECA8ECD3F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52" y="2022795"/>
            <a:ext cx="7796423" cy="338831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E468128-F1C1-DB79-E555-746290401C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4668" y="3200879"/>
            <a:ext cx="6548582" cy="316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91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158750" y="794657"/>
            <a:ext cx="1187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3A924D-3842-42C7-99F7-8A46055AA25A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6138A2-D52A-41DB-52CD-E781B2E93648}"/>
              </a:ext>
            </a:extLst>
          </p:cNvPr>
          <p:cNvSpPr txBox="1"/>
          <p:nvPr/>
        </p:nvSpPr>
        <p:spPr>
          <a:xfrm>
            <a:off x="10014030" y="6248369"/>
            <a:ext cx="2099593" cy="525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ko-KR" altLang="en-US" sz="3600" dirty="0">
              <a:solidFill>
                <a:srgbClr val="554F4D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0C6A9A7-D9AF-8782-F7BB-3BDF3814FC60}"/>
              </a:ext>
            </a:extLst>
          </p:cNvPr>
          <p:cNvSpPr txBox="1"/>
          <p:nvPr/>
        </p:nvSpPr>
        <p:spPr>
          <a:xfrm>
            <a:off x="10006149" y="6611779"/>
            <a:ext cx="218585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22.07.05 </a:t>
            </a:r>
            <a:r>
              <a:rPr lang="en-US" altLang="ko-KR" sz="1000" dirty="0" err="1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AlgoLive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3</a:t>
            </a:r>
            <a:r>
              <a:rPr lang="en-US" altLang="ko-KR" sz="1000" baseline="30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rd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Session</a:t>
            </a:r>
            <a:endParaRPr lang="ko-KR" altLang="en-US" sz="1000" dirty="0">
              <a:solidFill>
                <a:srgbClr val="554F4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AA383F-8E59-9683-D65E-101128871DE4}"/>
              </a:ext>
            </a:extLst>
          </p:cNvPr>
          <p:cNvSpPr txBox="1"/>
          <p:nvPr/>
        </p:nvSpPr>
        <p:spPr>
          <a:xfrm>
            <a:off x="269966" y="121920"/>
            <a:ext cx="5650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문제 </a:t>
            </a:r>
            <a:r>
              <a:rPr lang="en-US" altLang="ko-KR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1) </a:t>
            </a:r>
            <a:r>
              <a:rPr lang="ko-KR" altLang="en-US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트리 순회</a:t>
            </a:r>
            <a:r>
              <a:rPr lang="en-US" altLang="ko-KR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(1991)(2) </a:t>
            </a:r>
            <a:endParaRPr lang="ko-KR" altLang="en-US" sz="3600" dirty="0">
              <a:solidFill>
                <a:srgbClr val="554F4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1AB3EF-AAC4-E633-768D-183FD6D88FEA}"/>
              </a:ext>
            </a:extLst>
          </p:cNvPr>
          <p:cNvSpPr txBox="1"/>
          <p:nvPr/>
        </p:nvSpPr>
        <p:spPr>
          <a:xfrm>
            <a:off x="269966" y="1034473"/>
            <a:ext cx="10758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문자열을 트리 </a:t>
            </a:r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ADT</a:t>
            </a:r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변형 </a:t>
            </a:r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</a:t>
            </a:r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순회 함수 구현 </a:t>
            </a:r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 python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C686CB1-726F-6FC9-4FD2-2B9A1D36A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23" y="1600578"/>
            <a:ext cx="5115639" cy="185763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6E0F862-56F8-0725-989D-1178165CD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303" y="1559032"/>
            <a:ext cx="5924320" cy="97036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1DDAAA6-D449-5F40-F0BE-E85DA395F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3931" y="3048200"/>
            <a:ext cx="4610743" cy="368668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82DDFAD-2749-4AF1-20A4-5356B55C53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6748" y="4692814"/>
            <a:ext cx="2395957" cy="97036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86D3081-4D88-59EC-7655-EF2653866143}"/>
              </a:ext>
            </a:extLst>
          </p:cNvPr>
          <p:cNvSpPr txBox="1"/>
          <p:nvPr/>
        </p:nvSpPr>
        <p:spPr>
          <a:xfrm>
            <a:off x="8812151" y="4328606"/>
            <a:ext cx="11939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마지막 출력 부분</a:t>
            </a:r>
            <a:endParaRPr lang="en-US" altLang="ko-KR" sz="1000" dirty="0">
              <a:solidFill>
                <a:srgbClr val="554F4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0265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158750" y="794657"/>
            <a:ext cx="1187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3A924D-3842-42C7-99F7-8A46055AA25A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6138A2-D52A-41DB-52CD-E781B2E93648}"/>
              </a:ext>
            </a:extLst>
          </p:cNvPr>
          <p:cNvSpPr txBox="1"/>
          <p:nvPr/>
        </p:nvSpPr>
        <p:spPr>
          <a:xfrm>
            <a:off x="10014030" y="6248369"/>
            <a:ext cx="2099593" cy="525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ko-KR" altLang="en-US" sz="3600" dirty="0">
              <a:solidFill>
                <a:srgbClr val="554F4D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0C6A9A7-D9AF-8782-F7BB-3BDF3814FC60}"/>
              </a:ext>
            </a:extLst>
          </p:cNvPr>
          <p:cNvSpPr txBox="1"/>
          <p:nvPr/>
        </p:nvSpPr>
        <p:spPr>
          <a:xfrm>
            <a:off x="10006149" y="6611779"/>
            <a:ext cx="218585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22.07.05 </a:t>
            </a:r>
            <a:r>
              <a:rPr lang="en-US" altLang="ko-KR" sz="1000" dirty="0" err="1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AlgoLive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3</a:t>
            </a:r>
            <a:r>
              <a:rPr lang="en-US" altLang="ko-KR" sz="1000" baseline="30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rd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Session</a:t>
            </a:r>
            <a:endParaRPr lang="ko-KR" altLang="en-US" sz="1000" dirty="0">
              <a:solidFill>
                <a:srgbClr val="554F4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AA383F-8E59-9683-D65E-101128871DE4}"/>
              </a:ext>
            </a:extLst>
          </p:cNvPr>
          <p:cNvSpPr txBox="1"/>
          <p:nvPr/>
        </p:nvSpPr>
        <p:spPr>
          <a:xfrm>
            <a:off x="269966" y="121920"/>
            <a:ext cx="5650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문제 </a:t>
            </a:r>
            <a:r>
              <a:rPr lang="en-US" altLang="ko-KR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1) </a:t>
            </a:r>
            <a:r>
              <a:rPr lang="ko-KR" altLang="en-US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트리 순회</a:t>
            </a:r>
            <a:r>
              <a:rPr lang="en-US" altLang="ko-KR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(1991)(3) </a:t>
            </a:r>
            <a:endParaRPr lang="ko-KR" altLang="en-US" sz="3600" dirty="0">
              <a:solidFill>
                <a:srgbClr val="554F4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1AB3EF-AAC4-E633-768D-183FD6D88FEA}"/>
              </a:ext>
            </a:extLst>
          </p:cNvPr>
          <p:cNvSpPr txBox="1"/>
          <p:nvPr/>
        </p:nvSpPr>
        <p:spPr>
          <a:xfrm>
            <a:off x="269966" y="1034473"/>
            <a:ext cx="10758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문자열을 트리 </a:t>
            </a:r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ADT</a:t>
            </a:r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변형 </a:t>
            </a:r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</a:t>
            </a:r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순회 함수 구현 </a:t>
            </a:r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 java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D6DE0FD-D50E-B66D-E495-08B8B8CB4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67" y="1920620"/>
            <a:ext cx="3794034" cy="408218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43BBC0F-E239-F343-D0E4-2A6DA9620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327" y="1920619"/>
            <a:ext cx="3746089" cy="408218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4A9B3B9-C649-6446-F86C-64CE1533F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8458" y="4498676"/>
            <a:ext cx="4683575" cy="201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031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158750" y="794657"/>
            <a:ext cx="1187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3A924D-3842-42C7-99F7-8A46055AA25A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6138A2-D52A-41DB-52CD-E781B2E93648}"/>
              </a:ext>
            </a:extLst>
          </p:cNvPr>
          <p:cNvSpPr txBox="1"/>
          <p:nvPr/>
        </p:nvSpPr>
        <p:spPr>
          <a:xfrm>
            <a:off x="10014030" y="6248369"/>
            <a:ext cx="2099593" cy="525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ko-KR" altLang="en-US" sz="3600" dirty="0">
              <a:solidFill>
                <a:srgbClr val="554F4D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0C6A9A7-D9AF-8782-F7BB-3BDF3814FC60}"/>
              </a:ext>
            </a:extLst>
          </p:cNvPr>
          <p:cNvSpPr txBox="1"/>
          <p:nvPr/>
        </p:nvSpPr>
        <p:spPr>
          <a:xfrm>
            <a:off x="10006149" y="6611779"/>
            <a:ext cx="218585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22.07.05 </a:t>
            </a:r>
            <a:r>
              <a:rPr lang="en-US" altLang="ko-KR" sz="1000" dirty="0" err="1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AlgoLive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3</a:t>
            </a:r>
            <a:r>
              <a:rPr lang="en-US" altLang="ko-KR" sz="1000" baseline="30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rd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Session</a:t>
            </a:r>
            <a:endParaRPr lang="ko-KR" altLang="en-US" sz="1000" dirty="0">
              <a:solidFill>
                <a:srgbClr val="554F4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AA383F-8E59-9683-D65E-101128871DE4}"/>
              </a:ext>
            </a:extLst>
          </p:cNvPr>
          <p:cNvSpPr txBox="1"/>
          <p:nvPr/>
        </p:nvSpPr>
        <p:spPr>
          <a:xfrm>
            <a:off x="269966" y="121920"/>
            <a:ext cx="5650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문제 </a:t>
            </a:r>
            <a:r>
              <a:rPr lang="en-US" altLang="ko-KR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1) </a:t>
            </a:r>
            <a:r>
              <a:rPr lang="ko-KR" altLang="en-US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트리 순회</a:t>
            </a:r>
            <a:r>
              <a:rPr lang="en-US" altLang="ko-KR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(1991)(4) </a:t>
            </a:r>
            <a:endParaRPr lang="ko-KR" altLang="en-US" sz="3600" dirty="0">
              <a:solidFill>
                <a:srgbClr val="554F4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1AB3EF-AAC4-E633-768D-183FD6D88FEA}"/>
              </a:ext>
            </a:extLst>
          </p:cNvPr>
          <p:cNvSpPr txBox="1"/>
          <p:nvPr/>
        </p:nvSpPr>
        <p:spPr>
          <a:xfrm>
            <a:off x="269966" y="1034473"/>
            <a:ext cx="10758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문자열을 트리 </a:t>
            </a:r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ADT</a:t>
            </a:r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변형 </a:t>
            </a:r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</a:t>
            </a:r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순회 함수 구현 </a:t>
            </a:r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 </a:t>
            </a:r>
            <a:r>
              <a:rPr lang="en-US" altLang="ko-KR" sz="3600" dirty="0" err="1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c++</a:t>
            </a:r>
            <a:endParaRPr lang="en-US" altLang="ko-KR" sz="3600" dirty="0">
              <a:solidFill>
                <a:srgbClr val="554F4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F326F4-6466-F7B5-185D-113D2D461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93" y="1565455"/>
            <a:ext cx="2754251" cy="516167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4C3E871-F842-E309-D202-A9F83B460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984" y="2644209"/>
            <a:ext cx="3334215" cy="174331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B263566-2246-A1BD-FA89-B24666955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2762" y="1975629"/>
            <a:ext cx="4273137" cy="434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156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158750" y="794657"/>
            <a:ext cx="1187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3A924D-3842-42C7-99F7-8A46055AA25A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6138A2-D52A-41DB-52CD-E781B2E93648}"/>
              </a:ext>
            </a:extLst>
          </p:cNvPr>
          <p:cNvSpPr txBox="1"/>
          <p:nvPr/>
        </p:nvSpPr>
        <p:spPr>
          <a:xfrm>
            <a:off x="10014030" y="6248369"/>
            <a:ext cx="2099593" cy="525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ko-KR" altLang="en-US" sz="3600" dirty="0">
              <a:solidFill>
                <a:srgbClr val="554F4D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0C6A9A7-D9AF-8782-F7BB-3BDF3814FC60}"/>
              </a:ext>
            </a:extLst>
          </p:cNvPr>
          <p:cNvSpPr txBox="1"/>
          <p:nvPr/>
        </p:nvSpPr>
        <p:spPr>
          <a:xfrm>
            <a:off x="10006149" y="6611779"/>
            <a:ext cx="218585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22.07.05 </a:t>
            </a:r>
            <a:r>
              <a:rPr lang="en-US" altLang="ko-KR" sz="1000" dirty="0" err="1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AlgoLive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3</a:t>
            </a:r>
            <a:r>
              <a:rPr lang="en-US" altLang="ko-KR" sz="1000" baseline="30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rd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Session</a:t>
            </a:r>
            <a:endParaRPr lang="ko-KR" altLang="en-US" sz="1000" dirty="0">
              <a:solidFill>
                <a:srgbClr val="554F4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AA383F-8E59-9683-D65E-101128871DE4}"/>
              </a:ext>
            </a:extLst>
          </p:cNvPr>
          <p:cNvSpPr txBox="1"/>
          <p:nvPr/>
        </p:nvSpPr>
        <p:spPr>
          <a:xfrm>
            <a:off x="269966" y="121920"/>
            <a:ext cx="6962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문제 </a:t>
            </a:r>
            <a:r>
              <a:rPr lang="en-US" altLang="ko-KR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2) </a:t>
            </a:r>
            <a:r>
              <a:rPr lang="ko-KR" altLang="en-US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완전 이진 트리</a:t>
            </a:r>
            <a:r>
              <a:rPr lang="en-US" altLang="ko-KR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(9934)</a:t>
            </a:r>
            <a:endParaRPr lang="ko-KR" altLang="en-US" sz="3600" dirty="0">
              <a:solidFill>
                <a:srgbClr val="554F4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4EB8C78-50AF-E198-5CDA-7713D78A7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955" y="1007228"/>
            <a:ext cx="10224090" cy="539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966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158750" y="794657"/>
            <a:ext cx="1187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3A924D-3842-42C7-99F7-8A46055AA25A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6138A2-D52A-41DB-52CD-E781B2E93648}"/>
              </a:ext>
            </a:extLst>
          </p:cNvPr>
          <p:cNvSpPr txBox="1"/>
          <p:nvPr/>
        </p:nvSpPr>
        <p:spPr>
          <a:xfrm>
            <a:off x="10014030" y="6248369"/>
            <a:ext cx="2099593" cy="525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ko-KR" altLang="en-US" sz="3600" dirty="0">
              <a:solidFill>
                <a:srgbClr val="554F4D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0C6A9A7-D9AF-8782-F7BB-3BDF3814FC60}"/>
              </a:ext>
            </a:extLst>
          </p:cNvPr>
          <p:cNvSpPr txBox="1"/>
          <p:nvPr/>
        </p:nvSpPr>
        <p:spPr>
          <a:xfrm>
            <a:off x="10006149" y="6611779"/>
            <a:ext cx="218585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22.07.05 </a:t>
            </a:r>
            <a:r>
              <a:rPr lang="en-US" altLang="ko-KR" sz="1000" dirty="0" err="1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AlgoLive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3</a:t>
            </a:r>
            <a:r>
              <a:rPr lang="en-US" altLang="ko-KR" sz="1000" baseline="30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rd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Session</a:t>
            </a:r>
            <a:endParaRPr lang="ko-KR" altLang="en-US" sz="1000" dirty="0">
              <a:solidFill>
                <a:srgbClr val="554F4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AA383F-8E59-9683-D65E-101128871DE4}"/>
              </a:ext>
            </a:extLst>
          </p:cNvPr>
          <p:cNvSpPr txBox="1"/>
          <p:nvPr/>
        </p:nvSpPr>
        <p:spPr>
          <a:xfrm>
            <a:off x="269966" y="121920"/>
            <a:ext cx="6962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문제 </a:t>
            </a:r>
            <a:r>
              <a:rPr lang="en-US" altLang="ko-KR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2) </a:t>
            </a:r>
            <a:r>
              <a:rPr lang="ko-KR" altLang="en-US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완전 이진 트리</a:t>
            </a:r>
            <a:r>
              <a:rPr lang="en-US" altLang="ko-KR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(9934)</a:t>
            </a:r>
            <a:endParaRPr lang="ko-KR" altLang="en-US" sz="3600" dirty="0">
              <a:solidFill>
                <a:srgbClr val="554F4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4B8F53-1BB4-0A69-8505-362ABD8F7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66" y="2101720"/>
            <a:ext cx="9156903" cy="46874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DB7087C-7470-017F-4AF6-9521378AE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66" y="843534"/>
            <a:ext cx="6295353" cy="118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703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158750" y="794657"/>
            <a:ext cx="1187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3A924D-3842-42C7-99F7-8A46055AA25A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6138A2-D52A-41DB-52CD-E781B2E93648}"/>
              </a:ext>
            </a:extLst>
          </p:cNvPr>
          <p:cNvSpPr txBox="1"/>
          <p:nvPr/>
        </p:nvSpPr>
        <p:spPr>
          <a:xfrm>
            <a:off x="10014030" y="6248369"/>
            <a:ext cx="2099593" cy="525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ko-KR" altLang="en-US" sz="3600" dirty="0">
              <a:solidFill>
                <a:srgbClr val="554F4D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0C6A9A7-D9AF-8782-F7BB-3BDF3814FC60}"/>
              </a:ext>
            </a:extLst>
          </p:cNvPr>
          <p:cNvSpPr txBox="1"/>
          <p:nvPr/>
        </p:nvSpPr>
        <p:spPr>
          <a:xfrm>
            <a:off x="10006149" y="6611779"/>
            <a:ext cx="218585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22.07.05 </a:t>
            </a:r>
            <a:r>
              <a:rPr lang="en-US" altLang="ko-KR" sz="1000" dirty="0" err="1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AlgoLive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3</a:t>
            </a:r>
            <a:r>
              <a:rPr lang="en-US" altLang="ko-KR" sz="1000" baseline="30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rd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Session</a:t>
            </a:r>
            <a:endParaRPr lang="ko-KR" altLang="en-US" sz="1000" dirty="0">
              <a:solidFill>
                <a:srgbClr val="554F4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AA383F-8E59-9683-D65E-101128871DE4}"/>
              </a:ext>
            </a:extLst>
          </p:cNvPr>
          <p:cNvSpPr txBox="1"/>
          <p:nvPr/>
        </p:nvSpPr>
        <p:spPr>
          <a:xfrm>
            <a:off x="269966" y="121920"/>
            <a:ext cx="6962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문제 </a:t>
            </a:r>
            <a:r>
              <a:rPr lang="en-US" altLang="ko-KR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2) </a:t>
            </a:r>
            <a:r>
              <a:rPr lang="ko-KR" altLang="en-US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완전 이진 트리</a:t>
            </a:r>
            <a:r>
              <a:rPr lang="en-US" altLang="ko-KR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(9934)</a:t>
            </a:r>
            <a:endParaRPr lang="ko-KR" altLang="en-US" sz="3600" dirty="0">
              <a:solidFill>
                <a:srgbClr val="554F4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C11AD3-CD39-EC14-5BA2-5FBC74FE3321}"/>
              </a:ext>
            </a:extLst>
          </p:cNvPr>
          <p:cNvSpPr txBox="1"/>
          <p:nvPr/>
        </p:nvSpPr>
        <p:spPr>
          <a:xfrm>
            <a:off x="269966" y="1163782"/>
            <a:ext cx="112200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중위 순회임을 알아채고</a:t>
            </a:r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중위 순회가 주어졌을 때 개형을 복원하는 문제</a:t>
            </a:r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l"/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 조건을 잘 읽어보면 </a:t>
            </a:r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완전 이진 트리</a:t>
            </a:r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</a:t>
            </a:r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이면서 </a:t>
            </a:r>
            <a:r>
              <a:rPr lang="ko-KR" altLang="en-US" sz="3600" dirty="0" err="1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포화이진트리임을</a:t>
            </a:r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알 수 있음</a:t>
            </a:r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l"/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때 중위 순회를 </a:t>
            </a:r>
            <a:r>
              <a:rPr lang="ko-KR" altLang="en-US" sz="3600" dirty="0" err="1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하게되면</a:t>
            </a:r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재귀적으로 잘랐을 때 가운데 값이 루트 노드임을 알 수 </a:t>
            </a:r>
            <a:r>
              <a:rPr lang="ko-KR" altLang="en-US" sz="3600" dirty="0" err="1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있당</a:t>
            </a:r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3600" dirty="0">
              <a:solidFill>
                <a:srgbClr val="554F4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6612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158750" y="794657"/>
            <a:ext cx="1187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3A924D-3842-42C7-99F7-8A46055AA25A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6138A2-D52A-41DB-52CD-E781B2E93648}"/>
              </a:ext>
            </a:extLst>
          </p:cNvPr>
          <p:cNvSpPr txBox="1"/>
          <p:nvPr/>
        </p:nvSpPr>
        <p:spPr>
          <a:xfrm>
            <a:off x="10014030" y="6248369"/>
            <a:ext cx="2099593" cy="525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ko-KR" altLang="en-US" sz="3600" dirty="0">
              <a:solidFill>
                <a:srgbClr val="554F4D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0C6A9A7-D9AF-8782-F7BB-3BDF3814FC60}"/>
              </a:ext>
            </a:extLst>
          </p:cNvPr>
          <p:cNvSpPr txBox="1"/>
          <p:nvPr/>
        </p:nvSpPr>
        <p:spPr>
          <a:xfrm>
            <a:off x="10006149" y="6611779"/>
            <a:ext cx="218585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22.07.05 </a:t>
            </a:r>
            <a:r>
              <a:rPr lang="en-US" altLang="ko-KR" sz="1000" dirty="0" err="1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AlgoLive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3</a:t>
            </a:r>
            <a:r>
              <a:rPr lang="en-US" altLang="ko-KR" sz="1000" baseline="30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rd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Session</a:t>
            </a:r>
            <a:endParaRPr lang="ko-KR" altLang="en-US" sz="1000" dirty="0">
              <a:solidFill>
                <a:srgbClr val="554F4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AA383F-8E59-9683-D65E-101128871DE4}"/>
              </a:ext>
            </a:extLst>
          </p:cNvPr>
          <p:cNvSpPr txBox="1"/>
          <p:nvPr/>
        </p:nvSpPr>
        <p:spPr>
          <a:xfrm>
            <a:off x="269966" y="121920"/>
            <a:ext cx="6962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문제 </a:t>
            </a:r>
            <a:r>
              <a:rPr lang="en-US" altLang="ko-KR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2) </a:t>
            </a:r>
            <a:r>
              <a:rPr lang="ko-KR" altLang="en-US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완전 이진 트리</a:t>
            </a:r>
            <a:r>
              <a:rPr lang="en-US" altLang="ko-KR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(9934)</a:t>
            </a:r>
            <a:endParaRPr lang="ko-KR" altLang="en-US" sz="3600" dirty="0">
              <a:solidFill>
                <a:srgbClr val="554F4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A8A219-162F-9DE7-B86B-D3B4BC7A03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919"/>
          <a:stretch/>
        </p:blipFill>
        <p:spPr>
          <a:xfrm>
            <a:off x="479656" y="1157469"/>
            <a:ext cx="3867213" cy="53537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827619-CE39-93BA-8F71-99D77F2FE3E4}"/>
              </a:ext>
            </a:extLst>
          </p:cNvPr>
          <p:cNvSpPr txBox="1"/>
          <p:nvPr/>
        </p:nvSpPr>
        <p:spPr>
          <a:xfrm>
            <a:off x="4636653" y="1607127"/>
            <a:ext cx="65718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 err="1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와따시의</a:t>
            </a:r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풀이</a:t>
            </a:r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..</a:t>
            </a:r>
          </a:p>
          <a:p>
            <a:pPr algn="l"/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그냥 </a:t>
            </a:r>
            <a:r>
              <a:rPr lang="en-US" altLang="ko-KR" sz="3600" dirty="0" err="1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inorder</a:t>
            </a:r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실행해서 풀었다</a:t>
            </a:r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l"/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완전 이진 트리와 중위 순회의 특징을 알지 못하고</a:t>
            </a:r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..</a:t>
            </a:r>
            <a:endParaRPr lang="ko-KR" altLang="en-US" sz="3600" dirty="0">
              <a:solidFill>
                <a:srgbClr val="554F4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0943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158750" y="794657"/>
            <a:ext cx="1187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3A924D-3842-42C7-99F7-8A46055AA25A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6138A2-D52A-41DB-52CD-E781B2E93648}"/>
              </a:ext>
            </a:extLst>
          </p:cNvPr>
          <p:cNvSpPr txBox="1"/>
          <p:nvPr/>
        </p:nvSpPr>
        <p:spPr>
          <a:xfrm>
            <a:off x="10014030" y="6248369"/>
            <a:ext cx="2099593" cy="525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ko-KR" altLang="en-US" sz="3600" dirty="0">
              <a:solidFill>
                <a:srgbClr val="554F4D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0C6A9A7-D9AF-8782-F7BB-3BDF3814FC60}"/>
              </a:ext>
            </a:extLst>
          </p:cNvPr>
          <p:cNvSpPr txBox="1"/>
          <p:nvPr/>
        </p:nvSpPr>
        <p:spPr>
          <a:xfrm>
            <a:off x="10006149" y="6611779"/>
            <a:ext cx="218585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22.07.05 </a:t>
            </a:r>
            <a:r>
              <a:rPr lang="en-US" altLang="ko-KR" sz="1000" dirty="0" err="1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AlgoLive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3</a:t>
            </a:r>
            <a:r>
              <a:rPr lang="en-US" altLang="ko-KR" sz="1000" baseline="30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rd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Session</a:t>
            </a:r>
            <a:endParaRPr lang="ko-KR" altLang="en-US" sz="1000" dirty="0">
              <a:solidFill>
                <a:srgbClr val="554F4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AA383F-8E59-9683-D65E-101128871DE4}"/>
              </a:ext>
            </a:extLst>
          </p:cNvPr>
          <p:cNvSpPr txBox="1"/>
          <p:nvPr/>
        </p:nvSpPr>
        <p:spPr>
          <a:xfrm>
            <a:off x="269966" y="121920"/>
            <a:ext cx="6962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문제 </a:t>
            </a:r>
            <a:r>
              <a:rPr lang="en-US" altLang="ko-KR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2) </a:t>
            </a:r>
            <a:r>
              <a:rPr lang="ko-KR" altLang="en-US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완전 이진 트리</a:t>
            </a:r>
            <a:r>
              <a:rPr lang="en-US" altLang="ko-KR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(9934)</a:t>
            </a:r>
            <a:endParaRPr lang="ko-KR" altLang="en-US" sz="3600" dirty="0">
              <a:solidFill>
                <a:srgbClr val="554F4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451D41-6E25-9990-F298-94B8A2471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218" y="2463077"/>
            <a:ext cx="6620799" cy="37533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490D52-42E2-BC59-E7E2-161EB9DAD0D9}"/>
              </a:ext>
            </a:extLst>
          </p:cNvPr>
          <p:cNvSpPr txBox="1"/>
          <p:nvPr/>
        </p:nvSpPr>
        <p:spPr>
          <a:xfrm>
            <a:off x="868217" y="1357745"/>
            <a:ext cx="4858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고수의 풀이 </a:t>
            </a:r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 python</a:t>
            </a:r>
            <a:endParaRPr lang="ko-KR" altLang="en-US" sz="3600" dirty="0">
              <a:solidFill>
                <a:srgbClr val="554F4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7410" name="Picture 2" descr="onZxj">
            <a:extLst>
              <a:ext uri="{FF2B5EF4-FFF2-40B4-BE49-F238E27FC236}">
                <a16:creationId xmlns:a16="http://schemas.microsoft.com/office/drawing/2014/main" id="{1D2CD998-6F72-2C40-3846-521BA272C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451" y="2004076"/>
            <a:ext cx="3110405" cy="3731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778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158750" y="794657"/>
            <a:ext cx="1187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3A924D-3842-42C7-99F7-8A46055AA25A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6138A2-D52A-41DB-52CD-E781B2E93648}"/>
              </a:ext>
            </a:extLst>
          </p:cNvPr>
          <p:cNvSpPr txBox="1"/>
          <p:nvPr/>
        </p:nvSpPr>
        <p:spPr>
          <a:xfrm>
            <a:off x="10014030" y="6248369"/>
            <a:ext cx="2099593" cy="525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ko-KR" altLang="en-US" sz="3600" dirty="0">
              <a:solidFill>
                <a:srgbClr val="554F4D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0C6A9A7-D9AF-8782-F7BB-3BDF3814FC60}"/>
              </a:ext>
            </a:extLst>
          </p:cNvPr>
          <p:cNvSpPr txBox="1"/>
          <p:nvPr/>
        </p:nvSpPr>
        <p:spPr>
          <a:xfrm>
            <a:off x="10006149" y="6611779"/>
            <a:ext cx="218585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22.07.05 </a:t>
            </a:r>
            <a:r>
              <a:rPr lang="en-US" altLang="ko-KR" sz="1000" dirty="0" err="1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AlgoLive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3</a:t>
            </a:r>
            <a:r>
              <a:rPr lang="en-US" altLang="ko-KR" sz="1000" baseline="30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rd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Session</a:t>
            </a:r>
            <a:endParaRPr lang="ko-KR" altLang="en-US" sz="1000" dirty="0">
              <a:solidFill>
                <a:srgbClr val="554F4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AA383F-8E59-9683-D65E-101128871DE4}"/>
              </a:ext>
            </a:extLst>
          </p:cNvPr>
          <p:cNvSpPr txBox="1"/>
          <p:nvPr/>
        </p:nvSpPr>
        <p:spPr>
          <a:xfrm>
            <a:off x="269966" y="121920"/>
            <a:ext cx="6962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문제 </a:t>
            </a:r>
            <a:r>
              <a:rPr lang="en-US" altLang="ko-KR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2) </a:t>
            </a:r>
            <a:r>
              <a:rPr lang="ko-KR" altLang="en-US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완전 이진 트리</a:t>
            </a:r>
            <a:r>
              <a:rPr lang="en-US" altLang="ko-KR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(9934)</a:t>
            </a:r>
            <a:endParaRPr lang="ko-KR" altLang="en-US" sz="3600" dirty="0">
              <a:solidFill>
                <a:srgbClr val="554F4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3C4E888-C251-38F3-6968-705CB9209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710" y="1272704"/>
            <a:ext cx="5882295" cy="53390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B772D0C-54E5-3DDB-BBF0-EF0FEA1DB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54" y="2615496"/>
            <a:ext cx="5085783" cy="192748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435CEFA-92B8-9AF7-9553-A5166D8F61A6}"/>
              </a:ext>
            </a:extLst>
          </p:cNvPr>
          <p:cNvSpPr txBox="1"/>
          <p:nvPr/>
        </p:nvSpPr>
        <p:spPr>
          <a:xfrm>
            <a:off x="868217" y="1357745"/>
            <a:ext cx="4858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고수의 풀이</a:t>
            </a:r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(?)</a:t>
            </a:r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 java</a:t>
            </a:r>
            <a:endParaRPr lang="ko-KR" altLang="en-US" sz="3600" dirty="0">
              <a:solidFill>
                <a:srgbClr val="554F4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9604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158750" y="794657"/>
            <a:ext cx="1187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3A924D-3842-42C7-99F7-8A46055AA25A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6138A2-D52A-41DB-52CD-E781B2E93648}"/>
              </a:ext>
            </a:extLst>
          </p:cNvPr>
          <p:cNvSpPr txBox="1"/>
          <p:nvPr/>
        </p:nvSpPr>
        <p:spPr>
          <a:xfrm>
            <a:off x="10014030" y="6248369"/>
            <a:ext cx="2099593" cy="525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ko-KR" altLang="en-US" sz="3600" dirty="0">
              <a:solidFill>
                <a:srgbClr val="554F4D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0C6A9A7-D9AF-8782-F7BB-3BDF3814FC60}"/>
              </a:ext>
            </a:extLst>
          </p:cNvPr>
          <p:cNvSpPr txBox="1"/>
          <p:nvPr/>
        </p:nvSpPr>
        <p:spPr>
          <a:xfrm>
            <a:off x="10006149" y="6611779"/>
            <a:ext cx="218585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22.07.05 </a:t>
            </a:r>
            <a:r>
              <a:rPr lang="en-US" altLang="ko-KR" sz="1000" dirty="0" err="1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AlgoLive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3</a:t>
            </a:r>
            <a:r>
              <a:rPr lang="en-US" altLang="ko-KR" sz="1000" baseline="30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rd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Session</a:t>
            </a:r>
            <a:endParaRPr lang="ko-KR" altLang="en-US" sz="1000" dirty="0">
              <a:solidFill>
                <a:srgbClr val="554F4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AA383F-8E59-9683-D65E-101128871DE4}"/>
              </a:ext>
            </a:extLst>
          </p:cNvPr>
          <p:cNvSpPr txBox="1"/>
          <p:nvPr/>
        </p:nvSpPr>
        <p:spPr>
          <a:xfrm>
            <a:off x="269966" y="121920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트리 정의</a:t>
            </a:r>
            <a:r>
              <a:rPr lang="en-US" altLang="ko-KR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(2)</a:t>
            </a:r>
            <a:endParaRPr lang="ko-KR" altLang="en-US" sz="3600" dirty="0">
              <a:solidFill>
                <a:srgbClr val="554F4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79D0E4-F244-8C2E-59AF-5DCAC0A90BDC}"/>
              </a:ext>
            </a:extLst>
          </p:cNvPr>
          <p:cNvSpPr txBox="1"/>
          <p:nvPr/>
        </p:nvSpPr>
        <p:spPr>
          <a:xfrm>
            <a:off x="269966" y="526580"/>
            <a:ext cx="85413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altLang="ko-KR" sz="3600" dirty="0">
              <a:solidFill>
                <a:srgbClr val="554F4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Ex) </a:t>
            </a:r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가계도</a:t>
            </a:r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회사의 조직도</a:t>
            </a:r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컴퓨터의 디렉토리</a:t>
            </a:r>
          </a:p>
        </p:txBody>
      </p:sp>
      <p:pic>
        <p:nvPicPr>
          <p:cNvPr id="2050" name="Picture 2" descr="알고리즘] 2.3.자료구조 : 트리(Tree) 이해하기와 구현">
            <a:extLst>
              <a:ext uri="{FF2B5EF4-FFF2-40B4-BE49-F238E27FC236}">
                <a16:creationId xmlns:a16="http://schemas.microsoft.com/office/drawing/2014/main" id="{66FE553C-B393-99B5-93BC-0051BB0BF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97" y="1994986"/>
            <a:ext cx="4543425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86F75D1-7B3E-7484-DCB8-51841534F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043" y="2688806"/>
            <a:ext cx="4000500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663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158750" y="794657"/>
            <a:ext cx="1187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3A924D-3842-42C7-99F7-8A46055AA25A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6138A2-D52A-41DB-52CD-E781B2E93648}"/>
              </a:ext>
            </a:extLst>
          </p:cNvPr>
          <p:cNvSpPr txBox="1"/>
          <p:nvPr/>
        </p:nvSpPr>
        <p:spPr>
          <a:xfrm>
            <a:off x="10014030" y="6248369"/>
            <a:ext cx="2099593" cy="525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ko-KR" altLang="en-US" sz="3600" dirty="0">
              <a:solidFill>
                <a:srgbClr val="554F4D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0C6A9A7-D9AF-8782-F7BB-3BDF3814FC60}"/>
              </a:ext>
            </a:extLst>
          </p:cNvPr>
          <p:cNvSpPr txBox="1"/>
          <p:nvPr/>
        </p:nvSpPr>
        <p:spPr>
          <a:xfrm>
            <a:off x="10006149" y="6611779"/>
            <a:ext cx="218585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22.07.05 </a:t>
            </a:r>
            <a:r>
              <a:rPr lang="en-US" altLang="ko-KR" sz="1000" dirty="0" err="1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AlgoLive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3</a:t>
            </a:r>
            <a:r>
              <a:rPr lang="en-US" altLang="ko-KR" sz="1000" baseline="30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rd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Session</a:t>
            </a:r>
            <a:endParaRPr lang="ko-KR" altLang="en-US" sz="1000" dirty="0">
              <a:solidFill>
                <a:srgbClr val="554F4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AA383F-8E59-9683-D65E-101128871DE4}"/>
              </a:ext>
            </a:extLst>
          </p:cNvPr>
          <p:cNvSpPr txBox="1"/>
          <p:nvPr/>
        </p:nvSpPr>
        <p:spPr>
          <a:xfrm>
            <a:off x="269966" y="121920"/>
            <a:ext cx="6962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문제 </a:t>
            </a:r>
            <a:r>
              <a:rPr lang="en-US" altLang="ko-KR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2) </a:t>
            </a:r>
            <a:r>
              <a:rPr lang="ko-KR" altLang="en-US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완전 이진 트리</a:t>
            </a:r>
            <a:r>
              <a:rPr lang="en-US" altLang="ko-KR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(9934)</a:t>
            </a:r>
            <a:endParaRPr lang="ko-KR" altLang="en-US" sz="3600" dirty="0">
              <a:solidFill>
                <a:srgbClr val="554F4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1C2B1B-5020-16C8-725C-8C483705B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994" y="1427930"/>
            <a:ext cx="4891076" cy="48910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264A0B5-C45C-CC5F-8A36-0F57CAAF7FCA}"/>
              </a:ext>
            </a:extLst>
          </p:cNvPr>
          <p:cNvSpPr txBox="1"/>
          <p:nvPr/>
        </p:nvSpPr>
        <p:spPr>
          <a:xfrm>
            <a:off x="868217" y="1357745"/>
            <a:ext cx="4858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고수의 풀이</a:t>
            </a:r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(?)</a:t>
            </a:r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 java</a:t>
            </a:r>
            <a:endParaRPr lang="ko-KR" altLang="en-US" sz="3600" dirty="0">
              <a:solidFill>
                <a:srgbClr val="554F4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131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C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16075D-2A21-7682-6E4A-5B8F9DE88480}"/>
              </a:ext>
            </a:extLst>
          </p:cNvPr>
          <p:cNvSpPr txBox="1"/>
          <p:nvPr/>
        </p:nvSpPr>
        <p:spPr>
          <a:xfrm>
            <a:off x="2755074" y="2921168"/>
            <a:ext cx="66818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6000" dirty="0">
                <a:solidFill>
                  <a:srgbClr val="2429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고생하셨습니다</a:t>
            </a:r>
            <a:r>
              <a:rPr lang="en-US" altLang="ko-KR" sz="6000" dirty="0">
                <a:solidFill>
                  <a:srgbClr val="2429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…</a:t>
            </a:r>
            <a:endParaRPr lang="ko-KR" altLang="en-US" sz="6000" dirty="0">
              <a:solidFill>
                <a:srgbClr val="554F4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497DD-D68E-2858-75B9-D3650C855AF2}"/>
              </a:ext>
            </a:extLst>
          </p:cNvPr>
          <p:cNvSpPr txBox="1"/>
          <p:nvPr/>
        </p:nvSpPr>
        <p:spPr>
          <a:xfrm>
            <a:off x="10006149" y="6611779"/>
            <a:ext cx="2185851" cy="246221"/>
          </a:xfrm>
          <a:prstGeom prst="rect">
            <a:avLst/>
          </a:prstGeom>
          <a:solidFill>
            <a:srgbClr val="E2CBB7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22.07.05 </a:t>
            </a:r>
            <a:r>
              <a:rPr lang="en-US" altLang="ko-KR" sz="1000" dirty="0" err="1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AlgoLive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3</a:t>
            </a:r>
            <a:r>
              <a:rPr lang="en-US" altLang="ko-KR" sz="1000" baseline="30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rd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Session</a:t>
            </a:r>
            <a:endParaRPr lang="ko-KR" altLang="en-US" sz="1000" dirty="0">
              <a:solidFill>
                <a:srgbClr val="554F4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9458" name="Picture 2" descr="짤공유]박명수짤/재밌는짤/웃긴짤/무한도전짤/무도짤/박명수어록/웃긴짤방/희귀짤/인사짤/인싸짤/칭찬짤/슬픈짤/과제짤/대노짤/피곤짤/분노짤 /아싸짤/퇴사짤/전공짤/시무룩짤/웃음짤 2 : 네이버 블로그">
            <a:extLst>
              <a:ext uri="{FF2B5EF4-FFF2-40B4-BE49-F238E27FC236}">
                <a16:creationId xmlns:a16="http://schemas.microsoft.com/office/drawing/2014/main" id="{431EC261-648F-7167-894D-A7B6F475F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31" y="4459288"/>
            <a:ext cx="3139237" cy="2222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짤모음76탄*펭수짤/펭수짤모음/펭수명언/카톡짤 : 네이버 블로그">
            <a:extLst>
              <a:ext uri="{FF2B5EF4-FFF2-40B4-BE49-F238E27FC236}">
                <a16:creationId xmlns:a16="http://schemas.microsoft.com/office/drawing/2014/main" id="{BC62ED1A-1448-F9F1-8F47-29581D9F4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5781" y="186929"/>
            <a:ext cx="3156408" cy="2734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121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158750" y="794657"/>
            <a:ext cx="1187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3A924D-3842-42C7-99F7-8A46055AA25A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6138A2-D52A-41DB-52CD-E781B2E93648}"/>
              </a:ext>
            </a:extLst>
          </p:cNvPr>
          <p:cNvSpPr txBox="1"/>
          <p:nvPr/>
        </p:nvSpPr>
        <p:spPr>
          <a:xfrm>
            <a:off x="10014030" y="6248369"/>
            <a:ext cx="2099593" cy="525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ko-KR" altLang="en-US" sz="3600" dirty="0">
              <a:solidFill>
                <a:srgbClr val="554F4D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0C6A9A7-D9AF-8782-F7BB-3BDF3814FC60}"/>
              </a:ext>
            </a:extLst>
          </p:cNvPr>
          <p:cNvSpPr txBox="1"/>
          <p:nvPr/>
        </p:nvSpPr>
        <p:spPr>
          <a:xfrm>
            <a:off x="10006149" y="6611779"/>
            <a:ext cx="218585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22.07.05 </a:t>
            </a:r>
            <a:r>
              <a:rPr lang="en-US" altLang="ko-KR" sz="1000" dirty="0" err="1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AlgoLive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3</a:t>
            </a:r>
            <a:r>
              <a:rPr lang="en-US" altLang="ko-KR" sz="1000" baseline="30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rd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Session</a:t>
            </a:r>
            <a:endParaRPr lang="ko-KR" altLang="en-US" sz="1000" dirty="0">
              <a:solidFill>
                <a:srgbClr val="554F4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AA383F-8E59-9683-D65E-101128871DE4}"/>
              </a:ext>
            </a:extLst>
          </p:cNvPr>
          <p:cNvSpPr txBox="1"/>
          <p:nvPr/>
        </p:nvSpPr>
        <p:spPr>
          <a:xfrm>
            <a:off x="269966" y="121920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트리와 관련된 용어</a:t>
            </a:r>
          </a:p>
        </p:txBody>
      </p:sp>
      <p:pic>
        <p:nvPicPr>
          <p:cNvPr id="4098" name="Picture 2" descr="파이썬 알고리즘 인터뷰 14장 트리">
            <a:extLst>
              <a:ext uri="{FF2B5EF4-FFF2-40B4-BE49-F238E27FC236}">
                <a16:creationId xmlns:a16="http://schemas.microsoft.com/office/drawing/2014/main" id="{0B6453CC-2AEC-8BA7-6B3E-EC84B25BD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66" y="1087225"/>
            <a:ext cx="8079798" cy="5386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3DDE8A-2A6C-EA3E-D21E-FBC38147C53B}"/>
              </a:ext>
            </a:extLst>
          </p:cNvPr>
          <p:cNvSpPr txBox="1"/>
          <p:nvPr/>
        </p:nvSpPr>
        <p:spPr>
          <a:xfrm>
            <a:off x="8277639" y="960582"/>
            <a:ext cx="3835984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5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트리는 항상 </a:t>
            </a:r>
            <a:r>
              <a:rPr lang="en-US" altLang="ko-KR" sz="15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root </a:t>
            </a:r>
            <a:r>
              <a:rPr lang="ko-KR" altLang="en-US" sz="15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노드에서 시작</a:t>
            </a:r>
            <a:r>
              <a:rPr lang="en-US" altLang="ko-KR" sz="15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l"/>
            <a:endParaRPr lang="en-US" altLang="ko-KR" sz="1500" dirty="0">
              <a:solidFill>
                <a:srgbClr val="554F4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en-US" altLang="ko-KR" sz="15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Root </a:t>
            </a:r>
            <a:r>
              <a:rPr lang="ko-KR" altLang="en-US" sz="15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노드</a:t>
            </a:r>
            <a:r>
              <a:rPr lang="en-US" altLang="ko-KR" sz="15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 </a:t>
            </a:r>
            <a:r>
              <a:rPr lang="ko-KR" altLang="en-US" sz="15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부모가 없는 노드</a:t>
            </a:r>
            <a:r>
              <a:rPr lang="en-US" altLang="ko-KR" sz="15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5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트리는 하나의 루트 </a:t>
            </a:r>
            <a:r>
              <a:rPr lang="ko-KR" altLang="en-US" sz="1500" dirty="0" err="1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노드만을</a:t>
            </a:r>
            <a:r>
              <a:rPr lang="ko-KR" altLang="en-US" sz="15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가진다</a:t>
            </a:r>
            <a:r>
              <a:rPr lang="en-US" altLang="ko-KR" sz="15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l"/>
            <a:endParaRPr lang="en-US" altLang="ko-KR" sz="1500" dirty="0">
              <a:solidFill>
                <a:srgbClr val="554F4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en-US" altLang="ko-KR" sz="1500" dirty="0" err="1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Reaf</a:t>
            </a:r>
            <a:r>
              <a:rPr lang="en-US" altLang="ko-KR" sz="15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5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노드 </a:t>
            </a:r>
            <a:r>
              <a:rPr lang="en-US" altLang="ko-KR" sz="15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</a:t>
            </a:r>
            <a:r>
              <a:rPr lang="ko-KR" altLang="en-US" sz="15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자식이 없는 노드</a:t>
            </a:r>
            <a:r>
              <a:rPr lang="en-US" altLang="ko-KR" sz="15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l"/>
            <a:endParaRPr lang="en-US" altLang="ko-KR" sz="1500" dirty="0">
              <a:solidFill>
                <a:srgbClr val="554F4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ko-KR" altLang="en-US" sz="15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간선</a:t>
            </a:r>
            <a:r>
              <a:rPr lang="en-US" altLang="ko-KR" sz="15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(edge) -&gt; </a:t>
            </a:r>
            <a:r>
              <a:rPr lang="ko-KR" altLang="en-US" sz="15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노드를 연결하는 선</a:t>
            </a:r>
            <a:r>
              <a:rPr lang="en-US" altLang="ko-KR" sz="15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15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단방향</a:t>
            </a:r>
            <a:r>
              <a:rPr lang="en-US" altLang="ko-KR" sz="15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algn="l"/>
            <a:endParaRPr lang="en-US" altLang="ko-KR" sz="1500" dirty="0">
              <a:solidFill>
                <a:srgbClr val="554F4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ko-KR" altLang="en-US" sz="15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형제</a:t>
            </a:r>
            <a:r>
              <a:rPr lang="en-US" altLang="ko-KR" sz="15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(sibling)</a:t>
            </a:r>
            <a:r>
              <a:rPr lang="ko-KR" altLang="en-US" sz="15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15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</a:t>
            </a:r>
            <a:r>
              <a:rPr lang="ko-KR" altLang="en-US" sz="15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같은 부모를 가지는 노드</a:t>
            </a:r>
            <a:endParaRPr lang="en-US" altLang="ko-KR" sz="1500" dirty="0">
              <a:solidFill>
                <a:srgbClr val="554F4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endParaRPr lang="en-US" altLang="ko-KR" sz="1500" dirty="0">
              <a:solidFill>
                <a:srgbClr val="554F4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ko-KR" altLang="en-US" sz="15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노드의 크기</a:t>
            </a:r>
            <a:r>
              <a:rPr lang="en-US" altLang="ko-KR" sz="15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(size) </a:t>
            </a:r>
          </a:p>
          <a:p>
            <a:pPr algn="l"/>
            <a:r>
              <a:rPr lang="en-US" altLang="ko-KR" sz="15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</a:t>
            </a:r>
            <a:r>
              <a:rPr lang="ko-KR" altLang="en-US" sz="15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자신을 포함한 모든 자식 노드의 개수</a:t>
            </a:r>
            <a:endParaRPr lang="en-US" altLang="ko-KR" sz="1500" dirty="0">
              <a:solidFill>
                <a:srgbClr val="554F4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endParaRPr lang="en-US" altLang="ko-KR" sz="1500" dirty="0">
              <a:solidFill>
                <a:srgbClr val="554F4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ko-KR" altLang="en-US" sz="15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노드의 깊이</a:t>
            </a:r>
            <a:r>
              <a:rPr lang="en-US" altLang="ko-KR" sz="15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(depth)</a:t>
            </a:r>
          </a:p>
          <a:p>
            <a:pPr algn="l"/>
            <a:r>
              <a:rPr lang="en-US" altLang="ko-KR" sz="15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</a:t>
            </a:r>
            <a:r>
              <a:rPr lang="ko-KR" altLang="en-US" sz="15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루트에서 어떤 노드에 도달하기 위해 거쳐야 하는 간선의 수</a:t>
            </a:r>
            <a:endParaRPr lang="en-US" altLang="ko-KR" sz="1500" dirty="0">
              <a:solidFill>
                <a:srgbClr val="554F4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endParaRPr lang="en-US" altLang="ko-KR" sz="1500" dirty="0">
              <a:solidFill>
                <a:srgbClr val="554F4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ko-KR" altLang="en-US" sz="15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노드의 레벨</a:t>
            </a:r>
            <a:r>
              <a:rPr lang="en-US" altLang="ko-KR" sz="15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(level)</a:t>
            </a:r>
          </a:p>
          <a:p>
            <a:pPr algn="l"/>
            <a:r>
              <a:rPr lang="en-US" altLang="ko-KR" sz="15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</a:t>
            </a:r>
            <a:r>
              <a:rPr lang="ko-KR" altLang="en-US" sz="15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트리의 특정 깊이를 가지는 노드의 </a:t>
            </a:r>
            <a:r>
              <a:rPr lang="ko-KR" altLang="en-US" sz="1500" dirty="0" err="1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집합노드의</a:t>
            </a:r>
            <a:r>
              <a:rPr lang="ko-KR" altLang="en-US" sz="15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차수</a:t>
            </a:r>
            <a:r>
              <a:rPr lang="en-US" altLang="ko-KR" sz="15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(degree) -&gt;</a:t>
            </a:r>
            <a:r>
              <a:rPr lang="ko-KR" altLang="en-US" sz="15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하위 트리 개수 </a:t>
            </a:r>
            <a:r>
              <a:rPr lang="en-US" altLang="ko-KR" sz="15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 </a:t>
            </a:r>
            <a:r>
              <a:rPr lang="ko-KR" altLang="en-US" sz="15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간선 수 </a:t>
            </a:r>
            <a:r>
              <a:rPr lang="en-US" altLang="ko-KR" sz="15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(degree) = </a:t>
            </a:r>
            <a:r>
              <a:rPr lang="ko-KR" altLang="en-US" sz="15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 노드가 지닌 가지의 수</a:t>
            </a:r>
            <a:endParaRPr lang="en-US" altLang="ko-KR" sz="15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endParaRPr lang="en-US" altLang="ko-KR" sz="15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ko-KR" altLang="en-US" sz="15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트리의 높이</a:t>
            </a:r>
            <a:r>
              <a:rPr lang="en-US" altLang="ko-KR" sz="15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(height)-&gt;  </a:t>
            </a:r>
            <a:r>
              <a:rPr lang="ko-KR" altLang="en-US" sz="15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루트 노드에서 리프 노드까지의 거리</a:t>
            </a:r>
            <a:endParaRPr lang="en-US" altLang="ko-KR" sz="1500" dirty="0">
              <a:solidFill>
                <a:srgbClr val="554F4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endParaRPr lang="en-US" altLang="ko-KR" sz="1500" dirty="0">
              <a:solidFill>
                <a:srgbClr val="554F4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1326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158750" y="794657"/>
            <a:ext cx="1187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3A924D-3842-42C7-99F7-8A46055AA25A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6138A2-D52A-41DB-52CD-E781B2E93648}"/>
              </a:ext>
            </a:extLst>
          </p:cNvPr>
          <p:cNvSpPr txBox="1"/>
          <p:nvPr/>
        </p:nvSpPr>
        <p:spPr>
          <a:xfrm>
            <a:off x="10014030" y="6248369"/>
            <a:ext cx="2099593" cy="525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ko-KR" altLang="en-US" sz="3600" dirty="0">
              <a:solidFill>
                <a:srgbClr val="554F4D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0C6A9A7-D9AF-8782-F7BB-3BDF3814FC60}"/>
              </a:ext>
            </a:extLst>
          </p:cNvPr>
          <p:cNvSpPr txBox="1"/>
          <p:nvPr/>
        </p:nvSpPr>
        <p:spPr>
          <a:xfrm>
            <a:off x="10006149" y="6611779"/>
            <a:ext cx="218585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22.07.05 </a:t>
            </a:r>
            <a:r>
              <a:rPr lang="en-US" altLang="ko-KR" sz="1000" dirty="0" err="1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AlgoLive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3</a:t>
            </a:r>
            <a:r>
              <a:rPr lang="en-US" altLang="ko-KR" sz="1000" baseline="30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rd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Session</a:t>
            </a:r>
            <a:endParaRPr lang="ko-KR" altLang="en-US" sz="1000" dirty="0">
              <a:solidFill>
                <a:srgbClr val="554F4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AA383F-8E59-9683-D65E-101128871DE4}"/>
              </a:ext>
            </a:extLst>
          </p:cNvPr>
          <p:cNvSpPr txBox="1"/>
          <p:nvPr/>
        </p:nvSpPr>
        <p:spPr>
          <a:xfrm>
            <a:off x="269966" y="121920"/>
            <a:ext cx="7451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트리 자료구조에서 알면 좋은 점</a:t>
            </a:r>
            <a:r>
              <a:rPr lang="en-US" altLang="ko-KR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(1)</a:t>
            </a:r>
            <a:endParaRPr lang="ko-KR" altLang="en-US" sz="3600" dirty="0">
              <a:solidFill>
                <a:srgbClr val="554F4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87A437-D3FA-9791-7263-323A06DCC5D5}"/>
              </a:ext>
            </a:extLst>
          </p:cNvPr>
          <p:cNvSpPr txBox="1"/>
          <p:nvPr/>
        </p:nvSpPr>
        <p:spPr>
          <a:xfrm>
            <a:off x="269966" y="1080655"/>
            <a:ext cx="118436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트리 자료구조에서 알면 좋은 속성</a:t>
            </a:r>
            <a:endParaRPr lang="en-US" altLang="ko-KR" sz="3600" dirty="0">
              <a:solidFill>
                <a:srgbClr val="554F4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3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재귀</a:t>
            </a:r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정의된 자기 참조형의 자료구조라는 점입니다</a:t>
            </a:r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l"/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트리는 자식도 트리</a:t>
            </a:r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또 그 자식도 트리로 구성되어 있고</a:t>
            </a:r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여러 개의 트리가 쌓아 올려져 큰 트리가 됩니다</a:t>
            </a:r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흔히 </a:t>
            </a:r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subtree</a:t>
            </a:r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구성된다고 표현합니다</a:t>
            </a:r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이러한 재귀적 특성 때문에 트리를 순회할 때에도 재귀 순회를 사용하는 편입니다</a:t>
            </a:r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15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158750" y="794657"/>
            <a:ext cx="1187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3A924D-3842-42C7-99F7-8A46055AA25A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6138A2-D52A-41DB-52CD-E781B2E93648}"/>
              </a:ext>
            </a:extLst>
          </p:cNvPr>
          <p:cNvSpPr txBox="1"/>
          <p:nvPr/>
        </p:nvSpPr>
        <p:spPr>
          <a:xfrm>
            <a:off x="10014030" y="6248369"/>
            <a:ext cx="2099593" cy="525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ko-KR" altLang="en-US" sz="3600" dirty="0">
              <a:solidFill>
                <a:srgbClr val="554F4D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0C6A9A7-D9AF-8782-F7BB-3BDF3814FC60}"/>
              </a:ext>
            </a:extLst>
          </p:cNvPr>
          <p:cNvSpPr txBox="1"/>
          <p:nvPr/>
        </p:nvSpPr>
        <p:spPr>
          <a:xfrm>
            <a:off x="10006149" y="6611779"/>
            <a:ext cx="218585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22.07.05 </a:t>
            </a:r>
            <a:r>
              <a:rPr lang="en-US" altLang="ko-KR" sz="1000" dirty="0" err="1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AlgoLive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3</a:t>
            </a:r>
            <a:r>
              <a:rPr lang="en-US" altLang="ko-KR" sz="1000" baseline="30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rd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Session</a:t>
            </a:r>
            <a:endParaRPr lang="ko-KR" altLang="en-US" sz="1000" dirty="0">
              <a:solidFill>
                <a:srgbClr val="554F4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AA383F-8E59-9683-D65E-101128871DE4}"/>
              </a:ext>
            </a:extLst>
          </p:cNvPr>
          <p:cNvSpPr txBox="1"/>
          <p:nvPr/>
        </p:nvSpPr>
        <p:spPr>
          <a:xfrm>
            <a:off x="269966" y="121920"/>
            <a:ext cx="7451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트리 자료구조에서 알면 좋은 점</a:t>
            </a:r>
            <a:r>
              <a:rPr lang="en-US" altLang="ko-KR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(2)</a:t>
            </a:r>
            <a:endParaRPr lang="ko-KR" altLang="en-US" sz="3600" dirty="0">
              <a:solidFill>
                <a:srgbClr val="554F4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87A437-D3FA-9791-7263-323A06DCC5D5}"/>
              </a:ext>
            </a:extLst>
          </p:cNvPr>
          <p:cNvSpPr txBox="1"/>
          <p:nvPr/>
        </p:nvSpPr>
        <p:spPr>
          <a:xfrm>
            <a:off x="269966" y="1080655"/>
            <a:ext cx="1184365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노드가 </a:t>
            </a:r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</a:t>
            </a:r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개인 트리는 항상 </a:t>
            </a:r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N-1</a:t>
            </a:r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개의 간선</a:t>
            </a:r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(edge)</a:t>
            </a:r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가진다</a:t>
            </a:r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즉</a:t>
            </a:r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간선은 항상 </a:t>
            </a:r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정점의 개수 </a:t>
            </a:r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- 1) </a:t>
            </a:r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만큼을 가집니다</a:t>
            </a:r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l"/>
            <a:endParaRPr lang="en-US" altLang="ko-KR" sz="3600" dirty="0">
              <a:solidFill>
                <a:srgbClr val="554F4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</a:t>
            </a:r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트리는 </a:t>
            </a:r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DAG(Directed Acyclic Graphs, </a:t>
            </a:r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방향성이 있는 </a:t>
            </a:r>
            <a:r>
              <a:rPr lang="ko-KR" altLang="en-US" sz="3600" dirty="0" err="1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비순환</a:t>
            </a:r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그래프</a:t>
            </a:r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한 종류이다</a:t>
            </a:r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즉 </a:t>
            </a:r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순환 구조를 갖지 않는 그래프</a:t>
            </a:r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</a:t>
            </a:r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이다</a:t>
            </a:r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l"/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</a:t>
            </a:r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그래프와 트리의 차이점</a:t>
            </a:r>
            <a:endParaRPr lang="en-US" altLang="ko-KR" sz="3600" dirty="0">
              <a:solidFill>
                <a:srgbClr val="554F4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endParaRPr lang="en-US" altLang="ko-KR" sz="3600" dirty="0">
              <a:solidFill>
                <a:srgbClr val="554F4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 </a:t>
            </a:r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루트에서 어떤 노드로 가는 경로는 유일하다</a:t>
            </a:r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임의의 두 노드 간의 경로도 유일하다</a:t>
            </a:r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즉</a:t>
            </a:r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두 개의 정점 사이에 반드시 </a:t>
            </a:r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개의 경로만을 가진다</a:t>
            </a:r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991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158750" y="794657"/>
            <a:ext cx="1187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3A924D-3842-42C7-99F7-8A46055AA25A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6138A2-D52A-41DB-52CD-E781B2E93648}"/>
              </a:ext>
            </a:extLst>
          </p:cNvPr>
          <p:cNvSpPr txBox="1"/>
          <p:nvPr/>
        </p:nvSpPr>
        <p:spPr>
          <a:xfrm>
            <a:off x="10014030" y="6248369"/>
            <a:ext cx="2099593" cy="525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ko-KR" altLang="en-US" sz="3600" dirty="0">
              <a:solidFill>
                <a:srgbClr val="554F4D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0C6A9A7-D9AF-8782-F7BB-3BDF3814FC60}"/>
              </a:ext>
            </a:extLst>
          </p:cNvPr>
          <p:cNvSpPr txBox="1"/>
          <p:nvPr/>
        </p:nvSpPr>
        <p:spPr>
          <a:xfrm>
            <a:off x="10006149" y="6611779"/>
            <a:ext cx="218585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22.07.05 </a:t>
            </a:r>
            <a:r>
              <a:rPr lang="en-US" altLang="ko-KR" sz="1000" dirty="0" err="1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AlgoLive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3</a:t>
            </a:r>
            <a:r>
              <a:rPr lang="en-US" altLang="ko-KR" sz="1000" baseline="30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rd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Session</a:t>
            </a:r>
            <a:endParaRPr lang="ko-KR" altLang="en-US" sz="1000" dirty="0">
              <a:solidFill>
                <a:srgbClr val="554F4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AA383F-8E59-9683-D65E-101128871DE4}"/>
              </a:ext>
            </a:extLst>
          </p:cNvPr>
          <p:cNvSpPr txBox="1"/>
          <p:nvPr/>
        </p:nvSpPr>
        <p:spPr>
          <a:xfrm>
            <a:off x="269966" y="121920"/>
            <a:ext cx="7451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이진 트리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87A437-D3FA-9791-7263-323A06DCC5D5}"/>
              </a:ext>
            </a:extLst>
          </p:cNvPr>
          <p:cNvSpPr txBox="1"/>
          <p:nvPr/>
        </p:nvSpPr>
        <p:spPr>
          <a:xfrm>
            <a:off x="269966" y="1080655"/>
            <a:ext cx="11843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 err="1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이진트리</a:t>
            </a:r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</a:t>
            </a:r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모든 노드의 차수</a:t>
            </a:r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(degree)</a:t>
            </a:r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</a:t>
            </a:r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이하인 트리</a:t>
            </a:r>
            <a:endParaRPr lang="en-US" altLang="ko-KR" sz="3600" dirty="0">
              <a:solidFill>
                <a:srgbClr val="554F4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122" name="Picture 2" descr="자료구조 트리(tree) 란?">
            <a:extLst>
              <a:ext uri="{FF2B5EF4-FFF2-40B4-BE49-F238E27FC236}">
                <a16:creationId xmlns:a16="http://schemas.microsoft.com/office/drawing/2014/main" id="{4F8DD905-9730-FCD6-AB65-C63338852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66" y="3501678"/>
            <a:ext cx="6148112" cy="216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자료구조 - 이진 트리(Binary Tree)란 (이진탐색트리와의 차이점) - 수정중">
            <a:extLst>
              <a:ext uri="{FF2B5EF4-FFF2-40B4-BE49-F238E27FC236}">
                <a16:creationId xmlns:a16="http://schemas.microsoft.com/office/drawing/2014/main" id="{90A3BD8B-2EAD-E4B2-7688-732373C97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600" y="3101068"/>
            <a:ext cx="3762375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8C7A38-D966-7DF1-9B29-FEFB586FD19C}"/>
              </a:ext>
            </a:extLst>
          </p:cNvPr>
          <p:cNvSpPr txBox="1"/>
          <p:nvPr/>
        </p:nvSpPr>
        <p:spPr>
          <a:xfrm>
            <a:off x="845586" y="5965448"/>
            <a:ext cx="4996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M-</a:t>
            </a:r>
            <a:r>
              <a:rPr lang="en-US" altLang="ko-KR" sz="3600" dirty="0" err="1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ary</a:t>
            </a:r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트리</a:t>
            </a:r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다항 트리</a:t>
            </a:r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z="3600" dirty="0">
              <a:solidFill>
                <a:srgbClr val="554F4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EA0470-DF57-DC25-9F3D-FA39ABF731A7}"/>
              </a:ext>
            </a:extLst>
          </p:cNvPr>
          <p:cNvSpPr txBox="1"/>
          <p:nvPr/>
        </p:nvSpPr>
        <p:spPr>
          <a:xfrm>
            <a:off x="7443854" y="6014396"/>
            <a:ext cx="4317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 err="1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이진트리</a:t>
            </a:r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(binary tree)</a:t>
            </a:r>
            <a:endParaRPr lang="ko-KR" altLang="en-US" sz="3600" dirty="0">
              <a:solidFill>
                <a:srgbClr val="554F4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4806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158750" y="794657"/>
            <a:ext cx="1187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3A924D-3842-42C7-99F7-8A46055AA25A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6138A2-D52A-41DB-52CD-E781B2E93648}"/>
              </a:ext>
            </a:extLst>
          </p:cNvPr>
          <p:cNvSpPr txBox="1"/>
          <p:nvPr/>
        </p:nvSpPr>
        <p:spPr>
          <a:xfrm>
            <a:off x="10014030" y="6248369"/>
            <a:ext cx="2099593" cy="525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ko-KR" altLang="en-US" sz="3600" dirty="0">
              <a:solidFill>
                <a:srgbClr val="554F4D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0C6A9A7-D9AF-8782-F7BB-3BDF3814FC60}"/>
              </a:ext>
            </a:extLst>
          </p:cNvPr>
          <p:cNvSpPr txBox="1"/>
          <p:nvPr/>
        </p:nvSpPr>
        <p:spPr>
          <a:xfrm>
            <a:off x="10006149" y="6611779"/>
            <a:ext cx="218585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22.07.05 </a:t>
            </a:r>
            <a:r>
              <a:rPr lang="en-US" altLang="ko-KR" sz="1000" dirty="0" err="1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AlgoLive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3</a:t>
            </a:r>
            <a:r>
              <a:rPr lang="en-US" altLang="ko-KR" sz="1000" baseline="30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rd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Session</a:t>
            </a:r>
            <a:endParaRPr lang="ko-KR" altLang="en-US" sz="1000" dirty="0">
              <a:solidFill>
                <a:srgbClr val="554F4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AA383F-8E59-9683-D65E-101128871DE4}"/>
              </a:ext>
            </a:extLst>
          </p:cNvPr>
          <p:cNvSpPr txBox="1"/>
          <p:nvPr/>
        </p:nvSpPr>
        <p:spPr>
          <a:xfrm>
            <a:off x="269966" y="121920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이진 트리의 유형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A02502-A994-01AF-4656-60237CB32E9D}"/>
              </a:ext>
            </a:extLst>
          </p:cNvPr>
          <p:cNvSpPr txBox="1"/>
          <p:nvPr/>
        </p:nvSpPr>
        <p:spPr>
          <a:xfrm>
            <a:off x="269966" y="1089891"/>
            <a:ext cx="1184365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Full Binary Tree(</a:t>
            </a:r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 이진 트리</a:t>
            </a:r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algn="l"/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</a:t>
            </a:r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모든 노드가 </a:t>
            </a:r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 </a:t>
            </a:r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or 2</a:t>
            </a:r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개의 자식 노드를 갖는다</a:t>
            </a:r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742950" indent="-742950" algn="l">
              <a:buAutoNum type="arabicPeriod"/>
            </a:pPr>
            <a:endParaRPr lang="en-US" altLang="ko-KR" sz="3600" dirty="0">
              <a:solidFill>
                <a:srgbClr val="554F4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Complete Binary Tree(</a:t>
            </a:r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완전 이진 트리</a:t>
            </a:r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algn="l"/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</a:t>
            </a:r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마지막 레벨을 제외하고 모든 레벨이 완전히 채워져 있음</a:t>
            </a:r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또한 마지막 레벨의 모든 노드는 가장 왼쪽부터 채워져 있다</a:t>
            </a:r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742950" indent="-742950" algn="l">
              <a:buAutoNum type="arabicPeriod"/>
            </a:pPr>
            <a:endParaRPr lang="en-US" altLang="ko-KR" sz="3600" dirty="0">
              <a:solidFill>
                <a:srgbClr val="554F4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Perfect Binary Tree(</a:t>
            </a:r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포화 이진 트리</a:t>
            </a:r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algn="l"/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</a:t>
            </a:r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모든 노드가 </a:t>
            </a:r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개의 자식 노드를 갖고 있으며 모든 리프 노드가 동일한 깊이 또는 레벨을 갖는다</a:t>
            </a:r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문자 그대로 가장 완벽한 유형의 트리</a:t>
            </a:r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3600" dirty="0">
              <a:solidFill>
                <a:srgbClr val="554F4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6429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158750" y="794657"/>
            <a:ext cx="1187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3A924D-3842-42C7-99F7-8A46055AA25A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6138A2-D52A-41DB-52CD-E781B2E93648}"/>
              </a:ext>
            </a:extLst>
          </p:cNvPr>
          <p:cNvSpPr txBox="1"/>
          <p:nvPr/>
        </p:nvSpPr>
        <p:spPr>
          <a:xfrm>
            <a:off x="10014030" y="6248369"/>
            <a:ext cx="2099593" cy="525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ko-KR" altLang="en-US" sz="3600" dirty="0">
              <a:solidFill>
                <a:srgbClr val="554F4D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0C6A9A7-D9AF-8782-F7BB-3BDF3814FC60}"/>
              </a:ext>
            </a:extLst>
          </p:cNvPr>
          <p:cNvSpPr txBox="1"/>
          <p:nvPr/>
        </p:nvSpPr>
        <p:spPr>
          <a:xfrm>
            <a:off x="10006149" y="6611779"/>
            <a:ext cx="218585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22.07.05 </a:t>
            </a:r>
            <a:r>
              <a:rPr lang="en-US" altLang="ko-KR" sz="1000" dirty="0" err="1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AlgoLive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3</a:t>
            </a:r>
            <a:r>
              <a:rPr lang="en-US" altLang="ko-KR" sz="1000" baseline="30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rd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Session</a:t>
            </a:r>
            <a:endParaRPr lang="ko-KR" altLang="en-US" sz="1000" dirty="0">
              <a:solidFill>
                <a:srgbClr val="554F4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AA383F-8E59-9683-D65E-101128871DE4}"/>
              </a:ext>
            </a:extLst>
          </p:cNvPr>
          <p:cNvSpPr txBox="1"/>
          <p:nvPr/>
        </p:nvSpPr>
        <p:spPr>
          <a:xfrm>
            <a:off x="269966" y="121920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이진 트리의 유형</a:t>
            </a:r>
            <a:r>
              <a:rPr lang="en-US" altLang="ko-KR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(2)</a:t>
            </a:r>
            <a:endParaRPr lang="ko-KR" altLang="en-US" sz="3600" dirty="0">
              <a:solidFill>
                <a:srgbClr val="554F4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B2E268D3-EB2A-11ED-8FF6-7ED815AED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963" y="1306064"/>
            <a:ext cx="5482074" cy="239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7CBABA87-BEAC-5CC6-81C7-95BCEF1A5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752" y="3994212"/>
            <a:ext cx="5771498" cy="2517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4DE011E0-6A40-5470-0C84-AF04A6056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72" y="4208301"/>
            <a:ext cx="5280602" cy="230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00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color">
      <a:dk1>
        <a:sysClr val="windowText" lastClr="000000"/>
      </a:dk1>
      <a:lt1>
        <a:sysClr val="window" lastClr="FFFFFF"/>
      </a:lt1>
      <a:dk2>
        <a:srgbClr val="D0CECE"/>
      </a:dk2>
      <a:lt2>
        <a:srgbClr val="E7E6E6"/>
      </a:lt2>
      <a:accent1>
        <a:srgbClr val="B98A76"/>
      </a:accent1>
      <a:accent2>
        <a:srgbClr val="DE956D"/>
      </a:accent2>
      <a:accent3>
        <a:srgbClr val="F6CAAF"/>
      </a:accent3>
      <a:accent4>
        <a:srgbClr val="EED6BC"/>
      </a:accent4>
      <a:accent5>
        <a:srgbClr val="E1D9CC"/>
      </a:accent5>
      <a:accent6>
        <a:srgbClr val="D8B8A9"/>
      </a:accent6>
      <a:hlink>
        <a:srgbClr val="595959"/>
      </a:hlink>
      <a:folHlink>
        <a:srgbClr val="595959"/>
      </a:folHlink>
    </a:clrScheme>
    <a:fontScheme name="이롭게 바탕체 Medium">
      <a:majorFont>
        <a:latin typeface="이롭게 바탕체 Medium"/>
        <a:ea typeface="이롭게 바탕체 Medium"/>
        <a:cs typeface=""/>
      </a:majorFont>
      <a:minorFont>
        <a:latin typeface="이롭게 바탕체 Medium"/>
        <a:ea typeface="이롭게 바탕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solidFill>
              <a:srgbClr val="554F4D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1146</Words>
  <Application>Microsoft Office PowerPoint</Application>
  <PresentationFormat>와이드스크린</PresentationFormat>
  <Paragraphs>144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배달의민족 도현</vt:lpstr>
      <vt:lpstr>이롭게 바탕체 Medium</vt:lpstr>
      <vt:lpstr>배달의민족 주아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조명근</cp:lastModifiedBy>
  <cp:revision>32</cp:revision>
  <dcterms:created xsi:type="dcterms:W3CDTF">2020-05-03T01:37:17Z</dcterms:created>
  <dcterms:modified xsi:type="dcterms:W3CDTF">2022-07-04T19:36:51Z</dcterms:modified>
</cp:coreProperties>
</file>