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62" r:id="rId5"/>
    <p:sldId id="260" r:id="rId6"/>
    <p:sldId id="264" r:id="rId7"/>
    <p:sldId id="265" r:id="rId8"/>
    <p:sldId id="266" r:id="rId9"/>
    <p:sldId id="267" r:id="rId10"/>
    <p:sldId id="268" r:id="rId11"/>
    <p:sldId id="261" r:id="rId12"/>
    <p:sldId id="263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5" r:id="rId21"/>
    <p:sldId id="277" r:id="rId22"/>
    <p:sldId id="279" r:id="rId23"/>
    <p:sldId id="278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A6CA64C-489E-8542-9720-F8D18AA491AF}">
          <p14:sldIdLst>
            <p14:sldId id="256"/>
            <p14:sldId id="257"/>
            <p14:sldId id="258"/>
            <p14:sldId id="262"/>
            <p14:sldId id="260"/>
            <p14:sldId id="264"/>
            <p14:sldId id="265"/>
            <p14:sldId id="266"/>
            <p14:sldId id="267"/>
            <p14:sldId id="268"/>
            <p14:sldId id="261"/>
            <p14:sldId id="263"/>
            <p14:sldId id="269"/>
            <p14:sldId id="270"/>
            <p14:sldId id="271"/>
            <p14:sldId id="272"/>
            <p14:sldId id="273"/>
            <p14:sldId id="274"/>
            <p14:sldId id="276"/>
            <p14:sldId id="275"/>
            <p14:sldId id="277"/>
            <p14:sldId id="279"/>
            <p14:sldId id="278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6"/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47"/>
    <p:restoredTop sz="94714"/>
  </p:normalViewPr>
  <p:slideViewPr>
    <p:cSldViewPr snapToGrid="0" snapToObjects="1">
      <p:cViewPr varScale="1">
        <p:scale>
          <a:sx n="105" d="100"/>
          <a:sy n="105" d="100"/>
        </p:scale>
        <p:origin x="216" y="2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20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CADEA2-E0E5-F14F-859C-5082CCC7033E}" type="datetimeFigureOut">
              <a:rPr kumimoji="1" lang="ko-Kore-KR" altLang="en-US" smtClean="0"/>
              <a:t>2022. 7. 22.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B77170-35C9-8741-A7F1-62AF823A79F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5892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1A9C3E-A160-0F23-016F-A77BD4DDF6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4AAA71-6315-DD65-2D03-8493BDD7BD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18201F-4A6C-1628-A7FF-C84901531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BCB5-F0BD-3B43-B798-2CE79CBFBB1A}" type="datetimeFigureOut">
              <a:rPr kumimoji="1" lang="ko-Kore-KR" altLang="en-US" smtClean="0"/>
              <a:t>2022. 7. 22.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ECFE38-4DB2-144B-B398-9890A5A9D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161536-F35D-0C8F-19A6-CBF0B38D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8FA8-7F00-B740-8D61-F1B16A6B487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7DCD80B-56BD-0B17-88A9-899858055755}"/>
              </a:ext>
            </a:extLst>
          </p:cNvPr>
          <p:cNvSpPr/>
          <p:nvPr userDrawn="1"/>
        </p:nvSpPr>
        <p:spPr>
          <a:xfrm>
            <a:off x="1612232" y="1937081"/>
            <a:ext cx="10579768" cy="4920919"/>
          </a:xfrm>
          <a:prstGeom prst="rect">
            <a:avLst/>
          </a:prstGeom>
          <a:solidFill>
            <a:srgbClr val="9DC3E6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27A3FF3-5E41-1EE1-E9D7-F58FA4BF7237}"/>
              </a:ext>
            </a:extLst>
          </p:cNvPr>
          <p:cNvSpPr/>
          <p:nvPr userDrawn="1"/>
        </p:nvSpPr>
        <p:spPr>
          <a:xfrm>
            <a:off x="0" y="-1"/>
            <a:ext cx="10555702" cy="4900859"/>
          </a:xfrm>
          <a:prstGeom prst="rect">
            <a:avLst/>
          </a:prstGeom>
          <a:solidFill>
            <a:srgbClr val="9DC3E6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CAD41B-702A-7DC5-458A-2D65EFE13D77}"/>
              </a:ext>
            </a:extLst>
          </p:cNvPr>
          <p:cNvSpPr/>
          <p:nvPr userDrawn="1"/>
        </p:nvSpPr>
        <p:spPr>
          <a:xfrm>
            <a:off x="1612231" y="1957079"/>
            <a:ext cx="8943471" cy="2918024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6682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CCC158-2F30-018F-376A-42AC7D2F7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6BA320-BA37-BDCA-ADD7-52E38C336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57960D-BB29-8695-0971-BA71647A9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BCB5-F0BD-3B43-B798-2CE79CBFBB1A}" type="datetimeFigureOut">
              <a:rPr kumimoji="1" lang="ko-Kore-KR" altLang="en-US" smtClean="0"/>
              <a:t>2022. 7. 22.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7589EF-7461-49C3-4C51-BF06B0824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A9D58E-04E0-9CB3-E15E-67D2BE2BA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8FA8-7F00-B740-8D61-F1B16A6B487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16691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85300D-9CFE-86FD-4D4D-8313081F1D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4FC5EE-E19A-CEED-6FEB-ACA63873D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69F0F4-ED6C-FF43-639C-4864348AB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BCB5-F0BD-3B43-B798-2CE79CBFBB1A}" type="datetimeFigureOut">
              <a:rPr kumimoji="1" lang="ko-Kore-KR" altLang="en-US" smtClean="0"/>
              <a:t>2022. 7. 22.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0ED45E-06E6-CA20-AECA-7213B99AA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CF8BC6-00E1-25C8-3C14-8481D69A5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8FA8-7F00-B740-8D61-F1B16A6B487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1371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4DE807-C9D2-8189-403E-649E7DD20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766" y="-106188"/>
            <a:ext cx="10515600" cy="1325563"/>
          </a:xfrm>
        </p:spPr>
        <p:txBody>
          <a:bodyPr/>
          <a:lstStyle>
            <a:lvl1pPr>
              <a:defRPr b="1">
                <a:solidFill>
                  <a:schemeClr val="accent5">
                    <a:lumMod val="7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E15B1F-3871-5BBA-F9AE-093D814C2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574"/>
            <a:ext cx="10515600" cy="4351338"/>
          </a:xfrm>
        </p:spPr>
        <p:txBody>
          <a:bodyPr/>
          <a:lstStyle>
            <a:lvl1pPr>
              <a:defRPr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  <a:lvl2pPr>
              <a:defRPr>
                <a:latin typeface="NanumGothic" panose="020D0604000000000000" pitchFamily="34" charset="-127"/>
                <a:ea typeface="NanumGothic" panose="020D0604000000000000" pitchFamily="34" charset="-127"/>
              </a:defRPr>
            </a:lvl2pPr>
            <a:lvl3pPr>
              <a:defRPr>
                <a:latin typeface="NanumGothic" panose="020D0604000000000000" pitchFamily="34" charset="-127"/>
                <a:ea typeface="NanumGothic" panose="020D0604000000000000" pitchFamily="34" charset="-127"/>
              </a:defRPr>
            </a:lvl3pPr>
            <a:lvl4pPr>
              <a:defRPr>
                <a:latin typeface="NanumGothic" panose="020D0604000000000000" pitchFamily="34" charset="-127"/>
                <a:ea typeface="NanumGothic" panose="020D0604000000000000" pitchFamily="34" charset="-127"/>
              </a:defRPr>
            </a:lvl4pPr>
            <a:lvl5pPr>
              <a:defRPr>
                <a:latin typeface="NanumGothic" panose="020D0604000000000000" pitchFamily="34" charset="-127"/>
                <a:ea typeface="NanumGothic" panose="020D0604000000000000" pitchFamily="34" charset="-127"/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2ED935-1009-11F8-9E70-2701DA6A8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BCB5-F0BD-3B43-B798-2CE79CBFBB1A}" type="datetimeFigureOut">
              <a:rPr kumimoji="1" lang="ko-Kore-KR" altLang="en-US" smtClean="0"/>
              <a:t>2022. 7. 22.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7D6C7E-F6F1-AB28-FA32-1F6F26E37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64B90F-FD6B-9ECD-0DBE-D06375E59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8FA8-7F00-B740-8D61-F1B16A6B487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D3FEBA-E6DB-6DAA-8EA8-C419FC1E07C8}"/>
              </a:ext>
            </a:extLst>
          </p:cNvPr>
          <p:cNvSpPr/>
          <p:nvPr userDrawn="1"/>
        </p:nvSpPr>
        <p:spPr>
          <a:xfrm>
            <a:off x="0" y="0"/>
            <a:ext cx="517358" cy="1203158"/>
          </a:xfrm>
          <a:prstGeom prst="rect">
            <a:avLst/>
          </a:prstGeom>
          <a:solidFill>
            <a:srgbClr val="9DC3E6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1313EB1-737F-E943-6C9D-F73B20216995}"/>
              </a:ext>
            </a:extLst>
          </p:cNvPr>
          <p:cNvSpPr/>
          <p:nvPr userDrawn="1"/>
        </p:nvSpPr>
        <p:spPr>
          <a:xfrm>
            <a:off x="198519" y="910854"/>
            <a:ext cx="11387891" cy="111832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EEC7E4-FACA-249D-0C4A-277383E8876E}"/>
              </a:ext>
            </a:extLst>
          </p:cNvPr>
          <p:cNvSpPr/>
          <p:nvPr userDrawn="1"/>
        </p:nvSpPr>
        <p:spPr>
          <a:xfrm>
            <a:off x="8013032" y="6268453"/>
            <a:ext cx="4178968" cy="589547"/>
          </a:xfrm>
          <a:prstGeom prst="rect">
            <a:avLst/>
          </a:prstGeom>
          <a:solidFill>
            <a:srgbClr val="9DC3E6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2</a:t>
            </a:r>
            <a:r>
              <a:rPr kumimoji="1" lang="en-US" altLang="ko-KR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022</a:t>
            </a:r>
            <a:r>
              <a:rPr kumimoji="1"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24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AlgoLive</a:t>
            </a:r>
            <a:r>
              <a:rPr kumimoji="1" lang="en-US" altLang="ko-KR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 8</a:t>
            </a:r>
            <a:r>
              <a:rPr kumimoji="1" lang="en-US" altLang="ko-KR" sz="2400" baseline="30000" dirty="0">
                <a:latin typeface="NanumGothic" panose="020D0604000000000000" pitchFamily="34" charset="-127"/>
                <a:ea typeface="NanumGothic" panose="020D0604000000000000" pitchFamily="34" charset="-127"/>
              </a:rPr>
              <a:t>th</a:t>
            </a:r>
            <a:r>
              <a:rPr kumimoji="1" lang="en-US" altLang="ko-KR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 Study</a:t>
            </a:r>
            <a:endParaRPr kumimoji="1" lang="ko-Kore-KR" altLang="en-US" sz="2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1990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76AA3F-8FB8-53FF-29DA-F7532E4DF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FB376F-1490-1FA1-9522-778824637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F11843-24B3-EF34-2F5B-8D20C7771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BCB5-F0BD-3B43-B798-2CE79CBFBB1A}" type="datetimeFigureOut">
              <a:rPr kumimoji="1" lang="ko-Kore-KR" altLang="en-US" smtClean="0"/>
              <a:t>2022. 7. 22.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4685AC-7E23-B2AD-8AD2-44D6D308F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57FFFD-9CB8-0DAC-007A-C1918ADCF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8FA8-7F00-B740-8D61-F1B16A6B487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06263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1B8A29-0AAD-1323-8F3D-F9592E04F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A4BCA8-80B9-1653-F8A2-C915EADE5B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FFE42C-5E81-ED20-75AD-D8F4544CA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FB6FD8-B382-1245-E2BE-A81F99190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BCB5-F0BD-3B43-B798-2CE79CBFBB1A}" type="datetimeFigureOut">
              <a:rPr kumimoji="1" lang="ko-Kore-KR" altLang="en-US" smtClean="0"/>
              <a:t>2022. 7. 22.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770C0D-8771-56F8-833A-FC215E3FA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E04D2A-49ED-EBE8-EB70-A42B56877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8FA8-7F00-B740-8D61-F1B16A6B487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1754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D3BB46-0F1F-6821-5E5E-2C00B50DA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E63190-71E7-464B-2B80-AAA580B9A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A24B15-F86B-A949-4740-95F708403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A049979-0CB8-940C-8B19-812C949515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FB914D-33D6-626F-BAC3-14E9C56699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0CA67B-8D01-7567-7B3A-BB5F936EC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BCB5-F0BD-3B43-B798-2CE79CBFBB1A}" type="datetimeFigureOut">
              <a:rPr kumimoji="1" lang="ko-Kore-KR" altLang="en-US" smtClean="0"/>
              <a:t>2022. 7. 22.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F12315-C3C2-1293-DABC-B7DC77488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AC02D0-62AB-D78F-9B6A-93868C25B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8FA8-7F00-B740-8D61-F1B16A6B487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77485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EB5AB5-C13A-3291-92E5-75F69587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B2B31EC-E364-A658-E1C5-5CB3F610C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BCB5-F0BD-3B43-B798-2CE79CBFBB1A}" type="datetimeFigureOut">
              <a:rPr kumimoji="1" lang="ko-Kore-KR" altLang="en-US" smtClean="0"/>
              <a:t>2022. 7. 22.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A08E19-7B41-3164-BC7D-4AD1CE70B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DB1587-3184-A02E-288A-4821C263A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8FA8-7F00-B740-8D61-F1B16A6B487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31322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7A032D-E1A1-CA90-F590-BFC138D51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BCB5-F0BD-3B43-B798-2CE79CBFBB1A}" type="datetimeFigureOut">
              <a:rPr kumimoji="1" lang="ko-Kore-KR" altLang="en-US" smtClean="0"/>
              <a:t>2022. 7. 22.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BB01F4A-2143-24C0-86EB-74E18AB8A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87E30C-7B91-363B-E090-BFC6A0973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8FA8-7F00-B740-8D61-F1B16A6B487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9455E74-B93F-0E77-B324-5B92B3141C02}"/>
              </a:ext>
            </a:extLst>
          </p:cNvPr>
          <p:cNvSpPr/>
          <p:nvPr userDrawn="1"/>
        </p:nvSpPr>
        <p:spPr>
          <a:xfrm>
            <a:off x="0" y="0"/>
            <a:ext cx="517358" cy="1203158"/>
          </a:xfrm>
          <a:prstGeom prst="rect">
            <a:avLst/>
          </a:prstGeom>
          <a:solidFill>
            <a:srgbClr val="9DC3E6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293E26-3F45-8F26-7AF4-07E9D754AAFD}"/>
              </a:ext>
            </a:extLst>
          </p:cNvPr>
          <p:cNvSpPr/>
          <p:nvPr userDrawn="1"/>
        </p:nvSpPr>
        <p:spPr>
          <a:xfrm>
            <a:off x="8013032" y="6268453"/>
            <a:ext cx="4178968" cy="589547"/>
          </a:xfrm>
          <a:prstGeom prst="rect">
            <a:avLst/>
          </a:prstGeom>
          <a:solidFill>
            <a:srgbClr val="9DC3E6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2</a:t>
            </a:r>
            <a:r>
              <a:rPr kumimoji="1" lang="en-US" altLang="ko-KR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022</a:t>
            </a:r>
            <a:r>
              <a:rPr kumimoji="1"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24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AlgoLive</a:t>
            </a:r>
            <a:r>
              <a:rPr kumimoji="1" lang="en-US" altLang="ko-KR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 8</a:t>
            </a:r>
            <a:r>
              <a:rPr kumimoji="1" lang="en-US" altLang="ko-KR" sz="2400" baseline="30000" dirty="0">
                <a:latin typeface="NanumGothic" panose="020D0604000000000000" pitchFamily="34" charset="-127"/>
                <a:ea typeface="NanumGothic" panose="020D0604000000000000" pitchFamily="34" charset="-127"/>
              </a:rPr>
              <a:t>th</a:t>
            </a:r>
            <a:r>
              <a:rPr kumimoji="1" lang="en-US" altLang="ko-KR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 Study</a:t>
            </a:r>
            <a:endParaRPr kumimoji="1" lang="ko-Kore-KR" altLang="en-US" sz="2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8320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1D652C-F7C1-8EDF-EC33-7EAC18666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1F3734-B777-3FB5-E2A2-F7BB92910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699EB9-97E7-0B9A-06A3-AA430C2074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264F53-1D30-CAAE-3916-535786C4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BCB5-F0BD-3B43-B798-2CE79CBFBB1A}" type="datetimeFigureOut">
              <a:rPr kumimoji="1" lang="ko-Kore-KR" altLang="en-US" smtClean="0"/>
              <a:t>2022. 7. 22.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28A53F-B5A6-5B19-87D7-C5CFD9099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254AE3-D152-0BC7-03D0-ACA77506E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8FA8-7F00-B740-8D61-F1B16A6B487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14151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B9305-9FD7-592C-F045-C8418489A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D763BD-3682-8FF7-9B75-CB968012B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D0352D-66B3-92F7-824D-1C08C5D5C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79C90E-1C2D-33E5-E600-D9929DAD5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BCB5-F0BD-3B43-B798-2CE79CBFBB1A}" type="datetimeFigureOut">
              <a:rPr kumimoji="1" lang="ko-Kore-KR" altLang="en-US" smtClean="0"/>
              <a:t>2022. 7. 22.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4E79D6-7657-FD78-4641-6D9045CE0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A9B3B3-5E99-8CB4-CC6E-8D4307FEE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8FA8-7F00-B740-8D61-F1B16A6B487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06590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71922FB-74C1-A9EF-1CFB-33D6987EB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FFF987-E3E8-159B-29FF-E998AA1B3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EBF4D8-4732-C182-F10E-27F6AEB14A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DBCB5-F0BD-3B43-B798-2CE79CBFBB1A}" type="datetimeFigureOut">
              <a:rPr kumimoji="1" lang="ko-Kore-KR" altLang="en-US" smtClean="0"/>
              <a:t>2022. 7. 22.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87C60F-C719-CCF1-D1A6-199B244E7F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9584EF-AD48-3BC1-4B6F-559BDBF525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18FA8-7F00-B740-8D61-F1B16A6B487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58579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6E4277BF-36A7-A779-C7D8-97C20D875280}"/>
              </a:ext>
            </a:extLst>
          </p:cNvPr>
          <p:cNvSpPr txBox="1"/>
          <p:nvPr/>
        </p:nvSpPr>
        <p:spPr>
          <a:xfrm>
            <a:off x="3412478" y="2173756"/>
            <a:ext cx="536704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000" dirty="0">
                <a:solidFill>
                  <a:schemeClr val="accent5">
                    <a:lumMod val="7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2022 </a:t>
            </a:r>
            <a:r>
              <a:rPr kumimoji="1" lang="en-US" altLang="ko-Kore-KR" sz="2000" dirty="0" err="1">
                <a:solidFill>
                  <a:schemeClr val="accent5">
                    <a:lumMod val="7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AlgoLive</a:t>
            </a:r>
            <a:r>
              <a:rPr kumimoji="1" lang="ko-KR" altLang="en-US" sz="2000" dirty="0">
                <a:solidFill>
                  <a:schemeClr val="accent5">
                    <a:lumMod val="7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2000" dirty="0">
                <a:solidFill>
                  <a:schemeClr val="accent5">
                    <a:lumMod val="7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8</a:t>
            </a:r>
            <a:r>
              <a:rPr kumimoji="1" lang="en-US" altLang="ko-KR" sz="2000" baseline="30000" dirty="0">
                <a:solidFill>
                  <a:schemeClr val="accent5">
                    <a:lumMod val="7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th</a:t>
            </a:r>
            <a:r>
              <a:rPr kumimoji="1" lang="en-US" altLang="ko-Kore-KR" sz="2000" dirty="0">
                <a:solidFill>
                  <a:schemeClr val="accent5">
                    <a:lumMod val="7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Study</a:t>
            </a:r>
          </a:p>
          <a:p>
            <a:pPr algn="ctr"/>
            <a:r>
              <a:rPr kumimoji="1" lang="en-US" altLang="ko-Kore-KR" sz="60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Graph III :</a:t>
            </a:r>
          </a:p>
          <a:p>
            <a:pPr algn="ctr"/>
            <a:r>
              <a:rPr kumimoji="1" lang="en-US" altLang="ko-KR" sz="60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Floyd-</a:t>
            </a:r>
            <a:r>
              <a:rPr kumimoji="1" lang="en-US" altLang="ko-KR" sz="6000" b="1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Warshall</a:t>
            </a:r>
            <a:endParaRPr kumimoji="1" lang="ko-Kore-KR" altLang="en-US" sz="6000" b="1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5014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2">
            <a:extLst>
              <a:ext uri="{FF2B5EF4-FFF2-40B4-BE49-F238E27FC236}">
                <a16:creationId xmlns:a16="http://schemas.microsoft.com/office/drawing/2014/main" id="{31263E4B-2E7D-1198-9B13-49FC393648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759322"/>
              </p:ext>
            </p:extLst>
          </p:nvPr>
        </p:nvGraphicFramePr>
        <p:xfrm>
          <a:off x="2019255" y="1457119"/>
          <a:ext cx="8321036" cy="44866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0259">
                  <a:extLst>
                    <a:ext uri="{9D8B030D-6E8A-4147-A177-3AD203B41FA5}">
                      <a16:colId xmlns:a16="http://schemas.microsoft.com/office/drawing/2014/main" val="2377929686"/>
                    </a:ext>
                  </a:extLst>
                </a:gridCol>
                <a:gridCol w="2080259">
                  <a:extLst>
                    <a:ext uri="{9D8B030D-6E8A-4147-A177-3AD203B41FA5}">
                      <a16:colId xmlns:a16="http://schemas.microsoft.com/office/drawing/2014/main" val="859523948"/>
                    </a:ext>
                  </a:extLst>
                </a:gridCol>
                <a:gridCol w="2080259">
                  <a:extLst>
                    <a:ext uri="{9D8B030D-6E8A-4147-A177-3AD203B41FA5}">
                      <a16:colId xmlns:a16="http://schemas.microsoft.com/office/drawing/2014/main" val="2144332918"/>
                    </a:ext>
                  </a:extLst>
                </a:gridCol>
                <a:gridCol w="2080259">
                  <a:extLst>
                    <a:ext uri="{9D8B030D-6E8A-4147-A177-3AD203B41FA5}">
                      <a16:colId xmlns:a16="http://schemas.microsoft.com/office/drawing/2014/main" val="1326636543"/>
                    </a:ext>
                  </a:extLst>
                </a:gridCol>
              </a:tblGrid>
              <a:tr h="112166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0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5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INF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8</a:t>
                      </a:r>
                      <a:endParaRPr lang="ko-Kore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862197"/>
                  </a:ext>
                </a:extLst>
              </a:tr>
              <a:tr h="112166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7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0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9</a:t>
                      </a:r>
                      <a:endParaRPr lang="ko-Kore-KR" altLang="en-US" sz="2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ko-Kore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073078"/>
                  </a:ext>
                </a:extLst>
              </a:tr>
              <a:tr h="112166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2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ko-Kore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0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4</a:t>
                      </a:r>
                      <a:endParaRPr lang="ko-Kore-KR" altLang="en-US" sz="2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935739"/>
                  </a:ext>
                </a:extLst>
              </a:tr>
              <a:tr h="112166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INF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INF</a:t>
                      </a:r>
                      <a:endParaRPr lang="ko-Kore-KR" altLang="en-US" sz="2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3</a:t>
                      </a:r>
                      <a:endParaRPr lang="ko-Kore-KR" altLang="en-US" sz="2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0</a:t>
                      </a:r>
                      <a:endParaRPr lang="ko-Kore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9043762"/>
                  </a:ext>
                </a:extLst>
              </a:tr>
            </a:tbl>
          </a:graphicData>
        </a:graphic>
      </p:graphicFrame>
      <p:sp>
        <p:nvSpPr>
          <p:cNvPr id="4" name="제목 1">
            <a:extLst>
              <a:ext uri="{FF2B5EF4-FFF2-40B4-BE49-F238E27FC236}">
                <a16:creationId xmlns:a16="http://schemas.microsoft.com/office/drawing/2014/main" id="{424EDE51-490A-7CF0-5C52-5659CE3D9E68}"/>
              </a:ext>
            </a:extLst>
          </p:cNvPr>
          <p:cNvSpPr txBox="1">
            <a:spLocks/>
          </p:cNvSpPr>
          <p:nvPr/>
        </p:nvSpPr>
        <p:spPr>
          <a:xfrm>
            <a:off x="663166" y="46212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5">
                    <a:lumMod val="7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j-cs"/>
              </a:defRPr>
            </a:lvl1pPr>
          </a:lstStyle>
          <a:p>
            <a:r>
              <a:rPr kumimoji="1" lang="ko-KR" altLang="en-US" dirty="0"/>
              <a:t>노드 </a:t>
            </a:r>
            <a:r>
              <a:rPr kumimoji="1" lang="en-US" altLang="ko-KR" dirty="0"/>
              <a:t>1</a:t>
            </a:r>
            <a:r>
              <a:rPr kumimoji="1" lang="ko-KR" altLang="en-US" dirty="0"/>
              <a:t>을 거치는 경우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88493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32">
            <a:extLst>
              <a:ext uri="{FF2B5EF4-FFF2-40B4-BE49-F238E27FC236}">
                <a16:creationId xmlns:a16="http://schemas.microsoft.com/office/drawing/2014/main" id="{1D4F087B-6E0F-1DE2-7C5C-138EF4BC93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094712"/>
              </p:ext>
            </p:extLst>
          </p:nvPr>
        </p:nvGraphicFramePr>
        <p:xfrm>
          <a:off x="805582" y="1739450"/>
          <a:ext cx="5205068" cy="3299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1267">
                  <a:extLst>
                    <a:ext uri="{9D8B030D-6E8A-4147-A177-3AD203B41FA5}">
                      <a16:colId xmlns:a16="http://schemas.microsoft.com/office/drawing/2014/main" val="2377929686"/>
                    </a:ext>
                  </a:extLst>
                </a:gridCol>
                <a:gridCol w="1301267">
                  <a:extLst>
                    <a:ext uri="{9D8B030D-6E8A-4147-A177-3AD203B41FA5}">
                      <a16:colId xmlns:a16="http://schemas.microsoft.com/office/drawing/2014/main" val="859523948"/>
                    </a:ext>
                  </a:extLst>
                </a:gridCol>
                <a:gridCol w="1301267">
                  <a:extLst>
                    <a:ext uri="{9D8B030D-6E8A-4147-A177-3AD203B41FA5}">
                      <a16:colId xmlns:a16="http://schemas.microsoft.com/office/drawing/2014/main" val="2144332918"/>
                    </a:ext>
                  </a:extLst>
                </a:gridCol>
                <a:gridCol w="1301267">
                  <a:extLst>
                    <a:ext uri="{9D8B030D-6E8A-4147-A177-3AD203B41FA5}">
                      <a16:colId xmlns:a16="http://schemas.microsoft.com/office/drawing/2014/main" val="1326636543"/>
                    </a:ext>
                  </a:extLst>
                </a:gridCol>
              </a:tblGrid>
              <a:tr h="82485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0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5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INF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8</a:t>
                      </a:r>
                      <a:endParaRPr lang="ko-Kore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862197"/>
                  </a:ext>
                </a:extLst>
              </a:tr>
              <a:tr h="82485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7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0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9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15</a:t>
                      </a:r>
                      <a:endParaRPr lang="ko-Kore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2073078"/>
                  </a:ext>
                </a:extLst>
              </a:tr>
              <a:tr h="82485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2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7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0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4</a:t>
                      </a:r>
                      <a:endParaRPr lang="ko-Kore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9935739"/>
                  </a:ext>
                </a:extLst>
              </a:tr>
              <a:tr h="82485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INF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INF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3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0</a:t>
                      </a:r>
                      <a:endParaRPr lang="ko-Kore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9043762"/>
                  </a:ext>
                </a:extLst>
              </a:tr>
            </a:tbl>
          </a:graphicData>
        </a:graphic>
      </p:graphicFrame>
      <p:graphicFrame>
        <p:nvGraphicFramePr>
          <p:cNvPr id="3" name="표 32">
            <a:extLst>
              <a:ext uri="{FF2B5EF4-FFF2-40B4-BE49-F238E27FC236}">
                <a16:creationId xmlns:a16="http://schemas.microsoft.com/office/drawing/2014/main" id="{8EAE01DC-1BB7-AE9B-35E1-0FBA7D305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483096"/>
              </p:ext>
            </p:extLst>
          </p:nvPr>
        </p:nvGraphicFramePr>
        <p:xfrm>
          <a:off x="6450478" y="1739450"/>
          <a:ext cx="5205068" cy="3299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1267">
                  <a:extLst>
                    <a:ext uri="{9D8B030D-6E8A-4147-A177-3AD203B41FA5}">
                      <a16:colId xmlns:a16="http://schemas.microsoft.com/office/drawing/2014/main" val="2377929686"/>
                    </a:ext>
                  </a:extLst>
                </a:gridCol>
                <a:gridCol w="1301267">
                  <a:extLst>
                    <a:ext uri="{9D8B030D-6E8A-4147-A177-3AD203B41FA5}">
                      <a16:colId xmlns:a16="http://schemas.microsoft.com/office/drawing/2014/main" val="859523948"/>
                    </a:ext>
                  </a:extLst>
                </a:gridCol>
                <a:gridCol w="1301267">
                  <a:extLst>
                    <a:ext uri="{9D8B030D-6E8A-4147-A177-3AD203B41FA5}">
                      <a16:colId xmlns:a16="http://schemas.microsoft.com/office/drawing/2014/main" val="2144332918"/>
                    </a:ext>
                  </a:extLst>
                </a:gridCol>
                <a:gridCol w="1301267">
                  <a:extLst>
                    <a:ext uri="{9D8B030D-6E8A-4147-A177-3AD203B41FA5}">
                      <a16:colId xmlns:a16="http://schemas.microsoft.com/office/drawing/2014/main" val="1326636543"/>
                    </a:ext>
                  </a:extLst>
                </a:gridCol>
              </a:tblGrid>
              <a:tr h="82485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0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5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62197"/>
                  </a:ext>
                </a:extLst>
              </a:tr>
              <a:tr h="82485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7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0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9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15</a:t>
                      </a:r>
                      <a:endParaRPr lang="ko-Kore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2073078"/>
                  </a:ext>
                </a:extLst>
              </a:tr>
              <a:tr h="824850">
                <a:tc>
                  <a:txBody>
                    <a:bodyPr/>
                    <a:lstStyle/>
                    <a:p>
                      <a:pPr algn="ctr"/>
                      <a:endParaRPr lang="ko-Kore-KR" altLang="en-US" sz="2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7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0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935739"/>
                  </a:ext>
                </a:extLst>
              </a:tr>
              <a:tr h="824850">
                <a:tc>
                  <a:txBody>
                    <a:bodyPr/>
                    <a:lstStyle/>
                    <a:p>
                      <a:pPr algn="ctr"/>
                      <a:endParaRPr lang="ko-Kore-KR" altLang="en-US" sz="2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INF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0</a:t>
                      </a:r>
                      <a:endParaRPr lang="ko-Kore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9043762"/>
                  </a:ext>
                </a:extLst>
              </a:tr>
            </a:tbl>
          </a:graphicData>
        </a:graphic>
      </p:graphicFrame>
      <p:sp>
        <p:nvSpPr>
          <p:cNvPr id="5" name="제목 1">
            <a:extLst>
              <a:ext uri="{FF2B5EF4-FFF2-40B4-BE49-F238E27FC236}">
                <a16:creationId xmlns:a16="http://schemas.microsoft.com/office/drawing/2014/main" id="{29123E03-01C7-6D0C-E888-386807CF1C38}"/>
              </a:ext>
            </a:extLst>
          </p:cNvPr>
          <p:cNvSpPr txBox="1">
            <a:spLocks/>
          </p:cNvSpPr>
          <p:nvPr/>
        </p:nvSpPr>
        <p:spPr>
          <a:xfrm>
            <a:off x="510766" y="-106188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5">
                    <a:lumMod val="7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j-cs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201DD802-8F17-77B1-7192-ED1838F75DDF}"/>
              </a:ext>
            </a:extLst>
          </p:cNvPr>
          <p:cNvSpPr txBox="1">
            <a:spLocks/>
          </p:cNvSpPr>
          <p:nvPr/>
        </p:nvSpPr>
        <p:spPr>
          <a:xfrm>
            <a:off x="663166" y="46212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5">
                    <a:lumMod val="7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j-cs"/>
              </a:defRPr>
            </a:lvl1pPr>
          </a:lstStyle>
          <a:p>
            <a:r>
              <a:rPr kumimoji="1" lang="ko-KR" altLang="en-US" dirty="0"/>
              <a:t>노드 </a:t>
            </a:r>
            <a:r>
              <a:rPr kumimoji="1" lang="en-US" altLang="ko-KR" dirty="0"/>
              <a:t>2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거치는 경우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11223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2">
            <a:extLst>
              <a:ext uri="{FF2B5EF4-FFF2-40B4-BE49-F238E27FC236}">
                <a16:creationId xmlns:a16="http://schemas.microsoft.com/office/drawing/2014/main" id="{C6113A93-8D27-9B37-6B76-06EF45B0AD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304413"/>
              </p:ext>
            </p:extLst>
          </p:nvPr>
        </p:nvGraphicFramePr>
        <p:xfrm>
          <a:off x="1511996" y="1369596"/>
          <a:ext cx="9485184" cy="47498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1296">
                  <a:extLst>
                    <a:ext uri="{9D8B030D-6E8A-4147-A177-3AD203B41FA5}">
                      <a16:colId xmlns:a16="http://schemas.microsoft.com/office/drawing/2014/main" val="2377929686"/>
                    </a:ext>
                  </a:extLst>
                </a:gridCol>
                <a:gridCol w="2371296">
                  <a:extLst>
                    <a:ext uri="{9D8B030D-6E8A-4147-A177-3AD203B41FA5}">
                      <a16:colId xmlns:a16="http://schemas.microsoft.com/office/drawing/2014/main" val="859523948"/>
                    </a:ext>
                  </a:extLst>
                </a:gridCol>
                <a:gridCol w="2371296">
                  <a:extLst>
                    <a:ext uri="{9D8B030D-6E8A-4147-A177-3AD203B41FA5}">
                      <a16:colId xmlns:a16="http://schemas.microsoft.com/office/drawing/2014/main" val="2144332918"/>
                    </a:ext>
                  </a:extLst>
                </a:gridCol>
                <a:gridCol w="2371296">
                  <a:extLst>
                    <a:ext uri="{9D8B030D-6E8A-4147-A177-3AD203B41FA5}">
                      <a16:colId xmlns:a16="http://schemas.microsoft.com/office/drawing/2014/main" val="1326636543"/>
                    </a:ext>
                  </a:extLst>
                </a:gridCol>
              </a:tblGrid>
              <a:tr h="118745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0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5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62197"/>
                  </a:ext>
                </a:extLst>
              </a:tr>
              <a:tr h="118745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7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0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9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dirty="0"/>
                        <a:t>15</a:t>
                      </a:r>
                      <a:endParaRPr lang="ko-Kore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2073078"/>
                  </a:ext>
                </a:extLst>
              </a:tr>
              <a:tr h="1187454">
                <a:tc>
                  <a:txBody>
                    <a:bodyPr/>
                    <a:lstStyle/>
                    <a:p>
                      <a:pPr algn="ctr"/>
                      <a:endParaRPr lang="ko-Kore-KR" altLang="en-US" sz="2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dirty="0"/>
                        <a:t>7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0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935739"/>
                  </a:ext>
                </a:extLst>
              </a:tr>
              <a:tr h="1187454">
                <a:tc>
                  <a:txBody>
                    <a:bodyPr/>
                    <a:lstStyle/>
                    <a:p>
                      <a:pPr algn="ctr"/>
                      <a:endParaRPr lang="ko-Kore-KR" altLang="en-US" sz="2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INF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0</a:t>
                      </a:r>
                      <a:endParaRPr lang="ko-Kore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904376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B584680-385B-0659-95C5-7B3290B92E0F}"/>
              </a:ext>
            </a:extLst>
          </p:cNvPr>
          <p:cNvSpPr txBox="1"/>
          <p:nvPr/>
        </p:nvSpPr>
        <p:spPr>
          <a:xfrm>
            <a:off x="6356803" y="1483609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1-&gt;3 : INF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09796C-B8AA-5651-3428-CD92617C2A4B}"/>
              </a:ext>
            </a:extLst>
          </p:cNvPr>
          <p:cNvSpPr txBox="1"/>
          <p:nvPr/>
        </p:nvSpPr>
        <p:spPr>
          <a:xfrm>
            <a:off x="8686655" y="1483609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1-&gt;4 : 8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4E9928-92DA-CFE7-9321-DF0057FF27FE}"/>
              </a:ext>
            </a:extLst>
          </p:cNvPr>
          <p:cNvSpPr txBox="1"/>
          <p:nvPr/>
        </p:nvSpPr>
        <p:spPr>
          <a:xfrm>
            <a:off x="1661763" y="379422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3-&gt;1 : 2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AB873F-26AF-EA30-C078-15B795E0CCA5}"/>
              </a:ext>
            </a:extLst>
          </p:cNvPr>
          <p:cNvSpPr txBox="1"/>
          <p:nvPr/>
        </p:nvSpPr>
        <p:spPr>
          <a:xfrm>
            <a:off x="1661763" y="5024872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4-&gt;1 : INF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CCCDED-E532-948C-2928-7B6E6EB2B204}"/>
              </a:ext>
            </a:extLst>
          </p:cNvPr>
          <p:cNvSpPr txBox="1"/>
          <p:nvPr/>
        </p:nvSpPr>
        <p:spPr>
          <a:xfrm>
            <a:off x="6356803" y="5024872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4-&gt;3 : 3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C41F4D-A297-28BC-78F3-0CF7C4EB1F12}"/>
              </a:ext>
            </a:extLst>
          </p:cNvPr>
          <p:cNvSpPr txBox="1"/>
          <p:nvPr/>
        </p:nvSpPr>
        <p:spPr>
          <a:xfrm>
            <a:off x="8750263" y="379266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3-&gt;4 : 4</a:t>
            </a:r>
            <a:endParaRPr kumimoji="1" lang="ko-Kore-KR" altLang="en-US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19114E66-57D1-94DB-9893-1098D9D1E6D4}"/>
              </a:ext>
            </a:extLst>
          </p:cNvPr>
          <p:cNvSpPr txBox="1">
            <a:spLocks/>
          </p:cNvSpPr>
          <p:nvPr/>
        </p:nvSpPr>
        <p:spPr>
          <a:xfrm>
            <a:off x="663166" y="46212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5">
                    <a:lumMod val="7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j-cs"/>
              </a:defRPr>
            </a:lvl1pPr>
          </a:lstStyle>
          <a:p>
            <a:r>
              <a:rPr kumimoji="1" lang="ko-KR" altLang="en-US" dirty="0"/>
              <a:t>노드 </a:t>
            </a:r>
            <a:r>
              <a:rPr kumimoji="1" lang="en-US" altLang="ko-KR" dirty="0"/>
              <a:t>2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거치는 경우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17390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2">
            <a:extLst>
              <a:ext uri="{FF2B5EF4-FFF2-40B4-BE49-F238E27FC236}">
                <a16:creationId xmlns:a16="http://schemas.microsoft.com/office/drawing/2014/main" id="{C6113A93-8D27-9B37-6B76-06EF45B0AD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2902"/>
              </p:ext>
            </p:extLst>
          </p:nvPr>
        </p:nvGraphicFramePr>
        <p:xfrm>
          <a:off x="1511996" y="1369596"/>
          <a:ext cx="9485184" cy="47498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1296">
                  <a:extLst>
                    <a:ext uri="{9D8B030D-6E8A-4147-A177-3AD203B41FA5}">
                      <a16:colId xmlns:a16="http://schemas.microsoft.com/office/drawing/2014/main" val="2377929686"/>
                    </a:ext>
                  </a:extLst>
                </a:gridCol>
                <a:gridCol w="2371296">
                  <a:extLst>
                    <a:ext uri="{9D8B030D-6E8A-4147-A177-3AD203B41FA5}">
                      <a16:colId xmlns:a16="http://schemas.microsoft.com/office/drawing/2014/main" val="859523948"/>
                    </a:ext>
                  </a:extLst>
                </a:gridCol>
                <a:gridCol w="2371296">
                  <a:extLst>
                    <a:ext uri="{9D8B030D-6E8A-4147-A177-3AD203B41FA5}">
                      <a16:colId xmlns:a16="http://schemas.microsoft.com/office/drawing/2014/main" val="2144332918"/>
                    </a:ext>
                  </a:extLst>
                </a:gridCol>
                <a:gridCol w="2371296">
                  <a:extLst>
                    <a:ext uri="{9D8B030D-6E8A-4147-A177-3AD203B41FA5}">
                      <a16:colId xmlns:a16="http://schemas.microsoft.com/office/drawing/2014/main" val="1326636543"/>
                    </a:ext>
                  </a:extLst>
                </a:gridCol>
              </a:tblGrid>
              <a:tr h="118745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0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5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ko-Kore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8</a:t>
                      </a:r>
                      <a:endParaRPr lang="ko-Kore-KR" altLang="en-US" sz="2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62197"/>
                  </a:ext>
                </a:extLst>
              </a:tr>
              <a:tr h="118745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7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0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9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dirty="0"/>
                        <a:t>15</a:t>
                      </a:r>
                      <a:endParaRPr lang="ko-Kore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2073078"/>
                  </a:ext>
                </a:extLst>
              </a:tr>
              <a:tr h="118745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2</a:t>
                      </a:r>
                      <a:endParaRPr lang="ko-Kore-KR" altLang="en-US" sz="2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dirty="0"/>
                        <a:t>7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0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4</a:t>
                      </a:r>
                      <a:endParaRPr lang="ko-Kore-KR" altLang="en-US" sz="2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935739"/>
                  </a:ext>
                </a:extLst>
              </a:tr>
              <a:tr h="118745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INF</a:t>
                      </a:r>
                      <a:endParaRPr lang="ko-Kore-KR" altLang="en-US" sz="2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INF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3</a:t>
                      </a:r>
                      <a:endParaRPr lang="ko-Kore-KR" altLang="en-US" sz="2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0</a:t>
                      </a:r>
                      <a:endParaRPr lang="ko-Kore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9043762"/>
                  </a:ext>
                </a:extLst>
              </a:tr>
            </a:tbl>
          </a:graphicData>
        </a:graphic>
      </p:graphicFrame>
      <p:sp>
        <p:nvSpPr>
          <p:cNvPr id="10" name="제목 1">
            <a:extLst>
              <a:ext uri="{FF2B5EF4-FFF2-40B4-BE49-F238E27FC236}">
                <a16:creationId xmlns:a16="http://schemas.microsoft.com/office/drawing/2014/main" id="{19114E66-57D1-94DB-9893-1098D9D1E6D4}"/>
              </a:ext>
            </a:extLst>
          </p:cNvPr>
          <p:cNvSpPr txBox="1">
            <a:spLocks/>
          </p:cNvSpPr>
          <p:nvPr/>
        </p:nvSpPr>
        <p:spPr>
          <a:xfrm>
            <a:off x="663166" y="46212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5">
                    <a:lumMod val="7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j-cs"/>
              </a:defRPr>
            </a:lvl1pPr>
          </a:lstStyle>
          <a:p>
            <a:r>
              <a:rPr kumimoji="1" lang="ko-KR" altLang="en-US" dirty="0"/>
              <a:t>노드 </a:t>
            </a:r>
            <a:r>
              <a:rPr kumimoji="1" lang="en-US" altLang="ko-KR" dirty="0"/>
              <a:t>2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거치는 경우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08453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32">
            <a:extLst>
              <a:ext uri="{FF2B5EF4-FFF2-40B4-BE49-F238E27FC236}">
                <a16:creationId xmlns:a16="http://schemas.microsoft.com/office/drawing/2014/main" id="{1D4F087B-6E0F-1DE2-7C5C-138EF4BC93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939752"/>
              </p:ext>
            </p:extLst>
          </p:nvPr>
        </p:nvGraphicFramePr>
        <p:xfrm>
          <a:off x="805582" y="1739450"/>
          <a:ext cx="5205068" cy="3299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1267">
                  <a:extLst>
                    <a:ext uri="{9D8B030D-6E8A-4147-A177-3AD203B41FA5}">
                      <a16:colId xmlns:a16="http://schemas.microsoft.com/office/drawing/2014/main" val="2377929686"/>
                    </a:ext>
                  </a:extLst>
                </a:gridCol>
                <a:gridCol w="1301267">
                  <a:extLst>
                    <a:ext uri="{9D8B030D-6E8A-4147-A177-3AD203B41FA5}">
                      <a16:colId xmlns:a16="http://schemas.microsoft.com/office/drawing/2014/main" val="859523948"/>
                    </a:ext>
                  </a:extLst>
                </a:gridCol>
                <a:gridCol w="1301267">
                  <a:extLst>
                    <a:ext uri="{9D8B030D-6E8A-4147-A177-3AD203B41FA5}">
                      <a16:colId xmlns:a16="http://schemas.microsoft.com/office/drawing/2014/main" val="2144332918"/>
                    </a:ext>
                  </a:extLst>
                </a:gridCol>
                <a:gridCol w="1301267">
                  <a:extLst>
                    <a:ext uri="{9D8B030D-6E8A-4147-A177-3AD203B41FA5}">
                      <a16:colId xmlns:a16="http://schemas.microsoft.com/office/drawing/2014/main" val="1326636543"/>
                    </a:ext>
                  </a:extLst>
                </a:gridCol>
              </a:tblGrid>
              <a:tr h="82485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0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5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ore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8</a:t>
                      </a:r>
                      <a:endParaRPr lang="ko-Kore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862197"/>
                  </a:ext>
                </a:extLst>
              </a:tr>
              <a:tr h="82485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7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0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9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dirty="0"/>
                        <a:t>15</a:t>
                      </a:r>
                      <a:endParaRPr lang="ko-Kore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2073078"/>
                  </a:ext>
                </a:extLst>
              </a:tr>
              <a:tr h="82485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2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dirty="0"/>
                        <a:t>7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0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4</a:t>
                      </a:r>
                      <a:endParaRPr lang="ko-Kore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9935739"/>
                  </a:ext>
                </a:extLst>
              </a:tr>
              <a:tr h="82485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INF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INF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3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0</a:t>
                      </a:r>
                      <a:endParaRPr lang="ko-Kore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9043762"/>
                  </a:ext>
                </a:extLst>
              </a:tr>
            </a:tbl>
          </a:graphicData>
        </a:graphic>
      </p:graphicFrame>
      <p:graphicFrame>
        <p:nvGraphicFramePr>
          <p:cNvPr id="3" name="표 32">
            <a:extLst>
              <a:ext uri="{FF2B5EF4-FFF2-40B4-BE49-F238E27FC236}">
                <a16:creationId xmlns:a16="http://schemas.microsoft.com/office/drawing/2014/main" id="{8EAE01DC-1BB7-AE9B-35E1-0FBA7D305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830918"/>
              </p:ext>
            </p:extLst>
          </p:nvPr>
        </p:nvGraphicFramePr>
        <p:xfrm>
          <a:off x="6450478" y="1739450"/>
          <a:ext cx="5205068" cy="3299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1267">
                  <a:extLst>
                    <a:ext uri="{9D8B030D-6E8A-4147-A177-3AD203B41FA5}">
                      <a16:colId xmlns:a16="http://schemas.microsoft.com/office/drawing/2014/main" val="2377929686"/>
                    </a:ext>
                  </a:extLst>
                </a:gridCol>
                <a:gridCol w="1301267">
                  <a:extLst>
                    <a:ext uri="{9D8B030D-6E8A-4147-A177-3AD203B41FA5}">
                      <a16:colId xmlns:a16="http://schemas.microsoft.com/office/drawing/2014/main" val="859523948"/>
                    </a:ext>
                  </a:extLst>
                </a:gridCol>
                <a:gridCol w="1301267">
                  <a:extLst>
                    <a:ext uri="{9D8B030D-6E8A-4147-A177-3AD203B41FA5}">
                      <a16:colId xmlns:a16="http://schemas.microsoft.com/office/drawing/2014/main" val="2144332918"/>
                    </a:ext>
                  </a:extLst>
                </a:gridCol>
                <a:gridCol w="1301267">
                  <a:extLst>
                    <a:ext uri="{9D8B030D-6E8A-4147-A177-3AD203B41FA5}">
                      <a16:colId xmlns:a16="http://schemas.microsoft.com/office/drawing/2014/main" val="1326636543"/>
                    </a:ext>
                  </a:extLst>
                </a:gridCol>
              </a:tblGrid>
              <a:tr h="82485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0</a:t>
                      </a:r>
                      <a:endParaRPr lang="ko-Kore-KR" altLang="en-US" sz="2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ore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62197"/>
                  </a:ext>
                </a:extLst>
              </a:tr>
              <a:tr h="824850">
                <a:tc>
                  <a:txBody>
                    <a:bodyPr/>
                    <a:lstStyle/>
                    <a:p>
                      <a:pPr algn="ctr"/>
                      <a:endParaRPr lang="ko-Kore-KR" altLang="en-US" sz="2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0</a:t>
                      </a:r>
                      <a:endParaRPr lang="ko-Kore-KR" altLang="en-US" sz="2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9</a:t>
                      </a:r>
                      <a:endParaRPr lang="ko-Kore-KR" altLang="en-US" sz="2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073078"/>
                  </a:ext>
                </a:extLst>
              </a:tr>
              <a:tr h="82485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2</a:t>
                      </a:r>
                      <a:endParaRPr lang="ko-Kore-KR" altLang="en-US" sz="2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dirty="0"/>
                        <a:t>7</a:t>
                      </a:r>
                      <a:endParaRPr lang="ko-Kore-KR" altLang="en-US" sz="2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0</a:t>
                      </a:r>
                      <a:endParaRPr lang="ko-Kore-KR" altLang="en-US" sz="2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4</a:t>
                      </a:r>
                      <a:endParaRPr lang="ko-Kore-KR" altLang="en-US" sz="28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9935739"/>
                  </a:ext>
                </a:extLst>
              </a:tr>
              <a:tr h="824850">
                <a:tc>
                  <a:txBody>
                    <a:bodyPr/>
                    <a:lstStyle/>
                    <a:p>
                      <a:pPr algn="ctr"/>
                      <a:endParaRPr lang="ko-Kore-KR" altLang="en-US" sz="2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3</a:t>
                      </a:r>
                      <a:endParaRPr lang="ko-Kore-KR" altLang="en-US" sz="2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0</a:t>
                      </a:r>
                      <a:endParaRPr lang="ko-Kore-KR" altLang="en-US" sz="28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9043762"/>
                  </a:ext>
                </a:extLst>
              </a:tr>
            </a:tbl>
          </a:graphicData>
        </a:graphic>
      </p:graphicFrame>
      <p:sp>
        <p:nvSpPr>
          <p:cNvPr id="5" name="제목 1">
            <a:extLst>
              <a:ext uri="{FF2B5EF4-FFF2-40B4-BE49-F238E27FC236}">
                <a16:creationId xmlns:a16="http://schemas.microsoft.com/office/drawing/2014/main" id="{29123E03-01C7-6D0C-E888-386807CF1C38}"/>
              </a:ext>
            </a:extLst>
          </p:cNvPr>
          <p:cNvSpPr txBox="1">
            <a:spLocks/>
          </p:cNvSpPr>
          <p:nvPr/>
        </p:nvSpPr>
        <p:spPr>
          <a:xfrm>
            <a:off x="510766" y="-106188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5">
                    <a:lumMod val="7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j-cs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201DD802-8F17-77B1-7192-ED1838F75DDF}"/>
              </a:ext>
            </a:extLst>
          </p:cNvPr>
          <p:cNvSpPr txBox="1">
            <a:spLocks/>
          </p:cNvSpPr>
          <p:nvPr/>
        </p:nvSpPr>
        <p:spPr>
          <a:xfrm>
            <a:off x="663166" y="46212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5">
                    <a:lumMod val="7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j-cs"/>
              </a:defRPr>
            </a:lvl1pPr>
          </a:lstStyle>
          <a:p>
            <a:r>
              <a:rPr kumimoji="1" lang="ko-KR" altLang="en-US" dirty="0"/>
              <a:t>노드 </a:t>
            </a:r>
            <a:r>
              <a:rPr kumimoji="1" lang="en-US" altLang="ko-KR" dirty="0"/>
              <a:t>3</a:t>
            </a:r>
            <a:r>
              <a:rPr kumimoji="1" lang="ko-KR" altLang="en-US" dirty="0"/>
              <a:t>을 거치는 경우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634864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2">
            <a:extLst>
              <a:ext uri="{FF2B5EF4-FFF2-40B4-BE49-F238E27FC236}">
                <a16:creationId xmlns:a16="http://schemas.microsoft.com/office/drawing/2014/main" id="{3B2048E2-DD59-DCD2-B6E7-06E9D0C14E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808083"/>
              </p:ext>
            </p:extLst>
          </p:nvPr>
        </p:nvGraphicFramePr>
        <p:xfrm>
          <a:off x="2334770" y="1387326"/>
          <a:ext cx="7522460" cy="40833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0615">
                  <a:extLst>
                    <a:ext uri="{9D8B030D-6E8A-4147-A177-3AD203B41FA5}">
                      <a16:colId xmlns:a16="http://schemas.microsoft.com/office/drawing/2014/main" val="2377929686"/>
                    </a:ext>
                  </a:extLst>
                </a:gridCol>
                <a:gridCol w="1880615">
                  <a:extLst>
                    <a:ext uri="{9D8B030D-6E8A-4147-A177-3AD203B41FA5}">
                      <a16:colId xmlns:a16="http://schemas.microsoft.com/office/drawing/2014/main" val="859523948"/>
                    </a:ext>
                  </a:extLst>
                </a:gridCol>
                <a:gridCol w="1880615">
                  <a:extLst>
                    <a:ext uri="{9D8B030D-6E8A-4147-A177-3AD203B41FA5}">
                      <a16:colId xmlns:a16="http://schemas.microsoft.com/office/drawing/2014/main" val="2144332918"/>
                    </a:ext>
                  </a:extLst>
                </a:gridCol>
                <a:gridCol w="1880615">
                  <a:extLst>
                    <a:ext uri="{9D8B030D-6E8A-4147-A177-3AD203B41FA5}">
                      <a16:colId xmlns:a16="http://schemas.microsoft.com/office/drawing/2014/main" val="1326636543"/>
                    </a:ext>
                  </a:extLst>
                </a:gridCol>
              </a:tblGrid>
              <a:tr h="102083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0</a:t>
                      </a:r>
                      <a:endParaRPr lang="ko-Kore-KR" altLang="en-US" sz="2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5</a:t>
                      </a:r>
                      <a:endParaRPr lang="ko-Kore-KR" altLang="en-US" sz="2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R" sz="2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8</a:t>
                      </a:r>
                      <a:endParaRPr lang="ko-Kore-KR" altLang="en-US" sz="28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862197"/>
                  </a:ext>
                </a:extLst>
              </a:tr>
              <a:tr h="102083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7</a:t>
                      </a:r>
                      <a:endParaRPr lang="ko-Kore-KR" altLang="en-US" sz="2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0</a:t>
                      </a:r>
                      <a:endParaRPr lang="ko-Kore-KR" altLang="en-US" sz="2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9</a:t>
                      </a:r>
                      <a:endParaRPr lang="ko-Kore-KR" altLang="en-US" sz="2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1</a:t>
                      </a:r>
                      <a:r>
                        <a:rPr lang="en-US" altLang="ko-KR" sz="2800" dirty="0"/>
                        <a:t>3</a:t>
                      </a:r>
                      <a:endParaRPr lang="ko-Kore-KR" altLang="en-US" sz="28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2073078"/>
                  </a:ext>
                </a:extLst>
              </a:tr>
              <a:tr h="102083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2</a:t>
                      </a:r>
                      <a:endParaRPr lang="ko-Kore-KR" altLang="en-US" sz="2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dirty="0"/>
                        <a:t>7</a:t>
                      </a:r>
                      <a:endParaRPr lang="ko-Kore-KR" altLang="en-US" sz="2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0</a:t>
                      </a:r>
                      <a:endParaRPr lang="ko-Kore-KR" altLang="en-US" sz="2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4</a:t>
                      </a:r>
                      <a:endParaRPr lang="ko-Kore-KR" altLang="en-US" sz="28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9935739"/>
                  </a:ext>
                </a:extLst>
              </a:tr>
              <a:tr h="102083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5</a:t>
                      </a:r>
                      <a:endParaRPr lang="ko-Kore-KR" altLang="en-US" sz="2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1</a:t>
                      </a:r>
                      <a:r>
                        <a:rPr lang="en-US" altLang="ko-KR" sz="2800" dirty="0"/>
                        <a:t>0</a:t>
                      </a:r>
                      <a:endParaRPr lang="ko-Kore-KR" altLang="en-US" sz="2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3</a:t>
                      </a:r>
                      <a:endParaRPr lang="ko-Kore-KR" altLang="en-US" sz="2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0</a:t>
                      </a:r>
                      <a:endParaRPr lang="ko-Kore-KR" altLang="en-US" sz="28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9043762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4648B5CF-FB3F-E325-5862-5CE6E2D57BCA}"/>
              </a:ext>
            </a:extLst>
          </p:cNvPr>
          <p:cNvSpPr txBox="1">
            <a:spLocks/>
          </p:cNvSpPr>
          <p:nvPr/>
        </p:nvSpPr>
        <p:spPr>
          <a:xfrm>
            <a:off x="663166" y="46212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5">
                    <a:lumMod val="7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j-cs"/>
              </a:defRPr>
            </a:lvl1pPr>
          </a:lstStyle>
          <a:p>
            <a:r>
              <a:rPr kumimoji="1" lang="ko-KR" altLang="en-US" dirty="0"/>
              <a:t>수행 결과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40301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032D4E39-4CED-114F-33AE-D5EF46B7E63F}"/>
              </a:ext>
            </a:extLst>
          </p:cNvPr>
          <p:cNvSpPr/>
          <p:nvPr/>
        </p:nvSpPr>
        <p:spPr>
          <a:xfrm>
            <a:off x="5559552" y="4452624"/>
            <a:ext cx="1524000" cy="156057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5400" dirty="0"/>
              <a:t>1</a:t>
            </a:r>
            <a:endParaRPr kumimoji="1" lang="ko-Kore-KR" altLang="en-US" sz="54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0644D13-7306-7EC1-DFB3-AB5A0B8D9660}"/>
              </a:ext>
            </a:extLst>
          </p:cNvPr>
          <p:cNvSpPr/>
          <p:nvPr/>
        </p:nvSpPr>
        <p:spPr>
          <a:xfrm>
            <a:off x="2645664" y="1478784"/>
            <a:ext cx="1524000" cy="156057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5400" dirty="0"/>
              <a:t>3</a:t>
            </a:r>
            <a:endParaRPr kumimoji="1" lang="ko-Kore-KR" altLang="en-US" sz="54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F9DA186-0728-6220-D700-C0388798CFE0}"/>
              </a:ext>
            </a:extLst>
          </p:cNvPr>
          <p:cNvSpPr/>
          <p:nvPr/>
        </p:nvSpPr>
        <p:spPr>
          <a:xfrm>
            <a:off x="2645664" y="4452624"/>
            <a:ext cx="1524000" cy="156057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5400" dirty="0"/>
              <a:t>2</a:t>
            </a:r>
            <a:endParaRPr kumimoji="1" lang="ko-Kore-KR" altLang="en-US" sz="54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16E28AB-2CB0-AB65-BFEA-F28629F38D19}"/>
              </a:ext>
            </a:extLst>
          </p:cNvPr>
          <p:cNvSpPr/>
          <p:nvPr/>
        </p:nvSpPr>
        <p:spPr>
          <a:xfrm>
            <a:off x="5559552" y="1478784"/>
            <a:ext cx="1524000" cy="156057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5400" dirty="0"/>
              <a:t>4</a:t>
            </a:r>
            <a:endParaRPr kumimoji="1" lang="ko-Kore-KR" altLang="en-US" sz="54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E9E1547-9343-10F2-3DDB-56B9DC1B1700}"/>
              </a:ext>
            </a:extLst>
          </p:cNvPr>
          <p:cNvSpPr/>
          <p:nvPr/>
        </p:nvSpPr>
        <p:spPr>
          <a:xfrm>
            <a:off x="8613648" y="2892048"/>
            <a:ext cx="1524000" cy="156057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5400" dirty="0"/>
              <a:t>5</a:t>
            </a:r>
            <a:endParaRPr kumimoji="1" lang="ko-Kore-KR" altLang="en-US" sz="5400" dirty="0"/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A7CE3C69-304E-D4A7-D015-3921CD988104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4169664" y="2259072"/>
            <a:ext cx="138988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F6435939-DE15-AFFE-DAFC-E222E26ACEF7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3407664" y="3039360"/>
            <a:ext cx="0" cy="141326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D7934018-8490-84BC-01B6-5309E869186D}"/>
              </a:ext>
            </a:extLst>
          </p:cNvPr>
          <p:cNvCxnSpPr>
            <a:cxnSpLocks/>
          </p:cNvCxnSpPr>
          <p:nvPr/>
        </p:nvCxnSpPr>
        <p:spPr>
          <a:xfrm>
            <a:off x="4169664" y="5215632"/>
            <a:ext cx="138988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4CA02D9C-4DF5-8860-ADBB-26CBA086EDE4}"/>
              </a:ext>
            </a:extLst>
          </p:cNvPr>
          <p:cNvCxnSpPr>
            <a:cxnSpLocks/>
          </p:cNvCxnSpPr>
          <p:nvPr/>
        </p:nvCxnSpPr>
        <p:spPr>
          <a:xfrm>
            <a:off x="6303264" y="3039360"/>
            <a:ext cx="0" cy="141326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392C6591-1438-2AA4-34A5-0669418BFD16}"/>
              </a:ext>
            </a:extLst>
          </p:cNvPr>
          <p:cNvCxnSpPr>
            <a:stCxn id="7" idx="6"/>
            <a:endCxn id="22" idx="1"/>
          </p:cNvCxnSpPr>
          <p:nvPr/>
        </p:nvCxnSpPr>
        <p:spPr>
          <a:xfrm>
            <a:off x="7083552" y="2259072"/>
            <a:ext cx="1753281" cy="86151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0A86B84E-D5F8-F866-27D7-6D8EED0DAFF6}"/>
              </a:ext>
            </a:extLst>
          </p:cNvPr>
          <p:cNvCxnSpPr>
            <a:stCxn id="4" idx="6"/>
            <a:endCxn id="22" idx="3"/>
          </p:cNvCxnSpPr>
          <p:nvPr/>
        </p:nvCxnSpPr>
        <p:spPr>
          <a:xfrm flipV="1">
            <a:off x="7083552" y="4224083"/>
            <a:ext cx="1753281" cy="100882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35A7392-C48E-B6C3-DB8B-CA0105C1330F}"/>
              </a:ext>
            </a:extLst>
          </p:cNvPr>
          <p:cNvSpPr txBox="1"/>
          <p:nvPr/>
        </p:nvSpPr>
        <p:spPr>
          <a:xfrm>
            <a:off x="4668080" y="1966684"/>
            <a:ext cx="39305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3200" dirty="0"/>
              <a:t>7</a:t>
            </a:r>
            <a:endParaRPr kumimoji="1" lang="ko-Kore-KR" altLang="en-US" sz="3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2E091AA-B73B-A27A-6305-682CFA94162D}"/>
              </a:ext>
            </a:extLst>
          </p:cNvPr>
          <p:cNvSpPr txBox="1"/>
          <p:nvPr/>
        </p:nvSpPr>
        <p:spPr>
          <a:xfrm>
            <a:off x="6106736" y="3395472"/>
            <a:ext cx="39305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3200" dirty="0"/>
              <a:t>9</a:t>
            </a:r>
            <a:endParaRPr kumimoji="1" lang="ko-Kore-KR" altLang="en-US" sz="3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26AA4D6-8186-1C1C-7DC9-64F3D022C89F}"/>
              </a:ext>
            </a:extLst>
          </p:cNvPr>
          <p:cNvSpPr txBox="1"/>
          <p:nvPr/>
        </p:nvSpPr>
        <p:spPr>
          <a:xfrm>
            <a:off x="3211136" y="3379948"/>
            <a:ext cx="39305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3200" dirty="0"/>
              <a:t>2</a:t>
            </a:r>
            <a:endParaRPr kumimoji="1" lang="ko-Kore-KR" altLang="en-US" sz="3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C470A4F-A424-14AD-B9DC-018F4630DD7F}"/>
              </a:ext>
            </a:extLst>
          </p:cNvPr>
          <p:cNvSpPr txBox="1"/>
          <p:nvPr/>
        </p:nvSpPr>
        <p:spPr>
          <a:xfrm>
            <a:off x="4668080" y="4940524"/>
            <a:ext cx="39305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3200" dirty="0"/>
              <a:t>5</a:t>
            </a:r>
            <a:endParaRPr kumimoji="1" lang="ko-Kore-KR" altLang="en-US" sz="3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A9EE7DA-A29B-30EF-30DA-132F07D5694A}"/>
              </a:ext>
            </a:extLst>
          </p:cNvPr>
          <p:cNvSpPr txBox="1"/>
          <p:nvPr/>
        </p:nvSpPr>
        <p:spPr>
          <a:xfrm>
            <a:off x="7763664" y="2397442"/>
            <a:ext cx="39305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3200" dirty="0"/>
              <a:t>2</a:t>
            </a:r>
            <a:endParaRPr kumimoji="1" lang="ko-Kore-KR" altLang="en-US" sz="3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2BF4320-7684-15CC-97D3-1F6EB9FD5919}"/>
              </a:ext>
            </a:extLst>
          </p:cNvPr>
          <p:cNvSpPr txBox="1"/>
          <p:nvPr/>
        </p:nvSpPr>
        <p:spPr>
          <a:xfrm>
            <a:off x="7757704" y="4436109"/>
            <a:ext cx="39305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3200" dirty="0"/>
              <a:t>1</a:t>
            </a:r>
            <a:endParaRPr kumimoji="1" lang="ko-Kore-KR" altLang="en-US" sz="3200" dirty="0"/>
          </a:p>
        </p:txBody>
      </p:sp>
      <p:sp>
        <p:nvSpPr>
          <p:cNvPr id="23" name="제목 22">
            <a:extLst>
              <a:ext uri="{FF2B5EF4-FFF2-40B4-BE49-F238E27FC236}">
                <a16:creationId xmlns:a16="http://schemas.microsoft.com/office/drawing/2014/main" id="{DFA1553A-3029-821F-1B4D-848BCC573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ore-KR" altLang="en-US" dirty="0"/>
              <a:t>예제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2383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제목 22">
            <a:extLst>
              <a:ext uri="{FF2B5EF4-FFF2-40B4-BE49-F238E27FC236}">
                <a16:creationId xmlns:a16="http://schemas.microsoft.com/office/drawing/2014/main" id="{DFA1553A-3029-821F-1B4D-848BCC573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ore-KR" altLang="en-US" dirty="0"/>
              <a:t>예제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endParaRPr lang="ko-Kore-KR" altLang="en-US" dirty="0"/>
          </a:p>
        </p:txBody>
      </p:sp>
      <p:graphicFrame>
        <p:nvGraphicFramePr>
          <p:cNvPr id="20" name="표 32">
            <a:extLst>
              <a:ext uri="{FF2B5EF4-FFF2-40B4-BE49-F238E27FC236}">
                <a16:creationId xmlns:a16="http://schemas.microsoft.com/office/drawing/2014/main" id="{66173379-EE8E-50BA-69B2-234ADBB7D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753607"/>
              </p:ext>
            </p:extLst>
          </p:nvPr>
        </p:nvGraphicFramePr>
        <p:xfrm>
          <a:off x="2575560" y="1606783"/>
          <a:ext cx="7040880" cy="4355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8176">
                  <a:extLst>
                    <a:ext uri="{9D8B030D-6E8A-4147-A177-3AD203B41FA5}">
                      <a16:colId xmlns:a16="http://schemas.microsoft.com/office/drawing/2014/main" val="2377929686"/>
                    </a:ext>
                  </a:extLst>
                </a:gridCol>
                <a:gridCol w="1408176">
                  <a:extLst>
                    <a:ext uri="{9D8B030D-6E8A-4147-A177-3AD203B41FA5}">
                      <a16:colId xmlns:a16="http://schemas.microsoft.com/office/drawing/2014/main" val="859523948"/>
                    </a:ext>
                  </a:extLst>
                </a:gridCol>
                <a:gridCol w="1408176">
                  <a:extLst>
                    <a:ext uri="{9D8B030D-6E8A-4147-A177-3AD203B41FA5}">
                      <a16:colId xmlns:a16="http://schemas.microsoft.com/office/drawing/2014/main" val="2144332918"/>
                    </a:ext>
                  </a:extLst>
                </a:gridCol>
                <a:gridCol w="1408176">
                  <a:extLst>
                    <a:ext uri="{9D8B030D-6E8A-4147-A177-3AD203B41FA5}">
                      <a16:colId xmlns:a16="http://schemas.microsoft.com/office/drawing/2014/main" val="1326636543"/>
                    </a:ext>
                  </a:extLst>
                </a:gridCol>
                <a:gridCol w="1408176">
                  <a:extLst>
                    <a:ext uri="{9D8B030D-6E8A-4147-A177-3AD203B41FA5}">
                      <a16:colId xmlns:a16="http://schemas.microsoft.com/office/drawing/2014/main" val="3338644069"/>
                    </a:ext>
                  </a:extLst>
                </a:gridCol>
              </a:tblGrid>
              <a:tr h="87102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0</a:t>
                      </a:r>
                      <a:endParaRPr lang="ko-Kore-KR" altLang="en-US" sz="2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5</a:t>
                      </a:r>
                      <a:endParaRPr lang="ko-Kore-KR" altLang="en-US" sz="2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>
                          <a:solidFill>
                            <a:schemeClr val="tx1"/>
                          </a:solidFill>
                        </a:rPr>
                        <a:t>INF</a:t>
                      </a:r>
                      <a:endParaRPr lang="ko-Kore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9</a:t>
                      </a:r>
                      <a:endParaRPr lang="ko-Kore-KR" altLang="en-US" sz="2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1</a:t>
                      </a:r>
                      <a:endParaRPr lang="ko-Kore-KR" altLang="en-US" sz="28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862197"/>
                  </a:ext>
                </a:extLst>
              </a:tr>
              <a:tr h="87102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5</a:t>
                      </a:r>
                      <a:endParaRPr lang="ko-Kore-KR" altLang="en-US" sz="2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0</a:t>
                      </a:r>
                      <a:endParaRPr lang="ko-Kore-KR" altLang="en-US" sz="2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2</a:t>
                      </a:r>
                      <a:endParaRPr lang="ko-Kore-KR" altLang="en-US" sz="2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INF</a:t>
                      </a:r>
                      <a:endParaRPr lang="ko-Kore-KR" altLang="en-US" sz="2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INF</a:t>
                      </a:r>
                      <a:endParaRPr lang="ko-Kore-KR" altLang="en-US" sz="28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2073078"/>
                  </a:ext>
                </a:extLst>
              </a:tr>
              <a:tr h="87102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INF</a:t>
                      </a:r>
                      <a:endParaRPr lang="ko-Kore-KR" altLang="en-US" sz="2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2</a:t>
                      </a:r>
                      <a:endParaRPr lang="ko-Kore-KR" altLang="en-US" sz="2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0</a:t>
                      </a:r>
                      <a:endParaRPr lang="ko-Kore-KR" altLang="en-US" sz="2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7</a:t>
                      </a:r>
                      <a:endParaRPr lang="ko-Kore-KR" altLang="en-US" sz="2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INF</a:t>
                      </a:r>
                      <a:endParaRPr lang="ko-Kore-KR" altLang="en-US" sz="28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9935739"/>
                  </a:ext>
                </a:extLst>
              </a:tr>
              <a:tr h="87102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9</a:t>
                      </a:r>
                      <a:endParaRPr lang="ko-Kore-KR" altLang="en-US" sz="2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INF</a:t>
                      </a:r>
                      <a:endParaRPr lang="ko-Kore-KR" altLang="en-US" sz="2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7</a:t>
                      </a:r>
                      <a:endParaRPr lang="ko-Kore-KR" altLang="en-US" sz="2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0</a:t>
                      </a:r>
                      <a:endParaRPr lang="ko-Kore-KR" altLang="en-US" sz="2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2</a:t>
                      </a:r>
                      <a:endParaRPr lang="ko-Kore-KR" altLang="en-US" sz="28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9043762"/>
                  </a:ext>
                </a:extLst>
              </a:tr>
              <a:tr h="87102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1</a:t>
                      </a:r>
                      <a:endParaRPr lang="ko-Kore-KR" altLang="en-US" sz="2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INF</a:t>
                      </a:r>
                      <a:endParaRPr lang="ko-Kore-KR" altLang="en-US" sz="2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INF</a:t>
                      </a:r>
                      <a:endParaRPr lang="ko-Kore-KR" altLang="en-US" sz="2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2</a:t>
                      </a:r>
                      <a:endParaRPr lang="ko-Kore-KR" altLang="en-US" sz="2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0</a:t>
                      </a:r>
                      <a:endParaRPr lang="ko-Kore-KR" altLang="en-US" sz="28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76355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0710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제목 22">
            <a:extLst>
              <a:ext uri="{FF2B5EF4-FFF2-40B4-BE49-F238E27FC236}">
                <a16:creationId xmlns:a16="http://schemas.microsoft.com/office/drawing/2014/main" id="{DFA1553A-3029-821F-1B4D-848BCC573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ore-KR" altLang="en-US" dirty="0"/>
              <a:t>예제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endParaRPr lang="ko-Kore-KR" altLang="en-US" dirty="0"/>
          </a:p>
        </p:txBody>
      </p:sp>
      <p:graphicFrame>
        <p:nvGraphicFramePr>
          <p:cNvPr id="20" name="표 32">
            <a:extLst>
              <a:ext uri="{FF2B5EF4-FFF2-40B4-BE49-F238E27FC236}">
                <a16:creationId xmlns:a16="http://schemas.microsoft.com/office/drawing/2014/main" id="{66173379-EE8E-50BA-69B2-234ADBB7D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296149"/>
              </p:ext>
            </p:extLst>
          </p:nvPr>
        </p:nvGraphicFramePr>
        <p:xfrm>
          <a:off x="2575560" y="1606783"/>
          <a:ext cx="7040880" cy="4355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8176">
                  <a:extLst>
                    <a:ext uri="{9D8B030D-6E8A-4147-A177-3AD203B41FA5}">
                      <a16:colId xmlns:a16="http://schemas.microsoft.com/office/drawing/2014/main" val="2377929686"/>
                    </a:ext>
                  </a:extLst>
                </a:gridCol>
                <a:gridCol w="1408176">
                  <a:extLst>
                    <a:ext uri="{9D8B030D-6E8A-4147-A177-3AD203B41FA5}">
                      <a16:colId xmlns:a16="http://schemas.microsoft.com/office/drawing/2014/main" val="859523948"/>
                    </a:ext>
                  </a:extLst>
                </a:gridCol>
                <a:gridCol w="1408176">
                  <a:extLst>
                    <a:ext uri="{9D8B030D-6E8A-4147-A177-3AD203B41FA5}">
                      <a16:colId xmlns:a16="http://schemas.microsoft.com/office/drawing/2014/main" val="2144332918"/>
                    </a:ext>
                  </a:extLst>
                </a:gridCol>
                <a:gridCol w="1408176">
                  <a:extLst>
                    <a:ext uri="{9D8B030D-6E8A-4147-A177-3AD203B41FA5}">
                      <a16:colId xmlns:a16="http://schemas.microsoft.com/office/drawing/2014/main" val="1326636543"/>
                    </a:ext>
                  </a:extLst>
                </a:gridCol>
                <a:gridCol w="1408176">
                  <a:extLst>
                    <a:ext uri="{9D8B030D-6E8A-4147-A177-3AD203B41FA5}">
                      <a16:colId xmlns:a16="http://schemas.microsoft.com/office/drawing/2014/main" val="3338644069"/>
                    </a:ext>
                  </a:extLst>
                </a:gridCol>
              </a:tblGrid>
              <a:tr h="87102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0</a:t>
                      </a:r>
                      <a:endParaRPr lang="ko-Kore-KR" altLang="en-US" sz="2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5</a:t>
                      </a:r>
                      <a:endParaRPr lang="ko-Kore-KR" altLang="en-US" sz="2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>
                          <a:solidFill>
                            <a:schemeClr val="tx1"/>
                          </a:solidFill>
                        </a:rPr>
                        <a:t>INF</a:t>
                      </a:r>
                      <a:endParaRPr lang="ko-Kore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9</a:t>
                      </a:r>
                      <a:endParaRPr lang="ko-Kore-KR" altLang="en-US" sz="2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1</a:t>
                      </a:r>
                      <a:endParaRPr lang="ko-Kore-KR" altLang="en-US" sz="2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62197"/>
                  </a:ext>
                </a:extLst>
              </a:tr>
              <a:tr h="87102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5</a:t>
                      </a:r>
                      <a:endParaRPr lang="ko-Kore-KR" altLang="en-US" sz="2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0</a:t>
                      </a:r>
                      <a:endParaRPr lang="ko-Kore-KR" altLang="en-US" sz="2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2</a:t>
                      </a:r>
                      <a:endParaRPr lang="ko-Kore-KR" altLang="en-US" sz="2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INF</a:t>
                      </a:r>
                      <a:endParaRPr lang="ko-Kore-KR" altLang="en-US" sz="2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INF</a:t>
                      </a:r>
                      <a:endParaRPr lang="ko-Kore-KR" altLang="en-US" sz="2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073078"/>
                  </a:ext>
                </a:extLst>
              </a:tr>
              <a:tr h="87102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INF</a:t>
                      </a:r>
                      <a:endParaRPr lang="ko-Kore-KR" altLang="en-US" sz="2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2</a:t>
                      </a:r>
                      <a:endParaRPr lang="ko-Kore-KR" altLang="en-US" sz="2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0</a:t>
                      </a:r>
                      <a:endParaRPr lang="ko-Kore-KR" altLang="en-US" sz="2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7</a:t>
                      </a:r>
                      <a:endParaRPr lang="ko-Kore-KR" altLang="en-US" sz="2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INF</a:t>
                      </a:r>
                      <a:endParaRPr lang="ko-Kore-KR" altLang="en-US" sz="2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935739"/>
                  </a:ext>
                </a:extLst>
              </a:tr>
              <a:tr h="87102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9</a:t>
                      </a:r>
                      <a:endParaRPr lang="ko-Kore-KR" altLang="en-US" sz="2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INF</a:t>
                      </a:r>
                      <a:endParaRPr lang="ko-Kore-KR" altLang="en-US" sz="2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7</a:t>
                      </a:r>
                      <a:endParaRPr lang="ko-Kore-KR" altLang="en-US" sz="2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0</a:t>
                      </a:r>
                      <a:endParaRPr lang="ko-Kore-KR" altLang="en-US" sz="2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2</a:t>
                      </a:r>
                      <a:endParaRPr lang="ko-Kore-KR" altLang="en-US" sz="2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043762"/>
                  </a:ext>
                </a:extLst>
              </a:tr>
              <a:tr h="87102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1</a:t>
                      </a:r>
                      <a:endParaRPr lang="ko-Kore-KR" altLang="en-US" sz="2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INF</a:t>
                      </a:r>
                      <a:endParaRPr lang="ko-Kore-KR" altLang="en-US" sz="2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INF</a:t>
                      </a:r>
                      <a:endParaRPr lang="ko-Kore-KR" altLang="en-US" sz="2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2</a:t>
                      </a:r>
                      <a:endParaRPr lang="ko-Kore-KR" altLang="en-US" sz="2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0</a:t>
                      </a:r>
                      <a:endParaRPr lang="ko-Kore-KR" altLang="en-US" sz="28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7635546"/>
                  </a:ext>
                </a:extLst>
              </a:tr>
            </a:tbl>
          </a:graphicData>
        </a:graphic>
      </p:graphicFrame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C3341CAE-034E-DB76-4DD5-48815C5B1099}"/>
              </a:ext>
            </a:extLst>
          </p:cNvPr>
          <p:cNvCxnSpPr/>
          <p:nvPr/>
        </p:nvCxnSpPr>
        <p:spPr>
          <a:xfrm>
            <a:off x="2305812" y="1413078"/>
            <a:ext cx="7580376" cy="474251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43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6391D-DB79-D421-209C-5C986669E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플로이드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워셜</a:t>
            </a:r>
            <a:r>
              <a:rPr kumimoji="1" lang="ko-KR" altLang="en-US" dirty="0"/>
              <a:t> 소스코드</a:t>
            </a:r>
            <a:endParaRPr kumimoji="1" lang="ko-Kore-KR" altLang="en-US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843580FE-650F-CF6A-F320-780B21811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814" y="1653540"/>
            <a:ext cx="6978372" cy="407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812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EE3EBF-E4BD-A634-4CB7-94BCB510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>
                <a:solidFill>
                  <a:schemeClr val="accent5">
                    <a:lumMod val="75000"/>
                  </a:schemeClr>
                </a:solidFill>
              </a:rPr>
              <a:t>Floyd-</a:t>
            </a:r>
            <a:r>
              <a:rPr kumimoji="1" lang="en-US" altLang="ko-Kore-KR" b="1" dirty="0" err="1">
                <a:solidFill>
                  <a:schemeClr val="accent5">
                    <a:lumMod val="75000"/>
                  </a:schemeClr>
                </a:solidFill>
              </a:rPr>
              <a:t>Warshall</a:t>
            </a:r>
            <a:r>
              <a:rPr kumimoji="1" lang="en-US" altLang="ko-Kore-KR" b="1" dirty="0">
                <a:solidFill>
                  <a:schemeClr val="accent5">
                    <a:lumMod val="75000"/>
                  </a:schemeClr>
                </a:solidFill>
              </a:rPr>
              <a:t> Algorithm</a:t>
            </a:r>
            <a:endParaRPr kumimoji="1" lang="ko-Kore-KR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30868E3-445E-9251-4EA4-FE87EC3A9AE7}"/>
              </a:ext>
            </a:extLst>
          </p:cNvPr>
          <p:cNvSpPr/>
          <p:nvPr/>
        </p:nvSpPr>
        <p:spPr>
          <a:xfrm>
            <a:off x="1734204" y="2343805"/>
            <a:ext cx="3930869" cy="34158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2000" dirty="0">
                <a:solidFill>
                  <a:srgbClr val="FF0000"/>
                </a:solidFill>
              </a:rPr>
              <a:t>하나의</a:t>
            </a:r>
            <a:r>
              <a:rPr kumimoji="1" lang="ko-KR" altLang="en-US" sz="2000" dirty="0">
                <a:solidFill>
                  <a:srgbClr val="FF0000"/>
                </a:solidFill>
              </a:rPr>
              <a:t> 정점</a:t>
            </a:r>
            <a:r>
              <a:rPr kumimoji="1" lang="ko-KR" altLang="en-US" sz="2000" dirty="0"/>
              <a:t>에서 다른 모든 정점까지의 최단 경로</a:t>
            </a:r>
            <a:endParaRPr kumimoji="1" lang="en-US" altLang="ko-KR" sz="2000" dirty="0"/>
          </a:p>
          <a:p>
            <a:pPr algn="ctr"/>
            <a:r>
              <a:rPr kumimoji="1" lang="en-US" altLang="ko-KR" sz="2000" dirty="0"/>
              <a:t>(S.S.S.P - Single Source Shortest Path)</a:t>
            </a:r>
            <a:endParaRPr kumimoji="1" lang="ko-Kore-KR" altLang="en-US" sz="2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65AEB6D-A909-7983-1EC4-865B3D1E5201}"/>
              </a:ext>
            </a:extLst>
          </p:cNvPr>
          <p:cNvSpPr/>
          <p:nvPr/>
        </p:nvSpPr>
        <p:spPr>
          <a:xfrm>
            <a:off x="6406052" y="2313952"/>
            <a:ext cx="3930869" cy="34158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rgbClr val="FF0000"/>
                </a:solidFill>
              </a:rPr>
              <a:t>한 번에</a:t>
            </a:r>
            <a:r>
              <a:rPr kumimoji="1" lang="ko-KR" altLang="en-US" sz="2000" dirty="0"/>
              <a:t> 모든 최단 경로</a:t>
            </a:r>
            <a:endParaRPr kumimoji="1" lang="en-US" altLang="ko-KR" sz="2000" dirty="0"/>
          </a:p>
          <a:p>
            <a:pPr algn="ctr"/>
            <a:r>
              <a:rPr kumimoji="1" lang="en-US" altLang="ko-KR" sz="2000" dirty="0"/>
              <a:t>* </a:t>
            </a:r>
            <a:r>
              <a:rPr kumimoji="1" lang="ko-KR" altLang="en-US" sz="2000" dirty="0"/>
              <a:t>훨씬 간단</a:t>
            </a:r>
            <a:endParaRPr kumimoji="1" lang="en-US" altLang="ko-KR" sz="2000" dirty="0"/>
          </a:p>
          <a:p>
            <a:pPr algn="ctr"/>
            <a:r>
              <a:rPr kumimoji="1" lang="ko-KR" altLang="en-US" sz="2000" dirty="0"/>
              <a:t>* 음의 간선도 가능</a:t>
            </a:r>
            <a:endParaRPr kumimoji="1" lang="ko-Kore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A35B38-613C-4871-A168-A41106EA16C6}"/>
              </a:ext>
            </a:extLst>
          </p:cNvPr>
          <p:cNvSpPr txBox="1"/>
          <p:nvPr/>
        </p:nvSpPr>
        <p:spPr>
          <a:xfrm>
            <a:off x="3055785" y="2491346"/>
            <a:ext cx="1322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b="1" dirty="0">
                <a:solidFill>
                  <a:schemeClr val="accent5">
                    <a:lumMod val="75000"/>
                  </a:schemeClr>
                </a:solidFill>
              </a:rPr>
              <a:t>Dijkstra</a:t>
            </a:r>
            <a:endParaRPr kumimoji="1" lang="ko-Kore-KR" alt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C98ABE-596F-11C7-933C-7C26D7FE8C90}"/>
              </a:ext>
            </a:extLst>
          </p:cNvPr>
          <p:cNvSpPr txBox="1"/>
          <p:nvPr/>
        </p:nvSpPr>
        <p:spPr>
          <a:xfrm>
            <a:off x="7235232" y="2491345"/>
            <a:ext cx="2400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b="1" dirty="0">
                <a:solidFill>
                  <a:schemeClr val="accent5">
                    <a:lumMod val="75000"/>
                  </a:schemeClr>
                </a:solidFill>
              </a:rPr>
              <a:t>Floyd-</a:t>
            </a:r>
            <a:r>
              <a:rPr kumimoji="1" lang="en-US" altLang="ko-Kore-KR" sz="2800" b="1" dirty="0" err="1">
                <a:solidFill>
                  <a:schemeClr val="accent5">
                    <a:lumMod val="75000"/>
                  </a:schemeClr>
                </a:solidFill>
              </a:rPr>
              <a:t>Warshall</a:t>
            </a:r>
            <a:endParaRPr kumimoji="1" lang="ko-Kore-KR" alt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512D7F3B-CFBD-A17C-0416-21D0AEB23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063"/>
            <a:ext cx="10515600" cy="476710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kumimoji="1" lang="ko-KR" altLang="en-US" sz="2600" dirty="0"/>
              <a:t>모든 최단 경로를 구하는 알고리즘</a:t>
            </a:r>
            <a:endParaRPr kumimoji="1" lang="ko-Kore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947525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6391D-DB79-D421-209C-5C986669E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예제 </a:t>
            </a:r>
            <a:r>
              <a:rPr kumimoji="1" lang="en-US" altLang="ko-KR"/>
              <a:t>1</a:t>
            </a:r>
            <a:r>
              <a:rPr kumimoji="1" lang="ko-KR" altLang="en-US"/>
              <a:t> 소스코드</a:t>
            </a:r>
            <a:endParaRPr kumimoji="1" lang="ko-Kore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0A62BD20-979A-A246-DB3F-B41AADA22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858" y="1219375"/>
            <a:ext cx="4969142" cy="5359281"/>
          </a:xfrm>
          <a:prstGeom prst="rect">
            <a:avLst/>
          </a:prstGeom>
        </p:spPr>
      </p:pic>
      <p:pic>
        <p:nvPicPr>
          <p:cNvPr id="7" name="그림 6" descr="텍스트, 모니터, 화면, 실내이(가) 표시된 사진&#10;&#10;자동 생성된 설명">
            <a:extLst>
              <a:ext uri="{FF2B5EF4-FFF2-40B4-BE49-F238E27FC236}">
                <a16:creationId xmlns:a16="http://schemas.microsoft.com/office/drawing/2014/main" id="{56EB6FA6-5D5F-4791-BAA3-D61967539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314" y="1743596"/>
            <a:ext cx="5041776" cy="374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720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D988CBF-2EC6-D66A-3CB0-5053401F9F4B}"/>
              </a:ext>
            </a:extLst>
          </p:cNvPr>
          <p:cNvSpPr/>
          <p:nvPr/>
        </p:nvSpPr>
        <p:spPr>
          <a:xfrm>
            <a:off x="6583680" y="1329103"/>
            <a:ext cx="4693920" cy="4852416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CF8CA1-CEF3-8745-33AE-767E54997D19}"/>
              </a:ext>
            </a:extLst>
          </p:cNvPr>
          <p:cNvSpPr/>
          <p:nvPr/>
        </p:nvSpPr>
        <p:spPr>
          <a:xfrm>
            <a:off x="743711" y="1329103"/>
            <a:ext cx="4693920" cy="4852416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7FBF7E9-68E7-A87A-BAF3-099FE2E86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Dijkstra VS Floyd-</a:t>
            </a:r>
            <a:r>
              <a:rPr kumimoji="1" lang="en-US" altLang="ko-Kore-KR" dirty="0" err="1"/>
              <a:t>Warshall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A59C60-78C8-1EE5-1529-28348E0C5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008" y="2135462"/>
            <a:ext cx="4611624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kumimoji="1" lang="ko-Kore-KR" altLang="en-US" b="1" dirty="0"/>
              <a:t>단계마다</a:t>
            </a:r>
            <a:r>
              <a:rPr kumimoji="1" lang="ko-KR" altLang="en-US" dirty="0"/>
              <a:t> 최단 노드 하나씩 선택</a:t>
            </a:r>
            <a:r>
              <a:rPr kumimoji="1" lang="en-US" altLang="ko-KR" dirty="0"/>
              <a:t>,</a:t>
            </a:r>
            <a:r>
              <a:rPr kumimoji="1" lang="ko-KR" altLang="en-US" dirty="0"/>
              <a:t> 해당 노드 거치는 경로 </a:t>
            </a:r>
            <a:r>
              <a:rPr kumimoji="1" lang="ko-KR" altLang="en-US" b="1" dirty="0"/>
              <a:t>확인</a:t>
            </a:r>
            <a:r>
              <a:rPr kumimoji="1" lang="ko-KR" altLang="en-US" dirty="0"/>
              <a:t>하며 갱신</a:t>
            </a:r>
            <a:endParaRPr kumimoji="1" lang="en-US" altLang="ko-KR" dirty="0"/>
          </a:p>
          <a:p>
            <a:pPr>
              <a:lnSpc>
                <a:spcPct val="100000"/>
              </a:lnSpc>
            </a:pPr>
            <a:r>
              <a:rPr kumimoji="1" lang="en-US" altLang="ko-KR" b="1" dirty="0"/>
              <a:t>1</a:t>
            </a:r>
            <a:r>
              <a:rPr kumimoji="1" lang="ko-KR" altLang="en-US" b="1" dirty="0"/>
              <a:t>차원</a:t>
            </a:r>
            <a:r>
              <a:rPr kumimoji="1" lang="ko-KR" altLang="en-US" dirty="0"/>
              <a:t> 리스트</a:t>
            </a:r>
            <a:r>
              <a:rPr kumimoji="1" lang="en-US" altLang="ko-KR" dirty="0"/>
              <a:t>(</a:t>
            </a:r>
            <a:r>
              <a:rPr kumimoji="1" lang="ko-KR" altLang="en-US" dirty="0"/>
              <a:t>한 노드에서 다른 노드까지</a:t>
            </a:r>
            <a:r>
              <a:rPr kumimoji="1" lang="en-US" altLang="ko-KR" dirty="0"/>
              <a:t>)</a:t>
            </a:r>
          </a:p>
          <a:p>
            <a:pPr>
              <a:lnSpc>
                <a:spcPct val="100000"/>
              </a:lnSpc>
            </a:pPr>
            <a:r>
              <a:rPr kumimoji="1" lang="en-US" altLang="ko-Kore-KR" dirty="0"/>
              <a:t>Greedy Algorithm</a:t>
            </a:r>
          </a:p>
          <a:p>
            <a:pPr>
              <a:lnSpc>
                <a:spcPct val="100000"/>
              </a:lnSpc>
            </a:pPr>
            <a:r>
              <a:rPr kumimoji="1" lang="en-US" altLang="ko-Kore-KR" b="1" dirty="0"/>
              <a:t>O(N^2</a:t>
            </a:r>
            <a:r>
              <a:rPr kumimoji="1" lang="en-US" altLang="ko-KR" b="1" dirty="0"/>
              <a:t>)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시간복잡도</a:t>
            </a:r>
            <a:endParaRPr kumimoji="1" lang="en-US" altLang="ko-KR" dirty="0"/>
          </a:p>
          <a:p>
            <a:pPr>
              <a:lnSpc>
                <a:spcPct val="100000"/>
              </a:lnSpc>
            </a:pPr>
            <a:r>
              <a:rPr kumimoji="1" lang="ko-KR" altLang="en-US" dirty="0"/>
              <a:t>긴 소스코드</a:t>
            </a:r>
            <a:endParaRPr kumimoji="1" lang="ko-Kore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30AEE68-D3FD-9EA4-9A0C-85B8C7DD7978}"/>
              </a:ext>
            </a:extLst>
          </p:cNvPr>
          <p:cNvSpPr txBox="1">
            <a:spLocks/>
          </p:cNvSpPr>
          <p:nvPr/>
        </p:nvSpPr>
        <p:spPr>
          <a:xfrm>
            <a:off x="6754370" y="2136118"/>
            <a:ext cx="41574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ko-KR" altLang="en-US" dirty="0"/>
              <a:t>단계마다 </a:t>
            </a:r>
            <a:r>
              <a:rPr kumimoji="1" lang="en-US" altLang="ko-KR" dirty="0"/>
              <a:t>‘</a:t>
            </a:r>
            <a:r>
              <a:rPr kumimoji="1" lang="ko-KR" altLang="en-US" dirty="0"/>
              <a:t>거쳐 가는 노드</a:t>
            </a:r>
            <a:r>
              <a:rPr kumimoji="1" lang="en-US" altLang="ko-KR" dirty="0"/>
              <a:t>’</a:t>
            </a:r>
            <a:r>
              <a:rPr kumimoji="1" lang="ko-KR" altLang="en-US" dirty="0"/>
              <a:t> 기준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b="1" dirty="0"/>
              <a:t>매번</a:t>
            </a:r>
            <a:r>
              <a:rPr kumimoji="1" lang="ko-KR" altLang="en-US" dirty="0"/>
              <a:t> 최단 노드를 찾을 </a:t>
            </a:r>
            <a:r>
              <a:rPr kumimoji="1" lang="ko-KR" altLang="en-US" b="1" dirty="0"/>
              <a:t>필요 </a:t>
            </a:r>
            <a:r>
              <a:rPr kumimoji="1" lang="en-US" altLang="ko-KR" b="1" dirty="0"/>
              <a:t>X</a:t>
            </a:r>
            <a:endParaRPr kumimoji="1" lang="en-US" altLang="ko-KR" sz="1200" b="1" dirty="0"/>
          </a:p>
          <a:p>
            <a:pPr>
              <a:lnSpc>
                <a:spcPct val="100000"/>
              </a:lnSpc>
            </a:pPr>
            <a:r>
              <a:rPr kumimoji="1" lang="en-US" altLang="ko-KR" b="1" dirty="0"/>
              <a:t>2</a:t>
            </a:r>
            <a:r>
              <a:rPr kumimoji="1" lang="ko-KR" altLang="en-US" b="1" dirty="0"/>
              <a:t>차원 </a:t>
            </a:r>
            <a:r>
              <a:rPr kumimoji="1" lang="ko-KR" altLang="en-US" dirty="0"/>
              <a:t>배열</a:t>
            </a:r>
            <a:endParaRPr kumimoji="1" lang="en-US" altLang="ko-KR" dirty="0"/>
          </a:p>
          <a:p>
            <a:pPr>
              <a:lnSpc>
                <a:spcPct val="100000"/>
              </a:lnSpc>
            </a:pPr>
            <a:endParaRPr kumimoji="1" lang="en-US" altLang="ko-KR" sz="1100" dirty="0"/>
          </a:p>
          <a:p>
            <a:pPr>
              <a:lnSpc>
                <a:spcPct val="100000"/>
              </a:lnSpc>
            </a:pPr>
            <a:r>
              <a:rPr kumimoji="1" lang="en-US" altLang="ko-Kore-KR" dirty="0"/>
              <a:t>DP Algorithm</a:t>
            </a:r>
          </a:p>
          <a:p>
            <a:pPr>
              <a:lnSpc>
                <a:spcPct val="100000"/>
              </a:lnSpc>
            </a:pPr>
            <a:r>
              <a:rPr kumimoji="1" lang="en-US" altLang="ko-Kore-KR" b="1" dirty="0"/>
              <a:t>O(N^</a:t>
            </a:r>
            <a:r>
              <a:rPr kumimoji="1" lang="en-US" altLang="ko-KR" b="1" dirty="0"/>
              <a:t>3)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시간복잡도</a:t>
            </a:r>
            <a:endParaRPr kumimoji="1" lang="en-US" altLang="ko-KR" dirty="0"/>
          </a:p>
          <a:p>
            <a:pPr>
              <a:lnSpc>
                <a:spcPct val="100000"/>
              </a:lnSpc>
            </a:pPr>
            <a:r>
              <a:rPr kumimoji="1" lang="ko-KR" altLang="en-US" dirty="0"/>
              <a:t>짧은 소스코드</a:t>
            </a:r>
            <a:endParaRPr kumimoji="1" lang="ko-Kore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7A9962A-1ED9-0A88-9356-8B8E6DC265A9}"/>
              </a:ext>
            </a:extLst>
          </p:cNvPr>
          <p:cNvCxnSpPr/>
          <p:nvPr/>
        </p:nvCxnSpPr>
        <p:spPr>
          <a:xfrm>
            <a:off x="5608320" y="3633391"/>
            <a:ext cx="768096" cy="0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965669C-E5DF-70B8-5599-1ABBFC734F23}"/>
              </a:ext>
            </a:extLst>
          </p:cNvPr>
          <p:cNvSpPr txBox="1"/>
          <p:nvPr/>
        </p:nvSpPr>
        <p:spPr>
          <a:xfrm>
            <a:off x="2250186" y="1317848"/>
            <a:ext cx="19583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4000" dirty="0">
                <a:solidFill>
                  <a:schemeClr val="bg1"/>
                </a:solidFill>
              </a:rPr>
              <a:t>Dijkstra</a:t>
            </a:r>
            <a:endParaRPr lang="ko-Kore-KR" altLang="en-US" sz="40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EEFA41-394E-FB12-AD00-A2D43E0C6B6C}"/>
              </a:ext>
            </a:extLst>
          </p:cNvPr>
          <p:cNvSpPr txBox="1"/>
          <p:nvPr/>
        </p:nvSpPr>
        <p:spPr>
          <a:xfrm>
            <a:off x="7364731" y="1385079"/>
            <a:ext cx="40835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4000" dirty="0">
                <a:solidFill>
                  <a:schemeClr val="bg1"/>
                </a:solidFill>
              </a:rPr>
              <a:t>Floyd-</a:t>
            </a:r>
            <a:r>
              <a:rPr kumimoji="1" lang="en-US" altLang="ko-Kore-KR" sz="4000" dirty="0" err="1">
                <a:solidFill>
                  <a:schemeClr val="bg1"/>
                </a:solidFill>
              </a:rPr>
              <a:t>Warshall</a:t>
            </a:r>
            <a:endParaRPr lang="ko-Kore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7847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17C61B-624A-F01E-4ED9-A1FFD38C3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오늘의 문제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611C6A-C8D6-5658-FA50-EFB1C92EB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ko-Kore-KR" dirty="0"/>
              <a:t>#</a:t>
            </a:r>
            <a:r>
              <a:rPr kumimoji="1" lang="en-US" altLang="ko-KR" dirty="0"/>
              <a:t>11403,</a:t>
            </a:r>
            <a:r>
              <a:rPr kumimoji="1" lang="ko-KR" altLang="en-US" dirty="0"/>
              <a:t> </a:t>
            </a:r>
            <a:r>
              <a:rPr kumimoji="1" lang="en-US" altLang="ko-KR" dirty="0"/>
              <a:t>‘</a:t>
            </a:r>
            <a:r>
              <a:rPr kumimoji="1" lang="ko-KR" altLang="en-US" dirty="0"/>
              <a:t>경로 찾기</a:t>
            </a:r>
            <a:r>
              <a:rPr kumimoji="1" lang="en-US" altLang="ko-KR" dirty="0"/>
              <a:t>’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/>
              <a:t>#11404,</a:t>
            </a:r>
            <a:r>
              <a:rPr kumimoji="1" lang="ko-KR" altLang="en-US" dirty="0"/>
              <a:t> </a:t>
            </a:r>
            <a:r>
              <a:rPr kumimoji="1" lang="en-US" altLang="ko-KR" dirty="0"/>
              <a:t>‘</a:t>
            </a:r>
            <a:r>
              <a:rPr kumimoji="1" lang="ko-KR" altLang="en-US" dirty="0" err="1"/>
              <a:t>플로이드</a:t>
            </a:r>
            <a:r>
              <a:rPr kumimoji="1" lang="en-US" altLang="ko-KR" dirty="0"/>
              <a:t>’</a:t>
            </a:r>
          </a:p>
          <a:p>
            <a:pPr>
              <a:lnSpc>
                <a:spcPct val="150000"/>
              </a:lnSpc>
            </a:pPr>
            <a:r>
              <a:rPr kumimoji="1" lang="ko-KR" altLang="en-US" dirty="0"/>
              <a:t>추가문제 </a:t>
            </a:r>
            <a:r>
              <a:rPr kumimoji="1" lang="en-US" altLang="ko-KR" dirty="0"/>
              <a:t>#1389,</a:t>
            </a:r>
            <a:r>
              <a:rPr kumimoji="1" lang="ko-KR" altLang="en-US" dirty="0"/>
              <a:t> </a:t>
            </a:r>
            <a:r>
              <a:rPr kumimoji="1" lang="en-US" altLang="ko-KR" dirty="0"/>
              <a:t>‘</a:t>
            </a:r>
            <a:r>
              <a:rPr kumimoji="1" lang="ko-KR" altLang="en-US" dirty="0"/>
              <a:t>케빈 베이컨의 </a:t>
            </a:r>
            <a:r>
              <a:rPr kumimoji="1" lang="en-US" altLang="ko-KR" dirty="0"/>
              <a:t>6</a:t>
            </a:r>
            <a:r>
              <a:rPr kumimoji="1" lang="ko-KR" altLang="en-US" dirty="0"/>
              <a:t>단계 법칙</a:t>
            </a:r>
            <a:r>
              <a:rPr kumimoji="1" lang="en-US" altLang="ko-KR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9609633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9A7F339-3B86-D41C-39CB-A0F9961AE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613" y="524256"/>
            <a:ext cx="9305070" cy="560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44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56CFF366-7B94-A847-9D54-BA2CF133B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686" y="277368"/>
            <a:ext cx="8928720" cy="600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4966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FA7F6B9-0CE7-02D0-17A7-6AA33214E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328" y="0"/>
            <a:ext cx="63993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9731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B5581-AD72-0684-08DB-F744AA9AD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#</a:t>
            </a:r>
            <a:r>
              <a:rPr lang="en-US" altLang="ko-KR" dirty="0"/>
              <a:t>11403</a:t>
            </a:r>
            <a:r>
              <a:rPr lang="ko-KR" altLang="en-US" dirty="0"/>
              <a:t> </a:t>
            </a:r>
            <a:r>
              <a:rPr lang="en-US" altLang="ko-KR" dirty="0"/>
              <a:t>C++</a:t>
            </a:r>
            <a:endParaRPr lang="ko-Kore-KR" altLang="en-US" dirty="0"/>
          </a:p>
        </p:txBody>
      </p:sp>
      <p:pic>
        <p:nvPicPr>
          <p:cNvPr id="9" name="그림 8" descr="텍스트, 모니터, 화면, 스크린샷이(가) 표시된 사진&#10;&#10;자동 생성된 설명">
            <a:extLst>
              <a:ext uri="{FF2B5EF4-FFF2-40B4-BE49-F238E27FC236}">
                <a16:creationId xmlns:a16="http://schemas.microsoft.com/office/drawing/2014/main" id="{40A17F51-A2F5-CB5C-8C7E-A8B35C18D9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6654"/>
          <a:stretch/>
        </p:blipFill>
        <p:spPr>
          <a:xfrm>
            <a:off x="510766" y="1685664"/>
            <a:ext cx="5458776" cy="4093717"/>
          </a:xfrm>
          <a:prstGeom prst="rect">
            <a:avLst/>
          </a:prstGeom>
        </p:spPr>
      </p:pic>
      <p:pic>
        <p:nvPicPr>
          <p:cNvPr id="10" name="그림 9" descr="텍스트, 모니터, 화면, 스크린샷이(가) 표시된 사진&#10;&#10;자동 생성된 설명">
            <a:extLst>
              <a:ext uri="{FF2B5EF4-FFF2-40B4-BE49-F238E27FC236}">
                <a16:creationId xmlns:a16="http://schemas.microsoft.com/office/drawing/2014/main" id="{413DB4D2-2F01-D36E-372B-0F121267BA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303"/>
          <a:stretch/>
        </p:blipFill>
        <p:spPr>
          <a:xfrm>
            <a:off x="6096000" y="1012493"/>
            <a:ext cx="5449824" cy="544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2838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B5581-AD72-0684-08DB-F744AA9AD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#</a:t>
            </a:r>
            <a:r>
              <a:rPr lang="en-US" altLang="ko-KR" dirty="0"/>
              <a:t>11403 Python, Java</a:t>
            </a:r>
            <a:endParaRPr lang="ko-Kore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A9B0F1A-28BB-DA5E-4EAD-10C966416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278" y="0"/>
            <a:ext cx="4458956" cy="6858000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5AE8DCF6-4528-35FC-FAC1-0FF9339CE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582" y="2327292"/>
            <a:ext cx="5360642" cy="302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6176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70324-F00C-4001-23DB-93A5D872C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#</a:t>
            </a:r>
            <a:r>
              <a:rPr kumimoji="1" lang="en-US" altLang="ko-KR" dirty="0"/>
              <a:t>11404 C++</a:t>
            </a:r>
            <a:endParaRPr kumimoji="1" lang="ko-Kore-KR" altLang="en-US" dirty="0"/>
          </a:p>
        </p:txBody>
      </p:sp>
      <p:pic>
        <p:nvPicPr>
          <p:cNvPr id="5" name="그림 4" descr="텍스트, 모니터, 스크린샷, 은색이(가) 표시된 사진&#10;&#10;자동 생성된 설명">
            <a:extLst>
              <a:ext uri="{FF2B5EF4-FFF2-40B4-BE49-F238E27FC236}">
                <a16:creationId xmlns:a16="http://schemas.microsoft.com/office/drawing/2014/main" id="{953FC7F0-8F30-1677-D583-4E33016BE3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418"/>
          <a:stretch/>
        </p:blipFill>
        <p:spPr>
          <a:xfrm>
            <a:off x="925548" y="1376603"/>
            <a:ext cx="4843018" cy="463321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E331F7C-F43C-EB99-3B95-04FC813BBB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657"/>
          <a:stretch/>
        </p:blipFill>
        <p:spPr>
          <a:xfrm>
            <a:off x="5888217" y="1294315"/>
            <a:ext cx="4843018" cy="479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7011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70324-F00C-4001-23DB-93A5D872C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#</a:t>
            </a:r>
            <a:r>
              <a:rPr kumimoji="1" lang="en-US" altLang="ko-KR" dirty="0"/>
              <a:t>11404 Python</a:t>
            </a:r>
            <a:endParaRPr kumimoji="1" lang="ko-Kore-KR" altLang="en-US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B4EA546C-CC5C-6A9E-1034-AD1BD347E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916" y="1455510"/>
            <a:ext cx="3690276" cy="422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761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4EA795-D348-0A1F-FA9C-35DA49875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Floyd-</a:t>
            </a:r>
            <a:r>
              <a:rPr kumimoji="1" lang="en-US" altLang="ko-Kore-KR" dirty="0" err="1"/>
              <a:t>Warshall</a:t>
            </a:r>
            <a:r>
              <a:rPr kumimoji="1" lang="en-US" altLang="ko-Kore-KR" dirty="0"/>
              <a:t> Algorithm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24ACFE-5658-6124-935A-450FC937A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573"/>
            <a:ext cx="10515600" cy="476710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kumimoji="1" lang="ko-KR" altLang="en-US" dirty="0"/>
              <a:t>모든 최단 경로를 구하는 알고리즘</a:t>
            </a:r>
            <a:endParaRPr kumimoji="1" lang="ko-Kore-KR" altLang="en-US" dirty="0"/>
          </a:p>
          <a:p>
            <a:pPr>
              <a:lnSpc>
                <a:spcPct val="110000"/>
              </a:lnSpc>
            </a:pPr>
            <a:r>
              <a:rPr kumimoji="1" lang="en-US" altLang="ko-Kore-KR" dirty="0"/>
              <a:t>‘</a:t>
            </a:r>
            <a:r>
              <a:rPr kumimoji="1" lang="ko-KR" altLang="en-US" dirty="0"/>
              <a:t>거쳐 가는 정점</a:t>
            </a:r>
            <a:r>
              <a:rPr kumimoji="1" lang="en-US" altLang="ko-KR" dirty="0"/>
              <a:t>’</a:t>
            </a:r>
            <a:r>
              <a:rPr kumimoji="1" lang="ko-KR" altLang="en-US" dirty="0"/>
              <a:t>을 기준으로 알고리즘 수행 </a:t>
            </a:r>
            <a:endParaRPr kumimoji="1" lang="en-US" altLang="ko-KR" dirty="0"/>
          </a:p>
          <a:p>
            <a:pPr marL="0" indent="0">
              <a:lnSpc>
                <a:spcPct val="110000"/>
              </a:lnSpc>
              <a:buNone/>
            </a:pPr>
            <a:r>
              <a:rPr kumimoji="1" lang="en-US" altLang="ko-KR" dirty="0"/>
              <a:t>	-&gt;</a:t>
            </a:r>
            <a:r>
              <a:rPr kumimoji="1" lang="ko-KR" altLang="en-US" dirty="0"/>
              <a:t> 매 단계마다 거치지 않은 최단 노드를 찾을 필요 </a:t>
            </a:r>
            <a:r>
              <a:rPr kumimoji="1" lang="en-US" altLang="ko-KR" dirty="0"/>
              <a:t>X</a:t>
            </a:r>
          </a:p>
          <a:p>
            <a:pPr>
              <a:lnSpc>
                <a:spcPct val="110000"/>
              </a:lnSpc>
            </a:pPr>
            <a:r>
              <a:rPr kumimoji="1" lang="en-US" altLang="ko-KR" dirty="0"/>
              <a:t>2</a:t>
            </a:r>
            <a:r>
              <a:rPr kumimoji="1" lang="ko-KR" altLang="en-US" dirty="0"/>
              <a:t>차원 테이블에 최단 거리 정보 저장</a:t>
            </a:r>
            <a:endParaRPr kumimoji="1" lang="en-US" altLang="ko-KR" dirty="0"/>
          </a:p>
          <a:p>
            <a:pPr>
              <a:lnSpc>
                <a:spcPct val="110000"/>
              </a:lnSpc>
            </a:pPr>
            <a:r>
              <a:rPr kumimoji="1" lang="ko-KR" altLang="en-US" dirty="0" err="1"/>
              <a:t>점화식</a:t>
            </a:r>
            <a:r>
              <a:rPr kumimoji="1" lang="en-US" altLang="ko-KR" dirty="0"/>
              <a:t>(DP </a:t>
            </a:r>
            <a:r>
              <a:rPr kumimoji="1" lang="ko-KR" altLang="en-US" dirty="0"/>
              <a:t>알고리즘</a:t>
            </a:r>
            <a:r>
              <a:rPr kumimoji="1" lang="en-US" altLang="ko-KR" dirty="0"/>
              <a:t>)</a:t>
            </a:r>
          </a:p>
          <a:p>
            <a:pPr>
              <a:lnSpc>
                <a:spcPct val="110000"/>
              </a:lnSpc>
            </a:pPr>
            <a:endParaRPr kumimoji="1" lang="en-US" altLang="ko-Kore-KR" dirty="0"/>
          </a:p>
          <a:p>
            <a:pPr>
              <a:lnSpc>
                <a:spcPct val="110000"/>
              </a:lnSpc>
            </a:pPr>
            <a:endParaRPr kumimoji="1" lang="en-US" altLang="ko-Kore-KR" dirty="0"/>
          </a:p>
          <a:p>
            <a:pPr>
              <a:lnSpc>
                <a:spcPct val="110000"/>
              </a:lnSpc>
            </a:pPr>
            <a:r>
              <a:rPr kumimoji="1" lang="en-US" altLang="ko-KR" dirty="0"/>
              <a:t>O(N^3) </a:t>
            </a:r>
            <a:r>
              <a:rPr kumimoji="1" lang="ko-KR" altLang="en-US" dirty="0" err="1"/>
              <a:t>시간복잡도</a:t>
            </a:r>
            <a:endParaRPr kumimoji="1" lang="en-US" altLang="ko-KR" dirty="0"/>
          </a:p>
          <a:p>
            <a:pPr>
              <a:lnSpc>
                <a:spcPct val="110000"/>
              </a:lnSpc>
            </a:pPr>
            <a:r>
              <a:rPr kumimoji="1" lang="en-US" altLang="ko-Kore-KR" dirty="0"/>
              <a:t>O(N^2) </a:t>
            </a:r>
            <a:r>
              <a:rPr kumimoji="1" lang="ko-Kore-KR" altLang="en-US" dirty="0"/>
              <a:t>공간복잡도</a:t>
            </a:r>
          </a:p>
        </p:txBody>
      </p:sp>
      <p:pic>
        <p:nvPicPr>
          <p:cNvPr id="5" name="그림 4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0E0D6390-3F17-DFFB-847E-3B3E6E4B44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90"/>
          <a:stretch/>
        </p:blipFill>
        <p:spPr>
          <a:xfrm>
            <a:off x="1363278" y="4204137"/>
            <a:ext cx="6600708" cy="82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6162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0FD6571F-F072-1305-8DCF-0F8FDC216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11" y="155148"/>
            <a:ext cx="5392587" cy="6440723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BA6D7EAA-9EB3-FD3D-27C5-7E48F5A46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789" y="646176"/>
            <a:ext cx="5667512" cy="525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3139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D0D6159-90ED-2E4B-5E83-45E0DC0AF6E1}"/>
              </a:ext>
            </a:extLst>
          </p:cNvPr>
          <p:cNvSpPr txBox="1"/>
          <p:nvPr/>
        </p:nvSpPr>
        <p:spPr>
          <a:xfrm>
            <a:off x="3373138" y="2828835"/>
            <a:ext cx="54457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7200" b="1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감사합니당</a:t>
            </a:r>
            <a:r>
              <a:rPr kumimoji="1" lang="ko-KR" altLang="en-US" sz="72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🙇🏻‍♀️</a:t>
            </a:r>
            <a:endParaRPr kumimoji="1" lang="ko-Kore-KR" altLang="en-US" sz="28700" b="1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3059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D4D01E-66EB-9900-1161-098D26678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Floyd-</a:t>
            </a:r>
            <a:r>
              <a:rPr kumimoji="1" lang="en-US" altLang="ko-Kore-KR" dirty="0" err="1"/>
              <a:t>Warshall</a:t>
            </a:r>
            <a:r>
              <a:rPr kumimoji="1" lang="en-US" altLang="ko-Kore-KR" dirty="0"/>
              <a:t> Algorithm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12961B-2EDC-0D78-7FAC-E64CF52F4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ko-KR" altLang="en-US" dirty="0"/>
              <a:t>알고리즘 수행 과정</a:t>
            </a:r>
            <a:endParaRPr kumimoji="1" lang="en-US" altLang="ko-KR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ko-KR" altLang="en-US" dirty="0"/>
              <a:t>그래프를 </a:t>
            </a:r>
            <a:r>
              <a:rPr kumimoji="1" lang="en-US" altLang="ko-KR" dirty="0"/>
              <a:t>2</a:t>
            </a:r>
            <a:r>
              <a:rPr kumimoji="1" lang="ko-KR" altLang="en-US" dirty="0"/>
              <a:t>차원 배열로 표현</a:t>
            </a:r>
            <a:endParaRPr kumimoji="1" lang="en-US" altLang="ko-KR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ko-KR" altLang="en-US" dirty="0"/>
              <a:t>노드 </a:t>
            </a:r>
            <a:r>
              <a:rPr kumimoji="1" lang="en-US" altLang="ko-KR" dirty="0"/>
              <a:t>Z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거쳐가는 경우를 선택</a:t>
            </a:r>
            <a:r>
              <a:rPr kumimoji="1" lang="en-US" altLang="ko-KR" dirty="0"/>
              <a:t>(Z</a:t>
            </a:r>
            <a:r>
              <a:rPr kumimoji="1" lang="ko-KR" altLang="en-US" dirty="0"/>
              <a:t>는 모든 노드</a:t>
            </a:r>
            <a:r>
              <a:rPr kumimoji="1" lang="en-US" altLang="ko-KR" dirty="0"/>
              <a:t>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R" dirty="0"/>
              <a:t>(X-&gt;Y) &gt; (X-&gt;Z + Z-&gt;Y)</a:t>
            </a:r>
            <a:r>
              <a:rPr kumimoji="1" lang="ko-KR" altLang="en-US" dirty="0"/>
              <a:t> 일 때만 갱신</a:t>
            </a:r>
            <a:endParaRPr kumimoji="1" lang="en-US" altLang="ko-KR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ko-KR" altLang="en-US" dirty="0"/>
              <a:t>모든 노드에 대해 수행</a:t>
            </a:r>
            <a:endParaRPr kumimoji="1" lang="en-US" altLang="ko-KR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21617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032D4E39-4CED-114F-33AE-D5EF46B7E63F}"/>
              </a:ext>
            </a:extLst>
          </p:cNvPr>
          <p:cNvSpPr/>
          <p:nvPr/>
        </p:nvSpPr>
        <p:spPr>
          <a:xfrm>
            <a:off x="780288" y="1320290"/>
            <a:ext cx="1524000" cy="156057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5400" dirty="0"/>
              <a:t>1</a:t>
            </a:r>
            <a:endParaRPr kumimoji="1" lang="ko-Kore-KR" altLang="en-US" sz="54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0644D13-7306-7EC1-DFB3-AB5A0B8D9660}"/>
              </a:ext>
            </a:extLst>
          </p:cNvPr>
          <p:cNvSpPr/>
          <p:nvPr/>
        </p:nvSpPr>
        <p:spPr>
          <a:xfrm>
            <a:off x="4767072" y="4636514"/>
            <a:ext cx="1524000" cy="156057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5400" dirty="0"/>
              <a:t>3</a:t>
            </a:r>
            <a:endParaRPr kumimoji="1" lang="ko-Kore-KR" altLang="en-US" sz="54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F9DA186-0728-6220-D700-C0388798CFE0}"/>
              </a:ext>
            </a:extLst>
          </p:cNvPr>
          <p:cNvSpPr/>
          <p:nvPr/>
        </p:nvSpPr>
        <p:spPr>
          <a:xfrm>
            <a:off x="4767072" y="1320290"/>
            <a:ext cx="1524000" cy="156057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5400" dirty="0"/>
              <a:t>2</a:t>
            </a:r>
            <a:endParaRPr kumimoji="1" lang="ko-Kore-KR" altLang="en-US" sz="54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16E28AB-2CB0-AB65-BFEA-F28629F38D19}"/>
              </a:ext>
            </a:extLst>
          </p:cNvPr>
          <p:cNvSpPr/>
          <p:nvPr/>
        </p:nvSpPr>
        <p:spPr>
          <a:xfrm>
            <a:off x="780288" y="4636514"/>
            <a:ext cx="1524000" cy="156057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5400" dirty="0"/>
              <a:t>4</a:t>
            </a:r>
            <a:endParaRPr kumimoji="1" lang="ko-Kore-KR" altLang="en-US" sz="54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8250A52-8969-8FB9-0754-95961DF9BE95}"/>
              </a:ext>
            </a:extLst>
          </p:cNvPr>
          <p:cNvCxnSpPr/>
          <p:nvPr/>
        </p:nvCxnSpPr>
        <p:spPr>
          <a:xfrm>
            <a:off x="2304288" y="1747010"/>
            <a:ext cx="246278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0C8935E-5346-8CBB-5801-E6EE2CC1D2C1}"/>
              </a:ext>
            </a:extLst>
          </p:cNvPr>
          <p:cNvCxnSpPr>
            <a:cxnSpLocks/>
          </p:cNvCxnSpPr>
          <p:nvPr/>
        </p:nvCxnSpPr>
        <p:spPr>
          <a:xfrm flipH="1">
            <a:off x="2304288" y="2387090"/>
            <a:ext cx="246278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EB9718C-2B33-29DC-617C-25230F42620D}"/>
              </a:ext>
            </a:extLst>
          </p:cNvPr>
          <p:cNvCxnSpPr/>
          <p:nvPr/>
        </p:nvCxnSpPr>
        <p:spPr>
          <a:xfrm>
            <a:off x="2304288" y="5691122"/>
            <a:ext cx="246278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D8B0DE8-956D-34B8-735A-9F7C81200708}"/>
              </a:ext>
            </a:extLst>
          </p:cNvPr>
          <p:cNvCxnSpPr>
            <a:cxnSpLocks/>
          </p:cNvCxnSpPr>
          <p:nvPr/>
        </p:nvCxnSpPr>
        <p:spPr>
          <a:xfrm flipH="1">
            <a:off x="2304288" y="5185154"/>
            <a:ext cx="246278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03FB6D0-F72E-19DE-AEE7-D84C3BDFB4F1}"/>
              </a:ext>
            </a:extLst>
          </p:cNvPr>
          <p:cNvCxnSpPr>
            <a:cxnSpLocks/>
          </p:cNvCxnSpPr>
          <p:nvPr/>
        </p:nvCxnSpPr>
        <p:spPr>
          <a:xfrm>
            <a:off x="1542288" y="2917442"/>
            <a:ext cx="0" cy="167030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2EB8D9B-6CC9-83B3-C22D-9F7340BAD8FA}"/>
              </a:ext>
            </a:extLst>
          </p:cNvPr>
          <p:cNvCxnSpPr>
            <a:cxnSpLocks/>
          </p:cNvCxnSpPr>
          <p:nvPr/>
        </p:nvCxnSpPr>
        <p:spPr>
          <a:xfrm flipH="1">
            <a:off x="5504688" y="2917442"/>
            <a:ext cx="0" cy="167030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0E1353D-96D5-9FE9-A9FC-B75DFE9203F9}"/>
              </a:ext>
            </a:extLst>
          </p:cNvPr>
          <p:cNvCxnSpPr>
            <a:cxnSpLocks/>
            <a:stCxn id="5" idx="1"/>
            <a:endCxn id="4" idx="5"/>
          </p:cNvCxnSpPr>
          <p:nvPr/>
        </p:nvCxnSpPr>
        <p:spPr>
          <a:xfrm flipH="1" flipV="1">
            <a:off x="2081103" y="2652325"/>
            <a:ext cx="2909154" cy="221273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8F8E8FB-A0F8-E140-C426-1ACA64C16360}"/>
              </a:ext>
            </a:extLst>
          </p:cNvPr>
          <p:cNvSpPr txBox="1"/>
          <p:nvPr/>
        </p:nvSpPr>
        <p:spPr>
          <a:xfrm>
            <a:off x="3298037" y="1446217"/>
            <a:ext cx="39305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sz="3200" dirty="0"/>
              <a:t>5</a:t>
            </a:r>
            <a:endParaRPr kumimoji="1" lang="ko-Kore-KR" altLang="en-US" sz="3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E6FBAE-B452-6A03-5009-A336ACBF2D99}"/>
              </a:ext>
            </a:extLst>
          </p:cNvPr>
          <p:cNvSpPr txBox="1"/>
          <p:nvPr/>
        </p:nvSpPr>
        <p:spPr>
          <a:xfrm>
            <a:off x="3415488" y="2047804"/>
            <a:ext cx="39305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3200" dirty="0"/>
              <a:t>7</a:t>
            </a:r>
            <a:endParaRPr kumimoji="1" lang="ko-Kore-KR" altLang="en-US" sz="3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56C86A-DB6D-CE0D-DC2E-D31BA7EF7F61}"/>
              </a:ext>
            </a:extLst>
          </p:cNvPr>
          <p:cNvSpPr txBox="1"/>
          <p:nvPr/>
        </p:nvSpPr>
        <p:spPr>
          <a:xfrm>
            <a:off x="5308160" y="3457379"/>
            <a:ext cx="39305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3200" dirty="0"/>
              <a:t>9</a:t>
            </a:r>
            <a:endParaRPr kumimoji="1" lang="ko-Kore-KR" altLang="en-US" sz="3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77FF96-901C-A031-AF9D-98D98ADD25BF}"/>
              </a:ext>
            </a:extLst>
          </p:cNvPr>
          <p:cNvSpPr txBox="1"/>
          <p:nvPr/>
        </p:nvSpPr>
        <p:spPr>
          <a:xfrm>
            <a:off x="3298037" y="3466302"/>
            <a:ext cx="39305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3200" dirty="0"/>
              <a:t>2</a:t>
            </a:r>
            <a:endParaRPr kumimoji="1" lang="ko-Kore-KR" altLang="en-US" sz="3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9E735D6-566F-3BAB-43EF-FB2225C25117}"/>
              </a:ext>
            </a:extLst>
          </p:cNvPr>
          <p:cNvSpPr txBox="1"/>
          <p:nvPr/>
        </p:nvSpPr>
        <p:spPr>
          <a:xfrm>
            <a:off x="1370144" y="3466302"/>
            <a:ext cx="39305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3200" dirty="0"/>
              <a:t>8</a:t>
            </a:r>
            <a:endParaRPr kumimoji="1" lang="ko-Kore-KR" altLang="en-US" sz="3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29F653-9783-39F5-A59E-6775768B2760}"/>
              </a:ext>
            </a:extLst>
          </p:cNvPr>
          <p:cNvSpPr txBox="1"/>
          <p:nvPr/>
        </p:nvSpPr>
        <p:spPr>
          <a:xfrm>
            <a:off x="3298037" y="4853363"/>
            <a:ext cx="39305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3200" dirty="0"/>
              <a:t>4</a:t>
            </a:r>
            <a:endParaRPr kumimoji="1" lang="ko-Kore-KR" altLang="en-US" sz="3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08FC34-0FA1-D332-79D1-FFB350D9D23E}"/>
              </a:ext>
            </a:extLst>
          </p:cNvPr>
          <p:cNvSpPr txBox="1"/>
          <p:nvPr/>
        </p:nvSpPr>
        <p:spPr>
          <a:xfrm>
            <a:off x="3290485" y="5438800"/>
            <a:ext cx="39305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3200" dirty="0"/>
              <a:t>3</a:t>
            </a:r>
            <a:endParaRPr kumimoji="1" lang="ko-Kore-KR" altLang="en-US" sz="3200" dirty="0"/>
          </a:p>
        </p:txBody>
      </p:sp>
      <p:graphicFrame>
        <p:nvGraphicFramePr>
          <p:cNvPr id="32" name="표 32">
            <a:extLst>
              <a:ext uri="{FF2B5EF4-FFF2-40B4-BE49-F238E27FC236}">
                <a16:creationId xmlns:a16="http://schemas.microsoft.com/office/drawing/2014/main" id="{DB1BE3FB-48C4-B442-7D24-D31CD19FA9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933991"/>
              </p:ext>
            </p:extLst>
          </p:nvPr>
        </p:nvGraphicFramePr>
        <p:xfrm>
          <a:off x="6608974" y="2117402"/>
          <a:ext cx="5205068" cy="3299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1267">
                  <a:extLst>
                    <a:ext uri="{9D8B030D-6E8A-4147-A177-3AD203B41FA5}">
                      <a16:colId xmlns:a16="http://schemas.microsoft.com/office/drawing/2014/main" val="2377929686"/>
                    </a:ext>
                  </a:extLst>
                </a:gridCol>
                <a:gridCol w="1301267">
                  <a:extLst>
                    <a:ext uri="{9D8B030D-6E8A-4147-A177-3AD203B41FA5}">
                      <a16:colId xmlns:a16="http://schemas.microsoft.com/office/drawing/2014/main" val="859523948"/>
                    </a:ext>
                  </a:extLst>
                </a:gridCol>
                <a:gridCol w="1301267">
                  <a:extLst>
                    <a:ext uri="{9D8B030D-6E8A-4147-A177-3AD203B41FA5}">
                      <a16:colId xmlns:a16="http://schemas.microsoft.com/office/drawing/2014/main" val="2144332918"/>
                    </a:ext>
                  </a:extLst>
                </a:gridCol>
                <a:gridCol w="1301267">
                  <a:extLst>
                    <a:ext uri="{9D8B030D-6E8A-4147-A177-3AD203B41FA5}">
                      <a16:colId xmlns:a16="http://schemas.microsoft.com/office/drawing/2014/main" val="1326636543"/>
                    </a:ext>
                  </a:extLst>
                </a:gridCol>
              </a:tblGrid>
              <a:tr h="82485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0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5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INF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8</a:t>
                      </a:r>
                      <a:endParaRPr lang="ko-Kore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862197"/>
                  </a:ext>
                </a:extLst>
              </a:tr>
              <a:tr h="82485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7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0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9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INF</a:t>
                      </a:r>
                      <a:endParaRPr lang="ko-Kore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2073078"/>
                  </a:ext>
                </a:extLst>
              </a:tr>
              <a:tr h="82485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2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INF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0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4</a:t>
                      </a:r>
                      <a:endParaRPr lang="ko-Kore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9935739"/>
                  </a:ext>
                </a:extLst>
              </a:tr>
              <a:tr h="82485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INF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INF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3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0</a:t>
                      </a:r>
                      <a:endParaRPr lang="ko-Kore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9043762"/>
                  </a:ext>
                </a:extLst>
              </a:tr>
            </a:tbl>
          </a:graphicData>
        </a:graphic>
      </p:graphicFrame>
      <p:sp>
        <p:nvSpPr>
          <p:cNvPr id="35" name="제목 34">
            <a:extLst>
              <a:ext uri="{FF2B5EF4-FFF2-40B4-BE49-F238E27FC236}">
                <a16:creationId xmlns:a16="http://schemas.microsoft.com/office/drawing/2014/main" id="{A1615E18-3326-6B6F-BF2D-E79E9A905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ore-KR" altLang="en-US" dirty="0"/>
              <a:t>예제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4447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32">
            <a:extLst>
              <a:ext uri="{FF2B5EF4-FFF2-40B4-BE49-F238E27FC236}">
                <a16:creationId xmlns:a16="http://schemas.microsoft.com/office/drawing/2014/main" id="{AE7E4FF1-62BF-7794-F6FE-C623B7211C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57054"/>
              </p:ext>
            </p:extLst>
          </p:nvPr>
        </p:nvGraphicFramePr>
        <p:xfrm>
          <a:off x="805582" y="1739450"/>
          <a:ext cx="5205068" cy="3299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1267">
                  <a:extLst>
                    <a:ext uri="{9D8B030D-6E8A-4147-A177-3AD203B41FA5}">
                      <a16:colId xmlns:a16="http://schemas.microsoft.com/office/drawing/2014/main" val="2377929686"/>
                    </a:ext>
                  </a:extLst>
                </a:gridCol>
                <a:gridCol w="1301267">
                  <a:extLst>
                    <a:ext uri="{9D8B030D-6E8A-4147-A177-3AD203B41FA5}">
                      <a16:colId xmlns:a16="http://schemas.microsoft.com/office/drawing/2014/main" val="859523948"/>
                    </a:ext>
                  </a:extLst>
                </a:gridCol>
                <a:gridCol w="1301267">
                  <a:extLst>
                    <a:ext uri="{9D8B030D-6E8A-4147-A177-3AD203B41FA5}">
                      <a16:colId xmlns:a16="http://schemas.microsoft.com/office/drawing/2014/main" val="2144332918"/>
                    </a:ext>
                  </a:extLst>
                </a:gridCol>
                <a:gridCol w="1301267">
                  <a:extLst>
                    <a:ext uri="{9D8B030D-6E8A-4147-A177-3AD203B41FA5}">
                      <a16:colId xmlns:a16="http://schemas.microsoft.com/office/drawing/2014/main" val="1326636543"/>
                    </a:ext>
                  </a:extLst>
                </a:gridCol>
              </a:tblGrid>
              <a:tr h="82485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0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5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INF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8</a:t>
                      </a:r>
                      <a:endParaRPr lang="ko-Kore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862197"/>
                  </a:ext>
                </a:extLst>
              </a:tr>
              <a:tr h="82485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7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0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9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INF</a:t>
                      </a:r>
                      <a:endParaRPr lang="ko-Kore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2073078"/>
                  </a:ext>
                </a:extLst>
              </a:tr>
              <a:tr h="82485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2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INF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0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4</a:t>
                      </a:r>
                      <a:endParaRPr lang="ko-Kore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9935739"/>
                  </a:ext>
                </a:extLst>
              </a:tr>
              <a:tr h="82485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INF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INF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3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0</a:t>
                      </a:r>
                      <a:endParaRPr lang="ko-Kore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9043762"/>
                  </a:ext>
                </a:extLst>
              </a:tr>
            </a:tbl>
          </a:graphicData>
        </a:graphic>
      </p:graphicFrame>
      <p:graphicFrame>
        <p:nvGraphicFramePr>
          <p:cNvPr id="3" name="표 32">
            <a:extLst>
              <a:ext uri="{FF2B5EF4-FFF2-40B4-BE49-F238E27FC236}">
                <a16:creationId xmlns:a16="http://schemas.microsoft.com/office/drawing/2014/main" id="{31263E4B-2E7D-1198-9B13-49FC393648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624768"/>
              </p:ext>
            </p:extLst>
          </p:nvPr>
        </p:nvGraphicFramePr>
        <p:xfrm>
          <a:off x="6444382" y="1739450"/>
          <a:ext cx="5205068" cy="3299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1267">
                  <a:extLst>
                    <a:ext uri="{9D8B030D-6E8A-4147-A177-3AD203B41FA5}">
                      <a16:colId xmlns:a16="http://schemas.microsoft.com/office/drawing/2014/main" val="2377929686"/>
                    </a:ext>
                  </a:extLst>
                </a:gridCol>
                <a:gridCol w="1301267">
                  <a:extLst>
                    <a:ext uri="{9D8B030D-6E8A-4147-A177-3AD203B41FA5}">
                      <a16:colId xmlns:a16="http://schemas.microsoft.com/office/drawing/2014/main" val="859523948"/>
                    </a:ext>
                  </a:extLst>
                </a:gridCol>
                <a:gridCol w="1301267">
                  <a:extLst>
                    <a:ext uri="{9D8B030D-6E8A-4147-A177-3AD203B41FA5}">
                      <a16:colId xmlns:a16="http://schemas.microsoft.com/office/drawing/2014/main" val="2144332918"/>
                    </a:ext>
                  </a:extLst>
                </a:gridCol>
                <a:gridCol w="1301267">
                  <a:extLst>
                    <a:ext uri="{9D8B030D-6E8A-4147-A177-3AD203B41FA5}">
                      <a16:colId xmlns:a16="http://schemas.microsoft.com/office/drawing/2014/main" val="1326636543"/>
                    </a:ext>
                  </a:extLst>
                </a:gridCol>
              </a:tblGrid>
              <a:tr h="82485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0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5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INF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8</a:t>
                      </a:r>
                      <a:endParaRPr lang="ko-Kore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862197"/>
                  </a:ext>
                </a:extLst>
              </a:tr>
              <a:tr h="82485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7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0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073078"/>
                  </a:ext>
                </a:extLst>
              </a:tr>
              <a:tr h="82485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2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0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935739"/>
                  </a:ext>
                </a:extLst>
              </a:tr>
              <a:tr h="82485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INF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0</a:t>
                      </a:r>
                      <a:endParaRPr lang="ko-Kore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9043762"/>
                  </a:ext>
                </a:extLst>
              </a:tr>
            </a:tbl>
          </a:graphicData>
        </a:graphic>
      </p:graphicFrame>
      <p:sp>
        <p:nvSpPr>
          <p:cNvPr id="4" name="제목 1">
            <a:extLst>
              <a:ext uri="{FF2B5EF4-FFF2-40B4-BE49-F238E27FC236}">
                <a16:creationId xmlns:a16="http://schemas.microsoft.com/office/drawing/2014/main" id="{424EDE51-490A-7CF0-5C52-5659CE3D9E68}"/>
              </a:ext>
            </a:extLst>
          </p:cNvPr>
          <p:cNvSpPr txBox="1">
            <a:spLocks/>
          </p:cNvSpPr>
          <p:nvPr/>
        </p:nvSpPr>
        <p:spPr>
          <a:xfrm>
            <a:off x="663166" y="46212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5">
                    <a:lumMod val="7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j-cs"/>
              </a:defRPr>
            </a:lvl1pPr>
          </a:lstStyle>
          <a:p>
            <a:r>
              <a:rPr kumimoji="1" lang="ko-KR" altLang="en-US" dirty="0"/>
              <a:t>노드 </a:t>
            </a:r>
            <a:r>
              <a:rPr kumimoji="1" lang="en-US" altLang="ko-KR" dirty="0"/>
              <a:t>1</a:t>
            </a:r>
            <a:r>
              <a:rPr kumimoji="1" lang="ko-KR" altLang="en-US" dirty="0"/>
              <a:t>을 거치는 경우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960973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32">
            <a:extLst>
              <a:ext uri="{FF2B5EF4-FFF2-40B4-BE49-F238E27FC236}">
                <a16:creationId xmlns:a16="http://schemas.microsoft.com/office/drawing/2014/main" id="{AE7E4FF1-62BF-7794-F6FE-C623B7211C80}"/>
              </a:ext>
            </a:extLst>
          </p:cNvPr>
          <p:cNvGraphicFramePr>
            <a:graphicFrameLocks noGrp="1"/>
          </p:cNvGraphicFramePr>
          <p:nvPr/>
        </p:nvGraphicFramePr>
        <p:xfrm>
          <a:off x="805582" y="1739450"/>
          <a:ext cx="5205068" cy="3299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1267">
                  <a:extLst>
                    <a:ext uri="{9D8B030D-6E8A-4147-A177-3AD203B41FA5}">
                      <a16:colId xmlns:a16="http://schemas.microsoft.com/office/drawing/2014/main" val="2377929686"/>
                    </a:ext>
                  </a:extLst>
                </a:gridCol>
                <a:gridCol w="1301267">
                  <a:extLst>
                    <a:ext uri="{9D8B030D-6E8A-4147-A177-3AD203B41FA5}">
                      <a16:colId xmlns:a16="http://schemas.microsoft.com/office/drawing/2014/main" val="859523948"/>
                    </a:ext>
                  </a:extLst>
                </a:gridCol>
                <a:gridCol w="1301267">
                  <a:extLst>
                    <a:ext uri="{9D8B030D-6E8A-4147-A177-3AD203B41FA5}">
                      <a16:colId xmlns:a16="http://schemas.microsoft.com/office/drawing/2014/main" val="2144332918"/>
                    </a:ext>
                  </a:extLst>
                </a:gridCol>
                <a:gridCol w="1301267">
                  <a:extLst>
                    <a:ext uri="{9D8B030D-6E8A-4147-A177-3AD203B41FA5}">
                      <a16:colId xmlns:a16="http://schemas.microsoft.com/office/drawing/2014/main" val="1326636543"/>
                    </a:ext>
                  </a:extLst>
                </a:gridCol>
              </a:tblGrid>
              <a:tr h="82485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0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5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INF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8</a:t>
                      </a:r>
                      <a:endParaRPr lang="ko-Kore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862197"/>
                  </a:ext>
                </a:extLst>
              </a:tr>
              <a:tr h="82485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7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0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9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INF</a:t>
                      </a:r>
                      <a:endParaRPr lang="ko-Kore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2073078"/>
                  </a:ext>
                </a:extLst>
              </a:tr>
              <a:tr h="82485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2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INF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0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4</a:t>
                      </a:r>
                      <a:endParaRPr lang="ko-Kore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9935739"/>
                  </a:ext>
                </a:extLst>
              </a:tr>
              <a:tr h="82485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INF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INF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3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0</a:t>
                      </a:r>
                      <a:endParaRPr lang="ko-Kore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9043762"/>
                  </a:ext>
                </a:extLst>
              </a:tr>
            </a:tbl>
          </a:graphicData>
        </a:graphic>
      </p:graphicFrame>
      <p:graphicFrame>
        <p:nvGraphicFramePr>
          <p:cNvPr id="3" name="표 32">
            <a:extLst>
              <a:ext uri="{FF2B5EF4-FFF2-40B4-BE49-F238E27FC236}">
                <a16:creationId xmlns:a16="http://schemas.microsoft.com/office/drawing/2014/main" id="{31263E4B-2E7D-1198-9B13-49FC39364858}"/>
              </a:ext>
            </a:extLst>
          </p:cNvPr>
          <p:cNvGraphicFramePr>
            <a:graphicFrameLocks noGrp="1"/>
          </p:cNvGraphicFramePr>
          <p:nvPr/>
        </p:nvGraphicFramePr>
        <p:xfrm>
          <a:off x="6444382" y="1739450"/>
          <a:ext cx="5205068" cy="3299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1267">
                  <a:extLst>
                    <a:ext uri="{9D8B030D-6E8A-4147-A177-3AD203B41FA5}">
                      <a16:colId xmlns:a16="http://schemas.microsoft.com/office/drawing/2014/main" val="2377929686"/>
                    </a:ext>
                  </a:extLst>
                </a:gridCol>
                <a:gridCol w="1301267">
                  <a:extLst>
                    <a:ext uri="{9D8B030D-6E8A-4147-A177-3AD203B41FA5}">
                      <a16:colId xmlns:a16="http://schemas.microsoft.com/office/drawing/2014/main" val="859523948"/>
                    </a:ext>
                  </a:extLst>
                </a:gridCol>
                <a:gridCol w="1301267">
                  <a:extLst>
                    <a:ext uri="{9D8B030D-6E8A-4147-A177-3AD203B41FA5}">
                      <a16:colId xmlns:a16="http://schemas.microsoft.com/office/drawing/2014/main" val="2144332918"/>
                    </a:ext>
                  </a:extLst>
                </a:gridCol>
                <a:gridCol w="1301267">
                  <a:extLst>
                    <a:ext uri="{9D8B030D-6E8A-4147-A177-3AD203B41FA5}">
                      <a16:colId xmlns:a16="http://schemas.microsoft.com/office/drawing/2014/main" val="1326636543"/>
                    </a:ext>
                  </a:extLst>
                </a:gridCol>
              </a:tblGrid>
              <a:tr h="82485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0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5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INF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8</a:t>
                      </a:r>
                      <a:endParaRPr lang="ko-Kore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862197"/>
                  </a:ext>
                </a:extLst>
              </a:tr>
              <a:tr h="82485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7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0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073078"/>
                  </a:ext>
                </a:extLst>
              </a:tr>
              <a:tr h="82485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2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0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935739"/>
                  </a:ext>
                </a:extLst>
              </a:tr>
              <a:tr h="82485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INF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0</a:t>
                      </a:r>
                      <a:endParaRPr lang="ko-Kore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9043762"/>
                  </a:ext>
                </a:extLst>
              </a:tr>
            </a:tbl>
          </a:graphicData>
        </a:graphic>
      </p:graphicFrame>
      <p:sp>
        <p:nvSpPr>
          <p:cNvPr id="4" name="제목 1">
            <a:extLst>
              <a:ext uri="{FF2B5EF4-FFF2-40B4-BE49-F238E27FC236}">
                <a16:creationId xmlns:a16="http://schemas.microsoft.com/office/drawing/2014/main" id="{424EDE51-490A-7CF0-5C52-5659CE3D9E68}"/>
              </a:ext>
            </a:extLst>
          </p:cNvPr>
          <p:cNvSpPr txBox="1">
            <a:spLocks/>
          </p:cNvSpPr>
          <p:nvPr/>
        </p:nvSpPr>
        <p:spPr>
          <a:xfrm>
            <a:off x="663166" y="46212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5">
                    <a:lumMod val="7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j-cs"/>
              </a:defRPr>
            </a:lvl1pPr>
          </a:lstStyle>
          <a:p>
            <a:r>
              <a:rPr kumimoji="1" lang="ko-KR" altLang="en-US" dirty="0"/>
              <a:t>노드 </a:t>
            </a:r>
            <a:r>
              <a:rPr kumimoji="1" lang="en-US" altLang="ko-KR" dirty="0"/>
              <a:t>1</a:t>
            </a:r>
            <a:r>
              <a:rPr kumimoji="1" lang="ko-KR" altLang="en-US" dirty="0"/>
              <a:t>을 거치는 경우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C84AD7-6649-8FBF-FF62-2741D028EE63}"/>
              </a:ext>
            </a:extLst>
          </p:cNvPr>
          <p:cNvSpPr txBox="1"/>
          <p:nvPr/>
        </p:nvSpPr>
        <p:spPr>
          <a:xfrm>
            <a:off x="9090737" y="2648220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2-&gt;3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5F8CBC-FF79-4BD4-3EEA-01250067D440}"/>
              </a:ext>
            </a:extLst>
          </p:cNvPr>
          <p:cNvSpPr txBox="1"/>
          <p:nvPr/>
        </p:nvSpPr>
        <p:spPr>
          <a:xfrm>
            <a:off x="10431053" y="2648220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2-&gt;4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19E58F-03A9-A39F-18CB-8D6A78B43586}"/>
              </a:ext>
            </a:extLst>
          </p:cNvPr>
          <p:cNvSpPr txBox="1"/>
          <p:nvPr/>
        </p:nvSpPr>
        <p:spPr>
          <a:xfrm>
            <a:off x="7754112" y="3429000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3-&gt;2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CD8A3B-6BB0-55B0-E5A1-95E2B4A07174}"/>
              </a:ext>
            </a:extLst>
          </p:cNvPr>
          <p:cNvSpPr txBox="1"/>
          <p:nvPr/>
        </p:nvSpPr>
        <p:spPr>
          <a:xfrm>
            <a:off x="7754112" y="4233925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4-&gt;2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0AEFD9-9C66-1A04-7402-FC35610AF7D7}"/>
              </a:ext>
            </a:extLst>
          </p:cNvPr>
          <p:cNvSpPr txBox="1"/>
          <p:nvPr/>
        </p:nvSpPr>
        <p:spPr>
          <a:xfrm>
            <a:off x="10409419" y="3388892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3-&gt;4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4102F8-84FF-070D-CEE8-FA6A8F81A431}"/>
              </a:ext>
            </a:extLst>
          </p:cNvPr>
          <p:cNvSpPr txBox="1"/>
          <p:nvPr/>
        </p:nvSpPr>
        <p:spPr>
          <a:xfrm>
            <a:off x="9075494" y="4233925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4-&gt;3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27393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32">
            <a:extLst>
              <a:ext uri="{FF2B5EF4-FFF2-40B4-BE49-F238E27FC236}">
                <a16:creationId xmlns:a16="http://schemas.microsoft.com/office/drawing/2014/main" id="{AE7E4FF1-62BF-7794-F6FE-C623B7211C80}"/>
              </a:ext>
            </a:extLst>
          </p:cNvPr>
          <p:cNvGraphicFramePr>
            <a:graphicFrameLocks noGrp="1"/>
          </p:cNvGraphicFramePr>
          <p:nvPr/>
        </p:nvGraphicFramePr>
        <p:xfrm>
          <a:off x="805582" y="1739450"/>
          <a:ext cx="5205068" cy="3299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1267">
                  <a:extLst>
                    <a:ext uri="{9D8B030D-6E8A-4147-A177-3AD203B41FA5}">
                      <a16:colId xmlns:a16="http://schemas.microsoft.com/office/drawing/2014/main" val="2377929686"/>
                    </a:ext>
                  </a:extLst>
                </a:gridCol>
                <a:gridCol w="1301267">
                  <a:extLst>
                    <a:ext uri="{9D8B030D-6E8A-4147-A177-3AD203B41FA5}">
                      <a16:colId xmlns:a16="http://schemas.microsoft.com/office/drawing/2014/main" val="859523948"/>
                    </a:ext>
                  </a:extLst>
                </a:gridCol>
                <a:gridCol w="1301267">
                  <a:extLst>
                    <a:ext uri="{9D8B030D-6E8A-4147-A177-3AD203B41FA5}">
                      <a16:colId xmlns:a16="http://schemas.microsoft.com/office/drawing/2014/main" val="2144332918"/>
                    </a:ext>
                  </a:extLst>
                </a:gridCol>
                <a:gridCol w="1301267">
                  <a:extLst>
                    <a:ext uri="{9D8B030D-6E8A-4147-A177-3AD203B41FA5}">
                      <a16:colId xmlns:a16="http://schemas.microsoft.com/office/drawing/2014/main" val="1326636543"/>
                    </a:ext>
                  </a:extLst>
                </a:gridCol>
              </a:tblGrid>
              <a:tr h="82485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0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5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INF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8</a:t>
                      </a:r>
                      <a:endParaRPr lang="ko-Kore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862197"/>
                  </a:ext>
                </a:extLst>
              </a:tr>
              <a:tr h="82485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7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0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9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INF</a:t>
                      </a:r>
                      <a:endParaRPr lang="ko-Kore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2073078"/>
                  </a:ext>
                </a:extLst>
              </a:tr>
              <a:tr h="82485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2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INF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0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4</a:t>
                      </a:r>
                      <a:endParaRPr lang="ko-Kore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9935739"/>
                  </a:ext>
                </a:extLst>
              </a:tr>
              <a:tr h="82485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INF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INF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3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0</a:t>
                      </a:r>
                      <a:endParaRPr lang="ko-Kore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9043762"/>
                  </a:ext>
                </a:extLst>
              </a:tr>
            </a:tbl>
          </a:graphicData>
        </a:graphic>
      </p:graphicFrame>
      <p:graphicFrame>
        <p:nvGraphicFramePr>
          <p:cNvPr id="3" name="표 32">
            <a:extLst>
              <a:ext uri="{FF2B5EF4-FFF2-40B4-BE49-F238E27FC236}">
                <a16:creationId xmlns:a16="http://schemas.microsoft.com/office/drawing/2014/main" id="{31263E4B-2E7D-1198-9B13-49FC39364858}"/>
              </a:ext>
            </a:extLst>
          </p:cNvPr>
          <p:cNvGraphicFramePr>
            <a:graphicFrameLocks noGrp="1"/>
          </p:cNvGraphicFramePr>
          <p:nvPr/>
        </p:nvGraphicFramePr>
        <p:xfrm>
          <a:off x="6444382" y="1739450"/>
          <a:ext cx="5205068" cy="3299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1267">
                  <a:extLst>
                    <a:ext uri="{9D8B030D-6E8A-4147-A177-3AD203B41FA5}">
                      <a16:colId xmlns:a16="http://schemas.microsoft.com/office/drawing/2014/main" val="2377929686"/>
                    </a:ext>
                  </a:extLst>
                </a:gridCol>
                <a:gridCol w="1301267">
                  <a:extLst>
                    <a:ext uri="{9D8B030D-6E8A-4147-A177-3AD203B41FA5}">
                      <a16:colId xmlns:a16="http://schemas.microsoft.com/office/drawing/2014/main" val="859523948"/>
                    </a:ext>
                  </a:extLst>
                </a:gridCol>
                <a:gridCol w="1301267">
                  <a:extLst>
                    <a:ext uri="{9D8B030D-6E8A-4147-A177-3AD203B41FA5}">
                      <a16:colId xmlns:a16="http://schemas.microsoft.com/office/drawing/2014/main" val="2144332918"/>
                    </a:ext>
                  </a:extLst>
                </a:gridCol>
                <a:gridCol w="1301267">
                  <a:extLst>
                    <a:ext uri="{9D8B030D-6E8A-4147-A177-3AD203B41FA5}">
                      <a16:colId xmlns:a16="http://schemas.microsoft.com/office/drawing/2014/main" val="1326636543"/>
                    </a:ext>
                  </a:extLst>
                </a:gridCol>
              </a:tblGrid>
              <a:tr h="82485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0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5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INF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8</a:t>
                      </a:r>
                      <a:endParaRPr lang="ko-Kore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862197"/>
                  </a:ext>
                </a:extLst>
              </a:tr>
              <a:tr h="82485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7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0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073078"/>
                  </a:ext>
                </a:extLst>
              </a:tr>
              <a:tr h="82485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2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0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935739"/>
                  </a:ext>
                </a:extLst>
              </a:tr>
              <a:tr h="82485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INF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0</a:t>
                      </a:r>
                      <a:endParaRPr lang="ko-Kore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9043762"/>
                  </a:ext>
                </a:extLst>
              </a:tr>
            </a:tbl>
          </a:graphicData>
        </a:graphic>
      </p:graphicFrame>
      <p:sp>
        <p:nvSpPr>
          <p:cNvPr id="4" name="제목 1">
            <a:extLst>
              <a:ext uri="{FF2B5EF4-FFF2-40B4-BE49-F238E27FC236}">
                <a16:creationId xmlns:a16="http://schemas.microsoft.com/office/drawing/2014/main" id="{424EDE51-490A-7CF0-5C52-5659CE3D9E68}"/>
              </a:ext>
            </a:extLst>
          </p:cNvPr>
          <p:cNvSpPr txBox="1">
            <a:spLocks/>
          </p:cNvSpPr>
          <p:nvPr/>
        </p:nvSpPr>
        <p:spPr>
          <a:xfrm>
            <a:off x="663166" y="46212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5">
                    <a:lumMod val="7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j-cs"/>
              </a:defRPr>
            </a:lvl1pPr>
          </a:lstStyle>
          <a:p>
            <a:r>
              <a:rPr kumimoji="1" lang="ko-KR" altLang="en-US" dirty="0"/>
              <a:t>노드 </a:t>
            </a:r>
            <a:r>
              <a:rPr kumimoji="1" lang="en-US" altLang="ko-KR" dirty="0"/>
              <a:t>1</a:t>
            </a:r>
            <a:r>
              <a:rPr kumimoji="1" lang="ko-KR" altLang="en-US" dirty="0"/>
              <a:t>을 거치는 경우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C84AD7-6649-8FBF-FF62-2741D028EE63}"/>
              </a:ext>
            </a:extLst>
          </p:cNvPr>
          <p:cNvSpPr txBox="1"/>
          <p:nvPr/>
        </p:nvSpPr>
        <p:spPr>
          <a:xfrm>
            <a:off x="9090737" y="264822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2-&gt;3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5F8CBC-FF79-4BD4-3EEA-01250067D440}"/>
              </a:ext>
            </a:extLst>
          </p:cNvPr>
          <p:cNvSpPr txBox="1"/>
          <p:nvPr/>
        </p:nvSpPr>
        <p:spPr>
          <a:xfrm>
            <a:off x="10431053" y="2648220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2-&gt;4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INF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19E58F-03A9-A39F-18CB-8D6A78B43586}"/>
              </a:ext>
            </a:extLst>
          </p:cNvPr>
          <p:cNvSpPr txBox="1"/>
          <p:nvPr/>
        </p:nvSpPr>
        <p:spPr>
          <a:xfrm>
            <a:off x="7754112" y="3429000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3-&gt;2 : INF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CD8A3B-6BB0-55B0-E5A1-95E2B4A07174}"/>
              </a:ext>
            </a:extLst>
          </p:cNvPr>
          <p:cNvSpPr txBox="1"/>
          <p:nvPr/>
        </p:nvSpPr>
        <p:spPr>
          <a:xfrm>
            <a:off x="7754112" y="4233925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4-&gt;2 : INF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0AEFD9-9C66-1A04-7402-FC35610AF7D7}"/>
              </a:ext>
            </a:extLst>
          </p:cNvPr>
          <p:cNvSpPr txBox="1"/>
          <p:nvPr/>
        </p:nvSpPr>
        <p:spPr>
          <a:xfrm>
            <a:off x="10409419" y="3388892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3-&gt;4 : 4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4102F8-84FF-070D-CEE8-FA6A8F81A431}"/>
              </a:ext>
            </a:extLst>
          </p:cNvPr>
          <p:cNvSpPr txBox="1"/>
          <p:nvPr/>
        </p:nvSpPr>
        <p:spPr>
          <a:xfrm>
            <a:off x="9075494" y="423392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4-&gt;3 : 3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71849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2">
            <a:extLst>
              <a:ext uri="{FF2B5EF4-FFF2-40B4-BE49-F238E27FC236}">
                <a16:creationId xmlns:a16="http://schemas.microsoft.com/office/drawing/2014/main" id="{31263E4B-2E7D-1198-9B13-49FC393648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847649"/>
              </p:ext>
            </p:extLst>
          </p:nvPr>
        </p:nvGraphicFramePr>
        <p:xfrm>
          <a:off x="2019255" y="1457119"/>
          <a:ext cx="8321036" cy="44866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0259">
                  <a:extLst>
                    <a:ext uri="{9D8B030D-6E8A-4147-A177-3AD203B41FA5}">
                      <a16:colId xmlns:a16="http://schemas.microsoft.com/office/drawing/2014/main" val="2377929686"/>
                    </a:ext>
                  </a:extLst>
                </a:gridCol>
                <a:gridCol w="2080259">
                  <a:extLst>
                    <a:ext uri="{9D8B030D-6E8A-4147-A177-3AD203B41FA5}">
                      <a16:colId xmlns:a16="http://schemas.microsoft.com/office/drawing/2014/main" val="859523948"/>
                    </a:ext>
                  </a:extLst>
                </a:gridCol>
                <a:gridCol w="2080259">
                  <a:extLst>
                    <a:ext uri="{9D8B030D-6E8A-4147-A177-3AD203B41FA5}">
                      <a16:colId xmlns:a16="http://schemas.microsoft.com/office/drawing/2014/main" val="2144332918"/>
                    </a:ext>
                  </a:extLst>
                </a:gridCol>
                <a:gridCol w="2080259">
                  <a:extLst>
                    <a:ext uri="{9D8B030D-6E8A-4147-A177-3AD203B41FA5}">
                      <a16:colId xmlns:a16="http://schemas.microsoft.com/office/drawing/2014/main" val="1326636543"/>
                    </a:ext>
                  </a:extLst>
                </a:gridCol>
              </a:tblGrid>
              <a:tr h="112166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0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5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INF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8</a:t>
                      </a:r>
                      <a:endParaRPr lang="ko-Kore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862197"/>
                  </a:ext>
                </a:extLst>
              </a:tr>
              <a:tr h="112166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7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0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073078"/>
                  </a:ext>
                </a:extLst>
              </a:tr>
              <a:tr h="112166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2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0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935739"/>
                  </a:ext>
                </a:extLst>
              </a:tr>
              <a:tr h="112166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INF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0</a:t>
                      </a:r>
                      <a:endParaRPr lang="ko-Kore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9043762"/>
                  </a:ext>
                </a:extLst>
              </a:tr>
            </a:tbl>
          </a:graphicData>
        </a:graphic>
      </p:graphicFrame>
      <p:sp>
        <p:nvSpPr>
          <p:cNvPr id="4" name="제목 1">
            <a:extLst>
              <a:ext uri="{FF2B5EF4-FFF2-40B4-BE49-F238E27FC236}">
                <a16:creationId xmlns:a16="http://schemas.microsoft.com/office/drawing/2014/main" id="{424EDE51-490A-7CF0-5C52-5659CE3D9E68}"/>
              </a:ext>
            </a:extLst>
          </p:cNvPr>
          <p:cNvSpPr txBox="1">
            <a:spLocks/>
          </p:cNvSpPr>
          <p:nvPr/>
        </p:nvSpPr>
        <p:spPr>
          <a:xfrm>
            <a:off x="663166" y="46212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5">
                    <a:lumMod val="7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j-cs"/>
              </a:defRPr>
            </a:lvl1pPr>
          </a:lstStyle>
          <a:p>
            <a:r>
              <a:rPr kumimoji="1" lang="ko-KR" altLang="en-US" dirty="0"/>
              <a:t>노드 </a:t>
            </a:r>
            <a:r>
              <a:rPr kumimoji="1" lang="en-US" altLang="ko-KR" dirty="0"/>
              <a:t>1</a:t>
            </a:r>
            <a:r>
              <a:rPr kumimoji="1" lang="ko-KR" altLang="en-US" dirty="0"/>
              <a:t>을 거치는 경우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C84AD7-6649-8FBF-FF62-2741D028EE63}"/>
              </a:ext>
            </a:extLst>
          </p:cNvPr>
          <p:cNvSpPr txBox="1"/>
          <p:nvPr/>
        </p:nvSpPr>
        <p:spPr>
          <a:xfrm>
            <a:off x="6347537" y="2703528"/>
            <a:ext cx="19014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2-&gt;3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9</a:t>
            </a:r>
          </a:p>
          <a:p>
            <a:r>
              <a:rPr kumimoji="1" lang="en-US" altLang="ko-KR" dirty="0"/>
              <a:t>2-&gt;1 : 7, 1-&gt;3 : INF</a:t>
            </a:r>
          </a:p>
          <a:p>
            <a:r>
              <a:rPr kumimoji="1" lang="en-US" altLang="ko-KR" dirty="0"/>
              <a:t>=&gt; 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5F8CBC-FF79-4BD4-3EEA-01250067D440}"/>
              </a:ext>
            </a:extLst>
          </p:cNvPr>
          <p:cNvSpPr txBox="1"/>
          <p:nvPr/>
        </p:nvSpPr>
        <p:spPr>
          <a:xfrm>
            <a:off x="8419373" y="2666897"/>
            <a:ext cx="17059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2-&gt;4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INF</a:t>
            </a:r>
          </a:p>
          <a:p>
            <a:r>
              <a:rPr kumimoji="1" lang="en-US" altLang="ko-Kore-KR" dirty="0"/>
              <a:t>2-&gt;1 : 7, 1-&gt;4 : 8</a:t>
            </a:r>
          </a:p>
          <a:p>
            <a:r>
              <a:rPr kumimoji="1" lang="en-US" altLang="ko-Kore-KR" dirty="0"/>
              <a:t>=&gt; 15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19E58F-03A9-A39F-18CB-8D6A78B43586}"/>
              </a:ext>
            </a:extLst>
          </p:cNvPr>
          <p:cNvSpPr txBox="1"/>
          <p:nvPr/>
        </p:nvSpPr>
        <p:spPr>
          <a:xfrm>
            <a:off x="4218432" y="3822272"/>
            <a:ext cx="17059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3-&gt;2 : INF</a:t>
            </a:r>
          </a:p>
          <a:p>
            <a:r>
              <a:rPr kumimoji="1" lang="en-US" altLang="ko-Kore-KR" dirty="0"/>
              <a:t>3-&gt;1 : 2, 1-&gt;2 : 5</a:t>
            </a:r>
          </a:p>
          <a:p>
            <a:r>
              <a:rPr kumimoji="1" lang="en-US" altLang="ko-Kore-KR" dirty="0"/>
              <a:t>=&gt; 7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CD8A3B-6BB0-55B0-E5A1-95E2B4A07174}"/>
              </a:ext>
            </a:extLst>
          </p:cNvPr>
          <p:cNvSpPr txBox="1"/>
          <p:nvPr/>
        </p:nvSpPr>
        <p:spPr>
          <a:xfrm>
            <a:off x="4177452" y="4926472"/>
            <a:ext cx="18784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4-&gt;2 : INF</a:t>
            </a:r>
          </a:p>
          <a:p>
            <a:r>
              <a:rPr kumimoji="1" lang="en-US" altLang="ko-Kore-KR" dirty="0"/>
              <a:t>4-&gt;1 : INF, 1-&gt;2 : 5</a:t>
            </a:r>
          </a:p>
          <a:p>
            <a:r>
              <a:rPr kumimoji="1" lang="en-US" altLang="ko-Kore-KR" dirty="0"/>
              <a:t>=&gt; INF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0AEFD9-9C66-1A04-7402-FC35610AF7D7}"/>
              </a:ext>
            </a:extLst>
          </p:cNvPr>
          <p:cNvSpPr txBox="1"/>
          <p:nvPr/>
        </p:nvSpPr>
        <p:spPr>
          <a:xfrm>
            <a:off x="8405883" y="3779680"/>
            <a:ext cx="17059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3-&gt;4 : 4</a:t>
            </a:r>
          </a:p>
          <a:p>
            <a:r>
              <a:rPr kumimoji="1" lang="en-US" altLang="ko-Kore-KR" dirty="0"/>
              <a:t>3-&gt;1 : 2, 1-&gt;4 : 8</a:t>
            </a:r>
          </a:p>
          <a:p>
            <a:r>
              <a:rPr kumimoji="1" lang="en-US" altLang="ko-Kore-KR" dirty="0"/>
              <a:t>=&gt; 4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4102F8-84FF-070D-CEE8-FA6A8F81A431}"/>
              </a:ext>
            </a:extLst>
          </p:cNvPr>
          <p:cNvSpPr txBox="1"/>
          <p:nvPr/>
        </p:nvSpPr>
        <p:spPr>
          <a:xfrm>
            <a:off x="6259445" y="4926472"/>
            <a:ext cx="2074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4-&gt;3 : 3</a:t>
            </a:r>
          </a:p>
          <a:p>
            <a:r>
              <a:rPr kumimoji="1" lang="en-US" altLang="ko-Kore-KR" dirty="0"/>
              <a:t>4-&gt;1 : INF, 1-&gt;3 : INF</a:t>
            </a:r>
          </a:p>
          <a:p>
            <a:r>
              <a:rPr kumimoji="1" lang="en-US" altLang="ko-Kore-KR" dirty="0"/>
              <a:t>=&gt; 3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15586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1850</TotalTime>
  <Words>788</Words>
  <Application>Microsoft Macintosh PowerPoint</Application>
  <PresentationFormat>와이드스크린</PresentationFormat>
  <Paragraphs>389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NanumGothic</vt:lpstr>
      <vt:lpstr>Arial</vt:lpstr>
      <vt:lpstr>Calibri</vt:lpstr>
      <vt:lpstr>Calibri Light</vt:lpstr>
      <vt:lpstr>Office 테마</vt:lpstr>
      <vt:lpstr>PowerPoint 프레젠테이션</vt:lpstr>
      <vt:lpstr>Floyd-Warshall Algorithm</vt:lpstr>
      <vt:lpstr>Floyd-Warshall Algorithm</vt:lpstr>
      <vt:lpstr>Floyd-Warshall Algorithm</vt:lpstr>
      <vt:lpstr>예제 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예제 2</vt:lpstr>
      <vt:lpstr>예제 2</vt:lpstr>
      <vt:lpstr>예제 2</vt:lpstr>
      <vt:lpstr>플로이드 워셜 소스코드</vt:lpstr>
      <vt:lpstr>예제 1 소스코드</vt:lpstr>
      <vt:lpstr>Dijkstra VS Floyd-Warshall</vt:lpstr>
      <vt:lpstr>오늘의 문제</vt:lpstr>
      <vt:lpstr>PowerPoint 프레젠테이션</vt:lpstr>
      <vt:lpstr>PowerPoint 프레젠테이션</vt:lpstr>
      <vt:lpstr>PowerPoint 프레젠테이션</vt:lpstr>
      <vt:lpstr>#11403 C++</vt:lpstr>
      <vt:lpstr>#11403 Python, Java</vt:lpstr>
      <vt:lpstr>#11404 C++</vt:lpstr>
      <vt:lpstr>#11404 Python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송정현</dc:creator>
  <cp:lastModifiedBy>송정현</cp:lastModifiedBy>
  <cp:revision>3</cp:revision>
  <dcterms:created xsi:type="dcterms:W3CDTF">2022-07-20T13:09:59Z</dcterms:created>
  <dcterms:modified xsi:type="dcterms:W3CDTF">2022-07-21T20:58:02Z</dcterms:modified>
</cp:coreProperties>
</file>