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44" r:id="rId36"/>
    <p:sldId id="345" r:id="rId37"/>
    <p:sldId id="324" r:id="rId38"/>
    <p:sldId id="346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274" r:id="rId57"/>
    <p:sldId id="286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/>
    <p:restoredTop sz="96296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A1903-001D-2143-8C68-9FBED7DF69E6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893D0-2F90-1340-884E-6D524A4D80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362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FD2FA-BF4E-A442-8C7E-7000D539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C66AE-01FC-DC4C-9108-2374A02B0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EA3C1-F41A-7745-A5CF-65DFFAB4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F574-8DD3-6C4A-9AE5-ABEAFCA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79DD-FCCD-3F4A-BFFD-10B3FE5D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4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21CC-A0C4-8F4A-BC34-069BBD01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EB49E-53AE-0E48-BB1E-41960B1A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1A63B-8D4F-F246-A650-6548B6AE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D93C4-AF87-664C-B209-D32FC25D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73B13-399A-884C-8172-6893983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6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867A-2439-C84E-BA2B-D2E57463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CD17D-C506-5D4B-B59C-2D2719DE6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CAFD-AE3F-3746-BD5F-7B9C58F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B952B-8C12-1044-AD10-9C01BBD3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079F-ED63-8141-A7F6-07937EC1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5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2E03-4411-4442-BA68-448A7763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66D6-F04D-D14F-BDB3-3BEF0013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7257B-F481-1845-BE4B-1B22E89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FEB7E-70C4-E449-AC3F-154F5DD0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7B4E-BD01-DD4A-BD50-9A28EF87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0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0B88-2E7E-A943-A758-EE46D57E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076B2-BC44-8D44-8E6D-B499EE91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8CBE-DE73-4744-8CF2-EA2F14AC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0D236-6756-CA44-8EA9-1A1DCE39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50540-F0C3-3148-932E-41C39A0D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5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4E28-5A3A-824E-A072-9722327E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74E8E-9F47-B541-9DEC-9FDDCD661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D9F07-2014-7546-B62F-D9D8E377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AECE-7B23-4346-AC81-A6F8646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1FADE-A2D0-1846-AE3D-AB699C18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75116-C3AD-9E47-8A13-BEA00055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7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6022-D314-A14E-AD04-93D5D9D8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189A0-3C45-0842-B5E2-93A049F5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FCC02-F9B0-4C4F-B01F-5B7229B4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29D46-95EE-444D-B1CB-F0236DC41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DDDD9-ADED-EF48-BA56-B897E7F16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FA386C-34FF-E948-B805-37E3948A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EC2AF-B0A2-BE44-9D93-7ECE02B2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53E3B-206B-8F44-8B7E-8D461EDA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32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8B540-F7FA-6C4D-8BAC-48257750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C3AC8D-E067-3640-9A67-4F318A56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E2149-C65E-3A4E-8EA2-6872EDC5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8E2263-5DA1-7640-858D-1F9E5D33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5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B2AFD-AB8C-3E4F-8ABE-460669D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4C708-9375-D94F-B4B9-8C7D031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B26BF-E311-E642-86A6-FA626ECF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5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1D4A3-0D84-2046-A355-8D0C7671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E385-0FB9-7440-AF99-9FEECC4B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FDF26-BAD8-B341-A271-87715DC5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CD005-1EB9-CF4C-B1AE-2F4FAA92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D9DAE-E4FC-0F4D-B6B3-56C8CD03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668AD-B2F6-8C43-97EC-9CDB42DA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7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9F00-6986-1447-9770-6ADCE4A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03C10E-4DC1-154C-B585-DFBD09F9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F889B-BFA6-7A40-8CA9-D34399020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ED780-EDC5-D447-9DFD-F537E3DF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C389E-AA53-ED4A-B8F4-146F5B3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F8B12-AE74-A546-97AD-7E872E62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05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7E480-ECBE-2245-9961-99FB738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1D8FB-22E3-0945-96EA-DF67663C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60E57-3C11-4945-A8D7-58C55AE2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E8267-51E7-DE43-9EDB-AA5B42A6BDD5}" type="datetimeFigureOut">
              <a:rPr kumimoji="1" lang="ko-KR" altLang="en-US" smtClean="0"/>
              <a:t>2022. 7. 19.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D8ED9-6013-E046-9B4D-685DDCE4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31378-F738-074C-B55B-60E0C9C34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B79C-C6FC-0F44-9CF7-4AD3276417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40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db796/python-for-coding-test/tree/master/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euije/84b5155422e90f82ace14bf37787d34b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cqm9mM1P6o&amp;ab_channel=%EB%8F%99%EB%B9%88%EB%82%98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B9D55-DDDC-5A4A-961B-5629842E95F2}"/>
              </a:ext>
            </a:extLst>
          </p:cNvPr>
          <p:cNvSpPr txBox="1"/>
          <p:nvPr/>
        </p:nvSpPr>
        <p:spPr>
          <a:xfrm>
            <a:off x="2018643" y="2151727"/>
            <a:ext cx="815471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8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Shortest Path</a:t>
            </a:r>
          </a:p>
          <a:p>
            <a:pPr algn="ctr"/>
            <a:r>
              <a:rPr kumimoji="1" lang="en-US" altLang="ko-KR" sz="80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 Dijkstra</a:t>
            </a:r>
            <a:endParaRPr kumimoji="1" lang="ko-KR" altLang="en-US" sz="80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29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37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45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30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31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80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24A873-DA14-9143-A15E-82DFA1E0EA46}"/>
              </a:ext>
            </a:extLst>
          </p:cNvPr>
          <p:cNvSpPr txBox="1"/>
          <p:nvPr/>
        </p:nvSpPr>
        <p:spPr>
          <a:xfrm>
            <a:off x="10647062" y="6107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69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0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31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28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3384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Shortest Path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거리 문제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Graph Application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Input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: Weighted Graph</a:t>
            </a:r>
          </a:p>
          <a:p>
            <a:endParaRPr kumimoji="1"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거리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: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특정 노드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A, B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사이의 경로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(Path)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가중치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(Weight)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의 합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‘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거리가 최소이도록 하는 경로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’</a:t>
            </a:r>
          </a:p>
          <a:p>
            <a:pPr marL="457200" indent="-457200">
              <a:buFontTx/>
              <a:buChar char="-"/>
            </a:pPr>
            <a:endParaRPr kumimoji="1"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거리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특징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914400" lvl="1" indent="-457200">
              <a:buFontTx/>
              <a:buChar char="-"/>
            </a:pPr>
            <a:r>
              <a:rPr kumimoji="1" lang="en-US" altLang="ko-KR" sz="2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Acylic</a:t>
            </a:r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914400" lvl="1" indent="-457200">
              <a:buFontTx/>
              <a:buChar char="-"/>
            </a:pP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최적화 구조</a:t>
            </a:r>
            <a:r>
              <a:rPr kumimoji="1" lang="en-US" altLang="ko-KR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(Optimal Structure)</a:t>
            </a: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가 존재 </a:t>
            </a:r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lvl="2"/>
            <a:r>
              <a:rPr kumimoji="1" lang="en-US" altLang="ko-KR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=&gt;</a:t>
            </a: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Greedy Algorithm</a:t>
            </a:r>
            <a:r>
              <a:rPr kumimoji="1" lang="zh-CN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접근 가능</a:t>
            </a:r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lvl="1"/>
            <a:endParaRPr kumimoji="1" lang="en-US" altLang="ko-KR" sz="2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1371600" lvl="2" indent="-457200">
              <a:buFontTx/>
              <a:buChar char="-"/>
            </a:pP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9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40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17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8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615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887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545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34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78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75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450174" y="359773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6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7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D7224-6211-434E-A4CB-CEBD579D2B46}"/>
              </a:ext>
            </a:extLst>
          </p:cNvPr>
          <p:cNvSpPr txBox="1"/>
          <p:nvPr/>
        </p:nvSpPr>
        <p:spPr>
          <a:xfrm>
            <a:off x="10647062" y="6107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74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74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 정의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Input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1️⃣ Weighted Graph 2️⃣ Starting Node</a:t>
            </a:r>
          </a:p>
          <a:p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Output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Shortest Paths from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Starting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to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each node</a:t>
            </a:r>
          </a:p>
        </p:txBody>
      </p:sp>
    </p:spTree>
    <p:extLst>
      <p:ext uri="{BB962C8B-B14F-4D97-AF65-F5344CB8AC3E}">
        <p14:creationId xmlns:p14="http://schemas.microsoft.com/office/powerpoint/2010/main" val="216849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5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68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79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448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678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92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77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621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9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4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 예시</a:t>
            </a:r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Input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Following Graph,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Starting -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</a:t>
            </a:r>
          </a:p>
          <a:p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- Output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from A to A : 0  from A to D : 1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from A to B : 2  from A to E : 2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from A to C : 3  from A to F : 4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1FFA30-52D5-7C47-BB45-7C56AAAF1182}"/>
              </a:ext>
            </a:extLst>
          </p:cNvPr>
          <p:cNvGrpSpPr/>
          <p:nvPr/>
        </p:nvGrpSpPr>
        <p:grpSpPr>
          <a:xfrm>
            <a:off x="4115785" y="1190847"/>
            <a:ext cx="5206890" cy="2942929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2A2438-A918-CA4B-9CD7-DE13AA90C50B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FA1CC-C562-F245-833E-861456E8C5BF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82C89C8-7376-B742-AEFD-86479BE42BDE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9C236FE-80DE-BB40-BB35-7E88774648F4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1CCBC4B-0539-EC47-9C94-58F9E89C184C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9EBF46-A216-7444-92B8-1B96FB7AEE5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D744B00-D09B-9143-B574-04177CEBB131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C377742-8884-2D4D-AE3F-1345E410D49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83D65AD-DE71-6546-B470-26FD92D2B929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E4C397-696D-224E-B7B8-498FF58E8B19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9D720B-2C69-0F4B-81AA-8D0FA611EC2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E434EDE-156A-484A-AA28-1AFCE86DF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35BA1F0-C456-5247-8ACA-F5FAE981668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44C5C2F-5DA2-5444-9469-663BC23C4CED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C4540EB-7879-354E-BB0B-EAF88D8F10C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AD8776F-62ED-614C-A244-06B40FD1D076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2D6CEBD-C96F-6345-ADE5-50561B7AECAD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9F03D6-787D-1048-8899-8BE1A4A3E69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6183C6-5F70-0C40-908C-AA81BEE5F9E8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1E8CB-0AEA-0543-95C1-A026AF9DD169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E42C0F-CC4F-E440-97AE-5852045021EA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0ED844-B8D4-4546-A221-C699C85731DF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962B09-6822-B44C-A4A8-E4D6F507E241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680F35-8260-5045-B00D-C0428EF27EA1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A09B1-6726-4B46-8226-A38910B64ACD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EC6D1A-0769-A04C-A3E6-FBCA89624C96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6621F4-7D1A-5B47-8ABD-7EBD307C0335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40B4EA-1A34-9248-ACE2-FB9FBD06879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56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034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250951" y="3612473"/>
            <a:ext cx="10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750A55-F9A9-034A-B342-47B44F2B8E2D}"/>
              </a:ext>
            </a:extLst>
          </p:cNvPr>
          <p:cNvSpPr/>
          <p:nvPr/>
        </p:nvSpPr>
        <p:spPr>
          <a:xfrm>
            <a:off x="1327142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E3FD7-E8A4-3743-8949-3D802B1A6AA1}"/>
              </a:ext>
            </a:extLst>
          </p:cNvPr>
          <p:cNvSpPr/>
          <p:nvPr/>
        </p:nvSpPr>
        <p:spPr>
          <a:xfrm>
            <a:off x="3434467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232C005-6E60-6F4E-8E77-67FFEB872357}"/>
              </a:ext>
            </a:extLst>
          </p:cNvPr>
          <p:cNvSpPr/>
          <p:nvPr/>
        </p:nvSpPr>
        <p:spPr>
          <a:xfrm>
            <a:off x="3434467" y="5136365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3644073-61AA-9543-ACA7-CB950D41D8D1}"/>
              </a:ext>
            </a:extLst>
          </p:cNvPr>
          <p:cNvSpPr/>
          <p:nvPr/>
        </p:nvSpPr>
        <p:spPr>
          <a:xfrm>
            <a:off x="5336839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7ACDEA-23FD-3E4F-A03A-24D52FE31291}"/>
              </a:ext>
            </a:extLst>
          </p:cNvPr>
          <p:cNvSpPr/>
          <p:nvPr/>
        </p:nvSpPr>
        <p:spPr>
          <a:xfrm>
            <a:off x="8232439" y="929871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704D6A3-EDDA-E048-BAC5-144D6ABECE08}"/>
              </a:ext>
            </a:extLst>
          </p:cNvPr>
          <p:cNvSpPr/>
          <p:nvPr/>
        </p:nvSpPr>
        <p:spPr>
          <a:xfrm>
            <a:off x="10468976" y="2805968"/>
            <a:ext cx="791764" cy="7917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FC2171-EF7C-9942-8027-75241A39F00F}"/>
              </a:ext>
            </a:extLst>
          </p:cNvPr>
          <p:cNvSpPr/>
          <p:nvPr/>
        </p:nvSpPr>
        <p:spPr>
          <a:xfrm>
            <a:off x="8232439" y="5136365"/>
            <a:ext cx="791764" cy="7917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</a:t>
            </a:r>
            <a:endParaRPr kumimoji="1" lang="ko-KR" altLang="en-US" sz="3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6C2B0C9-CB5C-3A4D-9143-14DA528CBA4F}"/>
              </a:ext>
            </a:extLst>
          </p:cNvPr>
          <p:cNvCxnSpPr>
            <a:stCxn id="64" idx="7"/>
            <a:endCxn id="65" idx="3"/>
          </p:cNvCxnSpPr>
          <p:nvPr/>
        </p:nvCxnSpPr>
        <p:spPr>
          <a:xfrm flipV="1">
            <a:off x="2002955" y="1605684"/>
            <a:ext cx="1547463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1BA170-7A28-7C4F-96FB-1CE1C7B5796C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2002955" y="3481781"/>
            <a:ext cx="1547463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909B558-E607-6344-A71D-59C9AD44B70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3830349" y="1721635"/>
            <a:ext cx="0" cy="34147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D5DC72A-CFA1-064A-8591-3F79D1FFB1F2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10280" y="3481781"/>
            <a:ext cx="1342510" cy="1770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FC543248-EB46-4B4B-9E21-D8E95B979BAF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4110280" y="1605684"/>
            <a:ext cx="1342510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89EF6A6-F0F4-C44E-A867-1F090865560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4226231" y="5532247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D860E8D2-9429-9248-92E8-577CBE973539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>
            <a:off x="4226231" y="1325753"/>
            <a:ext cx="40062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FD5248C8-8351-D04F-8EB0-1E92ABA98D64}"/>
              </a:ext>
            </a:extLst>
          </p:cNvPr>
          <p:cNvCxnSpPr>
            <a:cxnSpLocks/>
            <a:stCxn id="69" idx="2"/>
            <a:endCxn id="67" idx="6"/>
          </p:cNvCxnSpPr>
          <p:nvPr/>
        </p:nvCxnSpPr>
        <p:spPr>
          <a:xfrm flipH="1">
            <a:off x="6128603" y="3201850"/>
            <a:ext cx="43403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BA76BCC1-01FE-DB4F-B562-7DB35A3A8A2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226231" y="3481781"/>
            <a:ext cx="6358696" cy="1910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D7E73479-58F7-C84B-A3AC-23C21847A94B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908252" y="3597732"/>
            <a:ext cx="1956606" cy="1654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59BD95F0-0A4B-E641-BCEF-756AAF4733FD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8908252" y="1605684"/>
            <a:ext cx="1676675" cy="13162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67065-EC22-D647-8479-23F5A5733E16}"/>
              </a:ext>
            </a:extLst>
          </p:cNvPr>
          <p:cNvSpPr txBox="1"/>
          <p:nvPr/>
        </p:nvSpPr>
        <p:spPr>
          <a:xfrm>
            <a:off x="2442023" y="1977813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126829-5CD3-BC46-A047-D4FF53A888B7}"/>
              </a:ext>
            </a:extLst>
          </p:cNvPr>
          <p:cNvSpPr txBox="1"/>
          <p:nvPr/>
        </p:nvSpPr>
        <p:spPr>
          <a:xfrm>
            <a:off x="3515954" y="3001795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AB82D9-7AAD-8D46-8828-2B7EBC5E93EF}"/>
              </a:ext>
            </a:extLst>
          </p:cNvPr>
          <p:cNvSpPr txBox="1"/>
          <p:nvPr/>
        </p:nvSpPr>
        <p:spPr>
          <a:xfrm>
            <a:off x="2491711" y="436366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107CF3-B0B1-0B46-BD10-9095350B0FBB}"/>
              </a:ext>
            </a:extLst>
          </p:cNvPr>
          <p:cNvSpPr txBox="1"/>
          <p:nvPr/>
        </p:nvSpPr>
        <p:spPr>
          <a:xfrm>
            <a:off x="4558224" y="396355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115AB7-35BA-1646-917A-9AF395C98426}"/>
              </a:ext>
            </a:extLst>
          </p:cNvPr>
          <p:cNvSpPr txBox="1"/>
          <p:nvPr/>
        </p:nvSpPr>
        <p:spPr>
          <a:xfrm>
            <a:off x="4546191" y="226380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FA03CD-0379-8D43-98AC-3E93CFA853D9}"/>
              </a:ext>
            </a:extLst>
          </p:cNvPr>
          <p:cNvSpPr txBox="1"/>
          <p:nvPr/>
        </p:nvSpPr>
        <p:spPr>
          <a:xfrm>
            <a:off x="5951068" y="966450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BAEC40-42DA-994D-BA8E-5986FCFF8D03}"/>
              </a:ext>
            </a:extLst>
          </p:cNvPr>
          <p:cNvSpPr txBox="1"/>
          <p:nvPr/>
        </p:nvSpPr>
        <p:spPr>
          <a:xfrm>
            <a:off x="7993188" y="283242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274953-0869-E447-9DAB-40B26AFB8614}"/>
              </a:ext>
            </a:extLst>
          </p:cNvPr>
          <p:cNvSpPr txBox="1"/>
          <p:nvPr/>
        </p:nvSpPr>
        <p:spPr>
          <a:xfrm>
            <a:off x="9746589" y="1941856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A4E56DF-9CB7-7E4E-829A-D8E89318B572}"/>
              </a:ext>
            </a:extLst>
          </p:cNvPr>
          <p:cNvSpPr txBox="1"/>
          <p:nvPr/>
        </p:nvSpPr>
        <p:spPr>
          <a:xfrm>
            <a:off x="7042377" y="4156897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7FBDB5-1802-4849-B014-57F93D550DFE}"/>
              </a:ext>
            </a:extLst>
          </p:cNvPr>
          <p:cNvSpPr txBox="1"/>
          <p:nvPr/>
        </p:nvSpPr>
        <p:spPr>
          <a:xfrm>
            <a:off x="6128603" y="5551559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DF33E9-9D77-AF49-9375-DBF138C92F63}"/>
              </a:ext>
            </a:extLst>
          </p:cNvPr>
          <p:cNvSpPr txBox="1"/>
          <p:nvPr/>
        </p:nvSpPr>
        <p:spPr>
          <a:xfrm>
            <a:off x="9700289" y="4482011"/>
            <a:ext cx="35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DCEEBB1-2D82-8B4E-A020-4863BF16F277}"/>
              </a:ext>
            </a:extLst>
          </p:cNvPr>
          <p:cNvSpPr txBox="1"/>
          <p:nvPr/>
        </p:nvSpPr>
        <p:spPr>
          <a:xfrm>
            <a:off x="3321493" y="35959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F74C6DB-D783-6C4B-9E69-E20EA0963216}"/>
              </a:ext>
            </a:extLst>
          </p:cNvPr>
          <p:cNvSpPr txBox="1"/>
          <p:nvPr/>
        </p:nvSpPr>
        <p:spPr>
          <a:xfrm>
            <a:off x="8119465" y="361062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586FA1-C6D7-5B43-A234-F03843F07F6F}"/>
              </a:ext>
            </a:extLst>
          </p:cNvPr>
          <p:cNvSpPr txBox="1"/>
          <p:nvPr/>
        </p:nvSpPr>
        <p:spPr>
          <a:xfrm>
            <a:off x="5312355" y="3562233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8E36E9-016D-A440-B267-06799C9F8FFC}"/>
              </a:ext>
            </a:extLst>
          </p:cNvPr>
          <p:cNvSpPr txBox="1"/>
          <p:nvPr/>
        </p:nvSpPr>
        <p:spPr>
          <a:xfrm>
            <a:off x="10405552" y="2275588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9A06B0-CCF3-D448-BAE4-BB9E89E5BEB0}"/>
              </a:ext>
            </a:extLst>
          </p:cNvPr>
          <p:cNvSpPr txBox="1"/>
          <p:nvPr/>
        </p:nvSpPr>
        <p:spPr>
          <a:xfrm>
            <a:off x="3321493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145C39-44CB-5D48-B3FC-00F43CBA4714}"/>
              </a:ext>
            </a:extLst>
          </p:cNvPr>
          <p:cNvSpPr txBox="1"/>
          <p:nvPr/>
        </p:nvSpPr>
        <p:spPr>
          <a:xfrm>
            <a:off x="8119465" y="5928129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6295D-8E56-1247-8CE7-CFA29E8FF4C3}"/>
              </a:ext>
            </a:extLst>
          </p:cNvPr>
          <p:cNvSpPr txBox="1"/>
          <p:nvPr/>
        </p:nvSpPr>
        <p:spPr>
          <a:xfrm>
            <a:off x="10647062" y="61077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종료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952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총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O(V) 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번에 걸쳐 최단 거리가 최소인 노드 선택 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따라서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시간 복잡도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O(V^2)</a:t>
            </a: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전체 노드의 개수가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5000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 이하라면 해결 가능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10000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개가 넘으면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37A83-156F-E143-9C00-B077ACA5F5A9}"/>
              </a:ext>
            </a:extLst>
          </p:cNvPr>
          <p:cNvSpPr txBox="1"/>
          <p:nvPr/>
        </p:nvSpPr>
        <p:spPr>
          <a:xfrm>
            <a:off x="693683" y="59938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Spoqa Han Sans Neo" panose="020B0500000000000000" pitchFamily="34" charset="-128"/>
                <a:ea typeface="Spoqa Han Sans Neo" panose="020B0500000000000000" pitchFamily="34" charset="-128"/>
                <a:hlinkClick r:id="rId2"/>
              </a:rPr>
              <a:t>https://github.com/ndb796/python-for-coding-test/tree/master/9</a:t>
            </a:r>
            <a:endParaRPr lang="en-US" altLang="ko-KR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28868FE-C53C-4843-833D-92CDA075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405" y="265816"/>
            <a:ext cx="2828501" cy="6592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C0DC-5347-8C4E-8C35-1496B7AF8644}"/>
              </a:ext>
            </a:extLst>
          </p:cNvPr>
          <p:cNvSpPr txBox="1"/>
          <p:nvPr/>
        </p:nvSpPr>
        <p:spPr>
          <a:xfrm>
            <a:off x="693683" y="51297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https://gist.github.com/euije/84b5155422e90f82ace14bf37787d34b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6720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8187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r>
              <a:rPr kumimoji="1" lang="ko-KR" altLang="en-US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 </a:t>
            </a:r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-</a:t>
            </a:r>
            <a:r>
              <a:rPr kumimoji="1" lang="ko-KR" altLang="en-US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 </a:t>
            </a:r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Modified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단계마다 방문하지 않는 노드 중에서 최단 거리가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가장 짧은 노드를 선택하기 위해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 순위 큐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를 활용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r>
              <a:rPr kumimoji="1" lang="ko-KR" altLang="en-US" sz="32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다익스트라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알고리즘이 동작하는 기본 원리는 동일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marL="457200" indent="-457200">
              <a:buFontTx/>
              <a:buChar char="-"/>
            </a:pP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548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(A, 0)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7548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(D, 1)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(B,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146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(B,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007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(E, 1)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(B,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4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(E, 1)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(B,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230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(B,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(F,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0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C6B7-6059-D041-837C-9CD9A5C46B54}"/>
              </a:ext>
            </a:extLst>
          </p:cNvPr>
          <p:cNvSpPr txBox="1"/>
          <p:nvPr/>
        </p:nvSpPr>
        <p:spPr>
          <a:xfrm>
            <a:off x="315433" y="406481"/>
            <a:ext cx="4466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Dijkstra Algorithm</a:t>
            </a:r>
            <a:endParaRPr lang="ko-KR" altLang="en-US" sz="4000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932D1-AACE-0241-97E6-A181C87F25F3}"/>
              </a:ext>
            </a:extLst>
          </p:cNvPr>
          <p:cNvSpPr txBox="1"/>
          <p:nvPr/>
        </p:nvSpPr>
        <p:spPr>
          <a:xfrm>
            <a:off x="478464" y="1190847"/>
            <a:ext cx="116104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-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Process</a:t>
            </a:r>
          </a:p>
          <a:p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출발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노드를 설정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2️⃣ 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거리 테이블을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초기화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3️⃣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방문하지 않은 노드 중에서 최단 거리가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최소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인 노드를 선택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4️⃣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해당 노드를 거쳐 다른 노드로 가는 비용을 계산하여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   최단 거리 테이블을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갱신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합니다</a:t>
            </a:r>
            <a:endParaRPr kumimoji="1" lang="en-US" altLang="ko-KR" sz="3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5️⃣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방문하지 않은 노드가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1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 남을 때까지</a:t>
            </a:r>
            <a:b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</a:b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      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3️⃣,4️⃣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번을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반복</a:t>
            </a:r>
            <a:r>
              <a:rPr kumimoji="1" lang="ko-KR" altLang="en-US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합니다</a:t>
            </a:r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6618E-F6E5-794D-837F-95A633ADEB32}"/>
              </a:ext>
            </a:extLst>
          </p:cNvPr>
          <p:cNvSpPr txBox="1"/>
          <p:nvPr/>
        </p:nvSpPr>
        <p:spPr>
          <a:xfrm>
            <a:off x="725213" y="5883193"/>
            <a:ext cx="6011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Spoqa Han Sans Neo" panose="020B0500000000000000" pitchFamily="34" charset="-128"/>
                <a:ea typeface="Spoqa Han Sans Neo" panose="020B0500000000000000" pitchFamily="34" charset="-128"/>
                <a:hlinkClick r:id="rId2"/>
              </a:rPr>
              <a:t>https://www.youtube.com/watch?v=acqm9mM1P6o&amp;ab_channel=%EB%8F%99%EB%B9%88%EB%82%98</a:t>
            </a:r>
            <a:endParaRPr lang="en-US" altLang="ko-KR" dirty="0"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018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(F,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701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(F, 2)</a:t>
            </a: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127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(C, 5)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862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792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442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DD0709-9BBE-FF47-B84F-25A5B3DE8793}"/>
              </a:ext>
            </a:extLst>
          </p:cNvPr>
          <p:cNvSpPr txBox="1"/>
          <p:nvPr/>
        </p:nvSpPr>
        <p:spPr>
          <a:xfrm>
            <a:off x="9147446" y="465323"/>
            <a:ext cx="28129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우선순위 큐</a:t>
            </a:r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(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노드</a:t>
            </a:r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W)</a:t>
            </a:r>
          </a:p>
          <a:p>
            <a:pPr algn="ctr"/>
            <a:endParaRPr kumimoji="1" lang="en-US" altLang="ko-KR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0F9ED1-722C-5447-BAE4-4F28C6D8CC85}"/>
              </a:ext>
            </a:extLst>
          </p:cNvPr>
          <p:cNvGrpSpPr/>
          <p:nvPr/>
        </p:nvGrpSpPr>
        <p:grpSpPr>
          <a:xfrm>
            <a:off x="64946" y="1249607"/>
            <a:ext cx="7711950" cy="4358786"/>
            <a:chOff x="558019" y="298939"/>
            <a:chExt cx="11075962" cy="626012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25D6722-DCF4-BB45-810E-58DF335E4C88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ACC19CB-D02F-7D46-93F3-2F7821546E16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DF8FAF4-F9FC-344C-B13D-A6050151E6E0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A432AC1-49FC-AC4D-AF01-7E9F555ABE59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DA664D7-E042-8544-A9A6-C9C4384D625E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E002AA-7004-F943-A98B-508741E85825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4452C-7A4A-964C-958B-E6CD3ECE3430}"/>
                </a:ext>
              </a:extLst>
            </p:cNvPr>
            <p:cNvCxnSpPr>
              <a:cxnSpLocks/>
              <a:stCxn id="41" idx="7"/>
              <a:endCxn id="42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92B7FD8-9BE5-6A42-A03E-66196DC1EF73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81BED70-36EB-714E-A6D4-E143C633D4F4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3CBB988-4486-344D-A670-EE0581648579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904684D-890A-D64C-AAF5-0F74128447D7}"/>
                </a:ext>
              </a:extLst>
            </p:cNvPr>
            <p:cNvCxnSpPr>
              <a:cxnSpLocks/>
              <a:stCxn id="42" idx="6"/>
              <a:endCxn id="43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E543761-9888-5440-95D1-4242E20AD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0F6805C-DDAE-E74F-BF6C-10247F094583}"/>
                </a:ext>
              </a:extLst>
            </p:cNvPr>
            <p:cNvCxnSpPr>
              <a:cxnSpLocks/>
              <a:stCxn id="44" idx="6"/>
              <a:endCxn id="43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BB38A46-7C07-BE49-9660-DA503854124D}"/>
                </a:ext>
              </a:extLst>
            </p:cNvPr>
            <p:cNvCxnSpPr>
              <a:cxnSpLocks/>
              <a:stCxn id="44" idx="5"/>
              <a:endCxn id="45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91335D0-F5AE-714D-894D-5B94E6C0288D}"/>
                </a:ext>
              </a:extLst>
            </p:cNvPr>
            <p:cNvCxnSpPr>
              <a:cxnSpLocks/>
              <a:stCxn id="45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5684D2A-34DD-E148-8AD7-F3788220E426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1432F42-2341-AC4B-AF07-B58FE05D9D29}"/>
                </a:ext>
              </a:extLst>
            </p:cNvPr>
            <p:cNvCxnSpPr>
              <a:cxnSpLocks/>
              <a:stCxn id="43" idx="4"/>
              <a:endCxn id="46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59561-1045-A541-AFAC-D928E980779F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43FB05-0308-ED4E-81E9-5A249BA04B7F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C26EF5-BD61-DD4D-97A5-AC56525293B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0AF258-BDE4-8140-9EA6-D8C4A176E992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F57F8-D2D6-6C44-90CE-7D57D6C49288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1C45FD3-7D46-5B47-849C-ABD0E009FEE3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159668-E476-2E4C-B3CA-B22D351B8912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940396-EEAC-3C4F-AB7A-8492F71F298C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A6106E-9367-8649-917C-4F1D325DE895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28A2C0-9CBF-F64E-B829-5B55BC19310E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BDD0FB-D1F6-8949-921D-BB67C3850815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CBB4D1-D20D-6E43-875A-E26F47EFA51E}"/>
              </a:ext>
            </a:extLst>
          </p:cNvPr>
          <p:cNvSpPr txBox="1"/>
          <p:nvPr/>
        </p:nvSpPr>
        <p:spPr>
          <a:xfrm>
            <a:off x="196153" y="108168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308BF-B8E7-BA41-A5AE-F4C822726E26}"/>
              </a:ext>
            </a:extLst>
          </p:cNvPr>
          <p:cNvSpPr txBox="1"/>
          <p:nvPr/>
        </p:nvSpPr>
        <p:spPr>
          <a:xfrm>
            <a:off x="0" y="479152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06A1D8-0A9D-3340-AA94-436E64E1023A}"/>
              </a:ext>
            </a:extLst>
          </p:cNvPr>
          <p:cNvSpPr txBox="1"/>
          <p:nvPr/>
        </p:nvSpPr>
        <p:spPr>
          <a:xfrm>
            <a:off x="3412064" y="569878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7B82EC-0F42-E943-BE66-5064546DD474}"/>
              </a:ext>
            </a:extLst>
          </p:cNvPr>
          <p:cNvSpPr txBox="1"/>
          <p:nvPr/>
        </p:nvSpPr>
        <p:spPr>
          <a:xfrm>
            <a:off x="3412064" y="58560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5CFC9A-81EF-EE42-B245-B9F31D948DC1}"/>
              </a:ext>
            </a:extLst>
          </p:cNvPr>
          <p:cNvSpPr txBox="1"/>
          <p:nvPr/>
        </p:nvSpPr>
        <p:spPr>
          <a:xfrm>
            <a:off x="6908133" y="474938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3ED64-79CC-A143-9F82-8E6534C1B30F}"/>
              </a:ext>
            </a:extLst>
          </p:cNvPr>
          <p:cNvSpPr txBox="1"/>
          <p:nvPr/>
        </p:nvSpPr>
        <p:spPr>
          <a:xfrm>
            <a:off x="6862771" y="122344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3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204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886DDD-8858-3B45-B8E9-BC4D8DA348EB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4CFE3-80A6-E04D-AEE0-DFBEE624C0B6}"/>
              </a:ext>
            </a:extLst>
          </p:cNvPr>
          <p:cNvSpPr txBox="1"/>
          <p:nvPr/>
        </p:nvSpPr>
        <p:spPr>
          <a:xfrm>
            <a:off x="315432" y="406481"/>
            <a:ext cx="5780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0" dirty="0" err="1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Baekjoon</a:t>
            </a:r>
            <a:r>
              <a:rPr kumimoji="1" lang="en-US" altLang="ko-KR" sz="4000" dirty="0">
                <a:solidFill>
                  <a:srgbClr val="469FB2"/>
                </a:solidFill>
                <a:latin typeface="Noto Sans KR Thin" panose="020B0200000000000000" pitchFamily="34" charset="-128"/>
                <a:ea typeface="Noto Sans KR Thin" panose="020B0200000000000000" pitchFamily="34" charset="-128"/>
              </a:rPr>
              <a:t> - #11279 </a:t>
            </a:r>
            <a:endParaRPr lang="ko-KR" altLang="en-US" sz="4000" b="1" dirty="0">
              <a:solidFill>
                <a:srgbClr val="469FB2"/>
              </a:solidFill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BD157-C248-BB42-9F1D-F80726D17232}"/>
              </a:ext>
            </a:extLst>
          </p:cNvPr>
          <p:cNvSpPr txBox="1"/>
          <p:nvPr/>
        </p:nvSpPr>
        <p:spPr>
          <a:xfrm>
            <a:off x="478464" y="1190847"/>
            <a:ext cx="11610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👉</a:t>
            </a:r>
            <a:r>
              <a:rPr kumimoji="1" lang="en-US" altLang="ko-KR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40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오늘의 문제</a:t>
            </a:r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endParaRPr kumimoji="1" lang="en-US" altLang="ko-KR" sz="40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⭐️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#18352,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‘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특정 거리의 도시 찾기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’</a:t>
            </a:r>
          </a:p>
          <a:p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⭐️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#1753,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‘</a:t>
            </a:r>
            <a:r>
              <a:rPr kumimoji="1" lang="ko-KR" altLang="en-US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최단 경로</a:t>
            </a:r>
            <a:r>
              <a:rPr kumimoji="1" lang="en-US" altLang="ko-KR" sz="4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’</a:t>
            </a:r>
          </a:p>
          <a:p>
            <a:endParaRPr kumimoji="1" lang="en-US" altLang="ko-KR" sz="4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715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9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23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09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64946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196153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0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3412064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3412064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6908133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6862771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9AA008-8C15-F14B-8156-D2D81EC1C845}"/>
              </a:ext>
            </a:extLst>
          </p:cNvPr>
          <p:cNvSpPr/>
          <p:nvPr/>
        </p:nvSpPr>
        <p:spPr>
          <a:xfrm>
            <a:off x="7875539" y="1219073"/>
            <a:ext cx="922866" cy="63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154A9A-8EB8-504F-B57A-9438BB55D4DB}"/>
              </a:ext>
            </a:extLst>
          </p:cNvPr>
          <p:cNvSpPr/>
          <p:nvPr/>
        </p:nvSpPr>
        <p:spPr>
          <a:xfrm>
            <a:off x="7875539" y="2056936"/>
            <a:ext cx="922866" cy="63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A29097-1B3A-AC42-8E08-F17B407B9CB6}"/>
              </a:ext>
            </a:extLst>
          </p:cNvPr>
          <p:cNvSpPr/>
          <p:nvPr/>
        </p:nvSpPr>
        <p:spPr>
          <a:xfrm>
            <a:off x="7875539" y="2868438"/>
            <a:ext cx="922866" cy="63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5E34C3-B870-6246-84AA-5297B69F43E2}"/>
              </a:ext>
            </a:extLst>
          </p:cNvPr>
          <p:cNvSpPr/>
          <p:nvPr/>
        </p:nvSpPr>
        <p:spPr>
          <a:xfrm>
            <a:off x="7875539" y="3707154"/>
            <a:ext cx="922866" cy="63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600C25-34CD-B140-86A6-F9B1951BA2FC}"/>
              </a:ext>
            </a:extLst>
          </p:cNvPr>
          <p:cNvSpPr/>
          <p:nvPr/>
        </p:nvSpPr>
        <p:spPr>
          <a:xfrm>
            <a:off x="7875539" y="4545017"/>
            <a:ext cx="922866" cy="63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C1D4CE-3A80-914B-9EC2-F168807CD41F}"/>
              </a:ext>
            </a:extLst>
          </p:cNvPr>
          <p:cNvSpPr/>
          <p:nvPr/>
        </p:nvSpPr>
        <p:spPr>
          <a:xfrm>
            <a:off x="7875539" y="5356519"/>
            <a:ext cx="922866" cy="63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7DFB-B26F-4B46-99CB-FFA42C36CB19}"/>
              </a:ext>
            </a:extLst>
          </p:cNvPr>
          <p:cNvSpPr txBox="1"/>
          <p:nvPr/>
        </p:nvSpPr>
        <p:spPr>
          <a:xfrm>
            <a:off x="7875539" y="749229"/>
            <a:ext cx="101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Graph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F2421-F1BC-B84A-A151-2C5DE9F07E6B}"/>
              </a:ext>
            </a:extLst>
          </p:cNvPr>
          <p:cNvSpPr txBox="1"/>
          <p:nvPr/>
        </p:nvSpPr>
        <p:spPr>
          <a:xfrm>
            <a:off x="9111060" y="749229"/>
            <a:ext cx="93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[0]</a:t>
            </a:r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B5433F-1D28-8245-8214-DD9B1113A389}"/>
              </a:ext>
            </a:extLst>
          </p:cNvPr>
          <p:cNvSpPr txBox="1"/>
          <p:nvPr/>
        </p:nvSpPr>
        <p:spPr>
          <a:xfrm>
            <a:off x="10394912" y="756393"/>
            <a:ext cx="93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[1]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C5A6DB-86E2-1F4B-933F-135F01D71A12}"/>
              </a:ext>
            </a:extLst>
          </p:cNvPr>
          <p:cNvSpPr txBox="1"/>
          <p:nvPr/>
        </p:nvSpPr>
        <p:spPr>
          <a:xfrm>
            <a:off x="11544055" y="756393"/>
            <a:ext cx="93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[2]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774714-0CA2-3445-81D6-27E9077EE524}"/>
              </a:ext>
            </a:extLst>
          </p:cNvPr>
          <p:cNvSpPr txBox="1"/>
          <p:nvPr/>
        </p:nvSpPr>
        <p:spPr>
          <a:xfrm>
            <a:off x="8983133" y="130927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(B,2)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946CCC-C8A3-544A-8C94-50548C9C87AF}"/>
              </a:ext>
            </a:extLst>
          </p:cNvPr>
          <p:cNvSpPr txBox="1"/>
          <p:nvPr/>
        </p:nvSpPr>
        <p:spPr>
          <a:xfrm>
            <a:off x="10309294" y="1306017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(D,1)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03546B-B798-E746-9820-4AA67AAE32FC}"/>
              </a:ext>
            </a:extLst>
          </p:cNvPr>
          <p:cNvSpPr txBox="1"/>
          <p:nvPr/>
        </p:nvSpPr>
        <p:spPr>
          <a:xfrm>
            <a:off x="11451241" y="1306017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(C,5)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697EE1-0683-A04F-A9B7-27DD0BF8A1E7}"/>
              </a:ext>
            </a:extLst>
          </p:cNvPr>
          <p:cNvSpPr txBox="1"/>
          <p:nvPr/>
        </p:nvSpPr>
        <p:spPr>
          <a:xfrm>
            <a:off x="8983133" y="2145733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(D,2)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9590D6-30B7-AF46-A694-676D6DA1EA79}"/>
              </a:ext>
            </a:extLst>
          </p:cNvPr>
          <p:cNvSpPr txBox="1"/>
          <p:nvPr/>
        </p:nvSpPr>
        <p:spPr>
          <a:xfrm>
            <a:off x="10309294" y="2142471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(C,3)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8F7FE9-F7AA-A247-96F7-DFC748DA1AC7}"/>
              </a:ext>
            </a:extLst>
          </p:cNvPr>
          <p:cNvSpPr txBox="1"/>
          <p:nvPr/>
        </p:nvSpPr>
        <p:spPr>
          <a:xfrm>
            <a:off x="8983133" y="2969252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(B,3)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E048F7-C0D8-6847-865C-03CCDC4A640D}"/>
              </a:ext>
            </a:extLst>
          </p:cNvPr>
          <p:cNvSpPr txBox="1"/>
          <p:nvPr/>
        </p:nvSpPr>
        <p:spPr>
          <a:xfrm>
            <a:off x="10309294" y="2965990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(F,3)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19FE1C-B6FA-ED47-A2DC-7B550B4534E9}"/>
              </a:ext>
            </a:extLst>
          </p:cNvPr>
          <p:cNvSpPr txBox="1"/>
          <p:nvPr/>
        </p:nvSpPr>
        <p:spPr>
          <a:xfrm>
            <a:off x="8983133" y="3816221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(C,3)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0749D0-E968-614A-8171-0177446F6780}"/>
              </a:ext>
            </a:extLst>
          </p:cNvPr>
          <p:cNvSpPr txBox="1"/>
          <p:nvPr/>
        </p:nvSpPr>
        <p:spPr>
          <a:xfrm>
            <a:off x="10309294" y="3812959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(E,1)</a:t>
            </a:r>
            <a:endParaRPr kumimoji="1"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06DB27-345F-394A-9414-3D27FC5EE132}"/>
              </a:ext>
            </a:extLst>
          </p:cNvPr>
          <p:cNvSpPr txBox="1"/>
          <p:nvPr/>
        </p:nvSpPr>
        <p:spPr>
          <a:xfrm>
            <a:off x="8983133" y="4673627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(C,1)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2B8963-2399-394B-8655-920475005A8E}"/>
              </a:ext>
            </a:extLst>
          </p:cNvPr>
          <p:cNvSpPr txBox="1"/>
          <p:nvPr/>
        </p:nvSpPr>
        <p:spPr>
          <a:xfrm>
            <a:off x="10309294" y="4670365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(E,2)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5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92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711125-64D5-9A45-A69F-EF2F92C23AEA}"/>
              </a:ext>
            </a:extLst>
          </p:cNvPr>
          <p:cNvSpPr/>
          <p:nvPr/>
        </p:nvSpPr>
        <p:spPr>
          <a:xfrm>
            <a:off x="0" y="1"/>
            <a:ext cx="12192000" cy="265814"/>
          </a:xfrm>
          <a:prstGeom prst="rect">
            <a:avLst/>
          </a:prstGeom>
          <a:solidFill>
            <a:srgbClr val="46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B4A6AE-0A3F-5E42-89B2-1F6141B281D5}"/>
              </a:ext>
            </a:extLst>
          </p:cNvPr>
          <p:cNvGrpSpPr/>
          <p:nvPr/>
        </p:nvGrpSpPr>
        <p:grpSpPr>
          <a:xfrm>
            <a:off x="2240025" y="1012277"/>
            <a:ext cx="7711950" cy="4358786"/>
            <a:chOff x="558019" y="298939"/>
            <a:chExt cx="11075962" cy="62601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65C62A-D73F-E749-B0FC-7A95DD711856}"/>
                </a:ext>
              </a:extLst>
            </p:cNvPr>
            <p:cNvSpPr/>
            <p:nvPr/>
          </p:nvSpPr>
          <p:spPr>
            <a:xfrm>
              <a:off x="558019" y="11664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EC0C86-68C2-6D41-A651-CA72AA1CD7C9}"/>
                </a:ext>
              </a:extLst>
            </p:cNvPr>
            <p:cNvSpPr/>
            <p:nvPr/>
          </p:nvSpPr>
          <p:spPr>
            <a:xfrm>
              <a:off x="5527431" y="298939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A52606-EFF4-C84C-80D4-6E9C160E7B9A}"/>
                </a:ext>
              </a:extLst>
            </p:cNvPr>
            <p:cNvSpPr/>
            <p:nvPr/>
          </p:nvSpPr>
          <p:spPr>
            <a:xfrm>
              <a:off x="10496843" y="11664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74A387-221D-F648-9DE2-F9364F077191}"/>
                </a:ext>
              </a:extLst>
            </p:cNvPr>
            <p:cNvSpPr/>
            <p:nvPr/>
          </p:nvSpPr>
          <p:spPr>
            <a:xfrm>
              <a:off x="558019" y="4112846"/>
              <a:ext cx="1137138" cy="11371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50A7F4-721C-F64E-8F33-3CB7C45FAF78}"/>
                </a:ext>
              </a:extLst>
            </p:cNvPr>
            <p:cNvSpPr/>
            <p:nvPr/>
          </p:nvSpPr>
          <p:spPr>
            <a:xfrm>
              <a:off x="5534465" y="5421923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550A1-A7D6-FD49-A1F2-13461B0E226C}"/>
                </a:ext>
              </a:extLst>
            </p:cNvPr>
            <p:cNvSpPr/>
            <p:nvPr/>
          </p:nvSpPr>
          <p:spPr>
            <a:xfrm>
              <a:off x="10496843" y="4112846"/>
              <a:ext cx="1137138" cy="11371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</a:t>
              </a:r>
              <a:endParaRPr kumimoji="1" lang="ko-KR" altLang="en-US" sz="3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169566-B2F7-C444-A920-BA67E95FB125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1528627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9ECA6A4-D573-414F-AD71-F103A815B3F2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1695157" y="1735015"/>
              <a:ext cx="88016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759A492-BA10-114C-915F-B34EDE0E4CD0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1126588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6B44D3-1C5A-4A4F-AD3A-5A79F11D4BA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1528627" y="1269547"/>
              <a:ext cx="4165334" cy="30098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376C54-1C03-5F44-A24A-DD2D880D123E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>
              <a:off x="6664569" y="86750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C223D3-764F-8C4F-B851-44F79A57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304" y="1120078"/>
              <a:ext cx="3998804" cy="46546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89B50B-A595-8B4C-8002-83BE42BE9D1D}"/>
                </a:ext>
              </a:extLst>
            </p:cNvPr>
            <p:cNvCxnSpPr>
              <a:cxnSpLocks/>
              <a:stCxn id="11" idx="6"/>
              <a:endCxn id="10" idx="3"/>
            </p:cNvCxnSpPr>
            <p:nvPr/>
          </p:nvCxnSpPr>
          <p:spPr>
            <a:xfrm flipV="1">
              <a:off x="1695157" y="2137054"/>
              <a:ext cx="8968216" cy="254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1F9D31-6A04-5A47-A01B-0DAA7804C993}"/>
                </a:ext>
              </a:extLst>
            </p:cNvPr>
            <p:cNvCxnSpPr>
              <a:cxnSpLocks/>
              <a:stCxn id="11" idx="5"/>
              <a:endCxn id="12" idx="2"/>
            </p:cNvCxnSpPr>
            <p:nvPr/>
          </p:nvCxnSpPr>
          <p:spPr>
            <a:xfrm>
              <a:off x="1528627" y="5083454"/>
              <a:ext cx="4005838" cy="90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59A679-A86F-8846-B4BA-6ACD3D417687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6505073" y="2257216"/>
              <a:ext cx="4324830" cy="333123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E1DA02B-FD34-EB48-9A50-34E4CDFB8B8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71603" y="4681415"/>
              <a:ext cx="3825240" cy="1309077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925B0D-4D69-3C46-909C-F644EED1430B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065412" y="2303584"/>
              <a:ext cx="0" cy="18092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E7C1A-FBDE-8349-906D-4ECAEF0D44D2}"/>
                </a:ext>
              </a:extLst>
            </p:cNvPr>
            <p:cNvSpPr txBox="1"/>
            <p:nvPr/>
          </p:nvSpPr>
          <p:spPr>
            <a:xfrm>
              <a:off x="3112477" y="56636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7D1C75-B8E0-A14E-8663-3A8A81C9A5B4}"/>
                </a:ext>
              </a:extLst>
            </p:cNvPr>
            <p:cNvSpPr txBox="1"/>
            <p:nvPr/>
          </p:nvSpPr>
          <p:spPr>
            <a:xfrm>
              <a:off x="5848057" y="173501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17E8AF-D3BF-AA4A-8550-1B9FC779FA6F}"/>
                </a:ext>
              </a:extLst>
            </p:cNvPr>
            <p:cNvSpPr txBox="1"/>
            <p:nvPr/>
          </p:nvSpPr>
          <p:spPr>
            <a:xfrm>
              <a:off x="8332193" y="521897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2C3D2E-0764-7442-BABF-9FF0B6CC81A3}"/>
                </a:ext>
              </a:extLst>
            </p:cNvPr>
            <p:cNvSpPr txBox="1"/>
            <p:nvPr/>
          </p:nvSpPr>
          <p:spPr>
            <a:xfrm>
              <a:off x="8070753" y="125423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EECA66-33A1-1B4C-BB7F-70FDE318EA8E}"/>
                </a:ext>
              </a:extLst>
            </p:cNvPr>
            <p:cNvSpPr txBox="1"/>
            <p:nvPr/>
          </p:nvSpPr>
          <p:spPr>
            <a:xfrm>
              <a:off x="3797042" y="254929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4A490-FE11-964A-9E82-3F36AE628616}"/>
                </a:ext>
              </a:extLst>
            </p:cNvPr>
            <p:cNvSpPr txBox="1"/>
            <p:nvPr/>
          </p:nvSpPr>
          <p:spPr>
            <a:xfrm>
              <a:off x="603150" y="2800139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C5F58-899C-8344-AA13-8812AB6B3F57}"/>
                </a:ext>
              </a:extLst>
            </p:cNvPr>
            <p:cNvSpPr txBox="1"/>
            <p:nvPr/>
          </p:nvSpPr>
          <p:spPr>
            <a:xfrm>
              <a:off x="5841023" y="35896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74174-9B3F-044D-A8E0-4B0256DD79DF}"/>
                </a:ext>
              </a:extLst>
            </p:cNvPr>
            <p:cNvSpPr txBox="1"/>
            <p:nvPr/>
          </p:nvSpPr>
          <p:spPr>
            <a:xfrm>
              <a:off x="3022178" y="5428741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2E52A0-7575-CD4E-A685-CC9A85AC2031}"/>
                </a:ext>
              </a:extLst>
            </p:cNvPr>
            <p:cNvSpPr txBox="1"/>
            <p:nvPr/>
          </p:nvSpPr>
          <p:spPr>
            <a:xfrm>
              <a:off x="8549639" y="52753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C61442-25AE-1C44-82D8-E6CECF900D9C}"/>
                </a:ext>
              </a:extLst>
            </p:cNvPr>
            <p:cNvSpPr txBox="1"/>
            <p:nvPr/>
          </p:nvSpPr>
          <p:spPr>
            <a:xfrm>
              <a:off x="8408994" y="4016563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834ED7-8759-804B-9A35-1CB457DDACE1}"/>
                </a:ext>
              </a:extLst>
            </p:cNvPr>
            <p:cNvSpPr txBox="1"/>
            <p:nvPr/>
          </p:nvSpPr>
          <p:spPr>
            <a:xfrm>
              <a:off x="11051931" y="2687925"/>
              <a:ext cx="509954" cy="5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endPara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4B890C-382D-9F4B-94C9-8DFE5EA26FB4}"/>
              </a:ext>
            </a:extLst>
          </p:cNvPr>
          <p:cNvSpPr txBox="1"/>
          <p:nvPr/>
        </p:nvSpPr>
        <p:spPr>
          <a:xfrm>
            <a:off x="2371232" y="844352"/>
            <a:ext cx="51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0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9A401-FBD9-C840-BE98-D5A05378EACE}"/>
              </a:ext>
            </a:extLst>
          </p:cNvPr>
          <p:cNvSpPr txBox="1"/>
          <p:nvPr/>
        </p:nvSpPr>
        <p:spPr>
          <a:xfrm>
            <a:off x="2175079" y="4554196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1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DE0A9-2E95-A94A-AAFC-035C768FD165}"/>
              </a:ext>
            </a:extLst>
          </p:cNvPr>
          <p:cNvSpPr txBox="1"/>
          <p:nvPr/>
        </p:nvSpPr>
        <p:spPr>
          <a:xfrm>
            <a:off x="5587143" y="5461451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527B1-2276-E04A-8D8E-9B5316C6B49E}"/>
              </a:ext>
            </a:extLst>
          </p:cNvPr>
          <p:cNvSpPr txBox="1"/>
          <p:nvPr/>
        </p:nvSpPr>
        <p:spPr>
          <a:xfrm>
            <a:off x="5587143" y="348275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2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04D8D-A2BC-D940-89A5-344FC1958814}"/>
              </a:ext>
            </a:extLst>
          </p:cNvPr>
          <p:cNvSpPr txBox="1"/>
          <p:nvPr/>
        </p:nvSpPr>
        <p:spPr>
          <a:xfrm>
            <a:off x="9083212" y="4512050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INF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D9240E-44A2-E344-ACDB-5646851772F6}"/>
              </a:ext>
            </a:extLst>
          </p:cNvPr>
          <p:cNvSpPr txBox="1"/>
          <p:nvPr/>
        </p:nvSpPr>
        <p:spPr>
          <a:xfrm>
            <a:off x="9037850" y="986114"/>
            <a:ext cx="10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FF0000"/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4</a:t>
            </a:r>
            <a:endParaRPr kumimoji="1" lang="ko-KR" altLang="en-US" sz="3600" dirty="0">
              <a:solidFill>
                <a:srgbClr val="FF0000"/>
              </a:solidFill>
              <a:latin typeface="Spoqa Han Sans Neo" panose="020B0500000000000000" pitchFamily="34" charset="-128"/>
              <a:ea typeface="Spoqa Han Sans Neo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1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1775</Words>
  <Application>Microsoft Macintosh PowerPoint</Application>
  <PresentationFormat>와이드스크린</PresentationFormat>
  <Paragraphs>1310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맑은 고딕</vt:lpstr>
      <vt:lpstr>Apple SD Gothic Neo</vt:lpstr>
      <vt:lpstr>Noto Sans KR</vt:lpstr>
      <vt:lpstr>Noto Sans KR Thin</vt:lpstr>
      <vt:lpstr>Spoqa Han Sans 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이의제</dc:creator>
  <cp:lastModifiedBy>이의제</cp:lastModifiedBy>
  <cp:revision>55</cp:revision>
  <dcterms:created xsi:type="dcterms:W3CDTF">2022-06-30T13:50:00Z</dcterms:created>
  <dcterms:modified xsi:type="dcterms:W3CDTF">2022-07-19T05:28:13Z</dcterms:modified>
</cp:coreProperties>
</file>