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nva Sans" panose="020B0604020202020204" charset="0"/>
      <p:regular r:id="rId16"/>
    </p:embeddedFont>
    <p:embeddedFont>
      <p:font typeface="Canva Sans Bold" panose="020B0604020202020204" charset="0"/>
      <p:regular r:id="rId17"/>
    </p:embeddedFont>
    <p:embeddedFont>
      <p:font typeface="Canva Sans Bold Italics" panose="020B0604020202020204" charset="0"/>
      <p:regular r:id="rId18"/>
    </p:embeddedFont>
    <p:embeddedFont>
      <p:font typeface="Canva Sans Italics" panose="020B0604020202020204" charset="0"/>
      <p:regular r:id="rId19"/>
    </p:embeddedFont>
    <p:embeddedFont>
      <p:font typeface="DM Sans" panose="020F0502020204030204" pitchFamily="2" charset="0"/>
      <p:regular r:id="rId20"/>
    </p:embeddedFont>
    <p:embeddedFont>
      <p:font typeface="DM Sans Italics" panose="020B0604020202020204" charset="0"/>
      <p:regular r:id="rId21"/>
    </p:embeddedFont>
    <p:embeddedFont>
      <p:font typeface="Open Sans" panose="020F0502020204030204" pitchFamily="34" charset="0"/>
      <p:regular r:id="rId22"/>
    </p:embeddedFont>
    <p:embeddedFont>
      <p:font typeface="Open Sans Bold" panose="020B0604020202020204" charset="0"/>
      <p:regular r:id="rId23"/>
    </p:embeddedFont>
    <p:embeddedFont>
      <p:font typeface="Open Sans Bold Italics" panose="020B0604020202020204" charset="0"/>
      <p:regular r:id="rId24"/>
    </p:embeddedFont>
    <p:embeddedFont>
      <p:font typeface="Open Sans Light" panose="020F0502020204030204" pitchFamily="34" charset="0"/>
      <p:regular r:id="rId25"/>
    </p:embeddedFont>
    <p:embeddedFont>
      <p:font typeface="Open Sans Light Italics" panose="020B0604020202020204" charset="0"/>
      <p:regular r:id="rId26"/>
    </p:embeddedFont>
    <p:embeddedFont>
      <p:font typeface="Open Sauce Bold" panose="020B0604020202020204" charset="0"/>
      <p:regular r:id="rId27"/>
    </p:embeddedFont>
    <p:embeddedFont>
      <p:font typeface="Open Sauce Italics" panose="020B0604020202020204" charset="0"/>
      <p:regular r:id="rId28"/>
    </p:embeddedFont>
    <p:embeddedFont>
      <p:font typeface="Open Sauce Light" panose="020B0604020202020204" charset="0"/>
      <p:regular r:id="rId29"/>
    </p:embeddedFont>
    <p:embeddedFont>
      <p:font typeface="Poppins" panose="020B0502040204020203" pitchFamily="2" charset="0"/>
      <p:regular r:id="rId30"/>
    </p:embeddedFont>
    <p:embeddedFont>
      <p:font typeface="Poppins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3" d="100"/>
          <a:sy n="73" d="100"/>
        </p:scale>
        <p:origin x="6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hyperlink" Target="https://openreview.net/pdf?id=JnYaF3vv3G" TargetMode="External"/><Relationship Id="rId2" Type="http://schemas.openxmlformats.org/officeDocument/2006/relationships/hyperlink" Target="https://arxiv.org/pdf/1607.00133" TargetMode="External"/><Relationship Id="rId1" Type="http://schemas.openxmlformats.org/officeDocument/2006/relationships/slideLayout" Target="../slideLayouts/slideLayout7.xml"/><Relationship Id="rId5" Type="http://schemas.openxmlformats.org/officeDocument/2006/relationships/hyperlink" Target="https://github.com/AlgoSarthak/Privacy-Preservation-in-Deep-Learning-UGP-" TargetMode="External"/><Relationship Id="rId4" Type="http://schemas.openxmlformats.org/officeDocument/2006/relationships/hyperlink" Target="https://github.com/google/differential-privacy/tree/main/python/dp_account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1815"/>
        </a:solidFill>
        <a:effectLst/>
      </p:bgPr>
    </p:bg>
    <p:spTree>
      <p:nvGrpSpPr>
        <p:cNvPr id="1" name=""/>
        <p:cNvGrpSpPr/>
        <p:nvPr/>
      </p:nvGrpSpPr>
      <p:grpSpPr>
        <a:xfrm>
          <a:off x="0" y="0"/>
          <a:ext cx="0" cy="0"/>
          <a:chOff x="0" y="0"/>
          <a:chExt cx="0" cy="0"/>
        </a:xfrm>
      </p:grpSpPr>
      <p:grpSp>
        <p:nvGrpSpPr>
          <p:cNvPr id="2" name="Group 2"/>
          <p:cNvGrpSpPr/>
          <p:nvPr/>
        </p:nvGrpSpPr>
        <p:grpSpPr>
          <a:xfrm>
            <a:off x="3512702" y="5483030"/>
            <a:ext cx="9831614" cy="669188"/>
            <a:chOff x="0" y="0"/>
            <a:chExt cx="2589396" cy="176247"/>
          </a:xfrm>
        </p:grpSpPr>
        <p:sp>
          <p:nvSpPr>
            <p:cNvPr id="3" name="Freeform 3"/>
            <p:cNvSpPr/>
            <p:nvPr/>
          </p:nvSpPr>
          <p:spPr>
            <a:xfrm>
              <a:off x="0" y="0"/>
              <a:ext cx="2589396" cy="176247"/>
            </a:xfrm>
            <a:custGeom>
              <a:avLst/>
              <a:gdLst/>
              <a:ahLst/>
              <a:cxnLst/>
              <a:rect l="l" t="t" r="r" b="b"/>
              <a:pathLst>
                <a:path w="2589396" h="176247">
                  <a:moveTo>
                    <a:pt x="11812" y="0"/>
                  </a:moveTo>
                  <a:lnTo>
                    <a:pt x="2577585" y="0"/>
                  </a:lnTo>
                  <a:cubicBezTo>
                    <a:pt x="2580717" y="0"/>
                    <a:pt x="2583722" y="1244"/>
                    <a:pt x="2585937" y="3460"/>
                  </a:cubicBezTo>
                  <a:cubicBezTo>
                    <a:pt x="2588152" y="5675"/>
                    <a:pt x="2589396" y="8679"/>
                    <a:pt x="2589396" y="11812"/>
                  </a:cubicBezTo>
                  <a:lnTo>
                    <a:pt x="2589396" y="164435"/>
                  </a:lnTo>
                  <a:cubicBezTo>
                    <a:pt x="2589396" y="167568"/>
                    <a:pt x="2588152" y="170572"/>
                    <a:pt x="2585937" y="172788"/>
                  </a:cubicBezTo>
                  <a:cubicBezTo>
                    <a:pt x="2583722" y="175003"/>
                    <a:pt x="2580717" y="176247"/>
                    <a:pt x="2577585" y="176247"/>
                  </a:cubicBezTo>
                  <a:lnTo>
                    <a:pt x="11812" y="176247"/>
                  </a:lnTo>
                  <a:cubicBezTo>
                    <a:pt x="8679" y="176247"/>
                    <a:pt x="5675" y="175003"/>
                    <a:pt x="3460" y="172788"/>
                  </a:cubicBezTo>
                  <a:cubicBezTo>
                    <a:pt x="1244" y="170572"/>
                    <a:pt x="0" y="167568"/>
                    <a:pt x="0" y="164435"/>
                  </a:cubicBezTo>
                  <a:lnTo>
                    <a:pt x="0" y="11812"/>
                  </a:lnTo>
                  <a:cubicBezTo>
                    <a:pt x="0" y="8679"/>
                    <a:pt x="1244" y="5675"/>
                    <a:pt x="3460" y="3460"/>
                  </a:cubicBezTo>
                  <a:cubicBezTo>
                    <a:pt x="5675" y="1244"/>
                    <a:pt x="8679" y="0"/>
                    <a:pt x="11812" y="0"/>
                  </a:cubicBezTo>
                  <a:close/>
                </a:path>
              </a:pathLst>
            </a:custGeom>
            <a:solidFill>
              <a:srgbClr val="AAD7D4">
                <a:alpha val="84706"/>
              </a:srgbClr>
            </a:solidFill>
            <a:ln cap="sq">
              <a:noFill/>
              <a:prstDash val="solid"/>
              <a:miter/>
            </a:ln>
          </p:spPr>
        </p:sp>
        <p:sp>
          <p:nvSpPr>
            <p:cNvPr id="4" name="TextBox 4"/>
            <p:cNvSpPr txBox="1"/>
            <p:nvPr/>
          </p:nvSpPr>
          <p:spPr>
            <a:xfrm>
              <a:off x="0" y="-38100"/>
              <a:ext cx="2589396" cy="214347"/>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rot="5400000">
            <a:off x="-638078" y="4448905"/>
            <a:ext cx="4722745" cy="1389189"/>
            <a:chOff x="0" y="0"/>
            <a:chExt cx="6296994" cy="1852253"/>
          </a:xfrm>
        </p:grpSpPr>
        <p:grpSp>
          <p:nvGrpSpPr>
            <p:cNvPr id="6" name="Group 6"/>
            <p:cNvGrpSpPr>
              <a:grpSpLocks noChangeAspect="1"/>
            </p:cNvGrpSpPr>
            <p:nvPr/>
          </p:nvGrpSpPr>
          <p:grpSpPr>
            <a:xfrm rot="-10800000">
              <a:off x="0" y="0"/>
              <a:ext cx="1848345" cy="1848345"/>
              <a:chOff x="0" y="0"/>
              <a:chExt cx="2653030" cy="2653030"/>
            </a:xfrm>
          </p:grpSpPr>
          <p:sp>
            <p:nvSpPr>
              <p:cNvPr id="7" name="Freeform 7"/>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8FBBB8"/>
              </a:solidFill>
            </p:spPr>
          </p:sp>
        </p:grpSp>
        <p:sp>
          <p:nvSpPr>
            <p:cNvPr id="8" name="AutoShape 8"/>
            <p:cNvSpPr/>
            <p:nvPr/>
          </p:nvSpPr>
          <p:spPr>
            <a:xfrm rot="-10800000">
              <a:off x="4448649" y="7814"/>
              <a:ext cx="1848345" cy="1840531"/>
            </a:xfrm>
            <a:prstGeom prst="rect">
              <a:avLst/>
            </a:prstGeom>
            <a:solidFill>
              <a:srgbClr val="8FBBB8"/>
            </a:solidFill>
          </p:spPr>
        </p:sp>
        <p:grpSp>
          <p:nvGrpSpPr>
            <p:cNvPr id="9" name="Group 9"/>
            <p:cNvGrpSpPr>
              <a:grpSpLocks noChangeAspect="1"/>
            </p:cNvGrpSpPr>
            <p:nvPr/>
          </p:nvGrpSpPr>
          <p:grpSpPr>
            <a:xfrm rot="-10800000">
              <a:off x="2224324" y="3907"/>
              <a:ext cx="1848345" cy="1848345"/>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8FBBB8"/>
              </a:solidFill>
            </p:spPr>
          </p:sp>
        </p:grpSp>
      </p:grpSp>
      <p:sp>
        <p:nvSpPr>
          <p:cNvPr id="11" name="TextBox 11"/>
          <p:cNvSpPr txBox="1"/>
          <p:nvPr/>
        </p:nvSpPr>
        <p:spPr>
          <a:xfrm>
            <a:off x="3512702" y="1705621"/>
            <a:ext cx="13557206" cy="2761679"/>
          </a:xfrm>
          <a:prstGeom prst="rect">
            <a:avLst/>
          </a:prstGeom>
        </p:spPr>
        <p:txBody>
          <a:bodyPr lIns="0" tIns="0" rIns="0" bIns="0" rtlCol="0" anchor="t">
            <a:spAutoFit/>
          </a:bodyPr>
          <a:lstStyle/>
          <a:p>
            <a:pPr marL="0" lvl="0" indent="0" algn="l">
              <a:lnSpc>
                <a:spcPts val="10783"/>
              </a:lnSpc>
            </a:pPr>
            <a:r>
              <a:rPr lang="en-US" sz="8294" b="1" spc="-447">
                <a:solidFill>
                  <a:srgbClr val="FBFBFA"/>
                </a:solidFill>
                <a:latin typeface="Poppins Bold"/>
                <a:ea typeface="Poppins Bold"/>
                <a:cs typeface="Poppins Bold"/>
                <a:sym typeface="Poppins Bold"/>
              </a:rPr>
              <a:t>PRIVACY PRESERVATION IN DEEP LEARNING</a:t>
            </a:r>
          </a:p>
        </p:txBody>
      </p:sp>
      <p:sp>
        <p:nvSpPr>
          <p:cNvPr id="12" name="TextBox 12"/>
          <p:cNvSpPr txBox="1"/>
          <p:nvPr/>
        </p:nvSpPr>
        <p:spPr>
          <a:xfrm>
            <a:off x="3702094" y="5526159"/>
            <a:ext cx="13557206" cy="497205"/>
          </a:xfrm>
          <a:prstGeom prst="rect">
            <a:avLst/>
          </a:prstGeom>
        </p:spPr>
        <p:txBody>
          <a:bodyPr lIns="0" tIns="0" rIns="0" bIns="0" rtlCol="0" anchor="t">
            <a:spAutoFit/>
          </a:bodyPr>
          <a:lstStyle/>
          <a:p>
            <a:pPr marL="0" lvl="0" indent="0" algn="l">
              <a:lnSpc>
                <a:spcPts val="4050"/>
              </a:lnSpc>
            </a:pPr>
            <a:r>
              <a:rPr lang="en-US" sz="2700">
                <a:solidFill>
                  <a:srgbClr val="000000"/>
                </a:solidFill>
                <a:latin typeface="Open Sans"/>
                <a:ea typeface="Open Sans"/>
                <a:cs typeface="Open Sans"/>
                <a:sym typeface="Open Sans"/>
              </a:rPr>
              <a:t>Under the Supervision of: </a:t>
            </a:r>
            <a:r>
              <a:rPr lang="en-US" sz="2700" b="1" u="none">
                <a:solidFill>
                  <a:srgbClr val="000000"/>
                </a:solidFill>
                <a:latin typeface="Open Sans Bold"/>
                <a:ea typeface="Open Sans Bold"/>
                <a:cs typeface="Open Sans Bold"/>
                <a:sym typeface="Open Sans Bold"/>
              </a:rPr>
              <a:t>Prof. Sayak Ray Chowdhury</a:t>
            </a:r>
          </a:p>
        </p:txBody>
      </p:sp>
      <p:sp>
        <p:nvSpPr>
          <p:cNvPr id="13" name="AutoShape 13"/>
          <p:cNvSpPr/>
          <p:nvPr/>
        </p:nvSpPr>
        <p:spPr>
          <a:xfrm>
            <a:off x="3512702" y="4835051"/>
            <a:ext cx="993471" cy="167340"/>
          </a:xfrm>
          <a:prstGeom prst="rect">
            <a:avLst/>
          </a:prstGeom>
          <a:solidFill>
            <a:srgbClr val="8FBBB8"/>
          </a:solidFill>
        </p:spPr>
      </p:sp>
      <p:sp>
        <p:nvSpPr>
          <p:cNvPr id="14" name="TextBox 14"/>
          <p:cNvSpPr txBox="1"/>
          <p:nvPr/>
        </p:nvSpPr>
        <p:spPr>
          <a:xfrm>
            <a:off x="3512702" y="6580843"/>
            <a:ext cx="4915807" cy="2382588"/>
          </a:xfrm>
          <a:prstGeom prst="rect">
            <a:avLst/>
          </a:prstGeom>
        </p:spPr>
        <p:txBody>
          <a:bodyPr lIns="0" tIns="0" rIns="0" bIns="0" rtlCol="0" anchor="t">
            <a:spAutoFit/>
          </a:bodyPr>
          <a:lstStyle/>
          <a:p>
            <a:pPr algn="l">
              <a:lnSpc>
                <a:spcPts val="3499"/>
              </a:lnSpc>
              <a:spcBef>
                <a:spcPct val="0"/>
              </a:spcBef>
            </a:pPr>
            <a:r>
              <a:rPr lang="en-US" sz="2499" i="1">
                <a:solidFill>
                  <a:srgbClr val="FBFBFA"/>
                </a:solidFill>
                <a:latin typeface="Open Sans Light Italics"/>
                <a:ea typeface="Open Sans Light Italics"/>
                <a:cs typeface="Open Sans Light Italics"/>
                <a:sym typeface="Open Sans Light Italics"/>
              </a:rPr>
              <a:t>Presented By –</a:t>
            </a:r>
          </a:p>
          <a:p>
            <a:pPr algn="l">
              <a:lnSpc>
                <a:spcPts val="1399"/>
              </a:lnSpc>
              <a:spcBef>
                <a:spcPct val="0"/>
              </a:spcBef>
            </a:pPr>
            <a:r>
              <a:rPr lang="en-US" sz="999">
                <a:solidFill>
                  <a:srgbClr val="FBFBFA"/>
                </a:solidFill>
                <a:latin typeface="Open Sans Light"/>
                <a:ea typeface="Open Sans Light"/>
                <a:cs typeface="Open Sans Light"/>
                <a:sym typeface="Open Sans Light"/>
              </a:rPr>
              <a:t> </a:t>
            </a:r>
          </a:p>
          <a:p>
            <a:pPr algn="l">
              <a:lnSpc>
                <a:spcPts val="4752"/>
              </a:lnSpc>
              <a:spcBef>
                <a:spcPct val="0"/>
              </a:spcBef>
            </a:pPr>
            <a:r>
              <a:rPr lang="en-US" sz="3394">
                <a:solidFill>
                  <a:srgbClr val="FBFBFA"/>
                </a:solidFill>
                <a:latin typeface="Open Sans Light"/>
                <a:ea typeface="Open Sans Light"/>
                <a:cs typeface="Open Sans Light"/>
                <a:sym typeface="Open Sans Light"/>
              </a:rPr>
              <a:t> </a:t>
            </a:r>
            <a:r>
              <a:rPr lang="en-US" sz="3394" b="1">
                <a:solidFill>
                  <a:srgbClr val="FBFBFA"/>
                </a:solidFill>
                <a:latin typeface="Open Sans Bold"/>
                <a:ea typeface="Open Sans Bold"/>
                <a:cs typeface="Open Sans Bold"/>
                <a:sym typeface="Open Sans Bold"/>
              </a:rPr>
              <a:t>Sarthak Paswan</a:t>
            </a:r>
          </a:p>
          <a:p>
            <a:pPr algn="l">
              <a:lnSpc>
                <a:spcPts val="4752"/>
              </a:lnSpc>
              <a:spcBef>
                <a:spcPct val="0"/>
              </a:spcBef>
            </a:pPr>
            <a:r>
              <a:rPr lang="en-US" sz="3394">
                <a:solidFill>
                  <a:srgbClr val="FBFBFA"/>
                </a:solidFill>
                <a:latin typeface="Open Sans Light"/>
                <a:ea typeface="Open Sans Light"/>
                <a:cs typeface="Open Sans Light"/>
                <a:sym typeface="Open Sans Light"/>
              </a:rPr>
              <a:t> B.Tech CSE</a:t>
            </a:r>
          </a:p>
          <a:p>
            <a:pPr algn="l">
              <a:lnSpc>
                <a:spcPts val="4752"/>
              </a:lnSpc>
              <a:spcBef>
                <a:spcPct val="0"/>
              </a:spcBef>
            </a:pPr>
            <a:r>
              <a:rPr lang="en-US" sz="3394">
                <a:solidFill>
                  <a:srgbClr val="FBFBFA"/>
                </a:solidFill>
                <a:latin typeface="Open Sans Light"/>
                <a:ea typeface="Open Sans Light"/>
                <a:cs typeface="Open Sans Light"/>
                <a:sym typeface="Open Sans Light"/>
              </a:rPr>
              <a:t> IIT Kanpur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8398" y="2447957"/>
            <a:ext cx="11108020" cy="7240762"/>
            <a:chOff x="0" y="0"/>
            <a:chExt cx="2925569" cy="1907032"/>
          </a:xfrm>
        </p:grpSpPr>
        <p:sp>
          <p:nvSpPr>
            <p:cNvPr id="3" name="Freeform 3"/>
            <p:cNvSpPr/>
            <p:nvPr/>
          </p:nvSpPr>
          <p:spPr>
            <a:xfrm>
              <a:off x="0" y="0"/>
              <a:ext cx="2925569" cy="1907032"/>
            </a:xfrm>
            <a:custGeom>
              <a:avLst/>
              <a:gdLst/>
              <a:ahLst/>
              <a:cxnLst/>
              <a:rect l="l" t="t" r="r" b="b"/>
              <a:pathLst>
                <a:path w="2925569" h="1907032">
                  <a:moveTo>
                    <a:pt x="35545" y="0"/>
                  </a:moveTo>
                  <a:lnTo>
                    <a:pt x="2890024" y="0"/>
                  </a:lnTo>
                  <a:cubicBezTo>
                    <a:pt x="2899451" y="0"/>
                    <a:pt x="2908492" y="3745"/>
                    <a:pt x="2915158" y="10411"/>
                  </a:cubicBezTo>
                  <a:cubicBezTo>
                    <a:pt x="2921824" y="17077"/>
                    <a:pt x="2925569" y="26118"/>
                    <a:pt x="2925569" y="35545"/>
                  </a:cubicBezTo>
                  <a:lnTo>
                    <a:pt x="2925569" y="1871487"/>
                  </a:lnTo>
                  <a:cubicBezTo>
                    <a:pt x="2925569" y="1880914"/>
                    <a:pt x="2921824" y="1889955"/>
                    <a:pt x="2915158" y="1896621"/>
                  </a:cubicBezTo>
                  <a:cubicBezTo>
                    <a:pt x="2908492" y="1903287"/>
                    <a:pt x="2899451" y="1907032"/>
                    <a:pt x="2890024" y="1907032"/>
                  </a:cubicBezTo>
                  <a:lnTo>
                    <a:pt x="35545" y="1907032"/>
                  </a:lnTo>
                  <a:cubicBezTo>
                    <a:pt x="26118" y="1907032"/>
                    <a:pt x="17077" y="1903287"/>
                    <a:pt x="10411" y="1896621"/>
                  </a:cubicBezTo>
                  <a:cubicBezTo>
                    <a:pt x="3745" y="1889955"/>
                    <a:pt x="0" y="1880914"/>
                    <a:pt x="0" y="1871487"/>
                  </a:cubicBezTo>
                  <a:lnTo>
                    <a:pt x="0" y="35545"/>
                  </a:lnTo>
                  <a:cubicBezTo>
                    <a:pt x="0" y="26118"/>
                    <a:pt x="3745" y="17077"/>
                    <a:pt x="10411" y="10411"/>
                  </a:cubicBezTo>
                  <a:cubicBezTo>
                    <a:pt x="17077" y="3745"/>
                    <a:pt x="26118" y="0"/>
                    <a:pt x="35545" y="0"/>
                  </a:cubicBezTo>
                  <a:close/>
                </a:path>
              </a:pathLst>
            </a:custGeom>
            <a:solidFill>
              <a:srgbClr val="CADFDF"/>
            </a:solidFill>
          </p:spPr>
        </p:sp>
        <p:sp>
          <p:nvSpPr>
            <p:cNvPr id="4" name="TextBox 4"/>
            <p:cNvSpPr txBox="1"/>
            <p:nvPr/>
          </p:nvSpPr>
          <p:spPr>
            <a:xfrm>
              <a:off x="0" y="-38100"/>
              <a:ext cx="2925569" cy="194513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19086" y="2209832"/>
            <a:ext cx="11198402" cy="7335401"/>
            <a:chOff x="0" y="0"/>
            <a:chExt cx="2949373" cy="1931957"/>
          </a:xfrm>
        </p:grpSpPr>
        <p:sp>
          <p:nvSpPr>
            <p:cNvPr id="6" name="Freeform 6"/>
            <p:cNvSpPr/>
            <p:nvPr/>
          </p:nvSpPr>
          <p:spPr>
            <a:xfrm>
              <a:off x="0" y="0"/>
              <a:ext cx="2949373" cy="1931957"/>
            </a:xfrm>
            <a:custGeom>
              <a:avLst/>
              <a:gdLst/>
              <a:ahLst/>
              <a:cxnLst/>
              <a:rect l="l" t="t" r="r" b="b"/>
              <a:pathLst>
                <a:path w="2949373" h="1931957">
                  <a:moveTo>
                    <a:pt x="35258" y="0"/>
                  </a:moveTo>
                  <a:lnTo>
                    <a:pt x="2914115" y="0"/>
                  </a:lnTo>
                  <a:cubicBezTo>
                    <a:pt x="2933588" y="0"/>
                    <a:pt x="2949373" y="15786"/>
                    <a:pt x="2949373" y="35258"/>
                  </a:cubicBezTo>
                  <a:lnTo>
                    <a:pt x="2949373" y="1896699"/>
                  </a:lnTo>
                  <a:cubicBezTo>
                    <a:pt x="2949373" y="1916172"/>
                    <a:pt x="2933588" y="1931957"/>
                    <a:pt x="2914115" y="1931957"/>
                  </a:cubicBezTo>
                  <a:lnTo>
                    <a:pt x="35258" y="1931957"/>
                  </a:lnTo>
                  <a:cubicBezTo>
                    <a:pt x="15786" y="1931957"/>
                    <a:pt x="0" y="1916172"/>
                    <a:pt x="0" y="1896699"/>
                  </a:cubicBezTo>
                  <a:lnTo>
                    <a:pt x="0" y="35258"/>
                  </a:lnTo>
                  <a:cubicBezTo>
                    <a:pt x="0" y="15786"/>
                    <a:pt x="15786" y="0"/>
                    <a:pt x="35258" y="0"/>
                  </a:cubicBezTo>
                  <a:close/>
                </a:path>
              </a:pathLst>
            </a:custGeom>
            <a:solidFill>
              <a:srgbClr val="EFFFFE"/>
            </a:solidFill>
          </p:spPr>
        </p:sp>
        <p:sp>
          <p:nvSpPr>
            <p:cNvPr id="7" name="TextBox 7"/>
            <p:cNvSpPr txBox="1"/>
            <p:nvPr/>
          </p:nvSpPr>
          <p:spPr>
            <a:xfrm>
              <a:off x="0" y="-38100"/>
              <a:ext cx="2949373" cy="1970057"/>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062107" y="2385201"/>
            <a:ext cx="10512359" cy="6984662"/>
          </a:xfrm>
          <a:custGeom>
            <a:avLst/>
            <a:gdLst/>
            <a:ahLst/>
            <a:cxnLst/>
            <a:rect l="l" t="t" r="r" b="b"/>
            <a:pathLst>
              <a:path w="10512359" h="6984662">
                <a:moveTo>
                  <a:pt x="0" y="0"/>
                </a:moveTo>
                <a:lnTo>
                  <a:pt x="10512359" y="0"/>
                </a:lnTo>
                <a:lnTo>
                  <a:pt x="10512359" y="6984662"/>
                </a:lnTo>
                <a:lnTo>
                  <a:pt x="0" y="6984662"/>
                </a:lnTo>
                <a:lnTo>
                  <a:pt x="0" y="0"/>
                </a:lnTo>
                <a:close/>
              </a:path>
            </a:pathLst>
          </a:custGeom>
          <a:blipFill>
            <a:blip r:embed="rId2"/>
            <a:stretch>
              <a:fillRect/>
            </a:stretch>
          </a:blipFill>
        </p:spPr>
      </p:sp>
      <p:sp>
        <p:nvSpPr>
          <p:cNvPr id="9" name="TextBox 9"/>
          <p:cNvSpPr txBox="1"/>
          <p:nvPr/>
        </p:nvSpPr>
        <p:spPr>
          <a:xfrm>
            <a:off x="1028700" y="632647"/>
            <a:ext cx="7277100" cy="787387"/>
          </a:xfrm>
          <a:prstGeom prst="rect">
            <a:avLst/>
          </a:prstGeom>
        </p:spPr>
        <p:txBody>
          <a:bodyPr wrap="square" lIns="0" tIns="0" rIns="0" bIns="0" rtlCol="0" anchor="t">
            <a:spAutoFit/>
          </a:bodyPr>
          <a:lstStyle/>
          <a:p>
            <a:pPr marL="0" lvl="0" indent="0" algn="l">
              <a:lnSpc>
                <a:spcPts val="6475"/>
              </a:lnSpc>
              <a:spcBef>
                <a:spcPct val="0"/>
              </a:spcBef>
            </a:pPr>
            <a:r>
              <a:rPr lang="en-US" sz="4625" b="1" u="none" strike="noStrike" dirty="0">
                <a:solidFill>
                  <a:srgbClr val="406D6A"/>
                </a:solidFill>
                <a:latin typeface="Canva Sans Bold"/>
                <a:ea typeface="Canva Sans Bold"/>
                <a:cs typeface="Canva Sans Bold"/>
                <a:sym typeface="Canva Sans Bold"/>
              </a:rPr>
              <a:t>Implementation Results</a:t>
            </a:r>
          </a:p>
        </p:txBody>
      </p:sp>
      <p:sp>
        <p:nvSpPr>
          <p:cNvPr id="10" name="TextBox 10"/>
          <p:cNvSpPr txBox="1"/>
          <p:nvPr/>
        </p:nvSpPr>
        <p:spPr>
          <a:xfrm>
            <a:off x="1028700" y="1579983"/>
            <a:ext cx="7730629" cy="422275"/>
          </a:xfrm>
          <a:prstGeom prst="rect">
            <a:avLst/>
          </a:prstGeom>
        </p:spPr>
        <p:txBody>
          <a:bodyPr lIns="0" tIns="0" rIns="0" bIns="0" rtlCol="0" anchor="t">
            <a:spAutoFit/>
          </a:bodyPr>
          <a:lstStyle/>
          <a:p>
            <a:pPr algn="l">
              <a:lnSpc>
                <a:spcPts val="3499"/>
              </a:lnSpc>
            </a:pPr>
            <a:r>
              <a:rPr lang="en-US" sz="2499" b="1" i="1">
                <a:solidFill>
                  <a:srgbClr val="000000"/>
                </a:solidFill>
                <a:latin typeface="Canva Sans Bold Italics"/>
                <a:ea typeface="Canva Sans Bold Italics"/>
                <a:cs typeface="Canva Sans Bold Italics"/>
                <a:sym typeface="Canva Sans Bold Italics"/>
              </a:rPr>
              <a:t>Label DP Pro - ALTConv</a:t>
            </a:r>
          </a:p>
        </p:txBody>
      </p:sp>
      <p:grpSp>
        <p:nvGrpSpPr>
          <p:cNvPr id="11" name="Group 11"/>
          <p:cNvGrpSpPr/>
          <p:nvPr/>
        </p:nvGrpSpPr>
        <p:grpSpPr>
          <a:xfrm>
            <a:off x="12317946" y="2352906"/>
            <a:ext cx="5715085" cy="5611401"/>
            <a:chOff x="0" y="0"/>
            <a:chExt cx="1505207" cy="1477900"/>
          </a:xfrm>
        </p:grpSpPr>
        <p:sp>
          <p:nvSpPr>
            <p:cNvPr id="12" name="Freeform 12"/>
            <p:cNvSpPr/>
            <p:nvPr/>
          </p:nvSpPr>
          <p:spPr>
            <a:xfrm>
              <a:off x="0" y="0"/>
              <a:ext cx="1505207" cy="1477900"/>
            </a:xfrm>
            <a:custGeom>
              <a:avLst/>
              <a:gdLst/>
              <a:ahLst/>
              <a:cxnLst/>
              <a:rect l="l" t="t" r="r" b="b"/>
              <a:pathLst>
                <a:path w="1505207" h="1477900">
                  <a:moveTo>
                    <a:pt x="69087" y="0"/>
                  </a:moveTo>
                  <a:lnTo>
                    <a:pt x="1436120" y="0"/>
                  </a:lnTo>
                  <a:cubicBezTo>
                    <a:pt x="1474276" y="0"/>
                    <a:pt x="1505207" y="30931"/>
                    <a:pt x="1505207" y="69087"/>
                  </a:cubicBezTo>
                  <a:lnTo>
                    <a:pt x="1505207" y="1408813"/>
                  </a:lnTo>
                  <a:cubicBezTo>
                    <a:pt x="1505207" y="1446969"/>
                    <a:pt x="1474276" y="1477900"/>
                    <a:pt x="1436120" y="1477900"/>
                  </a:cubicBezTo>
                  <a:lnTo>
                    <a:pt x="69087" y="1477900"/>
                  </a:lnTo>
                  <a:cubicBezTo>
                    <a:pt x="30931" y="1477900"/>
                    <a:pt x="0" y="1446969"/>
                    <a:pt x="0" y="1408813"/>
                  </a:cubicBezTo>
                  <a:lnTo>
                    <a:pt x="0" y="69087"/>
                  </a:lnTo>
                  <a:cubicBezTo>
                    <a:pt x="0" y="30931"/>
                    <a:pt x="30931" y="0"/>
                    <a:pt x="69087" y="0"/>
                  </a:cubicBezTo>
                  <a:close/>
                </a:path>
              </a:pathLst>
            </a:custGeom>
            <a:solidFill>
              <a:srgbClr val="CADFDF"/>
            </a:solidFill>
          </p:spPr>
        </p:sp>
        <p:sp>
          <p:nvSpPr>
            <p:cNvPr id="13" name="TextBox 13"/>
            <p:cNvSpPr txBox="1"/>
            <p:nvPr/>
          </p:nvSpPr>
          <p:spPr>
            <a:xfrm>
              <a:off x="0" y="-38100"/>
              <a:ext cx="1505207" cy="15160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2258560" y="2210069"/>
            <a:ext cx="5747280" cy="5604204"/>
            <a:chOff x="0" y="0"/>
            <a:chExt cx="1513687" cy="1476004"/>
          </a:xfrm>
        </p:grpSpPr>
        <p:sp>
          <p:nvSpPr>
            <p:cNvPr id="15" name="Freeform 15"/>
            <p:cNvSpPr/>
            <p:nvPr/>
          </p:nvSpPr>
          <p:spPr>
            <a:xfrm>
              <a:off x="0" y="0"/>
              <a:ext cx="1513687" cy="1476004"/>
            </a:xfrm>
            <a:custGeom>
              <a:avLst/>
              <a:gdLst/>
              <a:ahLst/>
              <a:cxnLst/>
              <a:rect l="l" t="t" r="r" b="b"/>
              <a:pathLst>
                <a:path w="1513687" h="1476004">
                  <a:moveTo>
                    <a:pt x="68700" y="0"/>
                  </a:moveTo>
                  <a:lnTo>
                    <a:pt x="1444987" y="0"/>
                  </a:lnTo>
                  <a:cubicBezTo>
                    <a:pt x="1482929" y="0"/>
                    <a:pt x="1513687" y="30758"/>
                    <a:pt x="1513687" y="68700"/>
                  </a:cubicBezTo>
                  <a:lnTo>
                    <a:pt x="1513687" y="1407304"/>
                  </a:lnTo>
                  <a:cubicBezTo>
                    <a:pt x="1513687" y="1425525"/>
                    <a:pt x="1506449" y="1442999"/>
                    <a:pt x="1493565" y="1455883"/>
                  </a:cubicBezTo>
                  <a:cubicBezTo>
                    <a:pt x="1480682" y="1468766"/>
                    <a:pt x="1463207" y="1476004"/>
                    <a:pt x="1444987" y="1476004"/>
                  </a:cubicBezTo>
                  <a:lnTo>
                    <a:pt x="68700" y="1476004"/>
                  </a:lnTo>
                  <a:cubicBezTo>
                    <a:pt x="50480" y="1476004"/>
                    <a:pt x="33005" y="1468766"/>
                    <a:pt x="20122" y="1455883"/>
                  </a:cubicBezTo>
                  <a:cubicBezTo>
                    <a:pt x="7238" y="1442999"/>
                    <a:pt x="0" y="1425525"/>
                    <a:pt x="0" y="1407304"/>
                  </a:cubicBezTo>
                  <a:lnTo>
                    <a:pt x="0" y="68700"/>
                  </a:lnTo>
                  <a:cubicBezTo>
                    <a:pt x="0" y="50480"/>
                    <a:pt x="7238" y="33005"/>
                    <a:pt x="20122" y="20122"/>
                  </a:cubicBezTo>
                  <a:cubicBezTo>
                    <a:pt x="33005" y="7238"/>
                    <a:pt x="50480" y="0"/>
                    <a:pt x="68700" y="0"/>
                  </a:cubicBezTo>
                  <a:close/>
                </a:path>
              </a:pathLst>
            </a:custGeom>
            <a:solidFill>
              <a:srgbClr val="EFFFFE"/>
            </a:solidFill>
          </p:spPr>
        </p:sp>
        <p:sp>
          <p:nvSpPr>
            <p:cNvPr id="16" name="TextBox 16"/>
            <p:cNvSpPr txBox="1"/>
            <p:nvPr/>
          </p:nvSpPr>
          <p:spPr>
            <a:xfrm>
              <a:off x="0" y="-38100"/>
              <a:ext cx="1513687" cy="1514104"/>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5426152" y="2572606"/>
            <a:ext cx="1809202" cy="613410"/>
          </a:xfrm>
          <a:prstGeom prst="rect">
            <a:avLst/>
          </a:prstGeom>
        </p:spPr>
        <p:txBody>
          <a:bodyPr lIns="0" tIns="0" rIns="0" bIns="0" rtlCol="0" anchor="t">
            <a:spAutoFit/>
          </a:bodyPr>
          <a:lstStyle/>
          <a:p>
            <a:pPr algn="ctr">
              <a:lnSpc>
                <a:spcPts val="5040"/>
              </a:lnSpc>
            </a:pPr>
            <a:r>
              <a:rPr lang="en-US" sz="3600" b="1">
                <a:solidFill>
                  <a:srgbClr val="000000"/>
                </a:solidFill>
                <a:latin typeface="Canva Sans Bold"/>
                <a:ea typeface="Canva Sans Bold"/>
                <a:cs typeface="Canva Sans Bold"/>
                <a:sym typeface="Canva Sans Bold"/>
              </a:rPr>
              <a:t>Epsilon</a:t>
            </a:r>
          </a:p>
        </p:txBody>
      </p:sp>
      <p:sp>
        <p:nvSpPr>
          <p:cNvPr id="18" name="TextBox 18"/>
          <p:cNvSpPr txBox="1"/>
          <p:nvPr/>
        </p:nvSpPr>
        <p:spPr>
          <a:xfrm>
            <a:off x="12196976" y="2635154"/>
            <a:ext cx="2995156" cy="497840"/>
          </a:xfrm>
          <a:prstGeom prst="rect">
            <a:avLst/>
          </a:prstGeom>
        </p:spPr>
        <p:txBody>
          <a:bodyPr lIns="0" tIns="0" rIns="0" bIns="0" rtlCol="0" anchor="t">
            <a:spAutoFit/>
          </a:bodyPr>
          <a:lstStyle/>
          <a:p>
            <a:pPr algn="ctr">
              <a:lnSpc>
                <a:spcPts val="4060"/>
              </a:lnSpc>
            </a:pPr>
            <a:r>
              <a:rPr lang="en-US" sz="2900" b="1">
                <a:solidFill>
                  <a:srgbClr val="000000"/>
                </a:solidFill>
                <a:latin typeface="Canva Sans Bold"/>
                <a:ea typeface="Canva Sans Bold"/>
                <a:cs typeface="Canva Sans Bold"/>
                <a:sym typeface="Canva Sans Bold"/>
              </a:rPr>
              <a:t>Test Accuracy</a:t>
            </a:r>
          </a:p>
        </p:txBody>
      </p:sp>
      <p:sp>
        <p:nvSpPr>
          <p:cNvPr id="19" name="TextBox 19"/>
          <p:cNvSpPr txBox="1"/>
          <p:nvPr/>
        </p:nvSpPr>
        <p:spPr>
          <a:xfrm>
            <a:off x="12959770" y="3332489"/>
            <a:ext cx="1442030" cy="50546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76.08%</a:t>
            </a:r>
          </a:p>
        </p:txBody>
      </p:sp>
      <p:sp>
        <p:nvSpPr>
          <p:cNvPr id="20" name="TextBox 20"/>
          <p:cNvSpPr txBox="1"/>
          <p:nvPr/>
        </p:nvSpPr>
        <p:spPr>
          <a:xfrm>
            <a:off x="16174575" y="3332489"/>
            <a:ext cx="665625" cy="50546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0.1</a:t>
            </a:r>
          </a:p>
        </p:txBody>
      </p:sp>
      <p:sp>
        <p:nvSpPr>
          <p:cNvPr id="21" name="TextBox 21"/>
          <p:cNvSpPr txBox="1"/>
          <p:nvPr/>
        </p:nvSpPr>
        <p:spPr>
          <a:xfrm>
            <a:off x="13059432" y="4166402"/>
            <a:ext cx="1290425" cy="50218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77.71%</a:t>
            </a:r>
          </a:p>
        </p:txBody>
      </p:sp>
      <p:sp>
        <p:nvSpPr>
          <p:cNvPr id="22" name="TextBox 22"/>
          <p:cNvSpPr txBox="1"/>
          <p:nvPr/>
        </p:nvSpPr>
        <p:spPr>
          <a:xfrm>
            <a:off x="13017394" y="4981731"/>
            <a:ext cx="1332463" cy="50546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77.82%</a:t>
            </a:r>
          </a:p>
        </p:txBody>
      </p:sp>
      <p:sp>
        <p:nvSpPr>
          <p:cNvPr id="23" name="TextBox 23"/>
          <p:cNvSpPr txBox="1"/>
          <p:nvPr/>
        </p:nvSpPr>
        <p:spPr>
          <a:xfrm>
            <a:off x="12975051" y="5801525"/>
            <a:ext cx="1374805" cy="50546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78.58%</a:t>
            </a:r>
          </a:p>
        </p:txBody>
      </p:sp>
      <p:sp>
        <p:nvSpPr>
          <p:cNvPr id="24" name="TextBox 24"/>
          <p:cNvSpPr txBox="1"/>
          <p:nvPr/>
        </p:nvSpPr>
        <p:spPr>
          <a:xfrm>
            <a:off x="12966047" y="6615309"/>
            <a:ext cx="1435753" cy="50546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78.69%</a:t>
            </a:r>
          </a:p>
        </p:txBody>
      </p:sp>
      <p:sp>
        <p:nvSpPr>
          <p:cNvPr id="25" name="TextBox 25"/>
          <p:cNvSpPr txBox="1"/>
          <p:nvPr/>
        </p:nvSpPr>
        <p:spPr>
          <a:xfrm>
            <a:off x="16163535" y="4166402"/>
            <a:ext cx="676665" cy="50546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0.5</a:t>
            </a:r>
          </a:p>
        </p:txBody>
      </p:sp>
      <p:sp>
        <p:nvSpPr>
          <p:cNvPr id="26" name="TextBox 26"/>
          <p:cNvSpPr txBox="1"/>
          <p:nvPr/>
        </p:nvSpPr>
        <p:spPr>
          <a:xfrm>
            <a:off x="16346409" y="5000315"/>
            <a:ext cx="200538" cy="505469"/>
          </a:xfrm>
          <a:prstGeom prst="rect">
            <a:avLst/>
          </a:prstGeom>
        </p:spPr>
        <p:txBody>
          <a:bodyPr lIns="0" tIns="0" rIns="0" bIns="0" rtlCol="0" anchor="t">
            <a:spAutoFit/>
          </a:bodyPr>
          <a:lstStyle/>
          <a:p>
            <a:pPr algn="ctr">
              <a:lnSpc>
                <a:spcPts val="4154"/>
              </a:lnSpc>
            </a:pPr>
            <a:r>
              <a:rPr lang="en-US" sz="2967">
                <a:solidFill>
                  <a:srgbClr val="000000"/>
                </a:solidFill>
                <a:latin typeface="Canva Sans"/>
                <a:ea typeface="Canva Sans"/>
                <a:cs typeface="Canva Sans"/>
                <a:sym typeface="Canva Sans"/>
              </a:rPr>
              <a:t>1</a:t>
            </a:r>
          </a:p>
        </p:txBody>
      </p:sp>
      <p:sp>
        <p:nvSpPr>
          <p:cNvPr id="27" name="TextBox 27"/>
          <p:cNvSpPr txBox="1"/>
          <p:nvPr/>
        </p:nvSpPr>
        <p:spPr>
          <a:xfrm>
            <a:off x="16335369" y="5834228"/>
            <a:ext cx="222618" cy="505469"/>
          </a:xfrm>
          <a:prstGeom prst="rect">
            <a:avLst/>
          </a:prstGeom>
        </p:spPr>
        <p:txBody>
          <a:bodyPr lIns="0" tIns="0" rIns="0" bIns="0" rtlCol="0" anchor="t">
            <a:spAutoFit/>
          </a:bodyPr>
          <a:lstStyle/>
          <a:p>
            <a:pPr algn="ctr">
              <a:lnSpc>
                <a:spcPts val="4154"/>
              </a:lnSpc>
            </a:pPr>
            <a:r>
              <a:rPr lang="en-US" sz="2967">
                <a:solidFill>
                  <a:srgbClr val="000000"/>
                </a:solidFill>
                <a:latin typeface="Canva Sans"/>
                <a:ea typeface="Canva Sans"/>
                <a:cs typeface="Canva Sans"/>
                <a:sym typeface="Canva Sans"/>
              </a:rPr>
              <a:t>5</a:t>
            </a:r>
          </a:p>
        </p:txBody>
      </p:sp>
      <p:sp>
        <p:nvSpPr>
          <p:cNvPr id="28" name="TextBox 28"/>
          <p:cNvSpPr txBox="1"/>
          <p:nvPr/>
        </p:nvSpPr>
        <p:spPr>
          <a:xfrm>
            <a:off x="16217608" y="6668140"/>
            <a:ext cx="622591" cy="50546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10</a:t>
            </a:r>
          </a:p>
        </p:txBody>
      </p:sp>
      <p:grpSp>
        <p:nvGrpSpPr>
          <p:cNvPr id="29" name="Group 29"/>
          <p:cNvGrpSpPr/>
          <p:nvPr/>
        </p:nvGrpSpPr>
        <p:grpSpPr>
          <a:xfrm>
            <a:off x="12196976" y="8035281"/>
            <a:ext cx="5747280" cy="1509952"/>
            <a:chOff x="0" y="0"/>
            <a:chExt cx="1513687" cy="397683"/>
          </a:xfrm>
        </p:grpSpPr>
        <p:sp>
          <p:nvSpPr>
            <p:cNvPr id="30" name="Freeform 30"/>
            <p:cNvSpPr/>
            <p:nvPr/>
          </p:nvSpPr>
          <p:spPr>
            <a:xfrm>
              <a:off x="0" y="0"/>
              <a:ext cx="1513687" cy="397683"/>
            </a:xfrm>
            <a:custGeom>
              <a:avLst/>
              <a:gdLst/>
              <a:ahLst/>
              <a:cxnLst/>
              <a:rect l="l" t="t" r="r" b="b"/>
              <a:pathLst>
                <a:path w="1513687" h="397683">
                  <a:moveTo>
                    <a:pt x="68700" y="0"/>
                  </a:moveTo>
                  <a:lnTo>
                    <a:pt x="1444987" y="0"/>
                  </a:lnTo>
                  <a:cubicBezTo>
                    <a:pt x="1482929" y="0"/>
                    <a:pt x="1513687" y="30758"/>
                    <a:pt x="1513687" y="68700"/>
                  </a:cubicBezTo>
                  <a:lnTo>
                    <a:pt x="1513687" y="328983"/>
                  </a:lnTo>
                  <a:cubicBezTo>
                    <a:pt x="1513687" y="347203"/>
                    <a:pt x="1506449" y="364677"/>
                    <a:pt x="1493565" y="377561"/>
                  </a:cubicBezTo>
                  <a:cubicBezTo>
                    <a:pt x="1480682" y="390445"/>
                    <a:pt x="1463207" y="397683"/>
                    <a:pt x="1444987" y="397683"/>
                  </a:cubicBezTo>
                  <a:lnTo>
                    <a:pt x="68700" y="397683"/>
                  </a:lnTo>
                  <a:cubicBezTo>
                    <a:pt x="50480" y="397683"/>
                    <a:pt x="33005" y="390445"/>
                    <a:pt x="20122" y="377561"/>
                  </a:cubicBezTo>
                  <a:cubicBezTo>
                    <a:pt x="7238" y="364677"/>
                    <a:pt x="0" y="347203"/>
                    <a:pt x="0" y="328983"/>
                  </a:cubicBezTo>
                  <a:lnTo>
                    <a:pt x="0" y="68700"/>
                  </a:lnTo>
                  <a:cubicBezTo>
                    <a:pt x="0" y="50480"/>
                    <a:pt x="7238" y="33005"/>
                    <a:pt x="20122" y="20122"/>
                  </a:cubicBezTo>
                  <a:cubicBezTo>
                    <a:pt x="33005" y="7238"/>
                    <a:pt x="50480" y="0"/>
                    <a:pt x="68700" y="0"/>
                  </a:cubicBezTo>
                  <a:close/>
                </a:path>
              </a:pathLst>
            </a:custGeom>
            <a:solidFill>
              <a:srgbClr val="D4F3F1"/>
            </a:solidFill>
          </p:spPr>
        </p:sp>
        <p:sp>
          <p:nvSpPr>
            <p:cNvPr id="31" name="TextBox 31"/>
            <p:cNvSpPr txBox="1"/>
            <p:nvPr/>
          </p:nvSpPr>
          <p:spPr>
            <a:xfrm>
              <a:off x="0" y="-38100"/>
              <a:ext cx="1513687" cy="435783"/>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12320144" y="8228137"/>
            <a:ext cx="5624112" cy="925830"/>
          </a:xfrm>
          <a:prstGeom prst="rect">
            <a:avLst/>
          </a:prstGeom>
        </p:spPr>
        <p:txBody>
          <a:bodyPr lIns="0" tIns="0" rIns="0" bIns="0" rtlCol="0" anchor="t">
            <a:spAutoFit/>
          </a:bodyPr>
          <a:lstStyle/>
          <a:p>
            <a:pPr algn="l">
              <a:lnSpc>
                <a:spcPts val="2520"/>
              </a:lnSpc>
            </a:pPr>
            <a:r>
              <a:rPr lang="en-US" sz="1800">
                <a:solidFill>
                  <a:srgbClr val="000000"/>
                </a:solidFill>
                <a:latin typeface="Canva Sans"/>
                <a:ea typeface="Canva Sans"/>
                <a:cs typeface="Canva Sans"/>
                <a:sym typeface="Canva Sans"/>
              </a:rPr>
              <a:t>Clipping Norm C = 0.1, learning rate = 0.05, </a:t>
            </a:r>
          </a:p>
          <a:p>
            <a:pPr algn="l">
              <a:lnSpc>
                <a:spcPts val="2520"/>
              </a:lnSpc>
            </a:pPr>
            <a:r>
              <a:rPr lang="en-US" sz="1800">
                <a:solidFill>
                  <a:srgbClr val="000000"/>
                </a:solidFill>
                <a:latin typeface="Canva Sans"/>
                <a:ea typeface="Canva Sans"/>
                <a:cs typeface="Canva Sans"/>
                <a:sym typeface="Canva Sans"/>
              </a:rPr>
              <a:t>epochs = 10, PGD epochs = 20, PGD learning rate = 0.05, </a:t>
            </a:r>
          </a:p>
        </p:txBody>
      </p:sp>
      <p:pic>
        <p:nvPicPr>
          <p:cNvPr id="33" name="Picture 33"/>
          <p:cNvPicPr>
            <a:picLocks noChangeAspect="1"/>
          </p:cNvPicPr>
          <p:nvPr/>
        </p:nvPicPr>
        <p:blipFill>
          <a:blip r:embed="rId3"/>
          <a:stretch>
            <a:fillRect/>
          </a:stretch>
        </p:blipFill>
        <p:spPr>
          <a:xfrm>
            <a:off x="12719302" y="8724142"/>
            <a:ext cx="2382990" cy="8443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4F3F1"/>
        </a:solidFill>
        <a:effectLst/>
      </p:bgPr>
    </p:bg>
    <p:spTree>
      <p:nvGrpSpPr>
        <p:cNvPr id="1" name=""/>
        <p:cNvGrpSpPr/>
        <p:nvPr/>
      </p:nvGrpSpPr>
      <p:grpSpPr>
        <a:xfrm>
          <a:off x="0" y="0"/>
          <a:ext cx="0" cy="0"/>
          <a:chOff x="0" y="0"/>
          <a:chExt cx="0" cy="0"/>
        </a:xfrm>
      </p:grpSpPr>
      <p:grpSp>
        <p:nvGrpSpPr>
          <p:cNvPr id="2" name="Group 2"/>
          <p:cNvGrpSpPr/>
          <p:nvPr/>
        </p:nvGrpSpPr>
        <p:grpSpPr>
          <a:xfrm>
            <a:off x="1215931" y="2720546"/>
            <a:ext cx="7416708" cy="6739255"/>
            <a:chOff x="0" y="0"/>
            <a:chExt cx="1953372" cy="1774948"/>
          </a:xfrm>
        </p:grpSpPr>
        <p:sp>
          <p:nvSpPr>
            <p:cNvPr id="3" name="Freeform 3"/>
            <p:cNvSpPr/>
            <p:nvPr/>
          </p:nvSpPr>
          <p:spPr>
            <a:xfrm>
              <a:off x="0" y="0"/>
              <a:ext cx="1953372" cy="1774948"/>
            </a:xfrm>
            <a:custGeom>
              <a:avLst/>
              <a:gdLst/>
              <a:ahLst/>
              <a:cxnLst/>
              <a:rect l="l" t="t" r="r" b="b"/>
              <a:pathLst>
                <a:path w="1953372" h="1774948">
                  <a:moveTo>
                    <a:pt x="53236" y="0"/>
                  </a:moveTo>
                  <a:lnTo>
                    <a:pt x="1900135" y="0"/>
                  </a:lnTo>
                  <a:cubicBezTo>
                    <a:pt x="1929537" y="0"/>
                    <a:pt x="1953372" y="23835"/>
                    <a:pt x="1953372" y="53236"/>
                  </a:cubicBezTo>
                  <a:lnTo>
                    <a:pt x="1953372" y="1721712"/>
                  </a:lnTo>
                  <a:cubicBezTo>
                    <a:pt x="1953372" y="1735831"/>
                    <a:pt x="1947763" y="1749372"/>
                    <a:pt x="1937779" y="1759355"/>
                  </a:cubicBezTo>
                  <a:cubicBezTo>
                    <a:pt x="1927795" y="1769339"/>
                    <a:pt x="1914254" y="1774948"/>
                    <a:pt x="1900135" y="1774948"/>
                  </a:cubicBezTo>
                  <a:lnTo>
                    <a:pt x="53236" y="1774948"/>
                  </a:lnTo>
                  <a:cubicBezTo>
                    <a:pt x="39117" y="1774948"/>
                    <a:pt x="25576" y="1769339"/>
                    <a:pt x="15593" y="1759355"/>
                  </a:cubicBezTo>
                  <a:cubicBezTo>
                    <a:pt x="5609" y="1749372"/>
                    <a:pt x="0" y="1735831"/>
                    <a:pt x="0" y="1721712"/>
                  </a:cubicBezTo>
                  <a:lnTo>
                    <a:pt x="0" y="53236"/>
                  </a:lnTo>
                  <a:cubicBezTo>
                    <a:pt x="0" y="39117"/>
                    <a:pt x="5609" y="25576"/>
                    <a:pt x="15593" y="15593"/>
                  </a:cubicBezTo>
                  <a:cubicBezTo>
                    <a:pt x="25576" y="5609"/>
                    <a:pt x="39117" y="0"/>
                    <a:pt x="53236" y="0"/>
                  </a:cubicBezTo>
                  <a:close/>
                </a:path>
              </a:pathLst>
            </a:custGeom>
            <a:solidFill>
              <a:srgbClr val="CADFDF"/>
            </a:solidFill>
          </p:spPr>
        </p:sp>
        <p:sp>
          <p:nvSpPr>
            <p:cNvPr id="4" name="TextBox 4"/>
            <p:cNvSpPr txBox="1"/>
            <p:nvPr/>
          </p:nvSpPr>
          <p:spPr>
            <a:xfrm>
              <a:off x="0" y="-38100"/>
              <a:ext cx="1953372" cy="181304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2616743"/>
            <a:ext cx="7421053" cy="6641557"/>
            <a:chOff x="0" y="0"/>
            <a:chExt cx="1954516" cy="1749217"/>
          </a:xfrm>
        </p:grpSpPr>
        <p:sp>
          <p:nvSpPr>
            <p:cNvPr id="6" name="Freeform 6"/>
            <p:cNvSpPr/>
            <p:nvPr/>
          </p:nvSpPr>
          <p:spPr>
            <a:xfrm>
              <a:off x="0" y="0"/>
              <a:ext cx="1954516" cy="1749216"/>
            </a:xfrm>
            <a:custGeom>
              <a:avLst/>
              <a:gdLst/>
              <a:ahLst/>
              <a:cxnLst/>
              <a:rect l="l" t="t" r="r" b="b"/>
              <a:pathLst>
                <a:path w="1954516" h="1749216">
                  <a:moveTo>
                    <a:pt x="53205" y="0"/>
                  </a:moveTo>
                  <a:lnTo>
                    <a:pt x="1901311" y="0"/>
                  </a:lnTo>
                  <a:cubicBezTo>
                    <a:pt x="1930695" y="0"/>
                    <a:pt x="1954516" y="23821"/>
                    <a:pt x="1954516" y="53205"/>
                  </a:cubicBezTo>
                  <a:lnTo>
                    <a:pt x="1954516" y="1696011"/>
                  </a:lnTo>
                  <a:cubicBezTo>
                    <a:pt x="1954516" y="1710122"/>
                    <a:pt x="1948911" y="1723655"/>
                    <a:pt x="1938933" y="1733633"/>
                  </a:cubicBezTo>
                  <a:cubicBezTo>
                    <a:pt x="1928955" y="1743611"/>
                    <a:pt x="1915422" y="1749216"/>
                    <a:pt x="1901311" y="1749216"/>
                  </a:cubicBezTo>
                  <a:lnTo>
                    <a:pt x="53205" y="1749216"/>
                  </a:lnTo>
                  <a:cubicBezTo>
                    <a:pt x="39094" y="1749216"/>
                    <a:pt x="25561" y="1743611"/>
                    <a:pt x="15583" y="1733633"/>
                  </a:cubicBezTo>
                  <a:cubicBezTo>
                    <a:pt x="5606" y="1723655"/>
                    <a:pt x="0" y="1710122"/>
                    <a:pt x="0" y="1696011"/>
                  </a:cubicBezTo>
                  <a:lnTo>
                    <a:pt x="0" y="53205"/>
                  </a:lnTo>
                  <a:cubicBezTo>
                    <a:pt x="0" y="39094"/>
                    <a:pt x="5606" y="25561"/>
                    <a:pt x="15583" y="15583"/>
                  </a:cubicBezTo>
                  <a:cubicBezTo>
                    <a:pt x="25561" y="5606"/>
                    <a:pt x="39094" y="0"/>
                    <a:pt x="53205" y="0"/>
                  </a:cubicBezTo>
                  <a:close/>
                </a:path>
              </a:pathLst>
            </a:custGeom>
            <a:solidFill>
              <a:srgbClr val="F1F1EF"/>
            </a:solidFill>
          </p:spPr>
        </p:sp>
        <p:sp>
          <p:nvSpPr>
            <p:cNvPr id="7" name="TextBox 7"/>
            <p:cNvSpPr txBox="1"/>
            <p:nvPr/>
          </p:nvSpPr>
          <p:spPr>
            <a:xfrm>
              <a:off x="0" y="-38100"/>
              <a:ext cx="1954516" cy="1787317"/>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175323" y="2720546"/>
            <a:ext cx="7287941" cy="6124036"/>
            <a:chOff x="0" y="0"/>
            <a:chExt cx="1919458" cy="1612915"/>
          </a:xfrm>
        </p:grpSpPr>
        <p:sp>
          <p:nvSpPr>
            <p:cNvPr id="9" name="Freeform 9"/>
            <p:cNvSpPr/>
            <p:nvPr/>
          </p:nvSpPr>
          <p:spPr>
            <a:xfrm>
              <a:off x="0" y="0"/>
              <a:ext cx="1919458" cy="1612915"/>
            </a:xfrm>
            <a:custGeom>
              <a:avLst/>
              <a:gdLst/>
              <a:ahLst/>
              <a:cxnLst/>
              <a:rect l="l" t="t" r="r" b="b"/>
              <a:pathLst>
                <a:path w="1919458" h="1612915">
                  <a:moveTo>
                    <a:pt x="54177" y="0"/>
                  </a:moveTo>
                  <a:lnTo>
                    <a:pt x="1865281" y="0"/>
                  </a:lnTo>
                  <a:cubicBezTo>
                    <a:pt x="1879650" y="0"/>
                    <a:pt x="1893430" y="5708"/>
                    <a:pt x="1903590" y="15868"/>
                  </a:cubicBezTo>
                  <a:cubicBezTo>
                    <a:pt x="1913750" y="26028"/>
                    <a:pt x="1919458" y="39808"/>
                    <a:pt x="1919458" y="54177"/>
                  </a:cubicBezTo>
                  <a:lnTo>
                    <a:pt x="1919458" y="1558738"/>
                  </a:lnTo>
                  <a:cubicBezTo>
                    <a:pt x="1919458" y="1588659"/>
                    <a:pt x="1895202" y="1612915"/>
                    <a:pt x="1865281" y="1612915"/>
                  </a:cubicBezTo>
                  <a:lnTo>
                    <a:pt x="54177" y="1612915"/>
                  </a:lnTo>
                  <a:cubicBezTo>
                    <a:pt x="24256" y="1612915"/>
                    <a:pt x="0" y="1588659"/>
                    <a:pt x="0" y="1558738"/>
                  </a:cubicBezTo>
                  <a:lnTo>
                    <a:pt x="0" y="54177"/>
                  </a:lnTo>
                  <a:cubicBezTo>
                    <a:pt x="0" y="24256"/>
                    <a:pt x="24256" y="0"/>
                    <a:pt x="54177" y="0"/>
                  </a:cubicBezTo>
                  <a:close/>
                </a:path>
              </a:pathLst>
            </a:custGeom>
            <a:solidFill>
              <a:srgbClr val="CADFDF"/>
            </a:solidFill>
          </p:spPr>
        </p:sp>
        <p:sp>
          <p:nvSpPr>
            <p:cNvPr id="10" name="TextBox 10"/>
            <p:cNvSpPr txBox="1"/>
            <p:nvPr/>
          </p:nvSpPr>
          <p:spPr>
            <a:xfrm>
              <a:off x="0" y="-38100"/>
              <a:ext cx="1919458" cy="165101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0002198" y="2616743"/>
            <a:ext cx="7257102" cy="6060275"/>
            <a:chOff x="0" y="0"/>
            <a:chExt cx="1911336" cy="1596122"/>
          </a:xfrm>
        </p:grpSpPr>
        <p:sp>
          <p:nvSpPr>
            <p:cNvPr id="12" name="Freeform 12"/>
            <p:cNvSpPr/>
            <p:nvPr/>
          </p:nvSpPr>
          <p:spPr>
            <a:xfrm>
              <a:off x="0" y="0"/>
              <a:ext cx="1911336" cy="1596122"/>
            </a:xfrm>
            <a:custGeom>
              <a:avLst/>
              <a:gdLst/>
              <a:ahLst/>
              <a:cxnLst/>
              <a:rect l="l" t="t" r="r" b="b"/>
              <a:pathLst>
                <a:path w="1911336" h="1596122">
                  <a:moveTo>
                    <a:pt x="54407" y="0"/>
                  </a:moveTo>
                  <a:lnTo>
                    <a:pt x="1856929" y="0"/>
                  </a:lnTo>
                  <a:cubicBezTo>
                    <a:pt x="1871358" y="0"/>
                    <a:pt x="1885197" y="5732"/>
                    <a:pt x="1895400" y="15935"/>
                  </a:cubicBezTo>
                  <a:cubicBezTo>
                    <a:pt x="1905603" y="26139"/>
                    <a:pt x="1911336" y="39977"/>
                    <a:pt x="1911336" y="54407"/>
                  </a:cubicBezTo>
                  <a:lnTo>
                    <a:pt x="1911336" y="1541715"/>
                  </a:lnTo>
                  <a:cubicBezTo>
                    <a:pt x="1911336" y="1571763"/>
                    <a:pt x="1886977" y="1596122"/>
                    <a:pt x="1856929" y="1596122"/>
                  </a:cubicBezTo>
                  <a:lnTo>
                    <a:pt x="54407" y="1596122"/>
                  </a:lnTo>
                  <a:cubicBezTo>
                    <a:pt x="39977" y="1596122"/>
                    <a:pt x="26139" y="1590390"/>
                    <a:pt x="15935" y="1580186"/>
                  </a:cubicBezTo>
                  <a:cubicBezTo>
                    <a:pt x="5732" y="1569983"/>
                    <a:pt x="0" y="1556145"/>
                    <a:pt x="0" y="1541715"/>
                  </a:cubicBezTo>
                  <a:lnTo>
                    <a:pt x="0" y="54407"/>
                  </a:lnTo>
                  <a:cubicBezTo>
                    <a:pt x="0" y="39977"/>
                    <a:pt x="5732" y="26139"/>
                    <a:pt x="15935" y="15935"/>
                  </a:cubicBezTo>
                  <a:cubicBezTo>
                    <a:pt x="26139" y="5732"/>
                    <a:pt x="39977" y="0"/>
                    <a:pt x="54407" y="0"/>
                  </a:cubicBezTo>
                  <a:close/>
                </a:path>
              </a:pathLst>
            </a:custGeom>
            <a:solidFill>
              <a:srgbClr val="F1F1EF"/>
            </a:solidFill>
          </p:spPr>
        </p:sp>
        <p:sp>
          <p:nvSpPr>
            <p:cNvPr id="13" name="TextBox 13"/>
            <p:cNvSpPr txBox="1"/>
            <p:nvPr/>
          </p:nvSpPr>
          <p:spPr>
            <a:xfrm>
              <a:off x="0" y="-38100"/>
              <a:ext cx="1911336" cy="1634222"/>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596349" y="2720546"/>
            <a:ext cx="609818" cy="721025"/>
          </a:xfrm>
          <a:custGeom>
            <a:avLst/>
            <a:gdLst/>
            <a:ahLst/>
            <a:cxnLst/>
            <a:rect l="l" t="t" r="r" b="b"/>
            <a:pathLst>
              <a:path w="609818" h="721025">
                <a:moveTo>
                  <a:pt x="0" y="0"/>
                </a:moveTo>
                <a:lnTo>
                  <a:pt x="609818" y="0"/>
                </a:lnTo>
                <a:lnTo>
                  <a:pt x="609818" y="721025"/>
                </a:lnTo>
                <a:lnTo>
                  <a:pt x="0" y="721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2435968" y="933450"/>
            <a:ext cx="13566031" cy="887095"/>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Privacy Accounting in Differential Privacy</a:t>
            </a:r>
          </a:p>
        </p:txBody>
      </p:sp>
      <p:sp>
        <p:nvSpPr>
          <p:cNvPr id="16" name="TextBox 16"/>
          <p:cNvSpPr txBox="1"/>
          <p:nvPr/>
        </p:nvSpPr>
        <p:spPr>
          <a:xfrm>
            <a:off x="1028700" y="3617595"/>
            <a:ext cx="7165145" cy="5640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anva Sans"/>
                <a:ea typeface="Canva Sans"/>
                <a:cs typeface="Canva Sans"/>
                <a:sym typeface="Canva Sans"/>
              </a:rPr>
              <a:t>Formally tracks </a:t>
            </a:r>
            <a:r>
              <a:rPr lang="en-US" sz="1800" b="1">
                <a:solidFill>
                  <a:srgbClr val="000000"/>
                </a:solidFill>
                <a:latin typeface="Canva Sans Bold"/>
                <a:ea typeface="Canva Sans Bold"/>
                <a:cs typeface="Canva Sans Bold"/>
                <a:sym typeface="Canva Sans Bold"/>
              </a:rPr>
              <a:t>cumulative privacy loss</a:t>
            </a:r>
            <a:r>
              <a:rPr lang="en-US" sz="1800">
                <a:solidFill>
                  <a:srgbClr val="000000"/>
                </a:solidFill>
                <a:latin typeface="Canva Sans"/>
                <a:ea typeface="Canva Sans"/>
                <a:cs typeface="Canva Sans"/>
                <a:sym typeface="Canva Sans"/>
              </a:rPr>
              <a:t> i.e., total (ε,δ) across multiple training steps.</a:t>
            </a:r>
          </a:p>
          <a:p>
            <a:pPr algn="l">
              <a:lnSpc>
                <a:spcPts val="2520"/>
              </a:lnSpc>
            </a:pPr>
            <a:endParaRPr lang="en-US" sz="1800">
              <a:solidFill>
                <a:srgbClr val="000000"/>
              </a:solidFill>
              <a:latin typeface="Canva Sans"/>
              <a:ea typeface="Canva Sans"/>
              <a:cs typeface="Canva Sans"/>
              <a:sym typeface="Canva Sans"/>
            </a:endParaRPr>
          </a:p>
          <a:p>
            <a:pPr marL="388620" lvl="1" indent="-194310" algn="l">
              <a:lnSpc>
                <a:spcPts val="2520"/>
              </a:lnSpc>
              <a:buFont typeface="Arial"/>
              <a:buChar char="•"/>
            </a:pPr>
            <a:r>
              <a:rPr lang="en-US" sz="1800">
                <a:solidFill>
                  <a:srgbClr val="000000"/>
                </a:solidFill>
                <a:latin typeface="Canva Sans"/>
                <a:ea typeface="Canva Sans"/>
                <a:cs typeface="Canva Sans"/>
                <a:sym typeface="Canva Sans"/>
              </a:rPr>
              <a:t>Ensures that the overall privacy loss remains within a </a:t>
            </a:r>
            <a:r>
              <a:rPr lang="en-US" sz="1800" b="1">
                <a:solidFill>
                  <a:srgbClr val="000000"/>
                </a:solidFill>
                <a:latin typeface="Canva Sans Bold"/>
                <a:ea typeface="Canva Sans Bold"/>
                <a:cs typeface="Canva Sans Bold"/>
                <a:sym typeface="Canva Sans Bold"/>
              </a:rPr>
              <a:t>specified budget</a:t>
            </a:r>
            <a:r>
              <a:rPr lang="en-US" sz="1800">
                <a:solidFill>
                  <a:srgbClr val="000000"/>
                </a:solidFill>
                <a:latin typeface="Canva Sans"/>
                <a:ea typeface="Canva Sans"/>
                <a:cs typeface="Canva Sans"/>
                <a:sym typeface="Canva Sans"/>
              </a:rPr>
              <a:t>.</a:t>
            </a:r>
          </a:p>
          <a:p>
            <a:pPr algn="l">
              <a:lnSpc>
                <a:spcPts val="2520"/>
              </a:lnSpc>
            </a:pPr>
            <a:endParaRPr lang="en-US" sz="1800">
              <a:solidFill>
                <a:srgbClr val="000000"/>
              </a:solidFill>
              <a:latin typeface="Canva Sans"/>
              <a:ea typeface="Canva Sans"/>
              <a:cs typeface="Canva Sans"/>
              <a:sym typeface="Canva Sans"/>
            </a:endParaRPr>
          </a:p>
          <a:p>
            <a:pPr marL="388620" lvl="1" indent="-194310" algn="l">
              <a:lnSpc>
                <a:spcPts val="2520"/>
              </a:lnSpc>
              <a:buFont typeface="Arial"/>
              <a:buChar char="•"/>
            </a:pPr>
            <a:r>
              <a:rPr lang="en-US" sz="1800">
                <a:solidFill>
                  <a:srgbClr val="000000"/>
                </a:solidFill>
                <a:latin typeface="Canva Sans"/>
                <a:ea typeface="Canva Sans"/>
                <a:cs typeface="Canva Sans"/>
                <a:sym typeface="Canva Sans"/>
              </a:rPr>
              <a:t>Essential for DP algorithms, where noise is added at every step and each step </a:t>
            </a:r>
            <a:r>
              <a:rPr lang="en-US" sz="1800" b="1">
                <a:solidFill>
                  <a:srgbClr val="000000"/>
                </a:solidFill>
                <a:latin typeface="Canva Sans Bold"/>
                <a:ea typeface="Canva Sans Bold"/>
                <a:cs typeface="Canva Sans Bold"/>
                <a:sym typeface="Canva Sans Bold"/>
              </a:rPr>
              <a:t>consumes a bit of privacy</a:t>
            </a:r>
            <a:r>
              <a:rPr lang="en-US" sz="1800">
                <a:solidFill>
                  <a:srgbClr val="000000"/>
                </a:solidFill>
                <a:latin typeface="Canva Sans"/>
                <a:ea typeface="Canva Sans"/>
                <a:cs typeface="Canva Sans"/>
                <a:sym typeface="Canva Sans"/>
              </a:rPr>
              <a:t>.</a:t>
            </a:r>
          </a:p>
          <a:p>
            <a:pPr algn="l">
              <a:lnSpc>
                <a:spcPts val="2520"/>
              </a:lnSpc>
            </a:pPr>
            <a:endParaRPr lang="en-US" sz="1800">
              <a:solidFill>
                <a:srgbClr val="000000"/>
              </a:solidFill>
              <a:latin typeface="Canva Sans"/>
              <a:ea typeface="Canva Sans"/>
              <a:cs typeface="Canva Sans"/>
              <a:sym typeface="Canva Sans"/>
            </a:endParaRPr>
          </a:p>
          <a:p>
            <a:pPr marL="388620" lvl="1" indent="-194310" algn="l">
              <a:lnSpc>
                <a:spcPts val="2520"/>
              </a:lnSpc>
              <a:buFont typeface="Arial"/>
              <a:buChar char="•"/>
            </a:pPr>
            <a:r>
              <a:rPr lang="en-US" sz="1800" b="1" i="1">
                <a:solidFill>
                  <a:srgbClr val="000000"/>
                </a:solidFill>
                <a:latin typeface="Canva Sans Bold Italics"/>
                <a:ea typeface="Canva Sans Bold Italics"/>
                <a:cs typeface="Canva Sans Bold Italics"/>
                <a:sym typeface="Canva Sans Bold Italics"/>
              </a:rPr>
              <a:t>AmortizedAccountant</a:t>
            </a:r>
            <a:r>
              <a:rPr lang="en-US" sz="1800">
                <a:solidFill>
                  <a:srgbClr val="000000"/>
                </a:solidFill>
                <a:latin typeface="Canva Sans"/>
                <a:ea typeface="Canva Sans"/>
                <a:cs typeface="Canva Sans"/>
                <a:sym typeface="Canva Sans"/>
              </a:rPr>
              <a:t> is a simple method that accumulates privacy loss over time, assuming uniform random sampling.</a:t>
            </a:r>
          </a:p>
          <a:p>
            <a:pPr algn="l">
              <a:lnSpc>
                <a:spcPts val="2520"/>
              </a:lnSpc>
            </a:pPr>
            <a:endParaRPr lang="en-US" sz="1800">
              <a:solidFill>
                <a:srgbClr val="000000"/>
              </a:solidFill>
              <a:latin typeface="Canva Sans"/>
              <a:ea typeface="Canva Sans"/>
              <a:cs typeface="Canva Sans"/>
              <a:sym typeface="Canva Sans"/>
            </a:endParaRPr>
          </a:p>
          <a:p>
            <a:pPr marL="388620" lvl="1" indent="-194310" algn="l">
              <a:lnSpc>
                <a:spcPts val="2520"/>
              </a:lnSpc>
              <a:buFont typeface="Arial"/>
              <a:buChar char="•"/>
            </a:pPr>
            <a:r>
              <a:rPr lang="en-US" sz="1800">
                <a:solidFill>
                  <a:srgbClr val="000000"/>
                </a:solidFill>
                <a:latin typeface="Canva Sans"/>
                <a:ea typeface="Canva Sans"/>
                <a:cs typeface="Canva Sans"/>
                <a:sym typeface="Canva Sans"/>
              </a:rPr>
              <a:t>More advanced techniques like </a:t>
            </a:r>
            <a:r>
              <a:rPr lang="en-US" sz="1800" b="1">
                <a:solidFill>
                  <a:srgbClr val="000000"/>
                </a:solidFill>
                <a:latin typeface="Canva Sans Bold"/>
                <a:ea typeface="Canva Sans Bold"/>
                <a:cs typeface="Canva Sans Bold"/>
                <a:sym typeface="Canva Sans Bold"/>
              </a:rPr>
              <a:t>Moments Accountant</a:t>
            </a:r>
            <a:r>
              <a:rPr lang="en-US" sz="1800">
                <a:solidFill>
                  <a:srgbClr val="000000"/>
                </a:solidFill>
                <a:latin typeface="Canva Sans"/>
                <a:ea typeface="Canva Sans"/>
                <a:cs typeface="Canva Sans"/>
                <a:sym typeface="Canva Sans"/>
              </a:rPr>
              <a:t> or </a:t>
            </a:r>
            <a:r>
              <a:rPr lang="en-US" sz="1800" b="1">
                <a:solidFill>
                  <a:srgbClr val="000000"/>
                </a:solidFill>
                <a:latin typeface="Canva Sans Bold"/>
                <a:ea typeface="Canva Sans Bold"/>
                <a:cs typeface="Canva Sans Bold"/>
                <a:sym typeface="Canva Sans Bold"/>
              </a:rPr>
              <a:t>PLD Accountant</a:t>
            </a:r>
            <a:r>
              <a:rPr lang="en-US" sz="1800">
                <a:solidFill>
                  <a:srgbClr val="000000"/>
                </a:solidFill>
                <a:latin typeface="Canva Sans"/>
                <a:ea typeface="Canva Sans"/>
                <a:cs typeface="Canva Sans"/>
                <a:sym typeface="Canva Sans"/>
              </a:rPr>
              <a:t> provide tighter bounds and better utility.</a:t>
            </a:r>
          </a:p>
          <a:p>
            <a:pPr algn="l">
              <a:lnSpc>
                <a:spcPts val="2520"/>
              </a:lnSpc>
            </a:pPr>
            <a:endParaRPr lang="en-US" sz="1800">
              <a:solidFill>
                <a:srgbClr val="000000"/>
              </a:solidFill>
              <a:latin typeface="Canva Sans"/>
              <a:ea typeface="Canva Sans"/>
              <a:cs typeface="Canva Sans"/>
              <a:sym typeface="Canva Sans"/>
            </a:endParaRPr>
          </a:p>
          <a:p>
            <a:pPr marL="388620" lvl="1" indent="-194310" algn="l">
              <a:lnSpc>
                <a:spcPts val="2520"/>
              </a:lnSpc>
              <a:buFont typeface="Arial"/>
              <a:buChar char="•"/>
            </a:pPr>
            <a:r>
              <a:rPr lang="en-US" sz="1800">
                <a:solidFill>
                  <a:srgbClr val="000000"/>
                </a:solidFill>
                <a:latin typeface="Canva Sans"/>
                <a:ea typeface="Canva Sans"/>
                <a:cs typeface="Canva Sans"/>
                <a:sym typeface="Canva Sans"/>
              </a:rPr>
              <a:t>Implemented in libraries such as </a:t>
            </a:r>
            <a:r>
              <a:rPr lang="en-US" sz="1800" b="1">
                <a:solidFill>
                  <a:srgbClr val="000000"/>
                </a:solidFill>
                <a:latin typeface="Canva Sans Bold"/>
                <a:ea typeface="Canva Sans Bold"/>
                <a:cs typeface="Canva Sans Bold"/>
                <a:sym typeface="Canva Sans Bold"/>
              </a:rPr>
              <a:t>TensorFlow Privacy</a:t>
            </a:r>
            <a:r>
              <a:rPr lang="en-US" sz="1800">
                <a:solidFill>
                  <a:srgbClr val="000000"/>
                </a:solidFill>
                <a:latin typeface="Canva Sans"/>
                <a:ea typeface="Canva Sans"/>
                <a:cs typeface="Canva Sans"/>
                <a:sym typeface="Canva Sans"/>
              </a:rPr>
              <a:t> and </a:t>
            </a:r>
            <a:r>
              <a:rPr lang="en-US" sz="1800" b="1">
                <a:solidFill>
                  <a:srgbClr val="000000"/>
                </a:solidFill>
                <a:latin typeface="Canva Sans Bold"/>
                <a:ea typeface="Canva Sans Bold"/>
                <a:cs typeface="Canva Sans Bold"/>
                <a:sym typeface="Canva Sans Bold"/>
              </a:rPr>
              <a:t>Google's DP Accounting</a:t>
            </a:r>
            <a:r>
              <a:rPr lang="en-US" sz="1800">
                <a:solidFill>
                  <a:srgbClr val="000000"/>
                </a:solidFill>
                <a:latin typeface="Canva Sans"/>
                <a:ea typeface="Canva Sans"/>
                <a:cs typeface="Canva Sans"/>
                <a:sym typeface="Canva Sans"/>
              </a:rPr>
              <a:t>.</a:t>
            </a:r>
          </a:p>
          <a:p>
            <a:pPr algn="l">
              <a:lnSpc>
                <a:spcPts val="2520"/>
              </a:lnSpc>
            </a:pPr>
            <a:endParaRPr lang="en-US" sz="1800">
              <a:solidFill>
                <a:srgbClr val="000000"/>
              </a:solidFill>
              <a:latin typeface="Canva Sans"/>
              <a:ea typeface="Canva Sans"/>
              <a:cs typeface="Canva Sans"/>
              <a:sym typeface="Canva Sans"/>
            </a:endParaRPr>
          </a:p>
        </p:txBody>
      </p:sp>
      <p:sp>
        <p:nvSpPr>
          <p:cNvPr id="17" name="TextBox 17"/>
          <p:cNvSpPr txBox="1"/>
          <p:nvPr/>
        </p:nvSpPr>
        <p:spPr>
          <a:xfrm>
            <a:off x="2435969" y="2653871"/>
            <a:ext cx="5221288" cy="613410"/>
          </a:xfrm>
          <a:prstGeom prst="rect">
            <a:avLst/>
          </a:prstGeom>
        </p:spPr>
        <p:txBody>
          <a:bodyPr lIns="0" tIns="0" rIns="0" bIns="0" rtlCol="0" anchor="t">
            <a:spAutoFit/>
          </a:bodyPr>
          <a:lstStyle/>
          <a:p>
            <a:pPr algn="ctr">
              <a:lnSpc>
                <a:spcPts val="5040"/>
              </a:lnSpc>
            </a:pPr>
            <a:r>
              <a:rPr lang="en-US" sz="3600" b="1">
                <a:solidFill>
                  <a:srgbClr val="000000"/>
                </a:solidFill>
                <a:latin typeface="Canva Sans Bold"/>
                <a:ea typeface="Canva Sans Bold"/>
                <a:cs typeface="Canva Sans Bold"/>
                <a:sym typeface="Canva Sans Bold"/>
              </a:rPr>
              <a:t>Why Privacy Accouting </a:t>
            </a:r>
          </a:p>
        </p:txBody>
      </p:sp>
      <p:sp>
        <p:nvSpPr>
          <p:cNvPr id="18" name="TextBox 18"/>
          <p:cNvSpPr txBox="1"/>
          <p:nvPr/>
        </p:nvSpPr>
        <p:spPr>
          <a:xfrm>
            <a:off x="11215784" y="2653871"/>
            <a:ext cx="5624416" cy="613410"/>
          </a:xfrm>
          <a:prstGeom prst="rect">
            <a:avLst/>
          </a:prstGeom>
        </p:spPr>
        <p:txBody>
          <a:bodyPr wrap="square" lIns="0" tIns="0" rIns="0" bIns="0" rtlCol="0" anchor="t">
            <a:spAutoFit/>
          </a:bodyPr>
          <a:lstStyle/>
          <a:p>
            <a:pPr algn="ctr">
              <a:lnSpc>
                <a:spcPts val="5040"/>
              </a:lnSpc>
            </a:pPr>
            <a:r>
              <a:rPr lang="en-US" sz="3600" b="1" dirty="0">
                <a:solidFill>
                  <a:srgbClr val="000000"/>
                </a:solidFill>
                <a:latin typeface="Canva Sans Bold"/>
                <a:ea typeface="Canva Sans Bold"/>
                <a:cs typeface="Canva Sans Bold"/>
                <a:sym typeface="Canva Sans Bold"/>
              </a:rPr>
              <a:t>Google’s DP Accounting</a:t>
            </a:r>
          </a:p>
        </p:txBody>
      </p:sp>
      <p:sp>
        <p:nvSpPr>
          <p:cNvPr id="19" name="TextBox 19"/>
          <p:cNvSpPr txBox="1"/>
          <p:nvPr/>
        </p:nvSpPr>
        <p:spPr>
          <a:xfrm>
            <a:off x="10094155" y="3617595"/>
            <a:ext cx="7165145" cy="5326380"/>
          </a:xfrm>
          <a:prstGeom prst="rect">
            <a:avLst/>
          </a:prstGeom>
        </p:spPr>
        <p:txBody>
          <a:bodyPr lIns="0" tIns="0" rIns="0" bIns="0" rtlCol="0" anchor="t">
            <a:spAutoFit/>
          </a:bodyPr>
          <a:lstStyle/>
          <a:p>
            <a:pPr marL="388620" lvl="1" indent="-194310" algn="l">
              <a:lnSpc>
                <a:spcPts val="2520"/>
              </a:lnSpc>
              <a:buFont typeface="Arial"/>
              <a:buChar char="•"/>
            </a:pPr>
            <a:r>
              <a:rPr lang="en-US" sz="1800" dirty="0">
                <a:solidFill>
                  <a:srgbClr val="000000"/>
                </a:solidFill>
                <a:latin typeface="Canva Sans"/>
                <a:ea typeface="Canva Sans"/>
                <a:cs typeface="Canva Sans"/>
                <a:sym typeface="Canva Sans"/>
              </a:rPr>
              <a:t>A Python library for tracking </a:t>
            </a:r>
            <a:r>
              <a:rPr lang="en-US" sz="1800" b="1" dirty="0">
                <a:solidFill>
                  <a:srgbClr val="000000"/>
                </a:solidFill>
                <a:latin typeface="Canva Sans Bold"/>
                <a:ea typeface="Canva Sans Bold"/>
                <a:cs typeface="Canva Sans Bold"/>
                <a:sym typeface="Canva Sans Bold"/>
              </a:rPr>
              <a:t>cumulative privacy loss</a:t>
            </a:r>
            <a:r>
              <a:rPr lang="en-US" sz="1800" dirty="0">
                <a:solidFill>
                  <a:srgbClr val="000000"/>
                </a:solidFill>
                <a:latin typeface="Canva Sans"/>
                <a:ea typeface="Canva Sans"/>
                <a:cs typeface="Canva Sans"/>
                <a:sym typeface="Canva Sans"/>
              </a:rPr>
              <a:t> in DP algorithms.</a:t>
            </a:r>
          </a:p>
          <a:p>
            <a:pPr algn="l">
              <a:lnSpc>
                <a:spcPts val="2520"/>
              </a:lnSpc>
            </a:pPr>
            <a:endParaRPr lang="en-US" sz="1800" dirty="0">
              <a:solidFill>
                <a:srgbClr val="000000"/>
              </a:solidFill>
              <a:latin typeface="Canva Sans"/>
              <a:ea typeface="Canva Sans"/>
              <a:cs typeface="Canva Sans"/>
              <a:sym typeface="Canva Sans"/>
            </a:endParaRPr>
          </a:p>
          <a:p>
            <a:pPr marL="388620" lvl="1" indent="-194310" algn="l">
              <a:lnSpc>
                <a:spcPts val="2520"/>
              </a:lnSpc>
              <a:buFont typeface="Arial"/>
              <a:buChar char="•"/>
            </a:pPr>
            <a:r>
              <a:rPr lang="en-US" sz="1800" dirty="0">
                <a:solidFill>
                  <a:srgbClr val="000000"/>
                </a:solidFill>
                <a:latin typeface="Canva Sans"/>
                <a:ea typeface="Canva Sans"/>
                <a:cs typeface="Canva Sans"/>
                <a:sym typeface="Canva Sans"/>
              </a:rPr>
              <a:t>Supports multiple accounting methods:</a:t>
            </a:r>
          </a:p>
          <a:p>
            <a:pPr algn="l">
              <a:lnSpc>
                <a:spcPts val="2520"/>
              </a:lnSpc>
            </a:pPr>
            <a:endParaRPr lang="en-US" sz="1800" dirty="0">
              <a:solidFill>
                <a:srgbClr val="000000"/>
              </a:solidFill>
              <a:latin typeface="Canva Sans"/>
              <a:ea typeface="Canva Sans"/>
              <a:cs typeface="Canva Sans"/>
              <a:sym typeface="Canva Sans"/>
            </a:endParaRPr>
          </a:p>
          <a:p>
            <a:pPr marL="777240" lvl="2" indent="-259080" algn="l">
              <a:lnSpc>
                <a:spcPts val="2520"/>
              </a:lnSpc>
              <a:buFont typeface="Arial"/>
              <a:buChar char="⚬"/>
            </a:pPr>
            <a:r>
              <a:rPr lang="en-US" sz="1800" b="1" dirty="0">
                <a:solidFill>
                  <a:srgbClr val="000000"/>
                </a:solidFill>
                <a:latin typeface="Canva Sans Bold"/>
                <a:ea typeface="Canva Sans Bold"/>
                <a:cs typeface="Canva Sans Bold"/>
                <a:sym typeface="Canva Sans Bold"/>
              </a:rPr>
              <a:t>Privacy Loss Distributions</a:t>
            </a:r>
            <a:r>
              <a:rPr lang="en-US" sz="1800" dirty="0">
                <a:solidFill>
                  <a:srgbClr val="000000"/>
                </a:solidFill>
                <a:latin typeface="Canva Sans"/>
                <a:ea typeface="Canva Sans"/>
                <a:cs typeface="Canva Sans"/>
                <a:sym typeface="Canva Sans"/>
              </a:rPr>
              <a:t> (PLD)</a:t>
            </a:r>
          </a:p>
          <a:p>
            <a:pPr marL="777240" lvl="2" indent="-259080" algn="l">
              <a:lnSpc>
                <a:spcPts val="2520"/>
              </a:lnSpc>
              <a:buFont typeface="Arial"/>
              <a:buChar char="⚬"/>
            </a:pPr>
            <a:r>
              <a:rPr lang="en-US" sz="1800" dirty="0">
                <a:solidFill>
                  <a:srgbClr val="000000"/>
                </a:solidFill>
                <a:latin typeface="Canva Sans"/>
                <a:ea typeface="Canva Sans"/>
                <a:cs typeface="Canva Sans"/>
                <a:sym typeface="Canva Sans"/>
              </a:rPr>
              <a:t>Rényi Differential Privacy (RDP)</a:t>
            </a:r>
          </a:p>
          <a:p>
            <a:pPr marL="777240" lvl="2" indent="-259080" algn="l">
              <a:lnSpc>
                <a:spcPts val="2520"/>
              </a:lnSpc>
              <a:buFont typeface="Arial"/>
              <a:buChar char="⚬"/>
            </a:pPr>
            <a:r>
              <a:rPr lang="en-US" sz="1800" dirty="0">
                <a:solidFill>
                  <a:srgbClr val="000000"/>
                </a:solidFill>
                <a:latin typeface="Canva Sans"/>
                <a:ea typeface="Canva Sans"/>
                <a:cs typeface="Canva Sans"/>
                <a:sym typeface="Canva Sans"/>
              </a:rPr>
              <a:t>Amortized Accountant</a:t>
            </a:r>
          </a:p>
          <a:p>
            <a:pPr marL="777240" lvl="2" indent="-259080" algn="l">
              <a:lnSpc>
                <a:spcPts val="2520"/>
              </a:lnSpc>
              <a:buFont typeface="Arial"/>
              <a:buChar char="⚬"/>
            </a:pPr>
            <a:r>
              <a:rPr lang="en-US" sz="1800" dirty="0">
                <a:solidFill>
                  <a:srgbClr val="000000"/>
                </a:solidFill>
                <a:latin typeface="Canva Sans"/>
                <a:ea typeface="Canva Sans"/>
                <a:cs typeface="Canva Sans"/>
                <a:sym typeface="Canva Sans"/>
              </a:rPr>
              <a:t>Moments Accountant</a:t>
            </a:r>
          </a:p>
          <a:p>
            <a:pPr algn="l">
              <a:lnSpc>
                <a:spcPts val="2520"/>
              </a:lnSpc>
            </a:pPr>
            <a:endParaRPr lang="en-US" sz="1800" dirty="0">
              <a:solidFill>
                <a:srgbClr val="000000"/>
              </a:solidFill>
              <a:latin typeface="Canva Sans"/>
              <a:ea typeface="Canva Sans"/>
              <a:cs typeface="Canva Sans"/>
              <a:sym typeface="Canva Sans"/>
            </a:endParaRPr>
          </a:p>
          <a:p>
            <a:pPr marL="388620" lvl="1" indent="-194310" algn="l">
              <a:lnSpc>
                <a:spcPts val="2520"/>
              </a:lnSpc>
              <a:buFont typeface="Arial"/>
              <a:buChar char="•"/>
            </a:pPr>
            <a:r>
              <a:rPr lang="en-US" sz="1800" dirty="0">
                <a:solidFill>
                  <a:srgbClr val="000000"/>
                </a:solidFill>
                <a:latin typeface="Canva Sans"/>
                <a:ea typeface="Canva Sans"/>
                <a:cs typeface="Canva Sans"/>
                <a:sym typeface="Canva Sans"/>
              </a:rPr>
              <a:t>Allows for precise computation of </a:t>
            </a:r>
            <a:r>
              <a:rPr lang="en-US" sz="1800" b="1" dirty="0">
                <a:solidFill>
                  <a:srgbClr val="000000"/>
                </a:solidFill>
                <a:latin typeface="Canva Sans Bold"/>
                <a:ea typeface="Canva Sans Bold"/>
                <a:cs typeface="Canva Sans Bold"/>
                <a:sym typeface="Canva Sans Bold"/>
              </a:rPr>
              <a:t>(</a:t>
            </a:r>
            <a:r>
              <a:rPr lang="en-US" sz="1800" b="1" dirty="0" err="1">
                <a:solidFill>
                  <a:srgbClr val="000000"/>
                </a:solidFill>
                <a:latin typeface="Canva Sans Bold"/>
                <a:ea typeface="Canva Sans Bold"/>
                <a:cs typeface="Canva Sans Bold"/>
                <a:sym typeface="Canva Sans Bold"/>
              </a:rPr>
              <a:t>ε,δ</a:t>
            </a:r>
            <a:r>
              <a:rPr lang="en-US" sz="1800" b="1" dirty="0">
                <a:solidFill>
                  <a:srgbClr val="000000"/>
                </a:solidFill>
                <a:latin typeface="Canva Sans Bold"/>
                <a:ea typeface="Canva Sans Bold"/>
                <a:cs typeface="Canva Sans Bold"/>
                <a:sym typeface="Canva Sans Bold"/>
              </a:rPr>
              <a:t>)-DP</a:t>
            </a:r>
            <a:r>
              <a:rPr lang="en-US" sz="1800" dirty="0">
                <a:solidFill>
                  <a:srgbClr val="000000"/>
                </a:solidFill>
                <a:latin typeface="Canva Sans"/>
                <a:ea typeface="Canva Sans"/>
                <a:cs typeface="Canva Sans"/>
                <a:sym typeface="Canva Sans"/>
              </a:rPr>
              <a:t> guarantees.</a:t>
            </a:r>
          </a:p>
          <a:p>
            <a:pPr algn="l">
              <a:lnSpc>
                <a:spcPts val="2520"/>
              </a:lnSpc>
            </a:pPr>
            <a:endParaRPr lang="en-US" sz="1800" dirty="0">
              <a:solidFill>
                <a:srgbClr val="000000"/>
              </a:solidFill>
              <a:latin typeface="Canva Sans"/>
              <a:ea typeface="Canva Sans"/>
              <a:cs typeface="Canva Sans"/>
              <a:sym typeface="Canva Sans"/>
            </a:endParaRPr>
          </a:p>
          <a:p>
            <a:pPr marL="388620" lvl="1" indent="-194310" algn="l">
              <a:lnSpc>
                <a:spcPts val="2520"/>
              </a:lnSpc>
              <a:buFont typeface="Arial"/>
              <a:buChar char="•"/>
            </a:pPr>
            <a:r>
              <a:rPr lang="en-US" sz="1800" dirty="0">
                <a:solidFill>
                  <a:srgbClr val="000000"/>
                </a:solidFill>
                <a:latin typeface="Canva Sans"/>
                <a:ea typeface="Canva Sans"/>
                <a:cs typeface="Canva Sans"/>
                <a:sym typeface="Canva Sans"/>
              </a:rPr>
              <a:t>It computes:</a:t>
            </a:r>
          </a:p>
          <a:p>
            <a:pPr marL="777240" lvl="2" indent="-259080" algn="l">
              <a:lnSpc>
                <a:spcPts val="2520"/>
              </a:lnSpc>
              <a:buFont typeface="Arial"/>
              <a:buChar char="⚬"/>
            </a:pPr>
            <a:r>
              <a:rPr lang="en-US" sz="1800" b="1" dirty="0">
                <a:solidFill>
                  <a:srgbClr val="000000"/>
                </a:solidFill>
                <a:latin typeface="Canva Sans Bold"/>
                <a:ea typeface="Canva Sans Bold"/>
                <a:cs typeface="Canva Sans Bold"/>
                <a:sym typeface="Canva Sans Bold"/>
              </a:rPr>
              <a:t>ε</a:t>
            </a:r>
            <a:r>
              <a:rPr lang="en-US" sz="1800" dirty="0">
                <a:solidFill>
                  <a:srgbClr val="000000"/>
                </a:solidFill>
                <a:latin typeface="Canva Sans"/>
                <a:ea typeface="Canva Sans"/>
                <a:cs typeface="Canva Sans"/>
                <a:sym typeface="Canva Sans"/>
              </a:rPr>
              <a:t> for a given number of steps, noise, and sampling size.</a:t>
            </a:r>
          </a:p>
          <a:p>
            <a:pPr marL="777240" lvl="2" indent="-259080" algn="l">
              <a:lnSpc>
                <a:spcPts val="2520"/>
              </a:lnSpc>
              <a:buFont typeface="Arial"/>
              <a:buChar char="⚬"/>
            </a:pPr>
            <a:r>
              <a:rPr lang="en-US" sz="1800" dirty="0">
                <a:solidFill>
                  <a:srgbClr val="000000"/>
                </a:solidFill>
                <a:latin typeface="Canva Sans"/>
                <a:ea typeface="Canva Sans"/>
                <a:cs typeface="Canva Sans"/>
                <a:sym typeface="Canva Sans"/>
              </a:rPr>
              <a:t>Determine the required </a:t>
            </a:r>
            <a:r>
              <a:rPr lang="en-US" sz="1800" b="1" dirty="0">
                <a:solidFill>
                  <a:srgbClr val="000000"/>
                </a:solidFill>
                <a:latin typeface="Canva Sans Bold"/>
                <a:ea typeface="Canva Sans Bold"/>
                <a:cs typeface="Canva Sans Bold"/>
                <a:sym typeface="Canva Sans Bold"/>
              </a:rPr>
              <a:t>noise </a:t>
            </a:r>
            <a:r>
              <a:rPr lang="en-US" sz="1800" dirty="0">
                <a:solidFill>
                  <a:srgbClr val="000000"/>
                </a:solidFill>
                <a:latin typeface="Canva Sans"/>
                <a:ea typeface="Canva Sans"/>
                <a:cs typeface="Canva Sans"/>
                <a:sym typeface="Canva Sans"/>
              </a:rPr>
              <a:t>for a desired (</a:t>
            </a:r>
            <a:r>
              <a:rPr lang="en-US" sz="1800" dirty="0" err="1">
                <a:solidFill>
                  <a:srgbClr val="000000"/>
                </a:solidFill>
                <a:latin typeface="Canva Sans"/>
                <a:ea typeface="Canva Sans"/>
                <a:cs typeface="Canva Sans"/>
                <a:sym typeface="Canva Sans"/>
              </a:rPr>
              <a:t>ε,δ</a:t>
            </a:r>
            <a:r>
              <a:rPr lang="en-US" sz="1800" dirty="0">
                <a:solidFill>
                  <a:srgbClr val="000000"/>
                </a:solidFill>
                <a:latin typeface="Canva Sans"/>
                <a:ea typeface="Canva Sans"/>
                <a:cs typeface="Canva Sans"/>
                <a:sym typeface="Canva Sans"/>
              </a:rPr>
              <a:t>)-DP.</a:t>
            </a:r>
          </a:p>
          <a:p>
            <a:pPr algn="l">
              <a:lnSpc>
                <a:spcPts val="2520"/>
              </a:lnSpc>
            </a:pPr>
            <a:endParaRPr lang="en-US" sz="1800" dirty="0">
              <a:solidFill>
                <a:srgbClr val="000000"/>
              </a:solidFill>
              <a:latin typeface="Canva Sans"/>
              <a:ea typeface="Canva Sans"/>
              <a:cs typeface="Canva Sans"/>
              <a:sym typeface="Canva Sans"/>
            </a:endParaRPr>
          </a:p>
          <a:p>
            <a:pPr algn="l">
              <a:lnSpc>
                <a:spcPts val="2520"/>
              </a:lnSpc>
            </a:pPr>
            <a:endParaRPr lang="en-US" sz="1800" dirty="0">
              <a:solidFill>
                <a:srgbClr val="000000"/>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8398" y="3039061"/>
            <a:ext cx="9096827" cy="6219239"/>
            <a:chOff x="0" y="0"/>
            <a:chExt cx="2395872" cy="1637989"/>
          </a:xfrm>
        </p:grpSpPr>
        <p:sp>
          <p:nvSpPr>
            <p:cNvPr id="3" name="Freeform 3"/>
            <p:cNvSpPr/>
            <p:nvPr/>
          </p:nvSpPr>
          <p:spPr>
            <a:xfrm>
              <a:off x="0" y="0"/>
              <a:ext cx="2395872" cy="1637989"/>
            </a:xfrm>
            <a:custGeom>
              <a:avLst/>
              <a:gdLst/>
              <a:ahLst/>
              <a:cxnLst/>
              <a:rect l="l" t="t" r="r" b="b"/>
              <a:pathLst>
                <a:path w="2395872" h="1637989">
                  <a:moveTo>
                    <a:pt x="43404" y="0"/>
                  </a:moveTo>
                  <a:lnTo>
                    <a:pt x="2352468" y="0"/>
                  </a:lnTo>
                  <a:cubicBezTo>
                    <a:pt x="2363980" y="0"/>
                    <a:pt x="2375020" y="4573"/>
                    <a:pt x="2383159" y="12713"/>
                  </a:cubicBezTo>
                  <a:cubicBezTo>
                    <a:pt x="2391299" y="20853"/>
                    <a:pt x="2395872" y="31892"/>
                    <a:pt x="2395872" y="43404"/>
                  </a:cubicBezTo>
                  <a:lnTo>
                    <a:pt x="2395872" y="1594585"/>
                  </a:lnTo>
                  <a:cubicBezTo>
                    <a:pt x="2395872" y="1606096"/>
                    <a:pt x="2391299" y="1617136"/>
                    <a:pt x="2383159" y="1625276"/>
                  </a:cubicBezTo>
                  <a:cubicBezTo>
                    <a:pt x="2375020" y="1633416"/>
                    <a:pt x="2363980" y="1637989"/>
                    <a:pt x="2352468" y="1637989"/>
                  </a:cubicBezTo>
                  <a:lnTo>
                    <a:pt x="43404" y="1637989"/>
                  </a:lnTo>
                  <a:cubicBezTo>
                    <a:pt x="31892" y="1637989"/>
                    <a:pt x="20853" y="1633416"/>
                    <a:pt x="12713" y="1625276"/>
                  </a:cubicBezTo>
                  <a:cubicBezTo>
                    <a:pt x="4573" y="1617136"/>
                    <a:pt x="0" y="1606096"/>
                    <a:pt x="0" y="1594585"/>
                  </a:cubicBezTo>
                  <a:lnTo>
                    <a:pt x="0" y="43404"/>
                  </a:lnTo>
                  <a:cubicBezTo>
                    <a:pt x="0" y="31892"/>
                    <a:pt x="4573" y="20853"/>
                    <a:pt x="12713" y="12713"/>
                  </a:cubicBezTo>
                  <a:cubicBezTo>
                    <a:pt x="20853" y="4573"/>
                    <a:pt x="31892" y="0"/>
                    <a:pt x="43404" y="0"/>
                  </a:cubicBezTo>
                  <a:close/>
                </a:path>
              </a:pathLst>
            </a:custGeom>
            <a:solidFill>
              <a:srgbClr val="CADFDF"/>
            </a:solidFill>
          </p:spPr>
        </p:sp>
        <p:sp>
          <p:nvSpPr>
            <p:cNvPr id="4" name="TextBox 4"/>
            <p:cNvSpPr txBox="1"/>
            <p:nvPr/>
          </p:nvSpPr>
          <p:spPr>
            <a:xfrm>
              <a:off x="0" y="-38100"/>
              <a:ext cx="2395872" cy="1676089"/>
            </a:xfrm>
            <a:prstGeom prst="rect">
              <a:avLst/>
            </a:prstGeom>
          </p:spPr>
          <p:txBody>
            <a:bodyPr lIns="50800" tIns="50800" rIns="50800" bIns="50800" rtlCol="0" anchor="ctr"/>
            <a:lstStyle/>
            <a:p>
              <a:pPr algn="ctr">
                <a:lnSpc>
                  <a:spcPts val="2659"/>
                </a:lnSpc>
              </a:pPr>
              <a:endParaRPr/>
            </a:p>
          </p:txBody>
        </p:sp>
      </p:grpSp>
      <p:pic>
        <p:nvPicPr>
          <p:cNvPr id="5" name="Picture 5"/>
          <p:cNvPicPr>
            <a:picLocks noChangeAspect="1"/>
          </p:cNvPicPr>
          <p:nvPr/>
        </p:nvPicPr>
        <p:blipFill>
          <a:blip r:embed="rId2"/>
          <a:stretch>
            <a:fillRect/>
          </a:stretch>
        </p:blipFill>
        <p:spPr>
          <a:xfrm>
            <a:off x="7645237" y="1826058"/>
            <a:ext cx="2997524" cy="965869"/>
          </a:xfrm>
          <a:prstGeom prst="rect">
            <a:avLst/>
          </a:prstGeom>
        </p:spPr>
      </p:pic>
      <p:grpSp>
        <p:nvGrpSpPr>
          <p:cNvPr id="6" name="Group 6"/>
          <p:cNvGrpSpPr/>
          <p:nvPr/>
        </p:nvGrpSpPr>
        <p:grpSpPr>
          <a:xfrm>
            <a:off x="804432" y="2853633"/>
            <a:ext cx="9089395" cy="6270525"/>
            <a:chOff x="0" y="0"/>
            <a:chExt cx="2393915" cy="1651496"/>
          </a:xfrm>
        </p:grpSpPr>
        <p:sp>
          <p:nvSpPr>
            <p:cNvPr id="7" name="Freeform 7"/>
            <p:cNvSpPr/>
            <p:nvPr/>
          </p:nvSpPr>
          <p:spPr>
            <a:xfrm>
              <a:off x="0" y="0"/>
              <a:ext cx="2393915" cy="1651496"/>
            </a:xfrm>
            <a:custGeom>
              <a:avLst/>
              <a:gdLst/>
              <a:ahLst/>
              <a:cxnLst/>
              <a:rect l="l" t="t" r="r" b="b"/>
              <a:pathLst>
                <a:path w="2393915" h="1651496">
                  <a:moveTo>
                    <a:pt x="43439" y="0"/>
                  </a:moveTo>
                  <a:lnTo>
                    <a:pt x="2350476" y="0"/>
                  </a:lnTo>
                  <a:cubicBezTo>
                    <a:pt x="2374466" y="0"/>
                    <a:pt x="2393915" y="19448"/>
                    <a:pt x="2393915" y="43439"/>
                  </a:cubicBezTo>
                  <a:lnTo>
                    <a:pt x="2393915" y="1608057"/>
                  </a:lnTo>
                  <a:cubicBezTo>
                    <a:pt x="2393915" y="1632048"/>
                    <a:pt x="2374466" y="1651496"/>
                    <a:pt x="2350476" y="1651496"/>
                  </a:cubicBezTo>
                  <a:lnTo>
                    <a:pt x="43439" y="1651496"/>
                  </a:lnTo>
                  <a:cubicBezTo>
                    <a:pt x="19448" y="1651496"/>
                    <a:pt x="0" y="1632048"/>
                    <a:pt x="0" y="1608057"/>
                  </a:cubicBezTo>
                  <a:lnTo>
                    <a:pt x="0" y="43439"/>
                  </a:lnTo>
                  <a:cubicBezTo>
                    <a:pt x="0" y="19448"/>
                    <a:pt x="19448" y="0"/>
                    <a:pt x="43439" y="0"/>
                  </a:cubicBezTo>
                  <a:close/>
                </a:path>
              </a:pathLst>
            </a:custGeom>
            <a:solidFill>
              <a:srgbClr val="EFFFFE"/>
            </a:solidFill>
          </p:spPr>
        </p:sp>
        <p:sp>
          <p:nvSpPr>
            <p:cNvPr id="8" name="TextBox 8"/>
            <p:cNvSpPr txBox="1"/>
            <p:nvPr/>
          </p:nvSpPr>
          <p:spPr>
            <a:xfrm>
              <a:off x="0" y="-38100"/>
              <a:ext cx="2393915" cy="1689596"/>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028700" y="3151904"/>
            <a:ext cx="8657895" cy="5752512"/>
          </a:xfrm>
          <a:custGeom>
            <a:avLst/>
            <a:gdLst/>
            <a:ahLst/>
            <a:cxnLst/>
            <a:rect l="l" t="t" r="r" b="b"/>
            <a:pathLst>
              <a:path w="8657895" h="5752512">
                <a:moveTo>
                  <a:pt x="0" y="0"/>
                </a:moveTo>
                <a:lnTo>
                  <a:pt x="8657895" y="0"/>
                </a:lnTo>
                <a:lnTo>
                  <a:pt x="8657895" y="5752512"/>
                </a:lnTo>
                <a:lnTo>
                  <a:pt x="0" y="5752512"/>
                </a:lnTo>
                <a:lnTo>
                  <a:pt x="0" y="0"/>
                </a:lnTo>
                <a:close/>
              </a:path>
            </a:pathLst>
          </a:custGeom>
          <a:blipFill>
            <a:blip r:embed="rId3"/>
            <a:stretch>
              <a:fillRect/>
            </a:stretch>
          </a:blipFill>
        </p:spPr>
      </p:sp>
      <p:grpSp>
        <p:nvGrpSpPr>
          <p:cNvPr id="10" name="Group 10"/>
          <p:cNvGrpSpPr/>
          <p:nvPr/>
        </p:nvGrpSpPr>
        <p:grpSpPr>
          <a:xfrm>
            <a:off x="10198275" y="3100339"/>
            <a:ext cx="7504953" cy="4437972"/>
            <a:chOff x="0" y="0"/>
            <a:chExt cx="1976613" cy="1168849"/>
          </a:xfrm>
        </p:grpSpPr>
        <p:sp>
          <p:nvSpPr>
            <p:cNvPr id="11" name="Freeform 11"/>
            <p:cNvSpPr/>
            <p:nvPr/>
          </p:nvSpPr>
          <p:spPr>
            <a:xfrm>
              <a:off x="0" y="0"/>
              <a:ext cx="1976613" cy="1168849"/>
            </a:xfrm>
            <a:custGeom>
              <a:avLst/>
              <a:gdLst/>
              <a:ahLst/>
              <a:cxnLst/>
              <a:rect l="l" t="t" r="r" b="b"/>
              <a:pathLst>
                <a:path w="1976613" h="1168849">
                  <a:moveTo>
                    <a:pt x="52610" y="0"/>
                  </a:moveTo>
                  <a:lnTo>
                    <a:pt x="1924003" y="0"/>
                  </a:lnTo>
                  <a:cubicBezTo>
                    <a:pt x="1953059" y="0"/>
                    <a:pt x="1976613" y="23554"/>
                    <a:pt x="1976613" y="52610"/>
                  </a:cubicBezTo>
                  <a:lnTo>
                    <a:pt x="1976613" y="1116238"/>
                  </a:lnTo>
                  <a:cubicBezTo>
                    <a:pt x="1976613" y="1145294"/>
                    <a:pt x="1953059" y="1168849"/>
                    <a:pt x="1924003" y="1168849"/>
                  </a:cubicBezTo>
                  <a:lnTo>
                    <a:pt x="52610" y="1168849"/>
                  </a:lnTo>
                  <a:cubicBezTo>
                    <a:pt x="23554" y="1168849"/>
                    <a:pt x="0" y="1145294"/>
                    <a:pt x="0" y="1116238"/>
                  </a:cubicBezTo>
                  <a:lnTo>
                    <a:pt x="0" y="52610"/>
                  </a:lnTo>
                  <a:cubicBezTo>
                    <a:pt x="0" y="23554"/>
                    <a:pt x="23554" y="0"/>
                    <a:pt x="52610" y="0"/>
                  </a:cubicBezTo>
                  <a:close/>
                </a:path>
              </a:pathLst>
            </a:custGeom>
            <a:solidFill>
              <a:srgbClr val="CADFDF"/>
            </a:solidFill>
          </p:spPr>
        </p:sp>
        <p:sp>
          <p:nvSpPr>
            <p:cNvPr id="12" name="TextBox 12"/>
            <p:cNvSpPr txBox="1"/>
            <p:nvPr/>
          </p:nvSpPr>
          <p:spPr>
            <a:xfrm>
              <a:off x="0" y="-38100"/>
              <a:ext cx="1976613" cy="120694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0055225" y="2892479"/>
            <a:ext cx="7485982" cy="4502041"/>
            <a:chOff x="0" y="0"/>
            <a:chExt cx="1971617" cy="1185723"/>
          </a:xfrm>
        </p:grpSpPr>
        <p:sp>
          <p:nvSpPr>
            <p:cNvPr id="14" name="Freeform 14"/>
            <p:cNvSpPr/>
            <p:nvPr/>
          </p:nvSpPr>
          <p:spPr>
            <a:xfrm>
              <a:off x="0" y="0"/>
              <a:ext cx="1971617" cy="1185723"/>
            </a:xfrm>
            <a:custGeom>
              <a:avLst/>
              <a:gdLst/>
              <a:ahLst/>
              <a:cxnLst/>
              <a:rect l="l" t="t" r="r" b="b"/>
              <a:pathLst>
                <a:path w="1971617" h="1185723">
                  <a:moveTo>
                    <a:pt x="52744" y="0"/>
                  </a:moveTo>
                  <a:lnTo>
                    <a:pt x="1918873" y="0"/>
                  </a:lnTo>
                  <a:cubicBezTo>
                    <a:pt x="1948003" y="0"/>
                    <a:pt x="1971617" y="23614"/>
                    <a:pt x="1971617" y="52744"/>
                  </a:cubicBezTo>
                  <a:lnTo>
                    <a:pt x="1971617" y="1132979"/>
                  </a:lnTo>
                  <a:cubicBezTo>
                    <a:pt x="1971617" y="1146968"/>
                    <a:pt x="1966060" y="1160383"/>
                    <a:pt x="1956168" y="1170274"/>
                  </a:cubicBezTo>
                  <a:cubicBezTo>
                    <a:pt x="1946277" y="1180166"/>
                    <a:pt x="1932861" y="1185723"/>
                    <a:pt x="1918873" y="1185723"/>
                  </a:cubicBezTo>
                  <a:lnTo>
                    <a:pt x="52744" y="1185723"/>
                  </a:lnTo>
                  <a:cubicBezTo>
                    <a:pt x="38755" y="1185723"/>
                    <a:pt x="25340" y="1180166"/>
                    <a:pt x="15448" y="1170274"/>
                  </a:cubicBezTo>
                  <a:cubicBezTo>
                    <a:pt x="5557" y="1160383"/>
                    <a:pt x="0" y="1146968"/>
                    <a:pt x="0" y="1132979"/>
                  </a:cubicBezTo>
                  <a:lnTo>
                    <a:pt x="0" y="52744"/>
                  </a:lnTo>
                  <a:cubicBezTo>
                    <a:pt x="0" y="38755"/>
                    <a:pt x="5557" y="25340"/>
                    <a:pt x="15448" y="15448"/>
                  </a:cubicBezTo>
                  <a:cubicBezTo>
                    <a:pt x="25340" y="5557"/>
                    <a:pt x="38755" y="0"/>
                    <a:pt x="52744" y="0"/>
                  </a:cubicBezTo>
                  <a:close/>
                </a:path>
              </a:pathLst>
            </a:custGeom>
            <a:solidFill>
              <a:srgbClr val="EFFFFE"/>
            </a:solidFill>
          </p:spPr>
        </p:sp>
        <p:sp>
          <p:nvSpPr>
            <p:cNvPr id="15" name="TextBox 15"/>
            <p:cNvSpPr txBox="1"/>
            <p:nvPr/>
          </p:nvSpPr>
          <p:spPr>
            <a:xfrm>
              <a:off x="0" y="-38100"/>
              <a:ext cx="1971617" cy="1223823"/>
            </a:xfrm>
            <a:prstGeom prst="rect">
              <a:avLst/>
            </a:prstGeom>
          </p:spPr>
          <p:txBody>
            <a:bodyPr lIns="50800" tIns="50800" rIns="50800" bIns="50800" rtlCol="0" anchor="ctr"/>
            <a:lstStyle/>
            <a:p>
              <a:pPr algn="ctr">
                <a:lnSpc>
                  <a:spcPts val="2659"/>
                </a:lnSpc>
              </a:pPr>
              <a:endParaRPr/>
            </a:p>
          </p:txBody>
        </p:sp>
      </p:grpSp>
      <p:pic>
        <p:nvPicPr>
          <p:cNvPr id="16" name="Picture 16"/>
          <p:cNvPicPr>
            <a:picLocks noChangeAspect="1"/>
          </p:cNvPicPr>
          <p:nvPr/>
        </p:nvPicPr>
        <p:blipFill>
          <a:blip r:embed="rId4"/>
          <a:stretch>
            <a:fillRect/>
          </a:stretch>
        </p:blipFill>
        <p:spPr>
          <a:xfrm>
            <a:off x="10948347" y="3043200"/>
            <a:ext cx="685673" cy="558697"/>
          </a:xfrm>
          <a:prstGeom prst="rect">
            <a:avLst/>
          </a:prstGeom>
        </p:spPr>
      </p:pic>
      <p:grpSp>
        <p:nvGrpSpPr>
          <p:cNvPr id="17" name="Group 17"/>
          <p:cNvGrpSpPr/>
          <p:nvPr/>
        </p:nvGrpSpPr>
        <p:grpSpPr>
          <a:xfrm>
            <a:off x="10458364" y="7882751"/>
            <a:ext cx="6809535" cy="1753512"/>
            <a:chOff x="0" y="0"/>
            <a:chExt cx="1793458" cy="461830"/>
          </a:xfrm>
        </p:grpSpPr>
        <p:sp>
          <p:nvSpPr>
            <p:cNvPr id="18" name="Freeform 18"/>
            <p:cNvSpPr/>
            <p:nvPr/>
          </p:nvSpPr>
          <p:spPr>
            <a:xfrm>
              <a:off x="0" y="0"/>
              <a:ext cx="1793458" cy="461830"/>
            </a:xfrm>
            <a:custGeom>
              <a:avLst/>
              <a:gdLst/>
              <a:ahLst/>
              <a:cxnLst/>
              <a:rect l="l" t="t" r="r" b="b"/>
              <a:pathLst>
                <a:path w="1793458" h="461830">
                  <a:moveTo>
                    <a:pt x="57983" y="0"/>
                  </a:moveTo>
                  <a:lnTo>
                    <a:pt x="1735475" y="0"/>
                  </a:lnTo>
                  <a:cubicBezTo>
                    <a:pt x="1767498" y="0"/>
                    <a:pt x="1793458" y="25960"/>
                    <a:pt x="1793458" y="57983"/>
                  </a:cubicBezTo>
                  <a:lnTo>
                    <a:pt x="1793458" y="403847"/>
                  </a:lnTo>
                  <a:cubicBezTo>
                    <a:pt x="1793458" y="435870"/>
                    <a:pt x="1767498" y="461830"/>
                    <a:pt x="1735475" y="461830"/>
                  </a:cubicBezTo>
                  <a:lnTo>
                    <a:pt x="57983" y="461830"/>
                  </a:lnTo>
                  <a:cubicBezTo>
                    <a:pt x="25960" y="461830"/>
                    <a:pt x="0" y="435870"/>
                    <a:pt x="0" y="403847"/>
                  </a:cubicBezTo>
                  <a:lnTo>
                    <a:pt x="0" y="57983"/>
                  </a:lnTo>
                  <a:cubicBezTo>
                    <a:pt x="0" y="25960"/>
                    <a:pt x="25960" y="0"/>
                    <a:pt x="57983" y="0"/>
                  </a:cubicBezTo>
                  <a:close/>
                </a:path>
              </a:pathLst>
            </a:custGeom>
            <a:solidFill>
              <a:srgbClr val="EFFFFE"/>
            </a:solidFill>
          </p:spPr>
        </p:sp>
        <p:sp>
          <p:nvSpPr>
            <p:cNvPr id="19" name="TextBox 19"/>
            <p:cNvSpPr txBox="1"/>
            <p:nvPr/>
          </p:nvSpPr>
          <p:spPr>
            <a:xfrm>
              <a:off x="0" y="-38100"/>
              <a:ext cx="1793458" cy="49993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0198275" y="7978586"/>
            <a:ext cx="7199882" cy="1240155"/>
          </a:xfrm>
          <a:prstGeom prst="rect">
            <a:avLst/>
          </a:prstGeom>
        </p:spPr>
        <p:txBody>
          <a:bodyPr lIns="0" tIns="0" rIns="0" bIns="0" rtlCol="0" anchor="t">
            <a:spAutoFit/>
          </a:bodyPr>
          <a:lstStyle/>
          <a:p>
            <a:pPr algn="ctr">
              <a:lnSpc>
                <a:spcPts val="2520"/>
              </a:lnSpc>
            </a:pPr>
            <a:r>
              <a:rPr lang="en-US" sz="1800">
                <a:solidFill>
                  <a:srgbClr val="000000"/>
                </a:solidFill>
                <a:latin typeface="Canva Sans"/>
                <a:ea typeface="Canva Sans"/>
                <a:cs typeface="Canva Sans"/>
                <a:sym typeface="Canva Sans"/>
              </a:rPr>
              <a:t>Clipping Norm C = 0.1, learning rate = 0.05, </a:t>
            </a:r>
          </a:p>
          <a:p>
            <a:pPr algn="ctr">
              <a:lnSpc>
                <a:spcPts val="2520"/>
              </a:lnSpc>
            </a:pPr>
            <a:r>
              <a:rPr lang="en-US" sz="1800">
                <a:solidFill>
                  <a:srgbClr val="000000"/>
                </a:solidFill>
                <a:latin typeface="Canva Sans"/>
                <a:ea typeface="Canva Sans"/>
                <a:cs typeface="Canva Sans"/>
                <a:sym typeface="Canva Sans"/>
              </a:rPr>
              <a:t>epochs = 10, PGD epochs = 20, PGD learning rate = 0.05, </a:t>
            </a:r>
          </a:p>
          <a:p>
            <a:pPr algn="ctr">
              <a:lnSpc>
                <a:spcPts val="2520"/>
              </a:lnSpc>
            </a:pPr>
            <a:r>
              <a:rPr lang="en-US" sz="1800">
                <a:solidFill>
                  <a:srgbClr val="000000"/>
                </a:solidFill>
                <a:latin typeface="Canva Sans"/>
                <a:ea typeface="Canva Sans"/>
                <a:cs typeface="Canva Sans"/>
                <a:sym typeface="Canva Sans"/>
              </a:rPr>
              <a:t> ε = 30,</a:t>
            </a:r>
          </a:p>
          <a:p>
            <a:pPr algn="ctr">
              <a:lnSpc>
                <a:spcPts val="2520"/>
              </a:lnSpc>
            </a:pPr>
            <a:r>
              <a:rPr lang="en-US" sz="1800">
                <a:solidFill>
                  <a:srgbClr val="000000"/>
                </a:solidFill>
                <a:latin typeface="Canva Sans"/>
                <a:ea typeface="Canva Sans"/>
                <a:cs typeface="Canva Sans"/>
                <a:sym typeface="Canva Sans"/>
              </a:rPr>
              <a:t>         </a:t>
            </a:r>
          </a:p>
        </p:txBody>
      </p:sp>
      <p:pic>
        <p:nvPicPr>
          <p:cNvPr id="21" name="Picture 21"/>
          <p:cNvPicPr>
            <a:picLocks noChangeAspect="1"/>
          </p:cNvPicPr>
          <p:nvPr/>
        </p:nvPicPr>
        <p:blipFill>
          <a:blip r:embed="rId5"/>
          <a:stretch>
            <a:fillRect/>
          </a:stretch>
        </p:blipFill>
        <p:spPr>
          <a:xfrm>
            <a:off x="12837378" y="8796590"/>
            <a:ext cx="2382990" cy="844304"/>
          </a:xfrm>
          <a:prstGeom prst="rect">
            <a:avLst/>
          </a:prstGeom>
        </p:spPr>
      </p:pic>
      <p:sp>
        <p:nvSpPr>
          <p:cNvPr id="22" name="TextBox 22"/>
          <p:cNvSpPr txBox="1"/>
          <p:nvPr/>
        </p:nvSpPr>
        <p:spPr>
          <a:xfrm>
            <a:off x="1161117" y="942975"/>
            <a:ext cx="10455176" cy="787387"/>
          </a:xfrm>
          <a:prstGeom prst="rect">
            <a:avLst/>
          </a:prstGeom>
        </p:spPr>
        <p:txBody>
          <a:bodyPr lIns="0" tIns="0" rIns="0" bIns="0" rtlCol="0" anchor="t">
            <a:spAutoFit/>
          </a:bodyPr>
          <a:lstStyle/>
          <a:p>
            <a:pPr marL="0" lvl="0" indent="0" algn="l">
              <a:lnSpc>
                <a:spcPts val="6475"/>
              </a:lnSpc>
              <a:spcBef>
                <a:spcPct val="0"/>
              </a:spcBef>
            </a:pPr>
            <a:r>
              <a:rPr lang="en-US" sz="4625" b="1" u="none" strike="noStrike">
                <a:solidFill>
                  <a:srgbClr val="406D6A"/>
                </a:solidFill>
                <a:latin typeface="Canva Sans Bold"/>
                <a:ea typeface="Canva Sans Bold"/>
                <a:cs typeface="Canva Sans Bold"/>
                <a:sym typeface="Canva Sans Bold"/>
              </a:rPr>
              <a:t>Privacy Accounting Implementation </a:t>
            </a:r>
          </a:p>
        </p:txBody>
      </p:sp>
      <p:sp>
        <p:nvSpPr>
          <p:cNvPr id="23" name="TextBox 23"/>
          <p:cNvSpPr txBox="1"/>
          <p:nvPr/>
        </p:nvSpPr>
        <p:spPr>
          <a:xfrm>
            <a:off x="15021784" y="3043189"/>
            <a:ext cx="2328450" cy="448310"/>
          </a:xfrm>
          <a:prstGeom prst="rect">
            <a:avLst/>
          </a:prstGeom>
        </p:spPr>
        <p:txBody>
          <a:bodyPr wrap="square" lIns="0" tIns="0" rIns="0" bIns="0" rtlCol="0" anchor="t">
            <a:spAutoFit/>
          </a:bodyPr>
          <a:lstStyle/>
          <a:p>
            <a:pPr algn="ctr">
              <a:lnSpc>
                <a:spcPts val="3640"/>
              </a:lnSpc>
            </a:pPr>
            <a:r>
              <a:rPr lang="en-US" sz="2600" i="1" dirty="0">
                <a:solidFill>
                  <a:srgbClr val="000000"/>
                </a:solidFill>
                <a:latin typeface="Canva Sans Italics"/>
                <a:ea typeface="Canva Sans Italics"/>
                <a:cs typeface="Canva Sans Italics"/>
                <a:sym typeface="Canva Sans Italics"/>
              </a:rPr>
              <a:t>Test Accuracy</a:t>
            </a:r>
          </a:p>
        </p:txBody>
      </p:sp>
      <p:sp>
        <p:nvSpPr>
          <p:cNvPr id="24" name="TextBox 24"/>
          <p:cNvSpPr txBox="1"/>
          <p:nvPr/>
        </p:nvSpPr>
        <p:spPr>
          <a:xfrm>
            <a:off x="11183379" y="3875964"/>
            <a:ext cx="215609" cy="539162"/>
          </a:xfrm>
          <a:prstGeom prst="rect">
            <a:avLst/>
          </a:prstGeom>
        </p:spPr>
        <p:txBody>
          <a:bodyPr lIns="0" tIns="0" rIns="0" bIns="0" rtlCol="0" anchor="t">
            <a:spAutoFit/>
          </a:bodyPr>
          <a:lstStyle/>
          <a:p>
            <a:pPr algn="ctr">
              <a:lnSpc>
                <a:spcPts val="4466"/>
              </a:lnSpc>
            </a:pPr>
            <a:r>
              <a:rPr lang="en-US" sz="3190">
                <a:solidFill>
                  <a:srgbClr val="000000"/>
                </a:solidFill>
                <a:latin typeface="Canva Sans"/>
                <a:ea typeface="Canva Sans"/>
                <a:cs typeface="Canva Sans"/>
                <a:sym typeface="Canva Sans"/>
              </a:rPr>
              <a:t>1</a:t>
            </a:r>
          </a:p>
        </p:txBody>
      </p:sp>
      <p:sp>
        <p:nvSpPr>
          <p:cNvPr id="25" name="TextBox 25"/>
          <p:cNvSpPr txBox="1"/>
          <p:nvPr/>
        </p:nvSpPr>
        <p:spPr>
          <a:xfrm>
            <a:off x="11171509" y="4939339"/>
            <a:ext cx="239349" cy="539162"/>
          </a:xfrm>
          <a:prstGeom prst="rect">
            <a:avLst/>
          </a:prstGeom>
        </p:spPr>
        <p:txBody>
          <a:bodyPr lIns="0" tIns="0" rIns="0" bIns="0" rtlCol="0" anchor="t">
            <a:spAutoFit/>
          </a:bodyPr>
          <a:lstStyle/>
          <a:p>
            <a:pPr algn="ctr">
              <a:lnSpc>
                <a:spcPts val="4466"/>
              </a:lnSpc>
            </a:pPr>
            <a:r>
              <a:rPr lang="en-US" sz="3190">
                <a:solidFill>
                  <a:srgbClr val="000000"/>
                </a:solidFill>
                <a:latin typeface="Canva Sans"/>
                <a:ea typeface="Canva Sans"/>
                <a:cs typeface="Canva Sans"/>
                <a:sym typeface="Canva Sans"/>
              </a:rPr>
              <a:t>5</a:t>
            </a:r>
          </a:p>
        </p:txBody>
      </p:sp>
      <p:sp>
        <p:nvSpPr>
          <p:cNvPr id="26" name="TextBox 26"/>
          <p:cNvSpPr txBox="1"/>
          <p:nvPr/>
        </p:nvSpPr>
        <p:spPr>
          <a:xfrm>
            <a:off x="11044899" y="5931746"/>
            <a:ext cx="492569" cy="539162"/>
          </a:xfrm>
          <a:prstGeom prst="rect">
            <a:avLst/>
          </a:prstGeom>
        </p:spPr>
        <p:txBody>
          <a:bodyPr lIns="0" tIns="0" rIns="0" bIns="0" rtlCol="0" anchor="t">
            <a:spAutoFit/>
          </a:bodyPr>
          <a:lstStyle/>
          <a:p>
            <a:pPr algn="ctr">
              <a:lnSpc>
                <a:spcPts val="4466"/>
              </a:lnSpc>
            </a:pPr>
            <a:r>
              <a:rPr lang="en-US" sz="3190">
                <a:solidFill>
                  <a:srgbClr val="000000"/>
                </a:solidFill>
                <a:latin typeface="Canva Sans"/>
                <a:ea typeface="Canva Sans"/>
                <a:cs typeface="Canva Sans"/>
                <a:sym typeface="Canva Sans"/>
              </a:rPr>
              <a:t>10</a:t>
            </a:r>
          </a:p>
        </p:txBody>
      </p:sp>
      <p:sp>
        <p:nvSpPr>
          <p:cNvPr id="27" name="TextBox 27"/>
          <p:cNvSpPr txBox="1"/>
          <p:nvPr/>
        </p:nvSpPr>
        <p:spPr>
          <a:xfrm>
            <a:off x="13010667" y="2972386"/>
            <a:ext cx="1527175" cy="580390"/>
          </a:xfrm>
          <a:prstGeom prst="rect">
            <a:avLst/>
          </a:prstGeom>
        </p:spPr>
        <p:txBody>
          <a:bodyPr lIns="0" tIns="0" rIns="0" bIns="0" rtlCol="0" anchor="t">
            <a:spAutoFit/>
          </a:bodyPr>
          <a:lstStyle/>
          <a:p>
            <a:pPr algn="ctr">
              <a:lnSpc>
                <a:spcPts val="4759"/>
              </a:lnSpc>
            </a:pPr>
            <a:r>
              <a:rPr lang="en-US" sz="3399" i="1">
                <a:solidFill>
                  <a:srgbClr val="000000"/>
                </a:solidFill>
                <a:latin typeface="Canva Sans Italics"/>
                <a:ea typeface="Canva Sans Italics"/>
                <a:cs typeface="Canva Sans Italics"/>
                <a:sym typeface="Canva Sans Italics"/>
              </a:rPr>
              <a:t>Epochs</a:t>
            </a:r>
          </a:p>
        </p:txBody>
      </p:sp>
      <p:sp>
        <p:nvSpPr>
          <p:cNvPr id="28" name="TextBox 28"/>
          <p:cNvSpPr txBox="1"/>
          <p:nvPr/>
        </p:nvSpPr>
        <p:spPr>
          <a:xfrm>
            <a:off x="13633341" y="3834735"/>
            <a:ext cx="229791"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1</a:t>
            </a:r>
          </a:p>
        </p:txBody>
      </p:sp>
      <p:sp>
        <p:nvSpPr>
          <p:cNvPr id="29" name="TextBox 29"/>
          <p:cNvSpPr txBox="1"/>
          <p:nvPr/>
        </p:nvSpPr>
        <p:spPr>
          <a:xfrm>
            <a:off x="13585418" y="4898110"/>
            <a:ext cx="277713"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6</a:t>
            </a:r>
          </a:p>
        </p:txBody>
      </p:sp>
      <p:sp>
        <p:nvSpPr>
          <p:cNvPr id="30" name="TextBox 30"/>
          <p:cNvSpPr txBox="1"/>
          <p:nvPr/>
        </p:nvSpPr>
        <p:spPr>
          <a:xfrm>
            <a:off x="13511252" y="5961485"/>
            <a:ext cx="473968"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22</a:t>
            </a:r>
          </a:p>
        </p:txBody>
      </p:sp>
      <p:sp>
        <p:nvSpPr>
          <p:cNvPr id="31" name="TextBox 31"/>
          <p:cNvSpPr txBox="1"/>
          <p:nvPr/>
        </p:nvSpPr>
        <p:spPr>
          <a:xfrm>
            <a:off x="15418262" y="3834735"/>
            <a:ext cx="1650537" cy="574196"/>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42.80%</a:t>
            </a:r>
          </a:p>
        </p:txBody>
      </p:sp>
      <p:sp>
        <p:nvSpPr>
          <p:cNvPr id="32" name="TextBox 32"/>
          <p:cNvSpPr txBox="1"/>
          <p:nvPr/>
        </p:nvSpPr>
        <p:spPr>
          <a:xfrm>
            <a:off x="15453535" y="4898110"/>
            <a:ext cx="1560936" cy="574196"/>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73.49%</a:t>
            </a:r>
          </a:p>
        </p:txBody>
      </p:sp>
      <p:sp>
        <p:nvSpPr>
          <p:cNvPr id="33" name="TextBox 33"/>
          <p:cNvSpPr txBox="1"/>
          <p:nvPr/>
        </p:nvSpPr>
        <p:spPr>
          <a:xfrm>
            <a:off x="15418263" y="5961485"/>
            <a:ext cx="1596208" cy="580390"/>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81.01%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4F3F1"/>
        </a:solidFill>
        <a:effectLst/>
      </p:bgPr>
    </p:bg>
    <p:spTree>
      <p:nvGrpSpPr>
        <p:cNvPr id="1" name=""/>
        <p:cNvGrpSpPr/>
        <p:nvPr/>
      </p:nvGrpSpPr>
      <p:grpSpPr>
        <a:xfrm>
          <a:off x="0" y="0"/>
          <a:ext cx="0" cy="0"/>
          <a:chOff x="0" y="0"/>
          <a:chExt cx="0" cy="0"/>
        </a:xfrm>
      </p:grpSpPr>
      <p:sp>
        <p:nvSpPr>
          <p:cNvPr id="2" name="TextBox 2"/>
          <p:cNvSpPr txBox="1"/>
          <p:nvPr/>
        </p:nvSpPr>
        <p:spPr>
          <a:xfrm>
            <a:off x="1069777" y="942975"/>
            <a:ext cx="3349823" cy="787387"/>
          </a:xfrm>
          <a:prstGeom prst="rect">
            <a:avLst/>
          </a:prstGeom>
        </p:spPr>
        <p:txBody>
          <a:bodyPr wrap="square" lIns="0" tIns="0" rIns="0" bIns="0" rtlCol="0" anchor="t">
            <a:spAutoFit/>
          </a:bodyPr>
          <a:lstStyle/>
          <a:p>
            <a:pPr marL="0" lvl="0" indent="0" algn="l">
              <a:lnSpc>
                <a:spcPts val="6475"/>
              </a:lnSpc>
              <a:spcBef>
                <a:spcPct val="0"/>
              </a:spcBef>
            </a:pPr>
            <a:r>
              <a:rPr lang="en-US" sz="4625" b="1" u="none" strike="noStrike" dirty="0">
                <a:solidFill>
                  <a:srgbClr val="406D6A"/>
                </a:solidFill>
                <a:latin typeface="Canva Sans Bold"/>
                <a:ea typeface="Canva Sans Bold"/>
                <a:cs typeface="Canva Sans Bold"/>
                <a:sym typeface="Canva Sans Bold"/>
              </a:rPr>
              <a:t>References</a:t>
            </a:r>
          </a:p>
        </p:txBody>
      </p:sp>
      <p:sp>
        <p:nvSpPr>
          <p:cNvPr id="3" name="TextBox 3"/>
          <p:cNvSpPr txBox="1"/>
          <p:nvPr/>
        </p:nvSpPr>
        <p:spPr>
          <a:xfrm>
            <a:off x="1069777" y="2486084"/>
            <a:ext cx="7083623" cy="389255"/>
          </a:xfrm>
          <a:prstGeom prst="rect">
            <a:avLst/>
          </a:prstGeom>
        </p:spPr>
        <p:txBody>
          <a:bodyPr wrap="square" lIns="0" tIns="0" rIns="0" bIns="0" rtlCol="0" anchor="t">
            <a:spAutoFit/>
          </a:bodyPr>
          <a:lstStyle/>
          <a:p>
            <a:pPr algn="just">
              <a:lnSpc>
                <a:spcPts val="3220"/>
              </a:lnSpc>
            </a:pPr>
            <a:r>
              <a:rPr lang="en-US" sz="2300" u="sng" dirty="0">
                <a:solidFill>
                  <a:srgbClr val="000000"/>
                </a:solidFill>
                <a:latin typeface="Canva Sans"/>
                <a:ea typeface="Canva Sans"/>
                <a:cs typeface="Canva Sans"/>
                <a:sym typeface="Canva Sans"/>
                <a:hlinkClick r:id="rId2" tooltip="https://arxiv.org/pdf/1607.00133"/>
              </a:rPr>
              <a:t>DP-SGD Paper - https://arxiv.org/pdf/1607.00133</a:t>
            </a:r>
          </a:p>
        </p:txBody>
      </p:sp>
      <p:sp>
        <p:nvSpPr>
          <p:cNvPr id="4" name="TextBox 4"/>
          <p:cNvSpPr txBox="1"/>
          <p:nvPr/>
        </p:nvSpPr>
        <p:spPr>
          <a:xfrm>
            <a:off x="1028700" y="3060760"/>
            <a:ext cx="9486900" cy="389255"/>
          </a:xfrm>
          <a:prstGeom prst="rect">
            <a:avLst/>
          </a:prstGeom>
        </p:spPr>
        <p:txBody>
          <a:bodyPr wrap="square" lIns="0" tIns="0" rIns="0" bIns="0" rtlCol="0" anchor="t">
            <a:spAutoFit/>
          </a:bodyPr>
          <a:lstStyle/>
          <a:p>
            <a:pPr algn="just">
              <a:lnSpc>
                <a:spcPts val="3220"/>
              </a:lnSpc>
            </a:pPr>
            <a:r>
              <a:rPr lang="en-US" sz="2300" u="sng" dirty="0">
                <a:solidFill>
                  <a:srgbClr val="000000"/>
                </a:solidFill>
                <a:latin typeface="Canva Sans"/>
                <a:ea typeface="Canva Sans"/>
                <a:cs typeface="Canva Sans"/>
                <a:sym typeface="Canva Sans"/>
                <a:hlinkClick r:id="rId3" tooltip="https://openreview.net/pdf?id=JnYaF3vv3G"/>
              </a:rPr>
              <a:t>Label DP Pro Paper - https://openreview.net/pdf?id=JnYaF3vv3G</a:t>
            </a:r>
          </a:p>
        </p:txBody>
      </p:sp>
      <p:sp>
        <p:nvSpPr>
          <p:cNvPr id="5" name="TextBox 5"/>
          <p:cNvSpPr txBox="1"/>
          <p:nvPr/>
        </p:nvSpPr>
        <p:spPr>
          <a:xfrm>
            <a:off x="1069777" y="3635435"/>
            <a:ext cx="16075223" cy="389255"/>
          </a:xfrm>
          <a:prstGeom prst="rect">
            <a:avLst/>
          </a:prstGeom>
        </p:spPr>
        <p:txBody>
          <a:bodyPr wrap="square" lIns="0" tIns="0" rIns="0" bIns="0" rtlCol="0" anchor="t">
            <a:spAutoFit/>
          </a:bodyPr>
          <a:lstStyle/>
          <a:p>
            <a:pPr algn="just">
              <a:lnSpc>
                <a:spcPts val="3220"/>
              </a:lnSpc>
            </a:pPr>
            <a:r>
              <a:rPr lang="en-US" sz="2300" u="sng" dirty="0">
                <a:solidFill>
                  <a:srgbClr val="000000"/>
                </a:solidFill>
                <a:latin typeface="Canva Sans"/>
                <a:ea typeface="Canva Sans"/>
                <a:cs typeface="Canva Sans"/>
                <a:sym typeface="Canva Sans"/>
                <a:hlinkClick r:id="rId4" tooltip="https://github.com/google/differential-privacy/tree/main/python/dp_accounting"/>
              </a:rPr>
              <a:t>Google’s DP Accounting Library - https://github.com/google/differential-privacy/tree/main/python/dp_accounting</a:t>
            </a:r>
          </a:p>
        </p:txBody>
      </p:sp>
      <p:sp>
        <p:nvSpPr>
          <p:cNvPr id="6" name="TextBox 6"/>
          <p:cNvSpPr txBox="1"/>
          <p:nvPr/>
        </p:nvSpPr>
        <p:spPr>
          <a:xfrm>
            <a:off x="1028700" y="4212015"/>
            <a:ext cx="18008688" cy="389255"/>
          </a:xfrm>
          <a:prstGeom prst="rect">
            <a:avLst/>
          </a:prstGeom>
        </p:spPr>
        <p:txBody>
          <a:bodyPr lIns="0" tIns="0" rIns="0" bIns="0" rtlCol="0" anchor="t">
            <a:spAutoFit/>
          </a:bodyPr>
          <a:lstStyle/>
          <a:p>
            <a:pPr algn="just">
              <a:lnSpc>
                <a:spcPts val="3220"/>
              </a:lnSpc>
            </a:pPr>
            <a:r>
              <a:rPr lang="en-US" sz="2300" u="sng">
                <a:solidFill>
                  <a:srgbClr val="000000"/>
                </a:solidFill>
                <a:latin typeface="Canva Sans"/>
                <a:ea typeface="Canva Sans"/>
                <a:cs typeface="Canva Sans"/>
                <a:sym typeface="Canva Sans"/>
                <a:hlinkClick r:id="rId5" tooltip="https://github.com/AlgoSarthak/Privacy-Preservation-in-Deep-Learning-UGP-"/>
              </a:rPr>
              <a:t>Github Repository Link -  https://github.com/AlgoSarthak/Privacy-Preservation-in-Deep-Learning-UGP-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3182017" y="3400568"/>
            <a:ext cx="11923966" cy="2888952"/>
          </a:xfrm>
          <a:prstGeom prst="rect">
            <a:avLst/>
          </a:prstGeom>
        </p:spPr>
        <p:txBody>
          <a:bodyPr lIns="0" tIns="0" rIns="0" bIns="0" rtlCol="0" anchor="t">
            <a:spAutoFit/>
          </a:bodyPr>
          <a:lstStyle/>
          <a:p>
            <a:pPr algn="ctr">
              <a:lnSpc>
                <a:spcPts val="10460"/>
              </a:lnSpc>
            </a:pPr>
            <a:r>
              <a:rPr lang="en-US" sz="12023" b="1">
                <a:solidFill>
                  <a:srgbClr val="1C2120"/>
                </a:solidFill>
                <a:latin typeface="Poppins Bold"/>
                <a:ea typeface="Poppins Bold"/>
                <a:cs typeface="Poppins Bold"/>
                <a:sym typeface="Poppins Bold"/>
              </a:rPr>
              <a:t>Thank you very much!</a:t>
            </a:r>
          </a:p>
        </p:txBody>
      </p:sp>
      <p:grpSp>
        <p:nvGrpSpPr>
          <p:cNvPr id="3" name="Group 3"/>
          <p:cNvGrpSpPr/>
          <p:nvPr/>
        </p:nvGrpSpPr>
        <p:grpSpPr>
          <a:xfrm>
            <a:off x="5652409" y="6483944"/>
            <a:ext cx="7624081" cy="669188"/>
            <a:chOff x="0" y="0"/>
            <a:chExt cx="2007988" cy="176247"/>
          </a:xfrm>
        </p:grpSpPr>
        <p:sp>
          <p:nvSpPr>
            <p:cNvPr id="4" name="Freeform 4"/>
            <p:cNvSpPr/>
            <p:nvPr/>
          </p:nvSpPr>
          <p:spPr>
            <a:xfrm>
              <a:off x="0" y="0"/>
              <a:ext cx="2007988" cy="176247"/>
            </a:xfrm>
            <a:custGeom>
              <a:avLst/>
              <a:gdLst/>
              <a:ahLst/>
              <a:cxnLst/>
              <a:rect l="l" t="t" r="r" b="b"/>
              <a:pathLst>
                <a:path w="2007988" h="176247">
                  <a:moveTo>
                    <a:pt x="20309" y="0"/>
                  </a:moveTo>
                  <a:lnTo>
                    <a:pt x="1987679" y="0"/>
                  </a:lnTo>
                  <a:cubicBezTo>
                    <a:pt x="1998896" y="0"/>
                    <a:pt x="2007988" y="9093"/>
                    <a:pt x="2007988" y="20309"/>
                  </a:cubicBezTo>
                  <a:lnTo>
                    <a:pt x="2007988" y="155938"/>
                  </a:lnTo>
                  <a:cubicBezTo>
                    <a:pt x="2007988" y="167154"/>
                    <a:pt x="1998896" y="176247"/>
                    <a:pt x="1987679" y="176247"/>
                  </a:cubicBezTo>
                  <a:lnTo>
                    <a:pt x="20309" y="176247"/>
                  </a:lnTo>
                  <a:cubicBezTo>
                    <a:pt x="9093" y="176247"/>
                    <a:pt x="0" y="167154"/>
                    <a:pt x="0" y="155938"/>
                  </a:cubicBezTo>
                  <a:lnTo>
                    <a:pt x="0" y="20309"/>
                  </a:lnTo>
                  <a:cubicBezTo>
                    <a:pt x="0" y="9093"/>
                    <a:pt x="9093" y="0"/>
                    <a:pt x="20309" y="0"/>
                  </a:cubicBezTo>
                  <a:close/>
                </a:path>
              </a:pathLst>
            </a:custGeom>
            <a:solidFill>
              <a:srgbClr val="AAD7D4"/>
            </a:solidFill>
            <a:ln w="28575" cap="sq">
              <a:solidFill>
                <a:srgbClr val="1C2120"/>
              </a:solidFill>
              <a:prstDash val="solid"/>
              <a:miter/>
            </a:ln>
          </p:spPr>
        </p:sp>
        <p:sp>
          <p:nvSpPr>
            <p:cNvPr id="5" name="TextBox 5"/>
            <p:cNvSpPr txBox="1"/>
            <p:nvPr/>
          </p:nvSpPr>
          <p:spPr>
            <a:xfrm>
              <a:off x="0" y="-38100"/>
              <a:ext cx="2007988" cy="214347"/>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5857374" y="6596419"/>
            <a:ext cx="7214151" cy="482339"/>
          </a:xfrm>
          <a:prstGeom prst="rect">
            <a:avLst/>
          </a:prstGeom>
        </p:spPr>
        <p:txBody>
          <a:bodyPr lIns="0" tIns="0" rIns="0" bIns="0" rtlCol="0" anchor="t">
            <a:spAutoFit/>
          </a:bodyPr>
          <a:lstStyle/>
          <a:p>
            <a:pPr algn="ctr">
              <a:lnSpc>
                <a:spcPts val="3445"/>
              </a:lnSpc>
            </a:pPr>
            <a:r>
              <a:rPr lang="en-US" sz="3445" spc="-68">
                <a:solidFill>
                  <a:srgbClr val="1C2120"/>
                </a:solidFill>
                <a:latin typeface="Poppins"/>
                <a:ea typeface="Poppins"/>
                <a:cs typeface="Poppins"/>
                <a:sym typeface="Poppins"/>
              </a:rPr>
              <a:t>PRESENTED BY SARTHAK PASWAN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3400" y="-712357"/>
            <a:ext cx="22453902" cy="16840426"/>
            <a:chOff x="0" y="0"/>
            <a:chExt cx="812800" cy="609600"/>
          </a:xfrm>
        </p:grpSpPr>
        <p:sp>
          <p:nvSpPr>
            <p:cNvPr id="3" name="Freeform 3"/>
            <p:cNvSpPr/>
            <p:nvPr/>
          </p:nvSpPr>
          <p:spPr>
            <a:xfrm>
              <a:off x="0" y="0"/>
              <a:ext cx="812800" cy="609600"/>
            </a:xfrm>
            <a:custGeom>
              <a:avLst/>
              <a:gdLst/>
              <a:ahLst/>
              <a:cxnLst/>
              <a:rect l="l" t="t" r="r" b="b"/>
              <a:pathLst>
                <a:path w="812800" h="609600">
                  <a:moveTo>
                    <a:pt x="609600" y="0"/>
                  </a:moveTo>
                  <a:lnTo>
                    <a:pt x="0" y="0"/>
                  </a:lnTo>
                  <a:lnTo>
                    <a:pt x="203200" y="609600"/>
                  </a:lnTo>
                  <a:lnTo>
                    <a:pt x="812800" y="609600"/>
                  </a:lnTo>
                  <a:lnTo>
                    <a:pt x="609600" y="0"/>
                  </a:lnTo>
                  <a:close/>
                </a:path>
              </a:pathLst>
            </a:custGeom>
            <a:solidFill>
              <a:srgbClr val="AAD7D4">
                <a:alpha val="28627"/>
              </a:srgbClr>
            </a:solidFill>
            <a:ln w="142875" cap="sq">
              <a:solidFill>
                <a:srgbClr val="FBFBFA">
                  <a:alpha val="28627"/>
                </a:srgbClr>
              </a:solidFill>
              <a:prstDash val="solid"/>
              <a:miter/>
            </a:ln>
          </p:spPr>
        </p:sp>
        <p:sp>
          <p:nvSpPr>
            <p:cNvPr id="4" name="TextBox 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694439" y="942975"/>
            <a:ext cx="8992921" cy="787388"/>
          </a:xfrm>
          <a:prstGeom prst="rect">
            <a:avLst/>
          </a:prstGeom>
        </p:spPr>
        <p:txBody>
          <a:bodyPr lIns="0" tIns="0" rIns="0" bIns="0" rtlCol="0" anchor="t">
            <a:spAutoFit/>
          </a:bodyPr>
          <a:lstStyle/>
          <a:p>
            <a:pPr algn="l">
              <a:lnSpc>
                <a:spcPts val="6475"/>
              </a:lnSpc>
            </a:pPr>
            <a:r>
              <a:rPr lang="en-US" sz="4625" b="1">
                <a:solidFill>
                  <a:srgbClr val="406D6A"/>
                </a:solidFill>
                <a:latin typeface="Canva Sans Bold"/>
                <a:ea typeface="Canva Sans Bold"/>
                <a:cs typeface="Canva Sans Bold"/>
                <a:sym typeface="Canva Sans Bold"/>
              </a:rPr>
              <a:t>Privacy in Machine Learning</a:t>
            </a:r>
          </a:p>
        </p:txBody>
      </p:sp>
      <p:sp>
        <p:nvSpPr>
          <p:cNvPr id="6" name="TextBox 6"/>
          <p:cNvSpPr txBox="1"/>
          <p:nvPr/>
        </p:nvSpPr>
        <p:spPr>
          <a:xfrm>
            <a:off x="10722886" y="2656409"/>
            <a:ext cx="7173083" cy="2258060"/>
          </a:xfrm>
          <a:prstGeom prst="rect">
            <a:avLst/>
          </a:prstGeom>
        </p:spPr>
        <p:txBody>
          <a:bodyPr lIns="0" tIns="0" rIns="0" bIns="0" rtlCol="0" anchor="t">
            <a:spAutoFit/>
          </a:bodyPr>
          <a:lstStyle/>
          <a:p>
            <a:pPr algn="l">
              <a:lnSpc>
                <a:spcPts val="3640"/>
              </a:lnSpc>
            </a:pPr>
            <a:r>
              <a:rPr lang="en-US" sz="2600" b="1">
                <a:solidFill>
                  <a:srgbClr val="000000"/>
                </a:solidFill>
                <a:latin typeface="Open Sauce Bold"/>
                <a:ea typeface="Open Sauce Bold"/>
                <a:cs typeface="Open Sauce Bold"/>
                <a:sym typeface="Open Sauce Bold"/>
              </a:rPr>
              <a:t>   The Risks</a:t>
            </a:r>
          </a:p>
          <a:p>
            <a:pPr marL="561341" lvl="1" indent="-280670" algn="l">
              <a:lnSpc>
                <a:spcPts val="3640"/>
              </a:lnSpc>
              <a:spcBef>
                <a:spcPct val="0"/>
              </a:spcBef>
              <a:buFont typeface="Arial"/>
              <a:buChar char="•"/>
            </a:pPr>
            <a:r>
              <a:rPr lang="en-US" sz="2600">
                <a:solidFill>
                  <a:srgbClr val="000000"/>
                </a:solidFill>
                <a:latin typeface="Open Sauce Light"/>
                <a:ea typeface="Open Sauce Light"/>
                <a:cs typeface="Open Sauce Light"/>
                <a:sym typeface="Open Sauce Light"/>
              </a:rPr>
              <a:t>Data</a:t>
            </a:r>
            <a:r>
              <a:rPr lang="en-US" sz="2600" b="1">
                <a:solidFill>
                  <a:srgbClr val="000000"/>
                </a:solidFill>
                <a:latin typeface="Open Sauce Bold"/>
                <a:ea typeface="Open Sauce Bold"/>
                <a:cs typeface="Open Sauce Bold"/>
                <a:sym typeface="Open Sauce Bold"/>
              </a:rPr>
              <a:t> </a:t>
            </a:r>
            <a:r>
              <a:rPr lang="en-US" sz="2600" i="1">
                <a:solidFill>
                  <a:srgbClr val="000000"/>
                </a:solidFill>
                <a:latin typeface="Open Sauce Italics"/>
                <a:ea typeface="Open Sauce Italics"/>
                <a:cs typeface="Open Sauce Italics"/>
                <a:sym typeface="Open Sauce Italics"/>
              </a:rPr>
              <a:t>leaks</a:t>
            </a:r>
            <a:r>
              <a:rPr lang="en-US" sz="2600">
                <a:solidFill>
                  <a:srgbClr val="000000"/>
                </a:solidFill>
                <a:latin typeface="Open Sauce Light"/>
                <a:ea typeface="Open Sauce Light"/>
                <a:cs typeface="Open Sauce Light"/>
                <a:sym typeface="Open Sauce Light"/>
              </a:rPr>
              <a:t> from trained models</a:t>
            </a:r>
          </a:p>
          <a:p>
            <a:pPr marL="561341" lvl="1" indent="-280670" algn="l">
              <a:lnSpc>
                <a:spcPts val="3640"/>
              </a:lnSpc>
              <a:spcBef>
                <a:spcPct val="0"/>
              </a:spcBef>
              <a:buFont typeface="Arial"/>
              <a:buChar char="•"/>
            </a:pPr>
            <a:r>
              <a:rPr lang="en-US" sz="2600">
                <a:solidFill>
                  <a:srgbClr val="000000"/>
                </a:solidFill>
                <a:latin typeface="Open Sauce Light"/>
                <a:ea typeface="Open Sauce Light"/>
                <a:cs typeface="Open Sauce Light"/>
                <a:sym typeface="Open Sauce Light"/>
              </a:rPr>
              <a:t>Membership inference attacks</a:t>
            </a:r>
          </a:p>
          <a:p>
            <a:pPr marL="561341" lvl="1" indent="-280670" algn="l">
              <a:lnSpc>
                <a:spcPts val="3640"/>
              </a:lnSpc>
              <a:spcBef>
                <a:spcPct val="0"/>
              </a:spcBef>
              <a:buFont typeface="Arial"/>
              <a:buChar char="•"/>
            </a:pPr>
            <a:r>
              <a:rPr lang="en-US" sz="2600" i="1">
                <a:solidFill>
                  <a:srgbClr val="000000"/>
                </a:solidFill>
                <a:latin typeface="Open Sauce Italics"/>
                <a:ea typeface="Open Sauce Italics"/>
                <a:cs typeface="Open Sauce Italics"/>
                <a:sym typeface="Open Sauce Italics"/>
              </a:rPr>
              <a:t>Model inversion</a:t>
            </a:r>
            <a:r>
              <a:rPr lang="en-US" sz="2600">
                <a:solidFill>
                  <a:srgbClr val="000000"/>
                </a:solidFill>
                <a:latin typeface="Open Sauce Light"/>
                <a:ea typeface="Open Sauce Light"/>
                <a:cs typeface="Open Sauce Light"/>
                <a:sym typeface="Open Sauce Light"/>
              </a:rPr>
              <a:t> revealing private inputs</a:t>
            </a:r>
          </a:p>
          <a:p>
            <a:pPr algn="l">
              <a:lnSpc>
                <a:spcPts val="3640"/>
              </a:lnSpc>
              <a:spcBef>
                <a:spcPct val="0"/>
              </a:spcBef>
            </a:pPr>
            <a:endParaRPr lang="en-US" sz="2600">
              <a:solidFill>
                <a:srgbClr val="000000"/>
              </a:solidFill>
              <a:latin typeface="Open Sauce Light"/>
              <a:ea typeface="Open Sauce Light"/>
              <a:cs typeface="Open Sauce Light"/>
              <a:sym typeface="Open Sauce Light"/>
            </a:endParaRPr>
          </a:p>
        </p:txBody>
      </p:sp>
      <p:sp>
        <p:nvSpPr>
          <p:cNvPr id="7" name="TextBox 7"/>
          <p:cNvSpPr txBox="1"/>
          <p:nvPr/>
        </p:nvSpPr>
        <p:spPr>
          <a:xfrm>
            <a:off x="10722886" y="4942439"/>
            <a:ext cx="7173083" cy="2258060"/>
          </a:xfrm>
          <a:prstGeom prst="rect">
            <a:avLst/>
          </a:prstGeom>
        </p:spPr>
        <p:txBody>
          <a:bodyPr lIns="0" tIns="0" rIns="0" bIns="0" rtlCol="0" anchor="t">
            <a:spAutoFit/>
          </a:bodyPr>
          <a:lstStyle/>
          <a:p>
            <a:pPr algn="just">
              <a:lnSpc>
                <a:spcPts val="3640"/>
              </a:lnSpc>
              <a:spcBef>
                <a:spcPct val="0"/>
              </a:spcBef>
            </a:pPr>
            <a:r>
              <a:rPr lang="en-US" sz="2600" b="1">
                <a:solidFill>
                  <a:srgbClr val="000000"/>
                </a:solidFill>
                <a:latin typeface="Open Sauce Bold"/>
                <a:ea typeface="Open Sauce Bold"/>
                <a:cs typeface="Open Sauce Bold"/>
                <a:sym typeface="Open Sauce Bold"/>
              </a:rPr>
              <a:t>    Why It’s Critical</a:t>
            </a:r>
          </a:p>
          <a:p>
            <a:pPr marL="561341" lvl="1" indent="-280670" algn="just">
              <a:lnSpc>
                <a:spcPts val="3640"/>
              </a:lnSpc>
              <a:spcBef>
                <a:spcPct val="0"/>
              </a:spcBef>
              <a:buFont typeface="Arial"/>
              <a:buChar char="•"/>
            </a:pPr>
            <a:r>
              <a:rPr lang="en-US" sz="2600">
                <a:solidFill>
                  <a:srgbClr val="000000"/>
                </a:solidFill>
                <a:latin typeface="Open Sauce Light"/>
                <a:ea typeface="Open Sauce Light"/>
                <a:cs typeface="Open Sauce Light"/>
                <a:sym typeface="Open Sauce Light"/>
              </a:rPr>
              <a:t>Used in </a:t>
            </a:r>
            <a:r>
              <a:rPr lang="en-US" sz="2600" i="1">
                <a:solidFill>
                  <a:srgbClr val="000000"/>
                </a:solidFill>
                <a:latin typeface="Open Sauce Italics"/>
                <a:ea typeface="Open Sauce Italics"/>
                <a:cs typeface="Open Sauce Italics"/>
                <a:sym typeface="Open Sauce Italics"/>
              </a:rPr>
              <a:t>healthcare, finance, education, defence</a:t>
            </a:r>
            <a:r>
              <a:rPr lang="en-US" sz="2600">
                <a:solidFill>
                  <a:srgbClr val="000000"/>
                </a:solidFill>
                <a:latin typeface="Open Sauce Light"/>
                <a:ea typeface="Open Sauce Light"/>
                <a:cs typeface="Open Sauce Light"/>
                <a:sym typeface="Open Sauce Light"/>
              </a:rPr>
              <a:t>, etc.</a:t>
            </a:r>
          </a:p>
          <a:p>
            <a:pPr marL="561341" lvl="1" indent="-280670" algn="just">
              <a:lnSpc>
                <a:spcPts val="3640"/>
              </a:lnSpc>
              <a:spcBef>
                <a:spcPct val="0"/>
              </a:spcBef>
              <a:buFont typeface="Arial"/>
              <a:buChar char="•"/>
            </a:pPr>
            <a:r>
              <a:rPr lang="en-US" sz="2600">
                <a:solidFill>
                  <a:srgbClr val="000000"/>
                </a:solidFill>
                <a:latin typeface="Open Sauce Light"/>
                <a:ea typeface="Open Sauce Light"/>
                <a:cs typeface="Open Sauce Light"/>
                <a:sym typeface="Open Sauce Light"/>
              </a:rPr>
              <a:t>Need to protect users' </a:t>
            </a:r>
            <a:r>
              <a:rPr lang="en-US" sz="2600" i="1">
                <a:solidFill>
                  <a:srgbClr val="000000"/>
                </a:solidFill>
                <a:latin typeface="Open Sauce Italics"/>
                <a:ea typeface="Open Sauce Italics"/>
                <a:cs typeface="Open Sauce Italics"/>
                <a:sym typeface="Open Sauce Italics"/>
              </a:rPr>
              <a:t>private data.</a:t>
            </a:r>
          </a:p>
          <a:p>
            <a:pPr algn="just">
              <a:lnSpc>
                <a:spcPts val="3640"/>
              </a:lnSpc>
              <a:spcBef>
                <a:spcPct val="0"/>
              </a:spcBef>
            </a:pPr>
            <a:endParaRPr lang="en-US" sz="2600" i="1">
              <a:solidFill>
                <a:srgbClr val="000000"/>
              </a:solidFill>
              <a:latin typeface="Open Sauce Italics"/>
              <a:ea typeface="Open Sauce Italics"/>
              <a:cs typeface="Open Sauce Italics"/>
              <a:sym typeface="Open Sauce Italics"/>
            </a:endParaRPr>
          </a:p>
        </p:txBody>
      </p:sp>
      <p:sp>
        <p:nvSpPr>
          <p:cNvPr id="8" name="TextBox 8"/>
          <p:cNvSpPr txBox="1"/>
          <p:nvPr/>
        </p:nvSpPr>
        <p:spPr>
          <a:xfrm>
            <a:off x="11068782" y="7228468"/>
            <a:ext cx="6481290" cy="1343660"/>
          </a:xfrm>
          <a:prstGeom prst="rect">
            <a:avLst/>
          </a:prstGeom>
        </p:spPr>
        <p:txBody>
          <a:bodyPr lIns="0" tIns="0" rIns="0" bIns="0" rtlCol="0" anchor="t">
            <a:spAutoFit/>
          </a:bodyPr>
          <a:lstStyle/>
          <a:p>
            <a:pPr algn="l">
              <a:lnSpc>
                <a:spcPts val="3640"/>
              </a:lnSpc>
            </a:pPr>
            <a:r>
              <a:rPr lang="en-US" sz="2600" b="1">
                <a:solidFill>
                  <a:srgbClr val="000000"/>
                </a:solidFill>
                <a:latin typeface="Open Sauce Bold"/>
                <a:ea typeface="Open Sauce Bold"/>
                <a:cs typeface="Open Sauce Bold"/>
                <a:sym typeface="Open Sauce Bold"/>
              </a:rPr>
              <a:t> Legal Obligations</a:t>
            </a:r>
          </a:p>
          <a:p>
            <a:pPr algn="l">
              <a:lnSpc>
                <a:spcPts val="3640"/>
              </a:lnSpc>
            </a:pPr>
            <a:r>
              <a:rPr lang="en-US" sz="2600">
                <a:solidFill>
                  <a:srgbClr val="000000"/>
                </a:solidFill>
                <a:latin typeface="Open Sauce Light"/>
                <a:ea typeface="Open Sauce Light"/>
                <a:cs typeface="Open Sauce Light"/>
                <a:sym typeface="Open Sauce Light"/>
              </a:rPr>
              <a:t>Training Must comply with regulations like </a:t>
            </a:r>
            <a:r>
              <a:rPr lang="en-US" sz="2600" i="1">
                <a:solidFill>
                  <a:srgbClr val="000000"/>
                </a:solidFill>
                <a:latin typeface="Open Sauce Italics"/>
                <a:ea typeface="Open Sauce Italics"/>
                <a:cs typeface="Open Sauce Italics"/>
                <a:sym typeface="Open Sauce Italics"/>
              </a:rPr>
              <a:t>GDPR, HIPAA</a:t>
            </a:r>
            <a:r>
              <a:rPr lang="en-US" sz="2600">
                <a:solidFill>
                  <a:srgbClr val="000000"/>
                </a:solidFill>
                <a:latin typeface="Open Sauce Light"/>
                <a:ea typeface="Open Sauce Light"/>
                <a:cs typeface="Open Sauce Light"/>
                <a:sym typeface="Open Sauce Light"/>
              </a:rPr>
              <a:t>, etc.</a:t>
            </a:r>
          </a:p>
        </p:txBody>
      </p:sp>
      <p:sp>
        <p:nvSpPr>
          <p:cNvPr id="9" name="TextBox 9"/>
          <p:cNvSpPr txBox="1"/>
          <p:nvPr/>
        </p:nvSpPr>
        <p:spPr>
          <a:xfrm>
            <a:off x="694439" y="2646884"/>
            <a:ext cx="8739111" cy="6382444"/>
          </a:xfrm>
          <a:prstGeom prst="rect">
            <a:avLst/>
          </a:prstGeom>
        </p:spPr>
        <p:txBody>
          <a:bodyPr lIns="0" tIns="0" rIns="0" bIns="0" rtlCol="0" anchor="t">
            <a:spAutoFit/>
          </a:bodyPr>
          <a:lstStyle/>
          <a:p>
            <a:pPr algn="l">
              <a:lnSpc>
                <a:spcPts val="3636"/>
              </a:lnSpc>
              <a:spcBef>
                <a:spcPct val="0"/>
              </a:spcBef>
            </a:pPr>
            <a:r>
              <a:rPr lang="en-US" sz="2597">
                <a:solidFill>
                  <a:srgbClr val="000000"/>
                </a:solidFill>
                <a:latin typeface="DM Sans"/>
                <a:ea typeface="DM Sans"/>
                <a:cs typeface="DM Sans"/>
                <a:sym typeface="DM Sans"/>
              </a:rPr>
              <a:t>Privacy preservation in machine learning refers to the set of techniques and strategies aimed at ensuring that sensitive information within training data is not exposed or leaked during the development or deployment of machine learning models.</a:t>
            </a:r>
          </a:p>
          <a:p>
            <a:pPr algn="l">
              <a:lnSpc>
                <a:spcPts val="3636"/>
              </a:lnSpc>
              <a:spcBef>
                <a:spcPct val="0"/>
              </a:spcBef>
            </a:pPr>
            <a:endParaRPr lang="en-US" sz="2597">
              <a:solidFill>
                <a:srgbClr val="000000"/>
              </a:solidFill>
              <a:latin typeface="DM Sans"/>
              <a:ea typeface="DM Sans"/>
              <a:cs typeface="DM Sans"/>
              <a:sym typeface="DM Sans"/>
            </a:endParaRPr>
          </a:p>
          <a:p>
            <a:pPr algn="l">
              <a:lnSpc>
                <a:spcPts val="3636"/>
              </a:lnSpc>
              <a:spcBef>
                <a:spcPct val="0"/>
              </a:spcBef>
            </a:pPr>
            <a:endParaRPr lang="en-US" sz="2597">
              <a:solidFill>
                <a:srgbClr val="000000"/>
              </a:solidFill>
              <a:latin typeface="DM Sans"/>
              <a:ea typeface="DM Sans"/>
              <a:cs typeface="DM Sans"/>
              <a:sym typeface="DM Sans"/>
            </a:endParaRPr>
          </a:p>
          <a:p>
            <a:pPr algn="l">
              <a:lnSpc>
                <a:spcPts val="3636"/>
              </a:lnSpc>
              <a:spcBef>
                <a:spcPct val="0"/>
              </a:spcBef>
            </a:pPr>
            <a:r>
              <a:rPr lang="en-US" sz="2597">
                <a:solidFill>
                  <a:srgbClr val="000000"/>
                </a:solidFill>
                <a:latin typeface="DM Sans"/>
                <a:ea typeface="DM Sans"/>
                <a:cs typeface="DM Sans"/>
                <a:sym typeface="DM Sans"/>
              </a:rPr>
              <a:t> As models learn from vast amounts of data often containing personal, medical, financial, or other confidential information, there is a growing need to protect individual privacy. Without proper safeguards, models may inadvertently memorize and reveal details about specific training examples.</a:t>
            </a:r>
          </a:p>
          <a:p>
            <a:pPr algn="l">
              <a:lnSpc>
                <a:spcPts val="3636"/>
              </a:lnSpc>
              <a:spcBef>
                <a:spcPct val="0"/>
              </a:spcBef>
            </a:pPr>
            <a:endParaRPr lang="en-US" sz="2597">
              <a:solidFill>
                <a:srgbClr val="000000"/>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780785" y="2166379"/>
            <a:ext cx="8571978" cy="5082228"/>
            <a:chOff x="0" y="0"/>
            <a:chExt cx="3045085" cy="1805396"/>
          </a:xfrm>
        </p:grpSpPr>
        <p:sp>
          <p:nvSpPr>
            <p:cNvPr id="3" name="Freeform 3"/>
            <p:cNvSpPr/>
            <p:nvPr/>
          </p:nvSpPr>
          <p:spPr>
            <a:xfrm>
              <a:off x="0" y="0"/>
              <a:ext cx="3045085" cy="1805396"/>
            </a:xfrm>
            <a:custGeom>
              <a:avLst/>
              <a:gdLst/>
              <a:ahLst/>
              <a:cxnLst/>
              <a:rect l="l" t="t" r="r" b="b"/>
              <a:pathLst>
                <a:path w="3045085" h="1805396">
                  <a:moveTo>
                    <a:pt x="18063" y="0"/>
                  </a:moveTo>
                  <a:lnTo>
                    <a:pt x="3027022" y="0"/>
                  </a:lnTo>
                  <a:cubicBezTo>
                    <a:pt x="3036998" y="0"/>
                    <a:pt x="3045085" y="8087"/>
                    <a:pt x="3045085" y="18063"/>
                  </a:cubicBezTo>
                  <a:lnTo>
                    <a:pt x="3045085" y="1787333"/>
                  </a:lnTo>
                  <a:cubicBezTo>
                    <a:pt x="3045085" y="1797309"/>
                    <a:pt x="3036998" y="1805396"/>
                    <a:pt x="3027022" y="1805396"/>
                  </a:cubicBezTo>
                  <a:lnTo>
                    <a:pt x="18063" y="1805396"/>
                  </a:lnTo>
                  <a:cubicBezTo>
                    <a:pt x="8087" y="1805396"/>
                    <a:pt x="0" y="1797309"/>
                    <a:pt x="0" y="1787333"/>
                  </a:cubicBezTo>
                  <a:lnTo>
                    <a:pt x="0" y="18063"/>
                  </a:lnTo>
                  <a:cubicBezTo>
                    <a:pt x="0" y="8087"/>
                    <a:pt x="8087" y="0"/>
                    <a:pt x="18063" y="0"/>
                  </a:cubicBezTo>
                  <a:close/>
                </a:path>
              </a:pathLst>
            </a:custGeom>
            <a:solidFill>
              <a:srgbClr val="D4F3F1"/>
            </a:solidFill>
            <a:ln w="38100" cap="sq">
              <a:solidFill>
                <a:srgbClr val="406D6A"/>
              </a:solidFill>
              <a:prstDash val="solid"/>
              <a:miter/>
            </a:ln>
          </p:spPr>
        </p:sp>
        <p:sp>
          <p:nvSpPr>
            <p:cNvPr id="4" name="TextBox 4"/>
            <p:cNvSpPr txBox="1"/>
            <p:nvPr/>
          </p:nvSpPr>
          <p:spPr>
            <a:xfrm>
              <a:off x="0" y="-38100"/>
              <a:ext cx="3045085" cy="184349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606524" y="664616"/>
            <a:ext cx="8537476" cy="787388"/>
          </a:xfrm>
          <a:prstGeom prst="rect">
            <a:avLst/>
          </a:prstGeom>
        </p:spPr>
        <p:txBody>
          <a:bodyPr lIns="0" tIns="0" rIns="0" bIns="0" rtlCol="0" anchor="t">
            <a:spAutoFit/>
          </a:bodyPr>
          <a:lstStyle/>
          <a:p>
            <a:pPr marL="0" lvl="0" indent="0" algn="l">
              <a:lnSpc>
                <a:spcPts val="6475"/>
              </a:lnSpc>
              <a:spcBef>
                <a:spcPct val="0"/>
              </a:spcBef>
            </a:pPr>
            <a:r>
              <a:rPr lang="en-US" sz="4625" b="1" u="none" strike="noStrike">
                <a:solidFill>
                  <a:srgbClr val="406D6A"/>
                </a:solidFill>
                <a:latin typeface="Canva Sans Bold"/>
                <a:ea typeface="Canva Sans Bold"/>
                <a:cs typeface="Canva Sans Bold"/>
                <a:sym typeface="Canva Sans Bold"/>
              </a:rPr>
              <a:t>What is Differential Privacy</a:t>
            </a:r>
          </a:p>
        </p:txBody>
      </p:sp>
      <p:sp>
        <p:nvSpPr>
          <p:cNvPr id="6" name="TextBox 6"/>
          <p:cNvSpPr txBox="1"/>
          <p:nvPr/>
        </p:nvSpPr>
        <p:spPr>
          <a:xfrm>
            <a:off x="8960131" y="2280717"/>
            <a:ext cx="8392632" cy="4745802"/>
          </a:xfrm>
          <a:prstGeom prst="rect">
            <a:avLst/>
          </a:prstGeom>
        </p:spPr>
        <p:txBody>
          <a:bodyPr lIns="0" tIns="0" rIns="0" bIns="0" rtlCol="0" anchor="t">
            <a:spAutoFit/>
          </a:bodyPr>
          <a:lstStyle/>
          <a:p>
            <a:pPr algn="ctr">
              <a:lnSpc>
                <a:spcPts val="3779"/>
              </a:lnSpc>
            </a:pPr>
            <a:r>
              <a:rPr lang="en-US" sz="2699" b="1">
                <a:solidFill>
                  <a:srgbClr val="000000"/>
                </a:solidFill>
                <a:latin typeface="Open Sans Bold"/>
                <a:ea typeface="Open Sans Bold"/>
                <a:cs typeface="Open Sans Bold"/>
                <a:sym typeface="Open Sans Bold"/>
              </a:rPr>
              <a:t>Definition (Differential Privacy):</a:t>
            </a:r>
          </a:p>
          <a:p>
            <a:pPr algn="ctr">
              <a:lnSpc>
                <a:spcPts val="3779"/>
              </a:lnSpc>
            </a:pPr>
            <a:endParaRPr lang="en-US" sz="2699" b="1">
              <a:solidFill>
                <a:srgbClr val="000000"/>
              </a:solidFill>
              <a:latin typeface="Open Sans Bold"/>
              <a:ea typeface="Open Sans Bold"/>
              <a:cs typeface="Open Sans Bold"/>
              <a:sym typeface="Open Sans Bold"/>
            </a:endParaRPr>
          </a:p>
          <a:p>
            <a:pPr algn="l">
              <a:lnSpc>
                <a:spcPts val="3779"/>
              </a:lnSpc>
            </a:pPr>
            <a:r>
              <a:rPr lang="en-US" sz="2699">
                <a:solidFill>
                  <a:srgbClr val="000000"/>
                </a:solidFill>
                <a:latin typeface="Open Sans Light"/>
                <a:ea typeface="Open Sans Light"/>
                <a:cs typeface="Open Sans Light"/>
                <a:sym typeface="Open Sans Light"/>
              </a:rPr>
              <a:t> </a:t>
            </a:r>
            <a:r>
              <a:rPr lang="en-US" sz="2699" i="1">
                <a:solidFill>
                  <a:srgbClr val="000000"/>
                </a:solidFill>
                <a:latin typeface="Open Sans Light Italics"/>
                <a:ea typeface="Open Sans Light Italics"/>
                <a:cs typeface="Open Sans Light Italics"/>
                <a:sym typeface="Open Sans Light Italics"/>
              </a:rPr>
              <a:t>Let                                      . A randomized algorithm       is said to be           - differentially private, if for any two input datasets which differ by at most one datapoint </a:t>
            </a:r>
            <a:r>
              <a:rPr lang="en-US" sz="2699" b="1" i="1">
                <a:solidFill>
                  <a:srgbClr val="000000"/>
                </a:solidFill>
                <a:latin typeface="Open Sans Bold Italics"/>
                <a:ea typeface="Open Sans Bold Italics"/>
                <a:cs typeface="Open Sans Bold Italics"/>
                <a:sym typeface="Open Sans Bold Italics"/>
              </a:rPr>
              <a:t>D </a:t>
            </a:r>
            <a:r>
              <a:rPr lang="en-US" sz="2699" i="1">
                <a:solidFill>
                  <a:srgbClr val="000000"/>
                </a:solidFill>
                <a:latin typeface="Open Sans Light Italics"/>
                <a:ea typeface="Open Sans Light Italics"/>
                <a:cs typeface="Open Sans Light Italics"/>
                <a:sym typeface="Open Sans Light Italics"/>
              </a:rPr>
              <a:t>and </a:t>
            </a:r>
            <a:r>
              <a:rPr lang="en-US" sz="2699" b="1" i="1">
                <a:solidFill>
                  <a:srgbClr val="000000"/>
                </a:solidFill>
                <a:latin typeface="Open Sans Bold Italics"/>
                <a:ea typeface="Open Sans Bold Italics"/>
                <a:cs typeface="Open Sans Bold Italics"/>
                <a:sym typeface="Open Sans Bold Italics"/>
              </a:rPr>
              <a:t>D’</a:t>
            </a:r>
            <a:r>
              <a:rPr lang="en-US" sz="2699" i="1">
                <a:solidFill>
                  <a:srgbClr val="000000"/>
                </a:solidFill>
                <a:latin typeface="Open Sans Light Italics"/>
                <a:ea typeface="Open Sans Light Italics"/>
                <a:cs typeface="Open Sans Light Italics"/>
                <a:sym typeface="Open Sans Light Italics"/>
              </a:rPr>
              <a:t>, and any subset </a:t>
            </a:r>
            <a:r>
              <a:rPr lang="en-US" sz="2699" b="1" i="1">
                <a:solidFill>
                  <a:srgbClr val="000000"/>
                </a:solidFill>
                <a:latin typeface="Open Sans Bold Italics"/>
                <a:ea typeface="Open Sans Bold Italics"/>
                <a:cs typeface="Open Sans Bold Italics"/>
                <a:sym typeface="Open Sans Bold Italics"/>
              </a:rPr>
              <a:t>S</a:t>
            </a:r>
            <a:r>
              <a:rPr lang="en-US" sz="2699" i="1">
                <a:solidFill>
                  <a:srgbClr val="000000"/>
                </a:solidFill>
                <a:latin typeface="Open Sans Light Italics"/>
                <a:ea typeface="Open Sans Light Italics"/>
                <a:cs typeface="Open Sans Light Italics"/>
                <a:sym typeface="Open Sans Light Italics"/>
              </a:rPr>
              <a:t> of outputs of       , it holds that:</a:t>
            </a:r>
          </a:p>
          <a:p>
            <a:pPr algn="l">
              <a:lnSpc>
                <a:spcPts val="3779"/>
              </a:lnSpc>
            </a:pPr>
            <a:r>
              <a:rPr lang="en-US" sz="2699" i="1">
                <a:solidFill>
                  <a:srgbClr val="000000"/>
                </a:solidFill>
                <a:latin typeface="Open Sans Light Italics"/>
                <a:ea typeface="Open Sans Light Italics"/>
                <a:cs typeface="Open Sans Light Italics"/>
                <a:sym typeface="Open Sans Light Italics"/>
              </a:rPr>
              <a:t> </a:t>
            </a:r>
          </a:p>
          <a:p>
            <a:pPr algn="l">
              <a:lnSpc>
                <a:spcPts val="3779"/>
              </a:lnSpc>
            </a:pPr>
            <a:r>
              <a:rPr lang="en-US" sz="2699" i="1">
                <a:solidFill>
                  <a:srgbClr val="000000"/>
                </a:solidFill>
                <a:latin typeface="Open Sans Light Italics"/>
                <a:ea typeface="Open Sans Light Italics"/>
                <a:cs typeface="Open Sans Light Italics"/>
                <a:sym typeface="Open Sans Light Italics"/>
              </a:rPr>
              <a:t>                                                              </a:t>
            </a:r>
          </a:p>
          <a:p>
            <a:pPr algn="l">
              <a:lnSpc>
                <a:spcPts val="3779"/>
              </a:lnSpc>
            </a:pPr>
            <a:endParaRPr lang="en-US" sz="2699" i="1">
              <a:solidFill>
                <a:srgbClr val="000000"/>
              </a:solidFill>
              <a:latin typeface="Open Sans Light Italics"/>
              <a:ea typeface="Open Sans Light Italics"/>
              <a:cs typeface="Open Sans Light Italics"/>
              <a:sym typeface="Open Sans Light Italics"/>
            </a:endParaRPr>
          </a:p>
          <a:p>
            <a:pPr algn="l">
              <a:lnSpc>
                <a:spcPts val="3779"/>
              </a:lnSpc>
              <a:spcBef>
                <a:spcPct val="0"/>
              </a:spcBef>
            </a:pPr>
            <a:endParaRPr lang="en-US" sz="2699" i="1">
              <a:solidFill>
                <a:srgbClr val="000000"/>
              </a:solidFill>
              <a:latin typeface="Open Sans Light Italics"/>
              <a:ea typeface="Open Sans Light Italics"/>
              <a:cs typeface="Open Sans Light Italics"/>
              <a:sym typeface="Open Sans Light Italics"/>
            </a:endParaRPr>
          </a:p>
        </p:txBody>
      </p:sp>
      <p:pic>
        <p:nvPicPr>
          <p:cNvPr id="7" name="Picture 7"/>
          <p:cNvPicPr>
            <a:picLocks noChangeAspect="1"/>
          </p:cNvPicPr>
          <p:nvPr/>
        </p:nvPicPr>
        <p:blipFill>
          <a:blip r:embed="rId2"/>
          <a:stretch>
            <a:fillRect/>
          </a:stretch>
        </p:blipFill>
        <p:spPr>
          <a:xfrm>
            <a:off x="9278494" y="2989762"/>
            <a:ext cx="3923827" cy="1082805"/>
          </a:xfrm>
          <a:prstGeom prst="rect">
            <a:avLst/>
          </a:prstGeom>
        </p:spPr>
      </p:pic>
      <p:pic>
        <p:nvPicPr>
          <p:cNvPr id="8" name="Picture 8"/>
          <p:cNvPicPr>
            <a:picLocks noChangeAspect="1"/>
          </p:cNvPicPr>
          <p:nvPr/>
        </p:nvPicPr>
        <p:blipFill>
          <a:blip r:embed="rId3"/>
          <a:stretch>
            <a:fillRect/>
          </a:stretch>
        </p:blipFill>
        <p:spPr>
          <a:xfrm>
            <a:off x="16529477" y="3189939"/>
            <a:ext cx="505634" cy="505634"/>
          </a:xfrm>
          <a:prstGeom prst="rect">
            <a:avLst/>
          </a:prstGeom>
        </p:spPr>
      </p:pic>
      <p:pic>
        <p:nvPicPr>
          <p:cNvPr id="9" name="Picture 9"/>
          <p:cNvPicPr>
            <a:picLocks noChangeAspect="1"/>
          </p:cNvPicPr>
          <p:nvPr/>
        </p:nvPicPr>
        <p:blipFill>
          <a:blip r:embed="rId4"/>
          <a:stretch>
            <a:fillRect/>
          </a:stretch>
        </p:blipFill>
        <p:spPr>
          <a:xfrm>
            <a:off x="10703172" y="3695568"/>
            <a:ext cx="1074474" cy="600441"/>
          </a:xfrm>
          <a:prstGeom prst="rect">
            <a:avLst/>
          </a:prstGeom>
        </p:spPr>
      </p:pic>
      <p:pic>
        <p:nvPicPr>
          <p:cNvPr id="10" name="Picture 10"/>
          <p:cNvPicPr>
            <a:picLocks noChangeAspect="1"/>
          </p:cNvPicPr>
          <p:nvPr/>
        </p:nvPicPr>
        <p:blipFill>
          <a:blip r:embed="rId5"/>
          <a:stretch>
            <a:fillRect/>
          </a:stretch>
        </p:blipFill>
        <p:spPr>
          <a:xfrm>
            <a:off x="14506686" y="4679315"/>
            <a:ext cx="505634" cy="505634"/>
          </a:xfrm>
          <a:prstGeom prst="rect">
            <a:avLst/>
          </a:prstGeom>
        </p:spPr>
      </p:pic>
      <p:pic>
        <p:nvPicPr>
          <p:cNvPr id="11" name="Picture 11"/>
          <p:cNvPicPr>
            <a:picLocks noChangeAspect="1"/>
          </p:cNvPicPr>
          <p:nvPr/>
        </p:nvPicPr>
        <p:blipFill>
          <a:blip r:embed="rId6"/>
          <a:stretch>
            <a:fillRect/>
          </a:stretch>
        </p:blipFill>
        <p:spPr>
          <a:xfrm>
            <a:off x="9147827" y="5928266"/>
            <a:ext cx="8098675" cy="1773142"/>
          </a:xfrm>
          <a:prstGeom prst="rect">
            <a:avLst/>
          </a:prstGeom>
        </p:spPr>
      </p:pic>
      <p:pic>
        <p:nvPicPr>
          <p:cNvPr id="12" name="Picture 12"/>
          <p:cNvPicPr>
            <a:picLocks noChangeAspect="1"/>
          </p:cNvPicPr>
          <p:nvPr/>
        </p:nvPicPr>
        <p:blipFill>
          <a:blip r:embed="rId7"/>
          <a:stretch>
            <a:fillRect/>
          </a:stretch>
        </p:blipFill>
        <p:spPr>
          <a:xfrm>
            <a:off x="10916405" y="5135726"/>
            <a:ext cx="3962636" cy="1470412"/>
          </a:xfrm>
          <a:prstGeom prst="rect">
            <a:avLst/>
          </a:prstGeom>
        </p:spPr>
      </p:pic>
      <p:grpSp>
        <p:nvGrpSpPr>
          <p:cNvPr id="13" name="Group 13"/>
          <p:cNvGrpSpPr/>
          <p:nvPr/>
        </p:nvGrpSpPr>
        <p:grpSpPr>
          <a:xfrm>
            <a:off x="8780785" y="7571739"/>
            <a:ext cx="8594217" cy="1686561"/>
            <a:chOff x="0" y="0"/>
            <a:chExt cx="2401968" cy="471371"/>
          </a:xfrm>
        </p:grpSpPr>
        <p:sp>
          <p:nvSpPr>
            <p:cNvPr id="14" name="Freeform 14"/>
            <p:cNvSpPr/>
            <p:nvPr/>
          </p:nvSpPr>
          <p:spPr>
            <a:xfrm>
              <a:off x="0" y="0"/>
              <a:ext cx="2401968" cy="471371"/>
            </a:xfrm>
            <a:custGeom>
              <a:avLst/>
              <a:gdLst/>
              <a:ahLst/>
              <a:cxnLst/>
              <a:rect l="l" t="t" r="r" b="b"/>
              <a:pathLst>
                <a:path w="2401968" h="471371">
                  <a:moveTo>
                    <a:pt x="18017" y="0"/>
                  </a:moveTo>
                  <a:lnTo>
                    <a:pt x="2383951" y="0"/>
                  </a:lnTo>
                  <a:cubicBezTo>
                    <a:pt x="2393901" y="0"/>
                    <a:pt x="2401968" y="8066"/>
                    <a:pt x="2401968" y="18017"/>
                  </a:cubicBezTo>
                  <a:lnTo>
                    <a:pt x="2401968" y="453354"/>
                  </a:lnTo>
                  <a:cubicBezTo>
                    <a:pt x="2401968" y="463305"/>
                    <a:pt x="2393901" y="471371"/>
                    <a:pt x="2383951" y="471371"/>
                  </a:cubicBezTo>
                  <a:lnTo>
                    <a:pt x="18017" y="471371"/>
                  </a:lnTo>
                  <a:cubicBezTo>
                    <a:pt x="8066" y="471371"/>
                    <a:pt x="0" y="463305"/>
                    <a:pt x="0" y="453354"/>
                  </a:cubicBezTo>
                  <a:lnTo>
                    <a:pt x="0" y="18017"/>
                  </a:lnTo>
                  <a:cubicBezTo>
                    <a:pt x="0" y="8066"/>
                    <a:pt x="8066" y="0"/>
                    <a:pt x="18017" y="0"/>
                  </a:cubicBezTo>
                  <a:close/>
                </a:path>
              </a:pathLst>
            </a:custGeom>
            <a:solidFill>
              <a:srgbClr val="AAD7D4"/>
            </a:solidFill>
            <a:ln w="38100" cap="sq">
              <a:solidFill>
                <a:srgbClr val="406D6A"/>
              </a:solidFill>
              <a:prstDash val="solid"/>
              <a:miter/>
            </a:ln>
          </p:spPr>
        </p:sp>
        <p:sp>
          <p:nvSpPr>
            <p:cNvPr id="15" name="TextBox 15"/>
            <p:cNvSpPr txBox="1"/>
            <p:nvPr/>
          </p:nvSpPr>
          <p:spPr>
            <a:xfrm>
              <a:off x="0" y="-38100"/>
              <a:ext cx="2401968" cy="509471"/>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8628898" y="7695900"/>
            <a:ext cx="8875753" cy="1329841"/>
          </a:xfrm>
          <a:prstGeom prst="rect">
            <a:avLst/>
          </a:prstGeom>
        </p:spPr>
        <p:txBody>
          <a:bodyPr lIns="0" tIns="0" rIns="0" bIns="0" rtlCol="0" anchor="t">
            <a:spAutoFit/>
          </a:bodyPr>
          <a:lstStyle/>
          <a:p>
            <a:pPr algn="ctr">
              <a:lnSpc>
                <a:spcPts val="3536"/>
              </a:lnSpc>
            </a:pPr>
            <a:r>
              <a:rPr lang="en-US" sz="2526">
                <a:solidFill>
                  <a:srgbClr val="000000"/>
                </a:solidFill>
                <a:latin typeface="DM Sans"/>
                <a:ea typeface="DM Sans"/>
                <a:cs typeface="DM Sans"/>
                <a:sym typeface="DM Sans"/>
              </a:rPr>
              <a:t>Our goal is to design deep learning models that achieve strong privacy guarntees by ensuring low values of       </a:t>
            </a:r>
          </a:p>
          <a:p>
            <a:pPr algn="ctr">
              <a:lnSpc>
                <a:spcPts val="3536"/>
              </a:lnSpc>
              <a:spcBef>
                <a:spcPct val="0"/>
              </a:spcBef>
            </a:pPr>
            <a:r>
              <a:rPr lang="en-US" sz="2526">
                <a:solidFill>
                  <a:srgbClr val="000000"/>
                </a:solidFill>
                <a:latin typeface="DM Sans"/>
                <a:ea typeface="DM Sans"/>
                <a:cs typeface="DM Sans"/>
                <a:sym typeface="DM Sans"/>
              </a:rPr>
              <a:t>in           -</a:t>
            </a:r>
            <a:r>
              <a:rPr lang="en-US" sz="2526" i="1">
                <a:solidFill>
                  <a:srgbClr val="000000"/>
                </a:solidFill>
                <a:latin typeface="DM Sans Italics"/>
                <a:ea typeface="DM Sans Italics"/>
                <a:cs typeface="DM Sans Italics"/>
                <a:sym typeface="DM Sans Italics"/>
              </a:rPr>
              <a:t>DP</a:t>
            </a:r>
            <a:r>
              <a:rPr lang="en-US" sz="2526">
                <a:solidFill>
                  <a:srgbClr val="000000"/>
                </a:solidFill>
                <a:latin typeface="DM Sans"/>
                <a:ea typeface="DM Sans"/>
                <a:cs typeface="DM Sans"/>
                <a:sym typeface="DM Sans"/>
              </a:rPr>
              <a:t>              </a:t>
            </a:r>
          </a:p>
        </p:txBody>
      </p:sp>
      <p:pic>
        <p:nvPicPr>
          <p:cNvPr id="17" name="Picture 17"/>
          <p:cNvPicPr>
            <a:picLocks noChangeAspect="1"/>
          </p:cNvPicPr>
          <p:nvPr/>
        </p:nvPicPr>
        <p:blipFill>
          <a:blip r:embed="rId8"/>
          <a:stretch>
            <a:fillRect/>
          </a:stretch>
        </p:blipFill>
        <p:spPr>
          <a:xfrm>
            <a:off x="11890402" y="8514838"/>
            <a:ext cx="1074474" cy="600441"/>
          </a:xfrm>
          <a:prstGeom prst="rect">
            <a:avLst/>
          </a:prstGeom>
        </p:spPr>
      </p:pic>
      <p:pic>
        <p:nvPicPr>
          <p:cNvPr id="18" name="Picture 18"/>
          <p:cNvPicPr>
            <a:picLocks noChangeAspect="1"/>
          </p:cNvPicPr>
          <p:nvPr/>
        </p:nvPicPr>
        <p:blipFill>
          <a:blip r:embed="rId9"/>
          <a:stretch>
            <a:fillRect/>
          </a:stretch>
        </p:blipFill>
        <p:spPr>
          <a:xfrm>
            <a:off x="16512342" y="8113680"/>
            <a:ext cx="711250" cy="541905"/>
          </a:xfrm>
          <a:prstGeom prst="rect">
            <a:avLst/>
          </a:prstGeom>
        </p:spPr>
      </p:pic>
      <p:sp>
        <p:nvSpPr>
          <p:cNvPr id="19" name="TextBox 19"/>
          <p:cNvSpPr txBox="1"/>
          <p:nvPr/>
        </p:nvSpPr>
        <p:spPr>
          <a:xfrm>
            <a:off x="606524" y="2493358"/>
            <a:ext cx="7555433" cy="5939765"/>
          </a:xfrm>
          <a:prstGeom prst="rect">
            <a:avLst/>
          </a:prstGeom>
        </p:spPr>
        <p:txBody>
          <a:bodyPr lIns="0" tIns="0" rIns="0" bIns="0" rtlCol="0" anchor="t">
            <a:spAutoFit/>
          </a:bodyPr>
          <a:lstStyle/>
          <a:p>
            <a:pPr marL="0" lvl="0" indent="0" algn="l">
              <a:lnSpc>
                <a:spcPts val="2971"/>
              </a:lnSpc>
              <a:spcBef>
                <a:spcPct val="0"/>
              </a:spcBef>
            </a:pPr>
            <a:r>
              <a:rPr lang="en-US" sz="2201" spc="132">
                <a:solidFill>
                  <a:srgbClr val="000000"/>
                </a:solidFill>
                <a:latin typeface="DM Sans"/>
                <a:ea typeface="DM Sans"/>
                <a:cs typeface="DM Sans"/>
                <a:sym typeface="DM Sans"/>
              </a:rPr>
              <a:t>Diffe</a:t>
            </a:r>
            <a:r>
              <a:rPr lang="en-US" sz="2201" u="none" spc="132">
                <a:solidFill>
                  <a:srgbClr val="000000"/>
                </a:solidFill>
                <a:latin typeface="DM Sans"/>
                <a:ea typeface="DM Sans"/>
                <a:cs typeface="DM Sans"/>
                <a:sym typeface="DM Sans"/>
              </a:rPr>
              <a:t>rential Privacy is a metric designed to ensure the privacy of individual inputs in a dataset. It guarantees that the output of an algorithm remains statistically similar, whether or not any single individual's data is included. </a:t>
            </a:r>
          </a:p>
          <a:p>
            <a:pPr marL="0" lvl="0" indent="0" algn="l">
              <a:lnSpc>
                <a:spcPts val="2971"/>
              </a:lnSpc>
              <a:spcBef>
                <a:spcPct val="0"/>
              </a:spcBef>
            </a:pPr>
            <a:endParaRPr lang="en-US" sz="2201" u="none" spc="132">
              <a:solidFill>
                <a:srgbClr val="000000"/>
              </a:solidFill>
              <a:latin typeface="DM Sans"/>
              <a:ea typeface="DM Sans"/>
              <a:cs typeface="DM Sans"/>
              <a:sym typeface="DM Sans"/>
            </a:endParaRPr>
          </a:p>
          <a:p>
            <a:pPr marL="0" lvl="0" indent="0" algn="l">
              <a:lnSpc>
                <a:spcPts val="2971"/>
              </a:lnSpc>
              <a:spcBef>
                <a:spcPct val="0"/>
              </a:spcBef>
            </a:pPr>
            <a:r>
              <a:rPr lang="en-US" sz="2201" u="none" spc="132">
                <a:solidFill>
                  <a:srgbClr val="000000"/>
                </a:solidFill>
                <a:latin typeface="DM Sans"/>
                <a:ea typeface="DM Sans"/>
                <a:cs typeface="DM Sans"/>
                <a:sym typeface="DM Sans"/>
              </a:rPr>
              <a:t>The privacy level is controlled using two parameters: epsilon (ε), which measures the privacy loss, and delta (δ), which indicates the probability of a privacy breach or failure probability.</a:t>
            </a:r>
          </a:p>
          <a:p>
            <a:pPr marL="0" lvl="0" indent="0" algn="l">
              <a:lnSpc>
                <a:spcPts val="2971"/>
              </a:lnSpc>
              <a:spcBef>
                <a:spcPct val="0"/>
              </a:spcBef>
            </a:pPr>
            <a:endParaRPr lang="en-US" sz="2201" u="none" spc="132">
              <a:solidFill>
                <a:srgbClr val="000000"/>
              </a:solidFill>
              <a:latin typeface="DM Sans"/>
              <a:ea typeface="DM Sans"/>
              <a:cs typeface="DM Sans"/>
              <a:sym typeface="DM Sans"/>
            </a:endParaRPr>
          </a:p>
          <a:p>
            <a:pPr marL="0" lvl="0" indent="0" algn="l">
              <a:lnSpc>
                <a:spcPts val="2971"/>
              </a:lnSpc>
              <a:spcBef>
                <a:spcPct val="0"/>
              </a:spcBef>
            </a:pPr>
            <a:r>
              <a:rPr lang="en-US" sz="2201" u="none" spc="132">
                <a:solidFill>
                  <a:srgbClr val="000000"/>
                </a:solidFill>
                <a:latin typeface="DM Sans"/>
                <a:ea typeface="DM Sans"/>
                <a:cs typeface="DM Sans"/>
                <a:sym typeface="DM Sans"/>
              </a:rPr>
              <a:t>Differential Privacy allows us to extract useful insights from data while protecting sensitive personal information, making it a powerful tool for privacy-preserving machine learning.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FFFE"/>
        </a:solidFill>
        <a:effectLst/>
      </p:bgPr>
    </p:bg>
    <p:spTree>
      <p:nvGrpSpPr>
        <p:cNvPr id="1" name=""/>
        <p:cNvGrpSpPr/>
        <p:nvPr/>
      </p:nvGrpSpPr>
      <p:grpSpPr>
        <a:xfrm>
          <a:off x="0" y="0"/>
          <a:ext cx="0" cy="0"/>
          <a:chOff x="0" y="0"/>
          <a:chExt cx="0" cy="0"/>
        </a:xfrm>
      </p:grpSpPr>
      <p:grpSp>
        <p:nvGrpSpPr>
          <p:cNvPr id="2" name="Group 2"/>
          <p:cNvGrpSpPr/>
          <p:nvPr/>
        </p:nvGrpSpPr>
        <p:grpSpPr>
          <a:xfrm>
            <a:off x="958398" y="2245969"/>
            <a:ext cx="8004270" cy="7700283"/>
            <a:chOff x="0" y="0"/>
            <a:chExt cx="2108121" cy="2028058"/>
          </a:xfrm>
        </p:grpSpPr>
        <p:sp>
          <p:nvSpPr>
            <p:cNvPr id="3" name="Freeform 3"/>
            <p:cNvSpPr/>
            <p:nvPr/>
          </p:nvSpPr>
          <p:spPr>
            <a:xfrm>
              <a:off x="0" y="0"/>
              <a:ext cx="2108121" cy="2028058"/>
            </a:xfrm>
            <a:custGeom>
              <a:avLst/>
              <a:gdLst/>
              <a:ahLst/>
              <a:cxnLst/>
              <a:rect l="l" t="t" r="r" b="b"/>
              <a:pathLst>
                <a:path w="2108121" h="2028058">
                  <a:moveTo>
                    <a:pt x="49328" y="0"/>
                  </a:moveTo>
                  <a:lnTo>
                    <a:pt x="2058792" y="0"/>
                  </a:lnTo>
                  <a:cubicBezTo>
                    <a:pt x="2071875" y="0"/>
                    <a:pt x="2084422" y="5197"/>
                    <a:pt x="2093673" y="14448"/>
                  </a:cubicBezTo>
                  <a:cubicBezTo>
                    <a:pt x="2102923" y="23699"/>
                    <a:pt x="2108121" y="36246"/>
                    <a:pt x="2108121" y="49328"/>
                  </a:cubicBezTo>
                  <a:lnTo>
                    <a:pt x="2108121" y="1978730"/>
                  </a:lnTo>
                  <a:cubicBezTo>
                    <a:pt x="2108121" y="2005973"/>
                    <a:pt x="2086035" y="2028058"/>
                    <a:pt x="2058792" y="2028058"/>
                  </a:cubicBezTo>
                  <a:lnTo>
                    <a:pt x="49328" y="2028058"/>
                  </a:lnTo>
                  <a:cubicBezTo>
                    <a:pt x="22085" y="2028058"/>
                    <a:pt x="0" y="2005973"/>
                    <a:pt x="0" y="1978730"/>
                  </a:cubicBezTo>
                  <a:lnTo>
                    <a:pt x="0" y="49328"/>
                  </a:lnTo>
                  <a:cubicBezTo>
                    <a:pt x="0" y="22085"/>
                    <a:pt x="22085" y="0"/>
                    <a:pt x="49328" y="0"/>
                  </a:cubicBezTo>
                  <a:close/>
                </a:path>
              </a:pathLst>
            </a:custGeom>
            <a:solidFill>
              <a:srgbClr val="CADFDF"/>
            </a:solidFill>
          </p:spPr>
        </p:sp>
        <p:sp>
          <p:nvSpPr>
            <p:cNvPr id="4" name="TextBox 4"/>
            <p:cNvSpPr txBox="1"/>
            <p:nvPr/>
          </p:nvSpPr>
          <p:spPr>
            <a:xfrm>
              <a:off x="0" y="-38100"/>
              <a:ext cx="2108121" cy="206615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04624" y="2100059"/>
            <a:ext cx="1254817" cy="1302168"/>
          </a:xfrm>
          <a:custGeom>
            <a:avLst/>
            <a:gdLst/>
            <a:ahLst/>
            <a:cxnLst/>
            <a:rect l="l" t="t" r="r" b="b"/>
            <a:pathLst>
              <a:path w="1254817" h="1302168">
                <a:moveTo>
                  <a:pt x="0" y="0"/>
                </a:moveTo>
                <a:lnTo>
                  <a:pt x="1254817" y="0"/>
                </a:lnTo>
                <a:lnTo>
                  <a:pt x="1254817" y="1302168"/>
                </a:lnTo>
                <a:lnTo>
                  <a:pt x="0" y="13021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638526" y="2100059"/>
            <a:ext cx="8118066" cy="7700283"/>
            <a:chOff x="0" y="0"/>
            <a:chExt cx="2138091" cy="2028058"/>
          </a:xfrm>
        </p:grpSpPr>
        <p:sp>
          <p:nvSpPr>
            <p:cNvPr id="7" name="Freeform 7"/>
            <p:cNvSpPr/>
            <p:nvPr/>
          </p:nvSpPr>
          <p:spPr>
            <a:xfrm>
              <a:off x="0" y="0"/>
              <a:ext cx="2138091" cy="2028058"/>
            </a:xfrm>
            <a:custGeom>
              <a:avLst/>
              <a:gdLst/>
              <a:ahLst/>
              <a:cxnLst/>
              <a:rect l="l" t="t" r="r" b="b"/>
              <a:pathLst>
                <a:path w="2138091" h="2028058">
                  <a:moveTo>
                    <a:pt x="48637" y="0"/>
                  </a:moveTo>
                  <a:lnTo>
                    <a:pt x="2089454" y="0"/>
                  </a:lnTo>
                  <a:cubicBezTo>
                    <a:pt x="2116316" y="0"/>
                    <a:pt x="2138091" y="21776"/>
                    <a:pt x="2138091" y="48637"/>
                  </a:cubicBezTo>
                  <a:lnTo>
                    <a:pt x="2138091" y="1979421"/>
                  </a:lnTo>
                  <a:cubicBezTo>
                    <a:pt x="2138091" y="2006283"/>
                    <a:pt x="2116316" y="2028058"/>
                    <a:pt x="2089454" y="2028058"/>
                  </a:cubicBezTo>
                  <a:lnTo>
                    <a:pt x="48637" y="2028058"/>
                  </a:lnTo>
                  <a:cubicBezTo>
                    <a:pt x="21776" y="2028058"/>
                    <a:pt x="0" y="2006283"/>
                    <a:pt x="0" y="1979421"/>
                  </a:cubicBezTo>
                  <a:lnTo>
                    <a:pt x="0" y="48637"/>
                  </a:lnTo>
                  <a:cubicBezTo>
                    <a:pt x="0" y="21776"/>
                    <a:pt x="21776" y="0"/>
                    <a:pt x="48637" y="0"/>
                  </a:cubicBezTo>
                  <a:close/>
                </a:path>
              </a:pathLst>
            </a:custGeom>
            <a:solidFill>
              <a:srgbClr val="D4F3F1"/>
            </a:solidFill>
          </p:spPr>
        </p:sp>
        <p:sp>
          <p:nvSpPr>
            <p:cNvPr id="8" name="TextBox 8"/>
            <p:cNvSpPr txBox="1"/>
            <p:nvPr/>
          </p:nvSpPr>
          <p:spPr>
            <a:xfrm>
              <a:off x="0" y="-38100"/>
              <a:ext cx="2138091" cy="2066158"/>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212392" y="2456354"/>
            <a:ext cx="888710" cy="922247"/>
          </a:xfrm>
          <a:custGeom>
            <a:avLst/>
            <a:gdLst/>
            <a:ahLst/>
            <a:cxnLst/>
            <a:rect l="l" t="t" r="r" b="b"/>
            <a:pathLst>
              <a:path w="888710" h="922247">
                <a:moveTo>
                  <a:pt x="0" y="0"/>
                </a:moveTo>
                <a:lnTo>
                  <a:pt x="888711" y="0"/>
                </a:lnTo>
                <a:lnTo>
                  <a:pt x="888711" y="922246"/>
                </a:lnTo>
                <a:lnTo>
                  <a:pt x="0" y="922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9535093" y="2245969"/>
            <a:ext cx="8322898" cy="7700283"/>
            <a:chOff x="0" y="0"/>
            <a:chExt cx="2192039" cy="2028058"/>
          </a:xfrm>
        </p:grpSpPr>
        <p:sp>
          <p:nvSpPr>
            <p:cNvPr id="11" name="Freeform 11"/>
            <p:cNvSpPr/>
            <p:nvPr/>
          </p:nvSpPr>
          <p:spPr>
            <a:xfrm>
              <a:off x="0" y="0"/>
              <a:ext cx="2192039" cy="2028058"/>
            </a:xfrm>
            <a:custGeom>
              <a:avLst/>
              <a:gdLst/>
              <a:ahLst/>
              <a:cxnLst/>
              <a:rect l="l" t="t" r="r" b="b"/>
              <a:pathLst>
                <a:path w="2192039" h="2028058">
                  <a:moveTo>
                    <a:pt x="47440" y="0"/>
                  </a:moveTo>
                  <a:lnTo>
                    <a:pt x="2144599" y="0"/>
                  </a:lnTo>
                  <a:cubicBezTo>
                    <a:pt x="2157181" y="0"/>
                    <a:pt x="2169247" y="4998"/>
                    <a:pt x="2178144" y="13895"/>
                  </a:cubicBezTo>
                  <a:cubicBezTo>
                    <a:pt x="2187041" y="22792"/>
                    <a:pt x="2192039" y="34858"/>
                    <a:pt x="2192039" y="47440"/>
                  </a:cubicBezTo>
                  <a:lnTo>
                    <a:pt x="2192039" y="1980618"/>
                  </a:lnTo>
                  <a:cubicBezTo>
                    <a:pt x="2192039" y="2006819"/>
                    <a:pt x="2170799" y="2028058"/>
                    <a:pt x="2144599" y="2028058"/>
                  </a:cubicBezTo>
                  <a:lnTo>
                    <a:pt x="47440" y="2028058"/>
                  </a:lnTo>
                  <a:cubicBezTo>
                    <a:pt x="34858" y="2028058"/>
                    <a:pt x="22792" y="2023060"/>
                    <a:pt x="13895" y="2014163"/>
                  </a:cubicBezTo>
                  <a:cubicBezTo>
                    <a:pt x="4998" y="2005267"/>
                    <a:pt x="0" y="1993200"/>
                    <a:pt x="0" y="1980618"/>
                  </a:cubicBezTo>
                  <a:lnTo>
                    <a:pt x="0" y="47440"/>
                  </a:lnTo>
                  <a:cubicBezTo>
                    <a:pt x="0" y="34858"/>
                    <a:pt x="4998" y="22792"/>
                    <a:pt x="13895" y="13895"/>
                  </a:cubicBezTo>
                  <a:cubicBezTo>
                    <a:pt x="22792" y="4998"/>
                    <a:pt x="34858" y="0"/>
                    <a:pt x="47440" y="0"/>
                  </a:cubicBezTo>
                  <a:close/>
                </a:path>
              </a:pathLst>
            </a:custGeom>
            <a:solidFill>
              <a:srgbClr val="CADFDF"/>
            </a:solidFill>
          </p:spPr>
        </p:sp>
        <p:sp>
          <p:nvSpPr>
            <p:cNvPr id="12" name="TextBox 12"/>
            <p:cNvSpPr txBox="1"/>
            <p:nvPr/>
          </p:nvSpPr>
          <p:spPr>
            <a:xfrm>
              <a:off x="0" y="-38100"/>
              <a:ext cx="2192039" cy="2066158"/>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9424982" y="2100059"/>
            <a:ext cx="8224492" cy="7700283"/>
            <a:chOff x="0" y="0"/>
            <a:chExt cx="2166121" cy="2028058"/>
          </a:xfrm>
        </p:grpSpPr>
        <p:sp>
          <p:nvSpPr>
            <p:cNvPr id="14" name="Freeform 14"/>
            <p:cNvSpPr/>
            <p:nvPr/>
          </p:nvSpPr>
          <p:spPr>
            <a:xfrm>
              <a:off x="0" y="0"/>
              <a:ext cx="2166121" cy="2028058"/>
            </a:xfrm>
            <a:custGeom>
              <a:avLst/>
              <a:gdLst/>
              <a:ahLst/>
              <a:cxnLst/>
              <a:rect l="l" t="t" r="r" b="b"/>
              <a:pathLst>
                <a:path w="2166121" h="2028058">
                  <a:moveTo>
                    <a:pt x="48008" y="0"/>
                  </a:moveTo>
                  <a:lnTo>
                    <a:pt x="2118114" y="0"/>
                  </a:lnTo>
                  <a:cubicBezTo>
                    <a:pt x="2144628" y="0"/>
                    <a:pt x="2166121" y="21494"/>
                    <a:pt x="2166121" y="48008"/>
                  </a:cubicBezTo>
                  <a:lnTo>
                    <a:pt x="2166121" y="1980051"/>
                  </a:lnTo>
                  <a:cubicBezTo>
                    <a:pt x="2166121" y="2006565"/>
                    <a:pt x="2144628" y="2028058"/>
                    <a:pt x="2118114" y="2028058"/>
                  </a:cubicBezTo>
                  <a:lnTo>
                    <a:pt x="48008" y="2028058"/>
                  </a:lnTo>
                  <a:cubicBezTo>
                    <a:pt x="21494" y="2028058"/>
                    <a:pt x="0" y="2006565"/>
                    <a:pt x="0" y="1980051"/>
                  </a:cubicBezTo>
                  <a:lnTo>
                    <a:pt x="0" y="48008"/>
                  </a:lnTo>
                  <a:cubicBezTo>
                    <a:pt x="0" y="21494"/>
                    <a:pt x="21494" y="0"/>
                    <a:pt x="48008" y="0"/>
                  </a:cubicBezTo>
                  <a:close/>
                </a:path>
              </a:pathLst>
            </a:custGeom>
            <a:solidFill>
              <a:srgbClr val="D4F3F1"/>
            </a:solidFill>
          </p:spPr>
        </p:sp>
        <p:sp>
          <p:nvSpPr>
            <p:cNvPr id="15" name="TextBox 15"/>
            <p:cNvSpPr txBox="1"/>
            <p:nvPr/>
          </p:nvSpPr>
          <p:spPr>
            <a:xfrm>
              <a:off x="0" y="-38100"/>
              <a:ext cx="2166121" cy="2066158"/>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9656308" y="3566271"/>
            <a:ext cx="7761841" cy="5990589"/>
          </a:xfrm>
          <a:prstGeom prst="rect">
            <a:avLst/>
          </a:prstGeom>
        </p:spPr>
        <p:txBody>
          <a:bodyPr lIns="0" tIns="0" rIns="0" bIns="0" rtlCol="0" anchor="t">
            <a:spAutoFit/>
          </a:bodyPr>
          <a:lstStyle/>
          <a:p>
            <a:pPr marL="410218" lvl="1" indent="-205109" algn="l">
              <a:lnSpc>
                <a:spcPts val="2660"/>
              </a:lnSpc>
              <a:buFont typeface="Arial"/>
              <a:buChar char="•"/>
            </a:pPr>
            <a:r>
              <a:rPr lang="en-US" sz="1900">
                <a:solidFill>
                  <a:srgbClr val="000000"/>
                </a:solidFill>
                <a:latin typeface="Canva Sans"/>
                <a:ea typeface="Canva Sans"/>
                <a:cs typeface="Canva Sans"/>
                <a:sym typeface="Canva Sans"/>
              </a:rPr>
              <a:t>DP-SGD is a private version of the Stochastic Gradient Descent (SGD) algorithm used in deep learning.</a:t>
            </a:r>
          </a:p>
          <a:p>
            <a:pPr algn="l">
              <a:lnSpc>
                <a:spcPts val="2660"/>
              </a:lnSpc>
            </a:pPr>
            <a:endParaRPr lang="en-US" sz="1900">
              <a:solidFill>
                <a:srgbClr val="000000"/>
              </a:solidFill>
              <a:latin typeface="Canva Sans"/>
              <a:ea typeface="Canva Sans"/>
              <a:cs typeface="Canva Sans"/>
              <a:sym typeface="Canva Sans"/>
            </a:endParaRPr>
          </a:p>
          <a:p>
            <a:pPr marL="410218" lvl="1" indent="-205109" algn="l">
              <a:lnSpc>
                <a:spcPts val="2660"/>
              </a:lnSpc>
              <a:buFont typeface="Arial"/>
              <a:buChar char="•"/>
            </a:pPr>
            <a:r>
              <a:rPr lang="en-US" sz="1900">
                <a:solidFill>
                  <a:srgbClr val="000000"/>
                </a:solidFill>
                <a:latin typeface="Canva Sans"/>
                <a:ea typeface="Canva Sans"/>
                <a:cs typeface="Canva Sans"/>
                <a:sym typeface="Canva Sans"/>
              </a:rPr>
              <a:t>It ensures privacy by:</a:t>
            </a:r>
          </a:p>
          <a:p>
            <a:pPr marL="820435" lvl="2" indent="-273478" algn="l">
              <a:lnSpc>
                <a:spcPts val="2660"/>
              </a:lnSpc>
              <a:buFont typeface="Arial"/>
              <a:buChar char="⚬"/>
            </a:pPr>
            <a:r>
              <a:rPr lang="en-US" sz="1900">
                <a:solidFill>
                  <a:srgbClr val="000000"/>
                </a:solidFill>
                <a:latin typeface="Canva Sans"/>
                <a:ea typeface="Canva Sans"/>
                <a:cs typeface="Canva Sans"/>
                <a:sym typeface="Canva Sans"/>
              </a:rPr>
              <a:t>Clipping each individual gradient to a fixed norm.</a:t>
            </a:r>
          </a:p>
          <a:p>
            <a:pPr marL="820435" lvl="2" indent="-273478" algn="l">
              <a:lnSpc>
                <a:spcPts val="2660"/>
              </a:lnSpc>
              <a:buFont typeface="Arial"/>
              <a:buChar char="⚬"/>
            </a:pPr>
            <a:r>
              <a:rPr lang="en-US" sz="1900">
                <a:solidFill>
                  <a:srgbClr val="000000"/>
                </a:solidFill>
                <a:latin typeface="Canva Sans"/>
                <a:ea typeface="Canva Sans"/>
                <a:cs typeface="Canva Sans"/>
                <a:sym typeface="Canva Sans"/>
              </a:rPr>
              <a:t>Adding Gaussian noise to the averaged gradients.</a:t>
            </a:r>
          </a:p>
          <a:p>
            <a:pPr algn="l">
              <a:lnSpc>
                <a:spcPts val="2660"/>
              </a:lnSpc>
            </a:pPr>
            <a:endParaRPr lang="en-US" sz="1900">
              <a:solidFill>
                <a:srgbClr val="000000"/>
              </a:solidFill>
              <a:latin typeface="Canva Sans"/>
              <a:ea typeface="Canva Sans"/>
              <a:cs typeface="Canva Sans"/>
              <a:sym typeface="Canva Sans"/>
            </a:endParaRPr>
          </a:p>
          <a:p>
            <a:pPr marL="410218" lvl="1" indent="-205109" algn="l">
              <a:lnSpc>
                <a:spcPts val="2660"/>
              </a:lnSpc>
              <a:buFont typeface="Arial"/>
              <a:buChar char="•"/>
            </a:pPr>
            <a:r>
              <a:rPr lang="en-US" sz="1900">
                <a:solidFill>
                  <a:srgbClr val="000000"/>
                </a:solidFill>
                <a:latin typeface="Canva Sans"/>
                <a:ea typeface="Canva Sans"/>
                <a:cs typeface="Canva Sans"/>
                <a:sym typeface="Canva Sans"/>
              </a:rPr>
              <a:t>Clipping protects individual data points from being entirely memorized by the model. It bounds the amount of information in a given update.</a:t>
            </a:r>
          </a:p>
          <a:p>
            <a:pPr algn="l">
              <a:lnSpc>
                <a:spcPts val="2660"/>
              </a:lnSpc>
            </a:pPr>
            <a:endParaRPr lang="en-US" sz="1900">
              <a:solidFill>
                <a:srgbClr val="000000"/>
              </a:solidFill>
              <a:latin typeface="Canva Sans"/>
              <a:ea typeface="Canva Sans"/>
              <a:cs typeface="Canva Sans"/>
              <a:sym typeface="Canva Sans"/>
            </a:endParaRPr>
          </a:p>
          <a:p>
            <a:pPr marL="410218" lvl="1" indent="-205109" algn="l">
              <a:lnSpc>
                <a:spcPts val="2660"/>
              </a:lnSpc>
              <a:buFont typeface="Arial"/>
              <a:buChar char="•"/>
            </a:pPr>
            <a:r>
              <a:rPr lang="en-US" sz="1900">
                <a:solidFill>
                  <a:srgbClr val="000000"/>
                </a:solidFill>
                <a:latin typeface="Canva Sans"/>
                <a:ea typeface="Canva Sans"/>
                <a:cs typeface="Canva Sans"/>
                <a:sym typeface="Canva Sans"/>
              </a:rPr>
              <a:t> The noise is added to the model gradients themselves to introduce privacy so that individual data points can’t be identified.</a:t>
            </a:r>
          </a:p>
          <a:p>
            <a:pPr algn="l">
              <a:lnSpc>
                <a:spcPts val="2660"/>
              </a:lnSpc>
            </a:pPr>
            <a:endParaRPr lang="en-US" sz="1900">
              <a:solidFill>
                <a:srgbClr val="000000"/>
              </a:solidFill>
              <a:latin typeface="Canva Sans"/>
              <a:ea typeface="Canva Sans"/>
              <a:cs typeface="Canva Sans"/>
              <a:sym typeface="Canva Sans"/>
            </a:endParaRPr>
          </a:p>
          <a:p>
            <a:pPr marL="410218" lvl="1" indent="-205109" algn="l">
              <a:lnSpc>
                <a:spcPts val="2660"/>
              </a:lnSpc>
              <a:buFont typeface="Arial"/>
              <a:buChar char="•"/>
            </a:pPr>
            <a:r>
              <a:rPr lang="en-US" sz="1900">
                <a:solidFill>
                  <a:srgbClr val="000000"/>
                </a:solidFill>
                <a:latin typeface="Canva Sans"/>
                <a:ea typeface="Canva Sans"/>
                <a:cs typeface="Canva Sans"/>
                <a:sym typeface="Canva Sans"/>
              </a:rPr>
              <a:t>More noise       better privacy, but possibly lower accuracy.</a:t>
            </a:r>
          </a:p>
          <a:p>
            <a:pPr marL="410218" lvl="1" indent="-205109" algn="l">
              <a:lnSpc>
                <a:spcPts val="2660"/>
              </a:lnSpc>
              <a:buFont typeface="Arial"/>
              <a:buChar char="•"/>
            </a:pPr>
            <a:r>
              <a:rPr lang="en-US" sz="1900">
                <a:solidFill>
                  <a:srgbClr val="000000"/>
                </a:solidFill>
                <a:latin typeface="Canva Sans"/>
                <a:ea typeface="Canva Sans"/>
                <a:cs typeface="Canva Sans"/>
                <a:sym typeface="Canva Sans"/>
              </a:rPr>
              <a:t>Less noise        Higher accuracy, but weaker privacy guarantees.</a:t>
            </a:r>
          </a:p>
          <a:p>
            <a:pPr algn="l">
              <a:lnSpc>
                <a:spcPts val="2660"/>
              </a:lnSpc>
            </a:pPr>
            <a:endParaRPr lang="en-US" sz="1900">
              <a:solidFill>
                <a:srgbClr val="000000"/>
              </a:solidFill>
              <a:latin typeface="Canva Sans"/>
              <a:ea typeface="Canva Sans"/>
              <a:cs typeface="Canva Sans"/>
              <a:sym typeface="Canva Sans"/>
            </a:endParaRPr>
          </a:p>
        </p:txBody>
      </p:sp>
      <p:sp>
        <p:nvSpPr>
          <p:cNvPr id="17" name="AutoShape 17"/>
          <p:cNvSpPr/>
          <p:nvPr/>
        </p:nvSpPr>
        <p:spPr>
          <a:xfrm>
            <a:off x="11455335" y="8793508"/>
            <a:ext cx="247686" cy="0"/>
          </a:xfrm>
          <a:prstGeom prst="line">
            <a:avLst/>
          </a:prstGeom>
          <a:ln w="38100" cap="flat">
            <a:solidFill>
              <a:srgbClr val="000000"/>
            </a:solidFill>
            <a:prstDash val="solid"/>
            <a:headEnd type="none" w="sm" len="sm"/>
            <a:tailEnd type="arrow" w="med" len="sm"/>
          </a:ln>
        </p:spPr>
      </p:sp>
      <p:sp>
        <p:nvSpPr>
          <p:cNvPr id="18" name="AutoShape 18"/>
          <p:cNvSpPr/>
          <p:nvPr/>
        </p:nvSpPr>
        <p:spPr>
          <a:xfrm>
            <a:off x="11455335" y="9131841"/>
            <a:ext cx="247686" cy="0"/>
          </a:xfrm>
          <a:prstGeom prst="line">
            <a:avLst/>
          </a:prstGeom>
          <a:ln w="38100" cap="flat">
            <a:solidFill>
              <a:srgbClr val="000000"/>
            </a:solidFill>
            <a:prstDash val="solid"/>
            <a:headEnd type="none" w="sm" len="sm"/>
            <a:tailEnd type="arrow" w="med" len="sm"/>
          </a:ln>
        </p:spPr>
      </p:sp>
      <p:sp>
        <p:nvSpPr>
          <p:cNvPr id="19" name="TextBox 19"/>
          <p:cNvSpPr txBox="1"/>
          <p:nvPr/>
        </p:nvSpPr>
        <p:spPr>
          <a:xfrm>
            <a:off x="638526" y="646632"/>
            <a:ext cx="11931159" cy="786623"/>
          </a:xfrm>
          <a:prstGeom prst="rect">
            <a:avLst/>
          </a:prstGeom>
        </p:spPr>
        <p:txBody>
          <a:bodyPr lIns="0" tIns="0" rIns="0" bIns="0" rtlCol="0" anchor="t">
            <a:spAutoFit/>
          </a:bodyPr>
          <a:lstStyle/>
          <a:p>
            <a:pPr marL="0" lvl="0" indent="0" algn="l">
              <a:lnSpc>
                <a:spcPts val="6475"/>
              </a:lnSpc>
              <a:spcBef>
                <a:spcPct val="0"/>
              </a:spcBef>
            </a:pPr>
            <a:r>
              <a:rPr lang="en-US" sz="4625" b="1" u="none" strike="noStrike">
                <a:solidFill>
                  <a:srgbClr val="406D6A"/>
                </a:solidFill>
                <a:latin typeface="Canva Sans Bold"/>
                <a:ea typeface="Canva Sans Bold"/>
                <a:cs typeface="Canva Sans Bold"/>
                <a:sym typeface="Canva Sans Bold"/>
              </a:rPr>
              <a:t>Differentially Private SGD Algorithm</a:t>
            </a:r>
          </a:p>
        </p:txBody>
      </p:sp>
      <p:sp>
        <p:nvSpPr>
          <p:cNvPr id="20" name="TextBox 20"/>
          <p:cNvSpPr txBox="1"/>
          <p:nvPr/>
        </p:nvSpPr>
        <p:spPr>
          <a:xfrm>
            <a:off x="958398" y="3575796"/>
            <a:ext cx="7325964" cy="5955029"/>
          </a:xfrm>
          <a:prstGeom prst="rect">
            <a:avLst/>
          </a:prstGeom>
        </p:spPr>
        <p:txBody>
          <a:bodyPr lIns="0" tIns="0" rIns="0" bIns="0" rtlCol="0" anchor="t">
            <a:spAutoFit/>
          </a:bodyPr>
          <a:lstStyle/>
          <a:p>
            <a:pPr marL="388628" lvl="1" indent="-194314" algn="l">
              <a:lnSpc>
                <a:spcPts val="2520"/>
              </a:lnSpc>
              <a:buFont typeface="Arial"/>
              <a:buChar char="•"/>
            </a:pPr>
            <a:r>
              <a:rPr lang="en-US" sz="1800">
                <a:solidFill>
                  <a:srgbClr val="000000"/>
                </a:solidFill>
                <a:latin typeface="Canva Sans"/>
                <a:ea typeface="Canva Sans"/>
                <a:cs typeface="Canva Sans"/>
                <a:sym typeface="Canva Sans"/>
              </a:rPr>
              <a:t>A simple way to protect training data privacy is to treat the training process as a </a:t>
            </a:r>
            <a:r>
              <a:rPr lang="en-US" sz="1800" b="1">
                <a:solidFill>
                  <a:srgbClr val="000000"/>
                </a:solidFill>
                <a:latin typeface="Canva Sans Bold"/>
                <a:ea typeface="Canva Sans Bold"/>
                <a:cs typeface="Canva Sans Bold"/>
                <a:sym typeface="Canva Sans Bold"/>
              </a:rPr>
              <a:t>black box</a:t>
            </a:r>
            <a:r>
              <a:rPr lang="en-US" sz="1800">
                <a:solidFill>
                  <a:srgbClr val="000000"/>
                </a:solidFill>
                <a:latin typeface="Canva Sans"/>
                <a:ea typeface="Canva Sans"/>
                <a:cs typeface="Canva Sans"/>
                <a:sym typeface="Canva Sans"/>
              </a:rPr>
              <a:t> and only privatize the </a:t>
            </a:r>
            <a:r>
              <a:rPr lang="en-US" sz="1800" b="1">
                <a:solidFill>
                  <a:srgbClr val="000000"/>
                </a:solidFill>
                <a:latin typeface="Canva Sans Bold"/>
                <a:ea typeface="Canva Sans Bold"/>
                <a:cs typeface="Canva Sans Bold"/>
                <a:sym typeface="Canva Sans Bold"/>
              </a:rPr>
              <a:t>final model parameters</a:t>
            </a:r>
            <a:r>
              <a:rPr lang="en-US" sz="1800">
                <a:solidFill>
                  <a:srgbClr val="000000"/>
                </a:solidFill>
                <a:latin typeface="Canva Sans"/>
                <a:ea typeface="Canva Sans"/>
                <a:cs typeface="Canva Sans"/>
                <a:sym typeface="Canva Sans"/>
              </a:rPr>
              <a:t>.</a:t>
            </a:r>
          </a:p>
          <a:p>
            <a:pPr algn="l">
              <a:lnSpc>
                <a:spcPts val="2520"/>
              </a:lnSpc>
            </a:pPr>
            <a:endParaRPr lang="en-US" sz="1800">
              <a:solidFill>
                <a:srgbClr val="000000"/>
              </a:solidFill>
              <a:latin typeface="Canva Sans"/>
              <a:ea typeface="Canva Sans"/>
              <a:cs typeface="Canva Sans"/>
              <a:sym typeface="Canva Sans"/>
            </a:endParaRPr>
          </a:p>
          <a:p>
            <a:pPr marL="388628" lvl="1" indent="-194314" algn="l">
              <a:lnSpc>
                <a:spcPts val="2520"/>
              </a:lnSpc>
              <a:buFont typeface="Arial"/>
              <a:buChar char="•"/>
            </a:pPr>
            <a:r>
              <a:rPr lang="en-US" sz="1800">
                <a:solidFill>
                  <a:srgbClr val="000000"/>
                </a:solidFill>
                <a:latin typeface="Canva Sans"/>
                <a:ea typeface="Canva Sans"/>
                <a:cs typeface="Canva Sans"/>
                <a:sym typeface="Canva Sans"/>
              </a:rPr>
              <a:t>Difficult to precisely understand how those </a:t>
            </a:r>
            <a:r>
              <a:rPr lang="en-US" sz="1800" b="1">
                <a:solidFill>
                  <a:srgbClr val="000000"/>
                </a:solidFill>
                <a:latin typeface="Canva Sans Bold"/>
                <a:ea typeface="Canva Sans Bold"/>
                <a:cs typeface="Canva Sans Bold"/>
                <a:sym typeface="Canva Sans Bold"/>
              </a:rPr>
              <a:t>parameters depend</a:t>
            </a:r>
            <a:r>
              <a:rPr lang="en-US" sz="1800">
                <a:solidFill>
                  <a:srgbClr val="000000"/>
                </a:solidFill>
                <a:latin typeface="Canva Sans"/>
                <a:ea typeface="Canva Sans"/>
                <a:cs typeface="Canva Sans"/>
                <a:sym typeface="Canva Sans"/>
              </a:rPr>
              <a:t> on the training data.</a:t>
            </a:r>
          </a:p>
          <a:p>
            <a:pPr algn="l">
              <a:lnSpc>
                <a:spcPts val="2520"/>
              </a:lnSpc>
            </a:pPr>
            <a:endParaRPr lang="en-US" sz="1800">
              <a:solidFill>
                <a:srgbClr val="000000"/>
              </a:solidFill>
              <a:latin typeface="Canva Sans"/>
              <a:ea typeface="Canva Sans"/>
              <a:cs typeface="Canva Sans"/>
              <a:sym typeface="Canva Sans"/>
            </a:endParaRPr>
          </a:p>
          <a:p>
            <a:pPr marL="388628" lvl="1" indent="-194314" algn="l">
              <a:lnSpc>
                <a:spcPts val="2520"/>
              </a:lnSpc>
              <a:buFont typeface="Arial"/>
              <a:buChar char="•"/>
            </a:pPr>
            <a:r>
              <a:rPr lang="en-US" sz="1800">
                <a:solidFill>
                  <a:srgbClr val="000000"/>
                </a:solidFill>
                <a:latin typeface="Canva Sans"/>
                <a:ea typeface="Canva Sans"/>
                <a:cs typeface="Canva Sans"/>
                <a:sym typeface="Canva Sans"/>
              </a:rPr>
              <a:t>To be safe, one might add </a:t>
            </a:r>
            <a:r>
              <a:rPr lang="en-US" sz="1800" b="1">
                <a:solidFill>
                  <a:srgbClr val="000000"/>
                </a:solidFill>
                <a:latin typeface="Canva Sans Bold"/>
                <a:ea typeface="Canva Sans Bold"/>
                <a:cs typeface="Canva Sans Bold"/>
                <a:sym typeface="Canva Sans Bold"/>
              </a:rPr>
              <a:t>conservative</a:t>
            </a:r>
            <a:r>
              <a:rPr lang="en-US" sz="1800">
                <a:solidFill>
                  <a:srgbClr val="000000"/>
                </a:solidFill>
                <a:latin typeface="Canva Sans"/>
                <a:ea typeface="Canva Sans"/>
                <a:cs typeface="Canva Sans"/>
                <a:sym typeface="Canva Sans"/>
              </a:rPr>
              <a:t> (i.e., large) amounts of </a:t>
            </a:r>
            <a:r>
              <a:rPr lang="en-US" sz="1800" b="1">
                <a:solidFill>
                  <a:srgbClr val="000000"/>
                </a:solidFill>
                <a:latin typeface="Canva Sans Bold"/>
                <a:ea typeface="Canva Sans Bold"/>
                <a:cs typeface="Canva Sans Bold"/>
                <a:sym typeface="Canva Sans Bold"/>
              </a:rPr>
              <a:t>noise</a:t>
            </a:r>
            <a:r>
              <a:rPr lang="en-US" sz="1800">
                <a:solidFill>
                  <a:srgbClr val="000000"/>
                </a:solidFill>
                <a:latin typeface="Canva Sans"/>
                <a:ea typeface="Canva Sans"/>
                <a:cs typeface="Canva Sans"/>
                <a:sym typeface="Canva Sans"/>
              </a:rPr>
              <a:t> based on worst-case scenarios.</a:t>
            </a:r>
          </a:p>
          <a:p>
            <a:pPr algn="l">
              <a:lnSpc>
                <a:spcPts val="2520"/>
              </a:lnSpc>
            </a:pPr>
            <a:endParaRPr lang="en-US" sz="1800">
              <a:solidFill>
                <a:srgbClr val="000000"/>
              </a:solidFill>
              <a:latin typeface="Canva Sans"/>
              <a:ea typeface="Canva Sans"/>
              <a:cs typeface="Canva Sans"/>
              <a:sym typeface="Canva Sans"/>
            </a:endParaRPr>
          </a:p>
          <a:p>
            <a:pPr marL="388628" lvl="1" indent="-194314" algn="l">
              <a:lnSpc>
                <a:spcPts val="2520"/>
              </a:lnSpc>
              <a:buFont typeface="Arial"/>
              <a:buChar char="•"/>
            </a:pPr>
            <a:r>
              <a:rPr lang="en-US" sz="1800">
                <a:solidFill>
                  <a:srgbClr val="000000"/>
                </a:solidFill>
                <a:latin typeface="Canva Sans"/>
                <a:ea typeface="Canva Sans"/>
                <a:cs typeface="Canva Sans"/>
                <a:sym typeface="Canva Sans"/>
              </a:rPr>
              <a:t>Unfortunately, this can severely harm the model's </a:t>
            </a:r>
            <a:r>
              <a:rPr lang="en-US" sz="1800" b="1">
                <a:solidFill>
                  <a:srgbClr val="000000"/>
                </a:solidFill>
                <a:latin typeface="Canva Sans Bold"/>
                <a:ea typeface="Canva Sans Bold"/>
                <a:cs typeface="Canva Sans Bold"/>
                <a:sym typeface="Canva Sans Bold"/>
              </a:rPr>
              <a:t>accuracy</a:t>
            </a:r>
            <a:r>
              <a:rPr lang="en-US" sz="1800">
                <a:solidFill>
                  <a:srgbClr val="000000"/>
                </a:solidFill>
                <a:latin typeface="Canva Sans"/>
                <a:ea typeface="Canva Sans"/>
                <a:cs typeface="Canva Sans"/>
                <a:sym typeface="Canva Sans"/>
              </a:rPr>
              <a:t> and utility.</a:t>
            </a:r>
          </a:p>
          <a:p>
            <a:pPr algn="l">
              <a:lnSpc>
                <a:spcPts val="2520"/>
              </a:lnSpc>
            </a:pPr>
            <a:endParaRPr lang="en-US" sz="1800">
              <a:solidFill>
                <a:srgbClr val="000000"/>
              </a:solidFill>
              <a:latin typeface="Canva Sans"/>
              <a:ea typeface="Canva Sans"/>
              <a:cs typeface="Canva Sans"/>
              <a:sym typeface="Canva Sans"/>
            </a:endParaRPr>
          </a:p>
          <a:p>
            <a:pPr marL="388628" lvl="1" indent="-194314" algn="l">
              <a:lnSpc>
                <a:spcPts val="2520"/>
              </a:lnSpc>
              <a:buFont typeface="Arial"/>
              <a:buChar char="•"/>
            </a:pPr>
            <a:r>
              <a:rPr lang="en-US" sz="1800">
                <a:solidFill>
                  <a:srgbClr val="000000"/>
                </a:solidFill>
                <a:latin typeface="Canva Sans"/>
                <a:ea typeface="Canva Sans"/>
                <a:cs typeface="Canva Sans"/>
                <a:sym typeface="Canva Sans"/>
              </a:rPr>
              <a:t>Instead, a better approach is to </a:t>
            </a:r>
            <a:r>
              <a:rPr lang="en-US" sz="1800" b="1">
                <a:solidFill>
                  <a:srgbClr val="000000"/>
                </a:solidFill>
                <a:latin typeface="Canva Sans Bold"/>
                <a:ea typeface="Canva Sans Bold"/>
                <a:cs typeface="Canva Sans Bold"/>
                <a:sym typeface="Canva Sans Bold"/>
              </a:rPr>
              <a:t>control the influence of data</a:t>
            </a:r>
            <a:r>
              <a:rPr lang="en-US" sz="1800">
                <a:solidFill>
                  <a:srgbClr val="000000"/>
                </a:solidFill>
                <a:latin typeface="Canva Sans"/>
                <a:ea typeface="Canva Sans"/>
                <a:cs typeface="Canva Sans"/>
                <a:sym typeface="Canva Sans"/>
              </a:rPr>
              <a:t> during the training process itself.</a:t>
            </a:r>
          </a:p>
          <a:p>
            <a:pPr algn="l">
              <a:lnSpc>
                <a:spcPts val="2520"/>
              </a:lnSpc>
            </a:pPr>
            <a:endParaRPr lang="en-US" sz="1800">
              <a:solidFill>
                <a:srgbClr val="000000"/>
              </a:solidFill>
              <a:latin typeface="Canva Sans"/>
              <a:ea typeface="Canva Sans"/>
              <a:cs typeface="Canva Sans"/>
              <a:sym typeface="Canva Sans"/>
            </a:endParaRPr>
          </a:p>
          <a:p>
            <a:pPr marL="388628" lvl="1" indent="-194314" algn="l">
              <a:lnSpc>
                <a:spcPts val="2520"/>
              </a:lnSpc>
              <a:buFont typeface="Arial"/>
              <a:buChar char="•"/>
            </a:pPr>
            <a:r>
              <a:rPr lang="en-US" sz="1800">
                <a:solidFill>
                  <a:srgbClr val="000000"/>
                </a:solidFill>
                <a:latin typeface="Canva Sans"/>
                <a:ea typeface="Canva Sans"/>
                <a:cs typeface="Canva Sans"/>
                <a:sym typeface="Canva Sans"/>
              </a:rPr>
              <a:t>By modifying the standard </a:t>
            </a:r>
            <a:r>
              <a:rPr lang="en-US" sz="1800" b="1">
                <a:solidFill>
                  <a:srgbClr val="000000"/>
                </a:solidFill>
                <a:latin typeface="Canva Sans Bold"/>
                <a:ea typeface="Canva Sans Bold"/>
                <a:cs typeface="Canva Sans Bold"/>
                <a:sym typeface="Canva Sans Bold"/>
              </a:rPr>
              <a:t>Stochastic Gradient Descent</a:t>
            </a:r>
            <a:r>
              <a:rPr lang="en-US" sz="1800">
                <a:solidFill>
                  <a:srgbClr val="000000"/>
                </a:solidFill>
                <a:latin typeface="Canva Sans"/>
                <a:ea typeface="Canva Sans"/>
                <a:cs typeface="Canva Sans"/>
                <a:sym typeface="Canva Sans"/>
              </a:rPr>
              <a:t> (SGD) this control over data is achieved.</a:t>
            </a:r>
          </a:p>
          <a:p>
            <a:pPr algn="l">
              <a:lnSpc>
                <a:spcPts val="2520"/>
              </a:lnSpc>
            </a:pPr>
            <a:endParaRPr lang="en-US" sz="1800">
              <a:solidFill>
                <a:srgbClr val="000000"/>
              </a:solidFill>
              <a:latin typeface="Canva Sans"/>
              <a:ea typeface="Canva Sans"/>
              <a:cs typeface="Canva Sans"/>
              <a:sym typeface="Canva Sans"/>
            </a:endParaRPr>
          </a:p>
        </p:txBody>
      </p:sp>
      <p:sp>
        <p:nvSpPr>
          <p:cNvPr id="21" name="TextBox 21"/>
          <p:cNvSpPr txBox="1"/>
          <p:nvPr/>
        </p:nvSpPr>
        <p:spPr>
          <a:xfrm>
            <a:off x="2329703" y="2589165"/>
            <a:ext cx="6128497" cy="599475"/>
          </a:xfrm>
          <a:prstGeom prst="rect">
            <a:avLst/>
          </a:prstGeom>
        </p:spPr>
        <p:txBody>
          <a:bodyPr wrap="square" lIns="0" tIns="0" rIns="0" bIns="0" rtlCol="0" anchor="t">
            <a:spAutoFit/>
          </a:bodyPr>
          <a:lstStyle/>
          <a:p>
            <a:pPr algn="ctr">
              <a:lnSpc>
                <a:spcPts val="4985"/>
              </a:lnSpc>
            </a:pPr>
            <a:r>
              <a:rPr lang="en-US" sz="3561" b="1" dirty="0">
                <a:solidFill>
                  <a:srgbClr val="000000"/>
                </a:solidFill>
                <a:latin typeface="Canva Sans Bold"/>
                <a:ea typeface="Canva Sans Bold"/>
                <a:cs typeface="Canva Sans Bold"/>
                <a:sym typeface="Canva Sans Bold"/>
              </a:rPr>
              <a:t>Motivation behind DP-SGD</a:t>
            </a:r>
          </a:p>
        </p:txBody>
      </p:sp>
      <p:sp>
        <p:nvSpPr>
          <p:cNvPr id="22" name="TextBox 22"/>
          <p:cNvSpPr txBox="1"/>
          <p:nvPr/>
        </p:nvSpPr>
        <p:spPr>
          <a:xfrm>
            <a:off x="12569684" y="2428153"/>
            <a:ext cx="3660915" cy="613409"/>
          </a:xfrm>
          <a:prstGeom prst="rect">
            <a:avLst/>
          </a:prstGeom>
        </p:spPr>
        <p:txBody>
          <a:bodyPr wrap="square" lIns="0" tIns="0" rIns="0" bIns="0" rtlCol="0" anchor="t">
            <a:spAutoFit/>
          </a:bodyPr>
          <a:lstStyle/>
          <a:p>
            <a:pPr algn="ctr">
              <a:lnSpc>
                <a:spcPts val="5040"/>
              </a:lnSpc>
            </a:pPr>
            <a:r>
              <a:rPr lang="en-US" sz="3600" b="1" dirty="0">
                <a:solidFill>
                  <a:srgbClr val="000000"/>
                </a:solidFill>
                <a:latin typeface="Canva Sans Bold"/>
                <a:ea typeface="Canva Sans Bold"/>
                <a:cs typeface="Canva Sans Bold"/>
                <a:sym typeface="Canva Sans Bold"/>
              </a:rPr>
              <a:t>What is DP-SGD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FFFE"/>
        </a:solidFill>
        <a:effectLst/>
      </p:bgPr>
    </p:bg>
    <p:spTree>
      <p:nvGrpSpPr>
        <p:cNvPr id="1" name=""/>
        <p:cNvGrpSpPr/>
        <p:nvPr/>
      </p:nvGrpSpPr>
      <p:grpSpPr>
        <a:xfrm>
          <a:off x="0" y="0"/>
          <a:ext cx="0" cy="0"/>
          <a:chOff x="0" y="0"/>
          <a:chExt cx="0" cy="0"/>
        </a:xfrm>
      </p:grpSpPr>
      <p:grpSp>
        <p:nvGrpSpPr>
          <p:cNvPr id="2" name="Group 2"/>
          <p:cNvGrpSpPr/>
          <p:nvPr/>
        </p:nvGrpSpPr>
        <p:grpSpPr>
          <a:xfrm>
            <a:off x="402059" y="2480566"/>
            <a:ext cx="8558769" cy="6981358"/>
            <a:chOff x="0" y="0"/>
            <a:chExt cx="2254161" cy="1838711"/>
          </a:xfrm>
        </p:grpSpPr>
        <p:sp>
          <p:nvSpPr>
            <p:cNvPr id="3" name="Freeform 3"/>
            <p:cNvSpPr/>
            <p:nvPr/>
          </p:nvSpPr>
          <p:spPr>
            <a:xfrm>
              <a:off x="0" y="0"/>
              <a:ext cx="2254161" cy="1838711"/>
            </a:xfrm>
            <a:custGeom>
              <a:avLst/>
              <a:gdLst/>
              <a:ahLst/>
              <a:cxnLst/>
              <a:rect l="l" t="t" r="r" b="b"/>
              <a:pathLst>
                <a:path w="2254161" h="1838711">
                  <a:moveTo>
                    <a:pt x="0" y="0"/>
                  </a:moveTo>
                  <a:lnTo>
                    <a:pt x="2254161" y="0"/>
                  </a:lnTo>
                  <a:lnTo>
                    <a:pt x="2254161" y="1838711"/>
                  </a:lnTo>
                  <a:lnTo>
                    <a:pt x="0" y="1838711"/>
                  </a:lnTo>
                  <a:close/>
                </a:path>
              </a:pathLst>
            </a:custGeom>
            <a:solidFill>
              <a:srgbClr val="AAD7D4"/>
            </a:solidFill>
          </p:spPr>
        </p:sp>
        <p:sp>
          <p:nvSpPr>
            <p:cNvPr id="4" name="TextBox 4"/>
            <p:cNvSpPr txBox="1"/>
            <p:nvPr/>
          </p:nvSpPr>
          <p:spPr>
            <a:xfrm>
              <a:off x="0" y="-38100"/>
              <a:ext cx="2254161" cy="1876811"/>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91232" y="2617303"/>
            <a:ext cx="8235662" cy="6049937"/>
          </a:xfrm>
          <a:custGeom>
            <a:avLst/>
            <a:gdLst/>
            <a:ahLst/>
            <a:cxnLst/>
            <a:rect l="l" t="t" r="r" b="b"/>
            <a:pathLst>
              <a:path w="8235662" h="6049937">
                <a:moveTo>
                  <a:pt x="0" y="0"/>
                </a:moveTo>
                <a:lnTo>
                  <a:pt x="8235662" y="0"/>
                </a:lnTo>
                <a:lnTo>
                  <a:pt x="8235662" y="6049937"/>
                </a:lnTo>
                <a:lnTo>
                  <a:pt x="0" y="6049937"/>
                </a:lnTo>
                <a:lnTo>
                  <a:pt x="0" y="0"/>
                </a:lnTo>
                <a:close/>
              </a:path>
            </a:pathLst>
          </a:custGeom>
          <a:blipFill>
            <a:blip r:embed="rId2"/>
            <a:stretch>
              <a:fillRect/>
            </a:stretch>
          </a:blipFill>
        </p:spPr>
      </p:sp>
      <p:grpSp>
        <p:nvGrpSpPr>
          <p:cNvPr id="6" name="Group 6"/>
          <p:cNvGrpSpPr/>
          <p:nvPr/>
        </p:nvGrpSpPr>
        <p:grpSpPr>
          <a:xfrm>
            <a:off x="9246577" y="2480566"/>
            <a:ext cx="8558769" cy="6981358"/>
            <a:chOff x="0" y="0"/>
            <a:chExt cx="2254161" cy="1838711"/>
          </a:xfrm>
        </p:grpSpPr>
        <p:sp>
          <p:nvSpPr>
            <p:cNvPr id="7" name="Freeform 7"/>
            <p:cNvSpPr/>
            <p:nvPr/>
          </p:nvSpPr>
          <p:spPr>
            <a:xfrm>
              <a:off x="0" y="0"/>
              <a:ext cx="2254161" cy="1838711"/>
            </a:xfrm>
            <a:custGeom>
              <a:avLst/>
              <a:gdLst/>
              <a:ahLst/>
              <a:cxnLst/>
              <a:rect l="l" t="t" r="r" b="b"/>
              <a:pathLst>
                <a:path w="2254161" h="1838711">
                  <a:moveTo>
                    <a:pt x="0" y="0"/>
                  </a:moveTo>
                  <a:lnTo>
                    <a:pt x="2254161" y="0"/>
                  </a:lnTo>
                  <a:lnTo>
                    <a:pt x="2254161" y="1838711"/>
                  </a:lnTo>
                  <a:lnTo>
                    <a:pt x="0" y="1838711"/>
                  </a:lnTo>
                  <a:close/>
                </a:path>
              </a:pathLst>
            </a:custGeom>
            <a:solidFill>
              <a:srgbClr val="AAD7D4"/>
            </a:solidFill>
          </p:spPr>
        </p:sp>
        <p:sp>
          <p:nvSpPr>
            <p:cNvPr id="8" name="TextBox 8"/>
            <p:cNvSpPr txBox="1"/>
            <p:nvPr/>
          </p:nvSpPr>
          <p:spPr>
            <a:xfrm>
              <a:off x="0" y="-38100"/>
              <a:ext cx="2254161" cy="1876811"/>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9367623" y="2617303"/>
            <a:ext cx="8302020" cy="3103733"/>
            <a:chOff x="0" y="0"/>
            <a:chExt cx="2186540" cy="817444"/>
          </a:xfrm>
        </p:grpSpPr>
        <p:sp>
          <p:nvSpPr>
            <p:cNvPr id="10" name="Freeform 10"/>
            <p:cNvSpPr/>
            <p:nvPr/>
          </p:nvSpPr>
          <p:spPr>
            <a:xfrm>
              <a:off x="0" y="0"/>
              <a:ext cx="2186540" cy="817444"/>
            </a:xfrm>
            <a:custGeom>
              <a:avLst/>
              <a:gdLst/>
              <a:ahLst/>
              <a:cxnLst/>
              <a:rect l="l" t="t" r="r" b="b"/>
              <a:pathLst>
                <a:path w="2186540" h="817444">
                  <a:moveTo>
                    <a:pt x="0" y="0"/>
                  </a:moveTo>
                  <a:lnTo>
                    <a:pt x="2186540" y="0"/>
                  </a:lnTo>
                  <a:lnTo>
                    <a:pt x="2186540" y="817444"/>
                  </a:lnTo>
                  <a:lnTo>
                    <a:pt x="0" y="817444"/>
                  </a:lnTo>
                  <a:close/>
                </a:path>
              </a:pathLst>
            </a:custGeom>
            <a:solidFill>
              <a:srgbClr val="FFFFFF"/>
            </a:solidFill>
          </p:spPr>
        </p:sp>
        <p:sp>
          <p:nvSpPr>
            <p:cNvPr id="11" name="TextBox 11"/>
            <p:cNvSpPr txBox="1"/>
            <p:nvPr/>
          </p:nvSpPr>
          <p:spPr>
            <a:xfrm>
              <a:off x="0" y="-38100"/>
              <a:ext cx="2186540" cy="855544"/>
            </a:xfrm>
            <a:prstGeom prst="rect">
              <a:avLst/>
            </a:prstGeom>
          </p:spPr>
          <p:txBody>
            <a:bodyPr lIns="50800" tIns="50800" rIns="50800" bIns="50800" rtlCol="0" anchor="ctr"/>
            <a:lstStyle/>
            <a:p>
              <a:pPr algn="ctr">
                <a:lnSpc>
                  <a:spcPts val="2659"/>
                </a:lnSpc>
              </a:pPr>
              <a:endParaRPr/>
            </a:p>
          </p:txBody>
        </p:sp>
      </p:grpSp>
      <p:pic>
        <p:nvPicPr>
          <p:cNvPr id="12" name="Picture 12"/>
          <p:cNvPicPr>
            <a:picLocks noChangeAspect="1"/>
          </p:cNvPicPr>
          <p:nvPr/>
        </p:nvPicPr>
        <p:blipFill>
          <a:blip r:embed="rId3"/>
          <a:stretch>
            <a:fillRect/>
          </a:stretch>
        </p:blipFill>
        <p:spPr>
          <a:xfrm>
            <a:off x="9174598" y="2625012"/>
            <a:ext cx="9003684" cy="3570426"/>
          </a:xfrm>
          <a:prstGeom prst="rect">
            <a:avLst/>
          </a:prstGeom>
        </p:spPr>
      </p:pic>
      <p:grpSp>
        <p:nvGrpSpPr>
          <p:cNvPr id="13" name="Group 13"/>
          <p:cNvGrpSpPr/>
          <p:nvPr/>
        </p:nvGrpSpPr>
        <p:grpSpPr>
          <a:xfrm>
            <a:off x="9367623" y="6110344"/>
            <a:ext cx="8302020" cy="2897616"/>
            <a:chOff x="0" y="0"/>
            <a:chExt cx="2186540" cy="763158"/>
          </a:xfrm>
        </p:grpSpPr>
        <p:sp>
          <p:nvSpPr>
            <p:cNvPr id="14" name="Freeform 14"/>
            <p:cNvSpPr/>
            <p:nvPr/>
          </p:nvSpPr>
          <p:spPr>
            <a:xfrm>
              <a:off x="0" y="0"/>
              <a:ext cx="2186540" cy="763158"/>
            </a:xfrm>
            <a:custGeom>
              <a:avLst/>
              <a:gdLst/>
              <a:ahLst/>
              <a:cxnLst/>
              <a:rect l="l" t="t" r="r" b="b"/>
              <a:pathLst>
                <a:path w="2186540" h="763158">
                  <a:moveTo>
                    <a:pt x="0" y="0"/>
                  </a:moveTo>
                  <a:lnTo>
                    <a:pt x="2186540" y="0"/>
                  </a:lnTo>
                  <a:lnTo>
                    <a:pt x="2186540" y="763158"/>
                  </a:lnTo>
                  <a:lnTo>
                    <a:pt x="0" y="763158"/>
                  </a:lnTo>
                  <a:close/>
                </a:path>
              </a:pathLst>
            </a:custGeom>
            <a:solidFill>
              <a:srgbClr val="FFFFFF"/>
            </a:solidFill>
          </p:spPr>
        </p:sp>
        <p:sp>
          <p:nvSpPr>
            <p:cNvPr id="15" name="TextBox 15"/>
            <p:cNvSpPr txBox="1"/>
            <p:nvPr/>
          </p:nvSpPr>
          <p:spPr>
            <a:xfrm>
              <a:off x="0" y="-38100"/>
              <a:ext cx="2186540" cy="801258"/>
            </a:xfrm>
            <a:prstGeom prst="rect">
              <a:avLst/>
            </a:prstGeom>
          </p:spPr>
          <p:txBody>
            <a:bodyPr lIns="50800" tIns="50800" rIns="50800" bIns="50800" rtlCol="0" anchor="ctr"/>
            <a:lstStyle/>
            <a:p>
              <a:pPr algn="ctr">
                <a:lnSpc>
                  <a:spcPts val="2659"/>
                </a:lnSpc>
              </a:pPr>
              <a:endParaRPr/>
            </a:p>
          </p:txBody>
        </p:sp>
      </p:grpSp>
      <p:pic>
        <p:nvPicPr>
          <p:cNvPr id="16" name="Picture 16"/>
          <p:cNvPicPr>
            <a:picLocks noChangeAspect="1"/>
          </p:cNvPicPr>
          <p:nvPr/>
        </p:nvPicPr>
        <p:blipFill>
          <a:blip r:embed="rId4"/>
          <a:stretch>
            <a:fillRect/>
          </a:stretch>
        </p:blipFill>
        <p:spPr>
          <a:xfrm>
            <a:off x="8877444" y="6126506"/>
            <a:ext cx="9297034" cy="3315487"/>
          </a:xfrm>
          <a:prstGeom prst="rect">
            <a:avLst/>
          </a:prstGeom>
        </p:spPr>
      </p:pic>
      <p:sp>
        <p:nvSpPr>
          <p:cNvPr id="17" name="Freeform 17"/>
          <p:cNvSpPr/>
          <p:nvPr/>
        </p:nvSpPr>
        <p:spPr>
          <a:xfrm>
            <a:off x="9554343" y="2769487"/>
            <a:ext cx="419694" cy="443907"/>
          </a:xfrm>
          <a:custGeom>
            <a:avLst/>
            <a:gdLst/>
            <a:ahLst/>
            <a:cxnLst/>
            <a:rect l="l" t="t" r="r" b="b"/>
            <a:pathLst>
              <a:path w="419694" h="443907">
                <a:moveTo>
                  <a:pt x="0" y="0"/>
                </a:moveTo>
                <a:lnTo>
                  <a:pt x="419693" y="0"/>
                </a:lnTo>
                <a:lnTo>
                  <a:pt x="419693" y="443907"/>
                </a:lnTo>
                <a:lnTo>
                  <a:pt x="0" y="44390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8"/>
          <p:cNvSpPr/>
          <p:nvPr/>
        </p:nvSpPr>
        <p:spPr>
          <a:xfrm>
            <a:off x="9652197" y="6316384"/>
            <a:ext cx="646211" cy="427204"/>
          </a:xfrm>
          <a:custGeom>
            <a:avLst/>
            <a:gdLst/>
            <a:ahLst/>
            <a:cxnLst/>
            <a:rect l="l" t="t" r="r" b="b"/>
            <a:pathLst>
              <a:path w="646211" h="427204">
                <a:moveTo>
                  <a:pt x="0" y="0"/>
                </a:moveTo>
                <a:lnTo>
                  <a:pt x="646212" y="0"/>
                </a:lnTo>
                <a:lnTo>
                  <a:pt x="646212" y="427204"/>
                </a:lnTo>
                <a:lnTo>
                  <a:pt x="0" y="42720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9" name="Group 19"/>
          <p:cNvGrpSpPr/>
          <p:nvPr/>
        </p:nvGrpSpPr>
        <p:grpSpPr>
          <a:xfrm>
            <a:off x="591232" y="8667240"/>
            <a:ext cx="8235662" cy="610918"/>
            <a:chOff x="0" y="0"/>
            <a:chExt cx="2169063" cy="160900"/>
          </a:xfrm>
        </p:grpSpPr>
        <p:sp>
          <p:nvSpPr>
            <p:cNvPr id="20" name="Freeform 20"/>
            <p:cNvSpPr/>
            <p:nvPr/>
          </p:nvSpPr>
          <p:spPr>
            <a:xfrm>
              <a:off x="0" y="0"/>
              <a:ext cx="2169063" cy="160900"/>
            </a:xfrm>
            <a:custGeom>
              <a:avLst/>
              <a:gdLst/>
              <a:ahLst/>
              <a:cxnLst/>
              <a:rect l="l" t="t" r="r" b="b"/>
              <a:pathLst>
                <a:path w="2169063" h="160900">
                  <a:moveTo>
                    <a:pt x="0" y="0"/>
                  </a:moveTo>
                  <a:lnTo>
                    <a:pt x="2169063" y="0"/>
                  </a:lnTo>
                  <a:lnTo>
                    <a:pt x="2169063" y="160900"/>
                  </a:lnTo>
                  <a:lnTo>
                    <a:pt x="0" y="160900"/>
                  </a:lnTo>
                  <a:close/>
                </a:path>
              </a:pathLst>
            </a:custGeom>
            <a:solidFill>
              <a:srgbClr val="FFFFFF"/>
            </a:solidFill>
          </p:spPr>
        </p:sp>
        <p:sp>
          <p:nvSpPr>
            <p:cNvPr id="21" name="TextBox 21"/>
            <p:cNvSpPr txBox="1"/>
            <p:nvPr/>
          </p:nvSpPr>
          <p:spPr>
            <a:xfrm>
              <a:off x="0" y="-38100"/>
              <a:ext cx="2169063" cy="199000"/>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a:off x="13518633" y="5775785"/>
            <a:ext cx="279809" cy="279809"/>
          </a:xfrm>
          <a:custGeom>
            <a:avLst/>
            <a:gdLst/>
            <a:ahLst/>
            <a:cxnLst/>
            <a:rect l="l" t="t" r="r" b="b"/>
            <a:pathLst>
              <a:path w="279809" h="279809">
                <a:moveTo>
                  <a:pt x="0" y="0"/>
                </a:moveTo>
                <a:lnTo>
                  <a:pt x="279809" y="0"/>
                </a:lnTo>
                <a:lnTo>
                  <a:pt x="279809" y="279809"/>
                </a:lnTo>
                <a:lnTo>
                  <a:pt x="0" y="279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3" name="TextBox 23"/>
          <p:cNvSpPr txBox="1"/>
          <p:nvPr/>
        </p:nvSpPr>
        <p:spPr>
          <a:xfrm>
            <a:off x="591232" y="801980"/>
            <a:ext cx="11931159" cy="786623"/>
          </a:xfrm>
          <a:prstGeom prst="rect">
            <a:avLst/>
          </a:prstGeom>
        </p:spPr>
        <p:txBody>
          <a:bodyPr lIns="0" tIns="0" rIns="0" bIns="0" rtlCol="0" anchor="t">
            <a:spAutoFit/>
          </a:bodyPr>
          <a:lstStyle/>
          <a:p>
            <a:pPr marL="0" lvl="0" indent="0" algn="l">
              <a:lnSpc>
                <a:spcPts val="6475"/>
              </a:lnSpc>
              <a:spcBef>
                <a:spcPct val="0"/>
              </a:spcBef>
            </a:pPr>
            <a:r>
              <a:rPr lang="en-US" sz="4625" b="1" u="none" strike="noStrike">
                <a:solidFill>
                  <a:srgbClr val="406D6A"/>
                </a:solidFill>
                <a:latin typeface="Canva Sans Bold"/>
                <a:ea typeface="Canva Sans Bold"/>
                <a:cs typeface="Canva Sans Bold"/>
                <a:sym typeface="Canva Sans Bold"/>
              </a:rPr>
              <a:t>Differentially Private SGD Algorithm</a:t>
            </a:r>
          </a:p>
        </p:txBody>
      </p:sp>
      <p:sp>
        <p:nvSpPr>
          <p:cNvPr id="24" name="TextBox 24"/>
          <p:cNvSpPr txBox="1"/>
          <p:nvPr/>
        </p:nvSpPr>
        <p:spPr>
          <a:xfrm>
            <a:off x="7533040" y="2762544"/>
            <a:ext cx="7939958" cy="422275"/>
          </a:xfrm>
          <a:prstGeom prst="rect">
            <a:avLst/>
          </a:prstGeom>
        </p:spPr>
        <p:txBody>
          <a:bodyPr lIns="0" tIns="0" rIns="0" bIns="0" rtlCol="0" anchor="t">
            <a:spAutoFit/>
          </a:bodyPr>
          <a:lstStyle/>
          <a:p>
            <a:pPr marL="0" lvl="0" indent="0" algn="ctr">
              <a:lnSpc>
                <a:spcPts val="3499"/>
              </a:lnSpc>
              <a:spcBef>
                <a:spcPct val="0"/>
              </a:spcBef>
            </a:pPr>
            <a:r>
              <a:rPr lang="en-US" sz="2499" b="1" i="1" u="none" strike="noStrike">
                <a:solidFill>
                  <a:srgbClr val="406D6A"/>
                </a:solidFill>
                <a:latin typeface="Canva Sans Bold Italics"/>
                <a:ea typeface="Canva Sans Bold Italics"/>
                <a:cs typeface="Canva Sans Bold Italics"/>
                <a:sym typeface="Canva Sans Bold Italics"/>
              </a:rPr>
              <a:t>Clipping Gradient</a:t>
            </a:r>
          </a:p>
        </p:txBody>
      </p:sp>
      <p:sp>
        <p:nvSpPr>
          <p:cNvPr id="25" name="TextBox 25"/>
          <p:cNvSpPr txBox="1"/>
          <p:nvPr/>
        </p:nvSpPr>
        <p:spPr>
          <a:xfrm>
            <a:off x="10427023" y="6295036"/>
            <a:ext cx="2010668" cy="422275"/>
          </a:xfrm>
          <a:prstGeom prst="rect">
            <a:avLst/>
          </a:prstGeom>
        </p:spPr>
        <p:txBody>
          <a:bodyPr lIns="0" tIns="0" rIns="0" bIns="0" rtlCol="0" anchor="t">
            <a:spAutoFit/>
          </a:bodyPr>
          <a:lstStyle/>
          <a:p>
            <a:pPr algn="ctr">
              <a:lnSpc>
                <a:spcPts val="3499"/>
              </a:lnSpc>
            </a:pPr>
            <a:r>
              <a:rPr lang="en-US" sz="2499" b="1" i="1">
                <a:solidFill>
                  <a:srgbClr val="406D6A"/>
                </a:solidFill>
                <a:latin typeface="Canva Sans Bold Italics"/>
                <a:ea typeface="Canva Sans Bold Italics"/>
                <a:cs typeface="Canva Sans Bold Italics"/>
                <a:sym typeface="Canva Sans Bold Italics"/>
              </a:rPr>
              <a:t>Adding noise</a:t>
            </a:r>
          </a:p>
        </p:txBody>
      </p:sp>
      <p:sp>
        <p:nvSpPr>
          <p:cNvPr id="26" name="TextBox 26"/>
          <p:cNvSpPr txBox="1"/>
          <p:nvPr/>
        </p:nvSpPr>
        <p:spPr>
          <a:xfrm>
            <a:off x="591232" y="8819047"/>
            <a:ext cx="8235662" cy="339725"/>
          </a:xfrm>
          <a:prstGeom prst="rect">
            <a:avLst/>
          </a:prstGeom>
        </p:spPr>
        <p:txBody>
          <a:bodyPr lIns="0" tIns="0" rIns="0" bIns="0" rtlCol="0" anchor="t">
            <a:spAutoFit/>
          </a:bodyPr>
          <a:lstStyle/>
          <a:p>
            <a:pPr algn="ctr">
              <a:lnSpc>
                <a:spcPts val="2799"/>
              </a:lnSpc>
            </a:pPr>
            <a:r>
              <a:rPr lang="en-US" sz="1999">
                <a:solidFill>
                  <a:srgbClr val="000000"/>
                </a:solidFill>
                <a:latin typeface="Canva Sans"/>
                <a:ea typeface="Canva Sans"/>
                <a:cs typeface="Canva Sans"/>
                <a:sym typeface="Canva Sans"/>
              </a:rPr>
              <a:t>Here, each epoch is a 100 iteration of the main loop, i.e. 100 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FFFE"/>
        </a:solidFill>
        <a:effectLst/>
      </p:bgPr>
    </p:bg>
    <p:spTree>
      <p:nvGrpSpPr>
        <p:cNvPr id="1" name=""/>
        <p:cNvGrpSpPr/>
        <p:nvPr/>
      </p:nvGrpSpPr>
      <p:grpSpPr>
        <a:xfrm>
          <a:off x="0" y="0"/>
          <a:ext cx="0" cy="0"/>
          <a:chOff x="0" y="0"/>
          <a:chExt cx="0" cy="0"/>
        </a:xfrm>
      </p:grpSpPr>
      <p:grpSp>
        <p:nvGrpSpPr>
          <p:cNvPr id="2" name="Group 2"/>
          <p:cNvGrpSpPr/>
          <p:nvPr/>
        </p:nvGrpSpPr>
        <p:grpSpPr>
          <a:xfrm>
            <a:off x="958398" y="2245969"/>
            <a:ext cx="8004270" cy="7700283"/>
            <a:chOff x="0" y="0"/>
            <a:chExt cx="2108121" cy="2028058"/>
          </a:xfrm>
        </p:grpSpPr>
        <p:sp>
          <p:nvSpPr>
            <p:cNvPr id="3" name="Freeform 3"/>
            <p:cNvSpPr/>
            <p:nvPr/>
          </p:nvSpPr>
          <p:spPr>
            <a:xfrm>
              <a:off x="0" y="0"/>
              <a:ext cx="2108121" cy="2028058"/>
            </a:xfrm>
            <a:custGeom>
              <a:avLst/>
              <a:gdLst/>
              <a:ahLst/>
              <a:cxnLst/>
              <a:rect l="l" t="t" r="r" b="b"/>
              <a:pathLst>
                <a:path w="2108121" h="2028058">
                  <a:moveTo>
                    <a:pt x="49328" y="0"/>
                  </a:moveTo>
                  <a:lnTo>
                    <a:pt x="2058792" y="0"/>
                  </a:lnTo>
                  <a:cubicBezTo>
                    <a:pt x="2071875" y="0"/>
                    <a:pt x="2084422" y="5197"/>
                    <a:pt x="2093673" y="14448"/>
                  </a:cubicBezTo>
                  <a:cubicBezTo>
                    <a:pt x="2102923" y="23699"/>
                    <a:pt x="2108121" y="36246"/>
                    <a:pt x="2108121" y="49328"/>
                  </a:cubicBezTo>
                  <a:lnTo>
                    <a:pt x="2108121" y="1978730"/>
                  </a:lnTo>
                  <a:cubicBezTo>
                    <a:pt x="2108121" y="2005973"/>
                    <a:pt x="2086035" y="2028058"/>
                    <a:pt x="2058792" y="2028058"/>
                  </a:cubicBezTo>
                  <a:lnTo>
                    <a:pt x="49328" y="2028058"/>
                  </a:lnTo>
                  <a:cubicBezTo>
                    <a:pt x="22085" y="2028058"/>
                    <a:pt x="0" y="2005973"/>
                    <a:pt x="0" y="1978730"/>
                  </a:cubicBezTo>
                  <a:lnTo>
                    <a:pt x="0" y="49328"/>
                  </a:lnTo>
                  <a:cubicBezTo>
                    <a:pt x="0" y="22085"/>
                    <a:pt x="22085" y="0"/>
                    <a:pt x="49328" y="0"/>
                  </a:cubicBezTo>
                  <a:close/>
                </a:path>
              </a:pathLst>
            </a:custGeom>
            <a:solidFill>
              <a:srgbClr val="CADFDF"/>
            </a:solidFill>
          </p:spPr>
        </p:sp>
        <p:sp>
          <p:nvSpPr>
            <p:cNvPr id="4" name="TextBox 4"/>
            <p:cNvSpPr txBox="1"/>
            <p:nvPr/>
          </p:nvSpPr>
          <p:spPr>
            <a:xfrm>
              <a:off x="0" y="-38100"/>
              <a:ext cx="2108121" cy="206615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638526" y="2100059"/>
            <a:ext cx="8118066" cy="7700283"/>
            <a:chOff x="0" y="0"/>
            <a:chExt cx="2138091" cy="2028058"/>
          </a:xfrm>
        </p:grpSpPr>
        <p:sp>
          <p:nvSpPr>
            <p:cNvPr id="6" name="Freeform 6"/>
            <p:cNvSpPr/>
            <p:nvPr/>
          </p:nvSpPr>
          <p:spPr>
            <a:xfrm>
              <a:off x="0" y="0"/>
              <a:ext cx="2138091" cy="2028058"/>
            </a:xfrm>
            <a:custGeom>
              <a:avLst/>
              <a:gdLst/>
              <a:ahLst/>
              <a:cxnLst/>
              <a:rect l="l" t="t" r="r" b="b"/>
              <a:pathLst>
                <a:path w="2138091" h="2028058">
                  <a:moveTo>
                    <a:pt x="48637" y="0"/>
                  </a:moveTo>
                  <a:lnTo>
                    <a:pt x="2089454" y="0"/>
                  </a:lnTo>
                  <a:cubicBezTo>
                    <a:pt x="2116316" y="0"/>
                    <a:pt x="2138091" y="21776"/>
                    <a:pt x="2138091" y="48637"/>
                  </a:cubicBezTo>
                  <a:lnTo>
                    <a:pt x="2138091" y="1979421"/>
                  </a:lnTo>
                  <a:cubicBezTo>
                    <a:pt x="2138091" y="2006283"/>
                    <a:pt x="2116316" y="2028058"/>
                    <a:pt x="2089454" y="2028058"/>
                  </a:cubicBezTo>
                  <a:lnTo>
                    <a:pt x="48637" y="2028058"/>
                  </a:lnTo>
                  <a:cubicBezTo>
                    <a:pt x="21776" y="2028058"/>
                    <a:pt x="0" y="2006283"/>
                    <a:pt x="0" y="1979421"/>
                  </a:cubicBezTo>
                  <a:lnTo>
                    <a:pt x="0" y="48637"/>
                  </a:lnTo>
                  <a:cubicBezTo>
                    <a:pt x="0" y="21776"/>
                    <a:pt x="21776" y="0"/>
                    <a:pt x="48637" y="0"/>
                  </a:cubicBezTo>
                  <a:close/>
                </a:path>
              </a:pathLst>
            </a:custGeom>
            <a:solidFill>
              <a:srgbClr val="D4F3F1"/>
            </a:solidFill>
          </p:spPr>
        </p:sp>
        <p:sp>
          <p:nvSpPr>
            <p:cNvPr id="7" name="TextBox 7"/>
            <p:cNvSpPr txBox="1"/>
            <p:nvPr/>
          </p:nvSpPr>
          <p:spPr>
            <a:xfrm>
              <a:off x="0" y="-38100"/>
              <a:ext cx="2138091" cy="20661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9647284" y="2245969"/>
            <a:ext cx="8004270" cy="7700283"/>
            <a:chOff x="0" y="0"/>
            <a:chExt cx="2108121" cy="2028058"/>
          </a:xfrm>
        </p:grpSpPr>
        <p:sp>
          <p:nvSpPr>
            <p:cNvPr id="9" name="Freeform 9"/>
            <p:cNvSpPr/>
            <p:nvPr/>
          </p:nvSpPr>
          <p:spPr>
            <a:xfrm>
              <a:off x="0" y="0"/>
              <a:ext cx="2108121" cy="2028058"/>
            </a:xfrm>
            <a:custGeom>
              <a:avLst/>
              <a:gdLst/>
              <a:ahLst/>
              <a:cxnLst/>
              <a:rect l="l" t="t" r="r" b="b"/>
              <a:pathLst>
                <a:path w="2108121" h="2028058">
                  <a:moveTo>
                    <a:pt x="49328" y="0"/>
                  </a:moveTo>
                  <a:lnTo>
                    <a:pt x="2058792" y="0"/>
                  </a:lnTo>
                  <a:cubicBezTo>
                    <a:pt x="2071875" y="0"/>
                    <a:pt x="2084422" y="5197"/>
                    <a:pt x="2093673" y="14448"/>
                  </a:cubicBezTo>
                  <a:cubicBezTo>
                    <a:pt x="2102923" y="23699"/>
                    <a:pt x="2108121" y="36246"/>
                    <a:pt x="2108121" y="49328"/>
                  </a:cubicBezTo>
                  <a:lnTo>
                    <a:pt x="2108121" y="1978730"/>
                  </a:lnTo>
                  <a:cubicBezTo>
                    <a:pt x="2108121" y="2005973"/>
                    <a:pt x="2086035" y="2028058"/>
                    <a:pt x="2058792" y="2028058"/>
                  </a:cubicBezTo>
                  <a:lnTo>
                    <a:pt x="49328" y="2028058"/>
                  </a:lnTo>
                  <a:cubicBezTo>
                    <a:pt x="22085" y="2028058"/>
                    <a:pt x="0" y="2005973"/>
                    <a:pt x="0" y="1978730"/>
                  </a:cubicBezTo>
                  <a:lnTo>
                    <a:pt x="0" y="49328"/>
                  </a:lnTo>
                  <a:cubicBezTo>
                    <a:pt x="0" y="22085"/>
                    <a:pt x="22085" y="0"/>
                    <a:pt x="49328" y="0"/>
                  </a:cubicBezTo>
                  <a:close/>
                </a:path>
              </a:pathLst>
            </a:custGeom>
            <a:solidFill>
              <a:srgbClr val="CADFDF"/>
            </a:solidFill>
          </p:spPr>
        </p:sp>
        <p:sp>
          <p:nvSpPr>
            <p:cNvPr id="10" name="TextBox 10"/>
            <p:cNvSpPr txBox="1"/>
            <p:nvPr/>
          </p:nvSpPr>
          <p:spPr>
            <a:xfrm>
              <a:off x="0" y="-38100"/>
              <a:ext cx="2108121" cy="206615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327412" y="2100059"/>
            <a:ext cx="8118066" cy="7700283"/>
            <a:chOff x="0" y="0"/>
            <a:chExt cx="2138091" cy="2028058"/>
          </a:xfrm>
        </p:grpSpPr>
        <p:sp>
          <p:nvSpPr>
            <p:cNvPr id="12" name="Freeform 12"/>
            <p:cNvSpPr/>
            <p:nvPr/>
          </p:nvSpPr>
          <p:spPr>
            <a:xfrm>
              <a:off x="0" y="0"/>
              <a:ext cx="2138091" cy="2028058"/>
            </a:xfrm>
            <a:custGeom>
              <a:avLst/>
              <a:gdLst/>
              <a:ahLst/>
              <a:cxnLst/>
              <a:rect l="l" t="t" r="r" b="b"/>
              <a:pathLst>
                <a:path w="2138091" h="2028058">
                  <a:moveTo>
                    <a:pt x="48637" y="0"/>
                  </a:moveTo>
                  <a:lnTo>
                    <a:pt x="2089454" y="0"/>
                  </a:lnTo>
                  <a:cubicBezTo>
                    <a:pt x="2116316" y="0"/>
                    <a:pt x="2138091" y="21776"/>
                    <a:pt x="2138091" y="48637"/>
                  </a:cubicBezTo>
                  <a:lnTo>
                    <a:pt x="2138091" y="1979421"/>
                  </a:lnTo>
                  <a:cubicBezTo>
                    <a:pt x="2138091" y="2006283"/>
                    <a:pt x="2116316" y="2028058"/>
                    <a:pt x="2089454" y="2028058"/>
                  </a:cubicBezTo>
                  <a:lnTo>
                    <a:pt x="48637" y="2028058"/>
                  </a:lnTo>
                  <a:cubicBezTo>
                    <a:pt x="21776" y="2028058"/>
                    <a:pt x="0" y="2006283"/>
                    <a:pt x="0" y="1979421"/>
                  </a:cubicBezTo>
                  <a:lnTo>
                    <a:pt x="0" y="48637"/>
                  </a:lnTo>
                  <a:cubicBezTo>
                    <a:pt x="0" y="21776"/>
                    <a:pt x="21776" y="0"/>
                    <a:pt x="48637" y="0"/>
                  </a:cubicBezTo>
                  <a:close/>
                </a:path>
              </a:pathLst>
            </a:custGeom>
            <a:solidFill>
              <a:srgbClr val="D4F3F1"/>
            </a:solidFill>
          </p:spPr>
        </p:sp>
        <p:sp>
          <p:nvSpPr>
            <p:cNvPr id="13" name="TextBox 13"/>
            <p:cNvSpPr txBox="1"/>
            <p:nvPr/>
          </p:nvSpPr>
          <p:spPr>
            <a:xfrm>
              <a:off x="0" y="-38100"/>
              <a:ext cx="2138091" cy="2066158"/>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0964846" y="2280801"/>
            <a:ext cx="647505" cy="931662"/>
          </a:xfrm>
          <a:custGeom>
            <a:avLst/>
            <a:gdLst/>
            <a:ahLst/>
            <a:cxnLst/>
            <a:rect l="l" t="t" r="r" b="b"/>
            <a:pathLst>
              <a:path w="647505" h="931662">
                <a:moveTo>
                  <a:pt x="0" y="0"/>
                </a:moveTo>
                <a:lnTo>
                  <a:pt x="647505" y="0"/>
                </a:lnTo>
                <a:lnTo>
                  <a:pt x="647505" y="931662"/>
                </a:lnTo>
                <a:lnTo>
                  <a:pt x="0" y="9316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1028700" y="942975"/>
            <a:ext cx="7505700" cy="787387"/>
          </a:xfrm>
          <a:prstGeom prst="rect">
            <a:avLst/>
          </a:prstGeom>
        </p:spPr>
        <p:txBody>
          <a:bodyPr wrap="square" lIns="0" tIns="0" rIns="0" bIns="0" rtlCol="0" anchor="t">
            <a:spAutoFit/>
          </a:bodyPr>
          <a:lstStyle/>
          <a:p>
            <a:pPr marL="0" lvl="0" indent="0" algn="l">
              <a:lnSpc>
                <a:spcPts val="6475"/>
              </a:lnSpc>
              <a:spcBef>
                <a:spcPct val="0"/>
              </a:spcBef>
            </a:pPr>
            <a:r>
              <a:rPr lang="en-US" sz="4625" b="1" u="none" strike="noStrike" dirty="0">
                <a:solidFill>
                  <a:srgbClr val="406D6A"/>
                </a:solidFill>
                <a:latin typeface="Canva Sans Bold"/>
                <a:ea typeface="Canva Sans Bold"/>
                <a:cs typeface="Canva Sans Bold"/>
                <a:sym typeface="Canva Sans Bold"/>
              </a:rPr>
              <a:t>Label Differential Privacy</a:t>
            </a:r>
          </a:p>
        </p:txBody>
      </p:sp>
      <p:sp>
        <p:nvSpPr>
          <p:cNvPr id="16" name="TextBox 16"/>
          <p:cNvSpPr txBox="1"/>
          <p:nvPr/>
        </p:nvSpPr>
        <p:spPr>
          <a:xfrm>
            <a:off x="3187036" y="2357945"/>
            <a:ext cx="4128163" cy="613409"/>
          </a:xfrm>
          <a:prstGeom prst="rect">
            <a:avLst/>
          </a:prstGeom>
        </p:spPr>
        <p:txBody>
          <a:bodyPr wrap="square" lIns="0" tIns="0" rIns="0" bIns="0" rtlCol="0" anchor="t">
            <a:spAutoFit/>
          </a:bodyPr>
          <a:lstStyle/>
          <a:p>
            <a:pPr algn="ctr">
              <a:lnSpc>
                <a:spcPts val="5040"/>
              </a:lnSpc>
            </a:pPr>
            <a:r>
              <a:rPr lang="en-US" sz="3600" b="1" dirty="0">
                <a:solidFill>
                  <a:srgbClr val="000000"/>
                </a:solidFill>
                <a:latin typeface="Canva Sans Bold"/>
                <a:ea typeface="Canva Sans Bold"/>
                <a:cs typeface="Canva Sans Bold"/>
                <a:sym typeface="Canva Sans Bold"/>
              </a:rPr>
              <a:t>What is Label-DP</a:t>
            </a:r>
          </a:p>
        </p:txBody>
      </p:sp>
      <p:sp>
        <p:nvSpPr>
          <p:cNvPr id="17" name="TextBox 17"/>
          <p:cNvSpPr txBox="1"/>
          <p:nvPr/>
        </p:nvSpPr>
        <p:spPr>
          <a:xfrm>
            <a:off x="917577" y="3591548"/>
            <a:ext cx="7511402" cy="5978525"/>
          </a:xfrm>
          <a:prstGeom prst="rect">
            <a:avLst/>
          </a:prstGeom>
        </p:spPr>
        <p:txBody>
          <a:bodyPr lIns="0" tIns="0" rIns="0" bIns="0" rtlCol="0" anchor="t">
            <a:spAutoFit/>
          </a:bodyPr>
          <a:lstStyle/>
          <a:p>
            <a:pPr marL="431799" lvl="1" indent="-215899" algn="just">
              <a:lnSpc>
                <a:spcPts val="2799"/>
              </a:lnSpc>
              <a:buFont typeface="Arial"/>
              <a:buChar char="•"/>
            </a:pPr>
            <a:r>
              <a:rPr lang="en-US" sz="1999">
                <a:solidFill>
                  <a:srgbClr val="000000"/>
                </a:solidFill>
                <a:latin typeface="Canva Sans"/>
                <a:ea typeface="Canva Sans"/>
                <a:cs typeface="Canva Sans"/>
                <a:sym typeface="Canva Sans"/>
              </a:rPr>
              <a:t>A </a:t>
            </a:r>
            <a:r>
              <a:rPr lang="en-US" sz="1999" b="1">
                <a:solidFill>
                  <a:srgbClr val="000000"/>
                </a:solidFill>
                <a:latin typeface="Canva Sans Bold"/>
                <a:ea typeface="Canva Sans Bold"/>
                <a:cs typeface="Canva Sans Bold"/>
                <a:sym typeface="Canva Sans Bold"/>
              </a:rPr>
              <a:t>specialized form</a:t>
            </a:r>
            <a:r>
              <a:rPr lang="en-US" sz="1999">
                <a:solidFill>
                  <a:srgbClr val="000000"/>
                </a:solidFill>
                <a:latin typeface="Canva Sans"/>
                <a:ea typeface="Canva Sans"/>
                <a:cs typeface="Canva Sans"/>
                <a:sym typeface="Canva Sans"/>
              </a:rPr>
              <a:t> of differential privacy that only privatizes the labels in a dataset.</a:t>
            </a:r>
          </a:p>
          <a:p>
            <a:pPr algn="just">
              <a:lnSpc>
                <a:spcPts val="2799"/>
              </a:lnSpc>
            </a:pPr>
            <a:endParaRPr lang="en-US" sz="1999">
              <a:solidFill>
                <a:srgbClr val="000000"/>
              </a:solidFill>
              <a:latin typeface="Canva Sans"/>
              <a:ea typeface="Canva Sans"/>
              <a:cs typeface="Canva Sans"/>
              <a:sym typeface="Canva Sans"/>
            </a:endParaRPr>
          </a:p>
          <a:p>
            <a:pPr marL="431799" lvl="1" indent="-215899" algn="just">
              <a:lnSpc>
                <a:spcPts val="2799"/>
              </a:lnSpc>
              <a:buFont typeface="Arial"/>
              <a:buChar char="•"/>
            </a:pPr>
            <a:r>
              <a:rPr lang="en-US" sz="1999">
                <a:solidFill>
                  <a:srgbClr val="000000"/>
                </a:solidFill>
                <a:latin typeface="Canva Sans"/>
                <a:ea typeface="Canva Sans"/>
                <a:cs typeface="Canva Sans"/>
                <a:sym typeface="Canva Sans"/>
              </a:rPr>
              <a:t>Assumes that </a:t>
            </a:r>
            <a:r>
              <a:rPr lang="en-US" sz="1999" b="1">
                <a:solidFill>
                  <a:srgbClr val="000000"/>
                </a:solidFill>
                <a:latin typeface="Canva Sans Bold"/>
                <a:ea typeface="Canva Sans Bold"/>
                <a:cs typeface="Canva Sans Bold"/>
                <a:sym typeface="Canva Sans Bold"/>
              </a:rPr>
              <a:t>input features</a:t>
            </a:r>
            <a:r>
              <a:rPr lang="en-US" sz="1999">
                <a:solidFill>
                  <a:srgbClr val="000000"/>
                </a:solidFill>
                <a:latin typeface="Canva Sans"/>
                <a:ea typeface="Canva Sans"/>
                <a:cs typeface="Canva Sans"/>
                <a:sym typeface="Canva Sans"/>
              </a:rPr>
              <a:t> (X) may already be </a:t>
            </a:r>
            <a:r>
              <a:rPr lang="en-US" sz="1999" b="1">
                <a:solidFill>
                  <a:srgbClr val="000000"/>
                </a:solidFill>
                <a:latin typeface="Canva Sans Bold"/>
                <a:ea typeface="Canva Sans Bold"/>
                <a:cs typeface="Canva Sans Bold"/>
                <a:sym typeface="Canva Sans Bold"/>
              </a:rPr>
              <a:t>public</a:t>
            </a:r>
            <a:r>
              <a:rPr lang="en-US" sz="1999">
                <a:solidFill>
                  <a:srgbClr val="000000"/>
                </a:solidFill>
                <a:latin typeface="Canva Sans"/>
                <a:ea typeface="Canva Sans"/>
                <a:cs typeface="Canva Sans"/>
                <a:sym typeface="Canva Sans"/>
              </a:rPr>
              <a:t> or less sensitive than labels (Y).</a:t>
            </a:r>
          </a:p>
          <a:p>
            <a:pPr algn="just">
              <a:lnSpc>
                <a:spcPts val="2799"/>
              </a:lnSpc>
            </a:pPr>
            <a:endParaRPr lang="en-US" sz="1999">
              <a:solidFill>
                <a:srgbClr val="000000"/>
              </a:solidFill>
              <a:latin typeface="Canva Sans"/>
              <a:ea typeface="Canva Sans"/>
              <a:cs typeface="Canva Sans"/>
              <a:sym typeface="Canva Sans"/>
            </a:endParaRPr>
          </a:p>
          <a:p>
            <a:pPr marL="431799" lvl="1" indent="-215899" algn="just">
              <a:lnSpc>
                <a:spcPts val="2799"/>
              </a:lnSpc>
              <a:buFont typeface="Arial"/>
              <a:buChar char="•"/>
            </a:pPr>
            <a:r>
              <a:rPr lang="en-US" sz="1999">
                <a:solidFill>
                  <a:srgbClr val="000000"/>
                </a:solidFill>
                <a:latin typeface="Canva Sans"/>
                <a:ea typeface="Canva Sans"/>
                <a:cs typeface="Canva Sans"/>
                <a:sym typeface="Canva Sans"/>
              </a:rPr>
              <a:t>During training, noise is added only to the </a:t>
            </a:r>
            <a:r>
              <a:rPr lang="en-US" sz="1999" b="1">
                <a:solidFill>
                  <a:srgbClr val="000000"/>
                </a:solidFill>
                <a:latin typeface="Canva Sans Bold"/>
                <a:ea typeface="Canva Sans Bold"/>
                <a:cs typeface="Canva Sans Bold"/>
                <a:sym typeface="Canva Sans Bold"/>
              </a:rPr>
              <a:t>label-related computations</a:t>
            </a:r>
            <a:r>
              <a:rPr lang="en-US" sz="1999">
                <a:solidFill>
                  <a:srgbClr val="000000"/>
                </a:solidFill>
                <a:latin typeface="Canva Sans"/>
                <a:ea typeface="Canva Sans"/>
                <a:cs typeface="Canva Sans"/>
                <a:sym typeface="Canva Sans"/>
              </a:rPr>
              <a:t>, not the features.</a:t>
            </a:r>
          </a:p>
          <a:p>
            <a:pPr algn="just">
              <a:lnSpc>
                <a:spcPts val="2799"/>
              </a:lnSpc>
            </a:pPr>
            <a:endParaRPr lang="en-US" sz="1999">
              <a:solidFill>
                <a:srgbClr val="000000"/>
              </a:solidFill>
              <a:latin typeface="Canva Sans"/>
              <a:ea typeface="Canva Sans"/>
              <a:cs typeface="Canva Sans"/>
              <a:sym typeface="Canva Sans"/>
            </a:endParaRPr>
          </a:p>
          <a:p>
            <a:pPr marL="431799" lvl="1" indent="-215899" algn="just">
              <a:lnSpc>
                <a:spcPts val="2799"/>
              </a:lnSpc>
              <a:buFont typeface="Arial"/>
              <a:buChar char="•"/>
            </a:pPr>
            <a:r>
              <a:rPr lang="en-US" sz="1999">
                <a:solidFill>
                  <a:srgbClr val="000000"/>
                </a:solidFill>
                <a:latin typeface="Canva Sans"/>
                <a:ea typeface="Canva Sans"/>
                <a:cs typeface="Canva Sans"/>
                <a:sym typeface="Canva Sans"/>
              </a:rPr>
              <a:t>Helps reduce the overall privacy cost while preserving model utility.</a:t>
            </a:r>
          </a:p>
          <a:p>
            <a:pPr algn="just">
              <a:lnSpc>
                <a:spcPts val="2799"/>
              </a:lnSpc>
            </a:pPr>
            <a:endParaRPr lang="en-US" sz="1999">
              <a:solidFill>
                <a:srgbClr val="000000"/>
              </a:solidFill>
              <a:latin typeface="Canva Sans"/>
              <a:ea typeface="Canva Sans"/>
              <a:cs typeface="Canva Sans"/>
              <a:sym typeface="Canva Sans"/>
            </a:endParaRPr>
          </a:p>
          <a:p>
            <a:pPr marL="431799" lvl="1" indent="-215899" algn="just">
              <a:lnSpc>
                <a:spcPts val="2799"/>
              </a:lnSpc>
              <a:buFont typeface="Arial"/>
              <a:buChar char="•"/>
            </a:pPr>
            <a:r>
              <a:rPr lang="en-US" sz="1999">
                <a:solidFill>
                  <a:srgbClr val="000000"/>
                </a:solidFill>
                <a:latin typeface="Canva Sans"/>
                <a:ea typeface="Canva Sans"/>
                <a:cs typeface="Canva Sans"/>
                <a:sym typeface="Canva Sans"/>
              </a:rPr>
              <a:t>Maintains formal (ε, δ)-DP guarantees with respect to the </a:t>
            </a:r>
            <a:r>
              <a:rPr lang="en-US" sz="1999" b="1">
                <a:solidFill>
                  <a:srgbClr val="000000"/>
                </a:solidFill>
                <a:latin typeface="Canva Sans Bold"/>
                <a:ea typeface="Canva Sans Bold"/>
                <a:cs typeface="Canva Sans Bold"/>
                <a:sym typeface="Canva Sans Bold"/>
              </a:rPr>
              <a:t>labels</a:t>
            </a:r>
            <a:r>
              <a:rPr lang="en-US" sz="1999">
                <a:solidFill>
                  <a:srgbClr val="000000"/>
                </a:solidFill>
                <a:latin typeface="Canva Sans"/>
                <a:ea typeface="Canva Sans"/>
                <a:cs typeface="Canva Sans"/>
                <a:sym typeface="Canva Sans"/>
              </a:rPr>
              <a:t>.</a:t>
            </a:r>
          </a:p>
          <a:p>
            <a:pPr algn="just">
              <a:lnSpc>
                <a:spcPts val="2799"/>
              </a:lnSpc>
            </a:pPr>
            <a:endParaRPr lang="en-US" sz="1999">
              <a:solidFill>
                <a:srgbClr val="000000"/>
              </a:solidFill>
              <a:latin typeface="Canva Sans"/>
              <a:ea typeface="Canva Sans"/>
              <a:cs typeface="Canva Sans"/>
              <a:sym typeface="Canva Sans"/>
            </a:endParaRPr>
          </a:p>
          <a:p>
            <a:pPr marL="431799" lvl="1" indent="-215899" algn="just">
              <a:lnSpc>
                <a:spcPts val="2799"/>
              </a:lnSpc>
              <a:buFont typeface="Arial"/>
              <a:buChar char="•"/>
            </a:pPr>
            <a:r>
              <a:rPr lang="en-US" sz="1999">
                <a:solidFill>
                  <a:srgbClr val="000000"/>
                </a:solidFill>
                <a:latin typeface="Canva Sans"/>
                <a:ea typeface="Canva Sans"/>
                <a:cs typeface="Canva Sans"/>
                <a:sym typeface="Canva Sans"/>
              </a:rPr>
              <a:t>Ex algorithms: Randomized Response, Label-DP Pro, etc.</a:t>
            </a:r>
          </a:p>
          <a:p>
            <a:pPr algn="just">
              <a:lnSpc>
                <a:spcPts val="2799"/>
              </a:lnSpc>
            </a:pPr>
            <a:endParaRPr lang="en-US" sz="1999">
              <a:solidFill>
                <a:srgbClr val="000000"/>
              </a:solidFill>
              <a:latin typeface="Canva Sans"/>
              <a:ea typeface="Canva Sans"/>
              <a:cs typeface="Canva Sans"/>
              <a:sym typeface="Canva Sans"/>
            </a:endParaRPr>
          </a:p>
        </p:txBody>
      </p:sp>
      <p:sp>
        <p:nvSpPr>
          <p:cNvPr id="18" name="TextBox 18"/>
          <p:cNvSpPr txBox="1"/>
          <p:nvPr/>
        </p:nvSpPr>
        <p:spPr>
          <a:xfrm>
            <a:off x="9719667" y="3591548"/>
            <a:ext cx="7539633" cy="5626220"/>
          </a:xfrm>
          <a:prstGeom prst="rect">
            <a:avLst/>
          </a:prstGeom>
        </p:spPr>
        <p:txBody>
          <a:bodyPr lIns="0" tIns="0" rIns="0" bIns="0" rtlCol="0" anchor="t">
            <a:spAutoFit/>
          </a:bodyPr>
          <a:lstStyle/>
          <a:p>
            <a:pPr marL="430777" lvl="1" indent="-215389" algn="l">
              <a:lnSpc>
                <a:spcPts val="2793"/>
              </a:lnSpc>
              <a:buFont typeface="Arial"/>
              <a:buChar char="•"/>
            </a:pPr>
            <a:r>
              <a:rPr lang="en-US" sz="1995">
                <a:solidFill>
                  <a:srgbClr val="000000"/>
                </a:solidFill>
                <a:latin typeface="Canva Sans"/>
                <a:ea typeface="Canva Sans"/>
                <a:cs typeface="Canva Sans"/>
                <a:sym typeface="Canva Sans"/>
              </a:rPr>
              <a:t>In many tasks, labels contain the most </a:t>
            </a:r>
            <a:r>
              <a:rPr lang="en-US" sz="1995" b="1">
                <a:solidFill>
                  <a:srgbClr val="000000"/>
                </a:solidFill>
                <a:latin typeface="Canva Sans Bold"/>
                <a:ea typeface="Canva Sans Bold"/>
                <a:cs typeface="Canva Sans Bold"/>
                <a:sym typeface="Canva Sans Bold"/>
              </a:rPr>
              <a:t>sensitive information</a:t>
            </a:r>
            <a:r>
              <a:rPr lang="en-US" sz="1995">
                <a:solidFill>
                  <a:srgbClr val="000000"/>
                </a:solidFill>
                <a:latin typeface="Canva Sans"/>
                <a:ea typeface="Canva Sans"/>
                <a:cs typeface="Canva Sans"/>
                <a:sym typeface="Canva Sans"/>
              </a:rPr>
              <a:t> (e.g., medical conditions, personal preferences).</a:t>
            </a:r>
          </a:p>
          <a:p>
            <a:pPr algn="l">
              <a:lnSpc>
                <a:spcPts val="2793"/>
              </a:lnSpc>
            </a:pPr>
            <a:endParaRPr lang="en-US" sz="1995">
              <a:solidFill>
                <a:srgbClr val="000000"/>
              </a:solidFill>
              <a:latin typeface="Canva Sans"/>
              <a:ea typeface="Canva Sans"/>
              <a:cs typeface="Canva Sans"/>
              <a:sym typeface="Canva Sans"/>
            </a:endParaRPr>
          </a:p>
          <a:p>
            <a:pPr marL="430777" lvl="1" indent="-215389" algn="l">
              <a:lnSpc>
                <a:spcPts val="2793"/>
              </a:lnSpc>
              <a:buFont typeface="Arial"/>
              <a:buChar char="•"/>
            </a:pPr>
            <a:r>
              <a:rPr lang="en-US" sz="1995">
                <a:solidFill>
                  <a:srgbClr val="000000"/>
                </a:solidFill>
                <a:latin typeface="Canva Sans"/>
                <a:ea typeface="Canva Sans"/>
                <a:cs typeface="Canva Sans"/>
                <a:sym typeface="Canva Sans"/>
              </a:rPr>
              <a:t>Traditional DP methods like DP-SGD protect </a:t>
            </a:r>
            <a:r>
              <a:rPr lang="en-US" sz="1995" b="1">
                <a:solidFill>
                  <a:srgbClr val="000000"/>
                </a:solidFill>
                <a:latin typeface="Canva Sans Bold"/>
                <a:ea typeface="Canva Sans Bold"/>
                <a:cs typeface="Canva Sans Bold"/>
                <a:sym typeface="Canva Sans Bold"/>
              </a:rPr>
              <a:t>both</a:t>
            </a:r>
            <a:r>
              <a:rPr lang="en-US" sz="1995">
                <a:solidFill>
                  <a:srgbClr val="000000"/>
                </a:solidFill>
                <a:latin typeface="Canva Sans"/>
                <a:ea typeface="Canva Sans"/>
                <a:cs typeface="Canva Sans"/>
                <a:sym typeface="Canva Sans"/>
              </a:rPr>
              <a:t> features and labels, which is sometimes </a:t>
            </a:r>
            <a:r>
              <a:rPr lang="en-US" sz="1995" b="1">
                <a:solidFill>
                  <a:srgbClr val="000000"/>
                </a:solidFill>
                <a:latin typeface="Canva Sans Bold"/>
                <a:ea typeface="Canva Sans Bold"/>
                <a:cs typeface="Canva Sans Bold"/>
                <a:sym typeface="Canva Sans Bold"/>
              </a:rPr>
              <a:t>unnecessary</a:t>
            </a:r>
            <a:r>
              <a:rPr lang="en-US" sz="1995">
                <a:solidFill>
                  <a:srgbClr val="000000"/>
                </a:solidFill>
                <a:latin typeface="Canva Sans"/>
                <a:ea typeface="Canva Sans"/>
                <a:cs typeface="Canva Sans"/>
                <a:sym typeface="Canva Sans"/>
              </a:rPr>
              <a:t>.</a:t>
            </a:r>
          </a:p>
          <a:p>
            <a:pPr algn="l">
              <a:lnSpc>
                <a:spcPts val="2793"/>
              </a:lnSpc>
            </a:pPr>
            <a:endParaRPr lang="en-US" sz="1995">
              <a:solidFill>
                <a:srgbClr val="000000"/>
              </a:solidFill>
              <a:latin typeface="Canva Sans"/>
              <a:ea typeface="Canva Sans"/>
              <a:cs typeface="Canva Sans"/>
              <a:sym typeface="Canva Sans"/>
            </a:endParaRPr>
          </a:p>
          <a:p>
            <a:pPr marL="430777" lvl="1" indent="-215389" algn="l">
              <a:lnSpc>
                <a:spcPts val="2793"/>
              </a:lnSpc>
              <a:buFont typeface="Arial"/>
              <a:buChar char="•"/>
            </a:pPr>
            <a:r>
              <a:rPr lang="en-US" sz="1995">
                <a:solidFill>
                  <a:srgbClr val="000000"/>
                </a:solidFill>
                <a:latin typeface="Canva Sans"/>
                <a:ea typeface="Canva Sans"/>
                <a:cs typeface="Canva Sans"/>
                <a:sym typeface="Canva Sans"/>
              </a:rPr>
              <a:t>Protecting everything equally can reduce model performance due to </a:t>
            </a:r>
            <a:r>
              <a:rPr lang="en-US" sz="1995" b="1">
                <a:solidFill>
                  <a:srgbClr val="000000"/>
                </a:solidFill>
                <a:latin typeface="Canva Sans Bold"/>
                <a:ea typeface="Canva Sans Bold"/>
                <a:cs typeface="Canva Sans Bold"/>
                <a:sym typeface="Canva Sans Bold"/>
              </a:rPr>
              <a:t>excess noise</a:t>
            </a:r>
            <a:r>
              <a:rPr lang="en-US" sz="1995">
                <a:solidFill>
                  <a:srgbClr val="000000"/>
                </a:solidFill>
                <a:latin typeface="Canva Sans"/>
                <a:ea typeface="Canva Sans"/>
                <a:cs typeface="Canva Sans"/>
                <a:sym typeface="Canva Sans"/>
              </a:rPr>
              <a:t>.</a:t>
            </a:r>
          </a:p>
          <a:p>
            <a:pPr algn="l">
              <a:lnSpc>
                <a:spcPts val="2793"/>
              </a:lnSpc>
            </a:pPr>
            <a:endParaRPr lang="en-US" sz="1995">
              <a:solidFill>
                <a:srgbClr val="000000"/>
              </a:solidFill>
              <a:latin typeface="Canva Sans"/>
              <a:ea typeface="Canva Sans"/>
              <a:cs typeface="Canva Sans"/>
              <a:sym typeface="Canva Sans"/>
            </a:endParaRPr>
          </a:p>
          <a:p>
            <a:pPr marL="430777" lvl="1" indent="-215389" algn="l">
              <a:lnSpc>
                <a:spcPts val="2793"/>
              </a:lnSpc>
              <a:buFont typeface="Arial"/>
              <a:buChar char="•"/>
            </a:pPr>
            <a:r>
              <a:rPr lang="en-US" sz="1995">
                <a:solidFill>
                  <a:srgbClr val="000000"/>
                </a:solidFill>
                <a:latin typeface="Canva Sans"/>
                <a:ea typeface="Canva Sans"/>
                <a:cs typeface="Canva Sans"/>
                <a:sym typeface="Canva Sans"/>
              </a:rPr>
              <a:t>Label DP focuses privacy only on the labels, assuming features are less sensitive or public.</a:t>
            </a:r>
          </a:p>
          <a:p>
            <a:pPr algn="l">
              <a:lnSpc>
                <a:spcPts val="2793"/>
              </a:lnSpc>
            </a:pPr>
            <a:endParaRPr lang="en-US" sz="1995">
              <a:solidFill>
                <a:srgbClr val="000000"/>
              </a:solidFill>
              <a:latin typeface="Canva Sans"/>
              <a:ea typeface="Canva Sans"/>
              <a:cs typeface="Canva Sans"/>
              <a:sym typeface="Canva Sans"/>
            </a:endParaRPr>
          </a:p>
          <a:p>
            <a:pPr marL="430777" lvl="1" indent="-215389" algn="l">
              <a:lnSpc>
                <a:spcPts val="2793"/>
              </a:lnSpc>
              <a:buFont typeface="Arial"/>
              <a:buChar char="•"/>
            </a:pPr>
            <a:r>
              <a:rPr lang="en-US" sz="1995">
                <a:solidFill>
                  <a:srgbClr val="000000"/>
                </a:solidFill>
                <a:latin typeface="Canva Sans"/>
                <a:ea typeface="Canva Sans"/>
                <a:cs typeface="Canva Sans"/>
                <a:sym typeface="Canva Sans"/>
              </a:rPr>
              <a:t>This allows for </a:t>
            </a:r>
            <a:r>
              <a:rPr lang="en-US" sz="1995" b="1">
                <a:solidFill>
                  <a:srgbClr val="000000"/>
                </a:solidFill>
                <a:latin typeface="Canva Sans Bold"/>
                <a:ea typeface="Canva Sans Bold"/>
                <a:cs typeface="Canva Sans Bold"/>
                <a:sym typeface="Canva Sans Bold"/>
              </a:rPr>
              <a:t>better accuracy</a:t>
            </a:r>
            <a:r>
              <a:rPr lang="en-US" sz="1995">
                <a:solidFill>
                  <a:srgbClr val="000000"/>
                </a:solidFill>
                <a:latin typeface="Canva Sans"/>
                <a:ea typeface="Canva Sans"/>
                <a:cs typeface="Canva Sans"/>
                <a:sym typeface="Canva Sans"/>
              </a:rPr>
              <a:t> while still maintaining strong privacy guarantees.</a:t>
            </a:r>
          </a:p>
          <a:p>
            <a:pPr algn="l">
              <a:lnSpc>
                <a:spcPts val="2793"/>
              </a:lnSpc>
            </a:pPr>
            <a:endParaRPr lang="en-US" sz="1995">
              <a:solidFill>
                <a:srgbClr val="000000"/>
              </a:solidFill>
              <a:latin typeface="Canva Sans"/>
              <a:ea typeface="Canva Sans"/>
              <a:cs typeface="Canva Sans"/>
              <a:sym typeface="Canva Sans"/>
            </a:endParaRPr>
          </a:p>
        </p:txBody>
      </p:sp>
      <p:sp>
        <p:nvSpPr>
          <p:cNvPr id="19" name="TextBox 19"/>
          <p:cNvSpPr txBox="1"/>
          <p:nvPr/>
        </p:nvSpPr>
        <p:spPr>
          <a:xfrm>
            <a:off x="11844154" y="2406590"/>
            <a:ext cx="4157846" cy="613409"/>
          </a:xfrm>
          <a:prstGeom prst="rect">
            <a:avLst/>
          </a:prstGeom>
        </p:spPr>
        <p:txBody>
          <a:bodyPr wrap="square" lIns="0" tIns="0" rIns="0" bIns="0" rtlCol="0" anchor="t">
            <a:spAutoFit/>
          </a:bodyPr>
          <a:lstStyle/>
          <a:p>
            <a:pPr algn="ctr">
              <a:lnSpc>
                <a:spcPts val="5040"/>
              </a:lnSpc>
            </a:pPr>
            <a:r>
              <a:rPr lang="en-US" sz="3600" b="1" dirty="0">
                <a:solidFill>
                  <a:srgbClr val="000000"/>
                </a:solidFill>
                <a:latin typeface="Canva Sans Bold"/>
                <a:ea typeface="Canva Sans Bold"/>
                <a:cs typeface="Canva Sans Bold"/>
                <a:sym typeface="Canva Sans Bold"/>
              </a:rPr>
              <a:t>Need for Label-DP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802230"/>
            <a:ext cx="8506264" cy="6884761"/>
            <a:chOff x="0" y="0"/>
            <a:chExt cx="2240333" cy="1813270"/>
          </a:xfrm>
        </p:grpSpPr>
        <p:sp>
          <p:nvSpPr>
            <p:cNvPr id="3" name="Freeform 3"/>
            <p:cNvSpPr/>
            <p:nvPr/>
          </p:nvSpPr>
          <p:spPr>
            <a:xfrm>
              <a:off x="0" y="0"/>
              <a:ext cx="2240333" cy="1813270"/>
            </a:xfrm>
            <a:custGeom>
              <a:avLst/>
              <a:gdLst/>
              <a:ahLst/>
              <a:cxnLst/>
              <a:rect l="l" t="t" r="r" b="b"/>
              <a:pathLst>
                <a:path w="2240333" h="1813270">
                  <a:moveTo>
                    <a:pt x="46417" y="0"/>
                  </a:moveTo>
                  <a:lnTo>
                    <a:pt x="2193916" y="0"/>
                  </a:lnTo>
                  <a:cubicBezTo>
                    <a:pt x="2219551" y="0"/>
                    <a:pt x="2240333" y="20782"/>
                    <a:pt x="2240333" y="46417"/>
                  </a:cubicBezTo>
                  <a:lnTo>
                    <a:pt x="2240333" y="1766853"/>
                  </a:lnTo>
                  <a:cubicBezTo>
                    <a:pt x="2240333" y="1792489"/>
                    <a:pt x="2219551" y="1813270"/>
                    <a:pt x="2193916" y="1813270"/>
                  </a:cubicBezTo>
                  <a:lnTo>
                    <a:pt x="46417" y="1813270"/>
                  </a:lnTo>
                  <a:cubicBezTo>
                    <a:pt x="20782" y="1813270"/>
                    <a:pt x="0" y="1792489"/>
                    <a:pt x="0" y="1766853"/>
                  </a:cubicBezTo>
                  <a:lnTo>
                    <a:pt x="0" y="46417"/>
                  </a:lnTo>
                  <a:cubicBezTo>
                    <a:pt x="0" y="20782"/>
                    <a:pt x="20782" y="0"/>
                    <a:pt x="46417" y="0"/>
                  </a:cubicBezTo>
                  <a:close/>
                </a:path>
              </a:pathLst>
            </a:custGeom>
            <a:solidFill>
              <a:srgbClr val="CADFDF"/>
            </a:solidFill>
          </p:spPr>
        </p:sp>
        <p:sp>
          <p:nvSpPr>
            <p:cNvPr id="4" name="TextBox 4"/>
            <p:cNvSpPr txBox="1"/>
            <p:nvPr/>
          </p:nvSpPr>
          <p:spPr>
            <a:xfrm>
              <a:off x="0" y="-38100"/>
              <a:ext cx="2240333" cy="185137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817767" y="2518408"/>
            <a:ext cx="8537167" cy="6987338"/>
            <a:chOff x="0" y="0"/>
            <a:chExt cx="2248472" cy="1840286"/>
          </a:xfrm>
        </p:grpSpPr>
        <p:sp>
          <p:nvSpPr>
            <p:cNvPr id="6" name="Freeform 6"/>
            <p:cNvSpPr/>
            <p:nvPr/>
          </p:nvSpPr>
          <p:spPr>
            <a:xfrm>
              <a:off x="0" y="0"/>
              <a:ext cx="2248472" cy="1840287"/>
            </a:xfrm>
            <a:custGeom>
              <a:avLst/>
              <a:gdLst/>
              <a:ahLst/>
              <a:cxnLst/>
              <a:rect l="l" t="t" r="r" b="b"/>
              <a:pathLst>
                <a:path w="2248472" h="1840287">
                  <a:moveTo>
                    <a:pt x="46249" y="0"/>
                  </a:moveTo>
                  <a:lnTo>
                    <a:pt x="2202223" y="0"/>
                  </a:lnTo>
                  <a:cubicBezTo>
                    <a:pt x="2227765" y="0"/>
                    <a:pt x="2248472" y="20707"/>
                    <a:pt x="2248472" y="46249"/>
                  </a:cubicBezTo>
                  <a:lnTo>
                    <a:pt x="2248472" y="1794037"/>
                  </a:lnTo>
                  <a:cubicBezTo>
                    <a:pt x="2248472" y="1819580"/>
                    <a:pt x="2227765" y="1840287"/>
                    <a:pt x="2202223" y="1840287"/>
                  </a:cubicBezTo>
                  <a:lnTo>
                    <a:pt x="46249" y="1840287"/>
                  </a:lnTo>
                  <a:cubicBezTo>
                    <a:pt x="20707" y="1840287"/>
                    <a:pt x="0" y="1819580"/>
                    <a:pt x="0" y="1794037"/>
                  </a:cubicBezTo>
                  <a:lnTo>
                    <a:pt x="0" y="46249"/>
                  </a:lnTo>
                  <a:cubicBezTo>
                    <a:pt x="0" y="20707"/>
                    <a:pt x="20707" y="0"/>
                    <a:pt x="46249" y="0"/>
                  </a:cubicBezTo>
                  <a:close/>
                </a:path>
              </a:pathLst>
            </a:custGeom>
            <a:solidFill>
              <a:srgbClr val="EFFFFE"/>
            </a:solidFill>
          </p:spPr>
        </p:sp>
        <p:sp>
          <p:nvSpPr>
            <p:cNvPr id="7" name="TextBox 7"/>
            <p:cNvSpPr txBox="1"/>
            <p:nvPr/>
          </p:nvSpPr>
          <p:spPr>
            <a:xfrm>
              <a:off x="0" y="-38100"/>
              <a:ext cx="2248472" cy="1878386"/>
            </a:xfrm>
            <a:prstGeom prst="rect">
              <a:avLst/>
            </a:prstGeom>
          </p:spPr>
          <p:txBody>
            <a:bodyPr lIns="50800" tIns="50800" rIns="50800" bIns="50800" rtlCol="0" anchor="ctr"/>
            <a:lstStyle/>
            <a:p>
              <a:pPr algn="ctr">
                <a:lnSpc>
                  <a:spcPts val="2659"/>
                </a:lnSpc>
              </a:pPr>
              <a:endParaRPr/>
            </a:p>
          </p:txBody>
        </p:sp>
      </p:grpSp>
      <p:pic>
        <p:nvPicPr>
          <p:cNvPr id="8" name="Picture 8"/>
          <p:cNvPicPr>
            <a:picLocks noChangeAspect="1"/>
          </p:cNvPicPr>
          <p:nvPr/>
        </p:nvPicPr>
        <p:blipFill>
          <a:blip r:embed="rId2"/>
          <a:stretch>
            <a:fillRect/>
          </a:stretch>
        </p:blipFill>
        <p:spPr>
          <a:xfrm>
            <a:off x="217170" y="2616813"/>
            <a:ext cx="9738360" cy="7453017"/>
          </a:xfrm>
          <a:prstGeom prst="rect">
            <a:avLst/>
          </a:prstGeom>
        </p:spPr>
      </p:pic>
      <p:grpSp>
        <p:nvGrpSpPr>
          <p:cNvPr id="9" name="Group 9"/>
          <p:cNvGrpSpPr/>
          <p:nvPr/>
        </p:nvGrpSpPr>
        <p:grpSpPr>
          <a:xfrm>
            <a:off x="9801824" y="2802230"/>
            <a:ext cx="7889811" cy="6855332"/>
            <a:chOff x="0" y="0"/>
            <a:chExt cx="2077975" cy="1805519"/>
          </a:xfrm>
        </p:grpSpPr>
        <p:sp>
          <p:nvSpPr>
            <p:cNvPr id="10" name="Freeform 10"/>
            <p:cNvSpPr/>
            <p:nvPr/>
          </p:nvSpPr>
          <p:spPr>
            <a:xfrm>
              <a:off x="0" y="0"/>
              <a:ext cx="2077975" cy="1805519"/>
            </a:xfrm>
            <a:custGeom>
              <a:avLst/>
              <a:gdLst/>
              <a:ahLst/>
              <a:cxnLst/>
              <a:rect l="l" t="t" r="r" b="b"/>
              <a:pathLst>
                <a:path w="2077975" h="1805519">
                  <a:moveTo>
                    <a:pt x="50044" y="0"/>
                  </a:moveTo>
                  <a:lnTo>
                    <a:pt x="2027931" y="0"/>
                  </a:lnTo>
                  <a:cubicBezTo>
                    <a:pt x="2055569" y="0"/>
                    <a:pt x="2077975" y="22405"/>
                    <a:pt x="2077975" y="50044"/>
                  </a:cubicBezTo>
                  <a:lnTo>
                    <a:pt x="2077975" y="1755475"/>
                  </a:lnTo>
                  <a:cubicBezTo>
                    <a:pt x="2077975" y="1768748"/>
                    <a:pt x="2072702" y="1781477"/>
                    <a:pt x="2063317" y="1790862"/>
                  </a:cubicBezTo>
                  <a:cubicBezTo>
                    <a:pt x="2053932" y="1800247"/>
                    <a:pt x="2041203" y="1805519"/>
                    <a:pt x="2027931" y="1805519"/>
                  </a:cubicBezTo>
                  <a:lnTo>
                    <a:pt x="50044" y="1805519"/>
                  </a:lnTo>
                  <a:cubicBezTo>
                    <a:pt x="22405" y="1805519"/>
                    <a:pt x="0" y="1783114"/>
                    <a:pt x="0" y="1755475"/>
                  </a:cubicBezTo>
                  <a:lnTo>
                    <a:pt x="0" y="50044"/>
                  </a:lnTo>
                  <a:cubicBezTo>
                    <a:pt x="0" y="22405"/>
                    <a:pt x="22405" y="0"/>
                    <a:pt x="50044" y="0"/>
                  </a:cubicBezTo>
                  <a:close/>
                </a:path>
              </a:pathLst>
            </a:custGeom>
            <a:solidFill>
              <a:srgbClr val="CADFDF"/>
            </a:solidFill>
          </p:spPr>
        </p:sp>
        <p:sp>
          <p:nvSpPr>
            <p:cNvPr id="11" name="TextBox 11"/>
            <p:cNvSpPr txBox="1"/>
            <p:nvPr/>
          </p:nvSpPr>
          <p:spPr>
            <a:xfrm>
              <a:off x="0" y="-38100"/>
              <a:ext cx="2077975" cy="184361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9667212" y="2642130"/>
            <a:ext cx="7833320" cy="6863615"/>
            <a:chOff x="0" y="0"/>
            <a:chExt cx="2063097" cy="1807701"/>
          </a:xfrm>
        </p:grpSpPr>
        <p:sp>
          <p:nvSpPr>
            <p:cNvPr id="13" name="Freeform 13"/>
            <p:cNvSpPr/>
            <p:nvPr/>
          </p:nvSpPr>
          <p:spPr>
            <a:xfrm>
              <a:off x="0" y="0"/>
              <a:ext cx="2063097" cy="1807701"/>
            </a:xfrm>
            <a:custGeom>
              <a:avLst/>
              <a:gdLst/>
              <a:ahLst/>
              <a:cxnLst/>
              <a:rect l="l" t="t" r="r" b="b"/>
              <a:pathLst>
                <a:path w="2063097" h="1807701">
                  <a:moveTo>
                    <a:pt x="50405" y="0"/>
                  </a:moveTo>
                  <a:lnTo>
                    <a:pt x="2012692" y="0"/>
                  </a:lnTo>
                  <a:cubicBezTo>
                    <a:pt x="2040530" y="0"/>
                    <a:pt x="2063097" y="22567"/>
                    <a:pt x="2063097" y="50405"/>
                  </a:cubicBezTo>
                  <a:lnTo>
                    <a:pt x="2063097" y="1757296"/>
                  </a:lnTo>
                  <a:cubicBezTo>
                    <a:pt x="2063097" y="1785134"/>
                    <a:pt x="2040530" y="1807701"/>
                    <a:pt x="2012692" y="1807701"/>
                  </a:cubicBezTo>
                  <a:lnTo>
                    <a:pt x="50405" y="1807701"/>
                  </a:lnTo>
                  <a:cubicBezTo>
                    <a:pt x="37037" y="1807701"/>
                    <a:pt x="24216" y="1802391"/>
                    <a:pt x="14763" y="1792938"/>
                  </a:cubicBezTo>
                  <a:cubicBezTo>
                    <a:pt x="5311" y="1783485"/>
                    <a:pt x="0" y="1770664"/>
                    <a:pt x="0" y="1757296"/>
                  </a:cubicBezTo>
                  <a:lnTo>
                    <a:pt x="0" y="50405"/>
                  </a:lnTo>
                  <a:cubicBezTo>
                    <a:pt x="0" y="22567"/>
                    <a:pt x="22567" y="0"/>
                    <a:pt x="50405" y="0"/>
                  </a:cubicBezTo>
                  <a:close/>
                </a:path>
              </a:pathLst>
            </a:custGeom>
            <a:solidFill>
              <a:srgbClr val="EFFFFE"/>
            </a:solidFill>
          </p:spPr>
        </p:sp>
        <p:sp>
          <p:nvSpPr>
            <p:cNvPr id="14" name="TextBox 14"/>
            <p:cNvSpPr txBox="1"/>
            <p:nvPr/>
          </p:nvSpPr>
          <p:spPr>
            <a:xfrm>
              <a:off x="0" y="-38100"/>
              <a:ext cx="2063097" cy="1845801"/>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3755512" y="2802230"/>
            <a:ext cx="630827" cy="605594"/>
          </a:xfrm>
          <a:custGeom>
            <a:avLst/>
            <a:gdLst/>
            <a:ahLst/>
            <a:cxnLst/>
            <a:rect l="l" t="t" r="r" b="b"/>
            <a:pathLst>
              <a:path w="630827" h="605594">
                <a:moveTo>
                  <a:pt x="0" y="0"/>
                </a:moveTo>
                <a:lnTo>
                  <a:pt x="630827" y="0"/>
                </a:lnTo>
                <a:lnTo>
                  <a:pt x="630827" y="605593"/>
                </a:lnTo>
                <a:lnTo>
                  <a:pt x="0" y="6055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028700" y="942975"/>
            <a:ext cx="6972300" cy="787387"/>
          </a:xfrm>
          <a:prstGeom prst="rect">
            <a:avLst/>
          </a:prstGeom>
        </p:spPr>
        <p:txBody>
          <a:bodyPr wrap="square" lIns="0" tIns="0" rIns="0" bIns="0" rtlCol="0" anchor="t">
            <a:spAutoFit/>
          </a:bodyPr>
          <a:lstStyle/>
          <a:p>
            <a:pPr marL="0" lvl="0" indent="0" algn="l">
              <a:lnSpc>
                <a:spcPts val="6475"/>
              </a:lnSpc>
              <a:spcBef>
                <a:spcPct val="0"/>
              </a:spcBef>
            </a:pPr>
            <a:r>
              <a:rPr lang="en-US" sz="4625" b="1" u="none" strike="noStrike" dirty="0">
                <a:solidFill>
                  <a:srgbClr val="406D6A"/>
                </a:solidFill>
                <a:latin typeface="Canva Sans Bold"/>
                <a:ea typeface="Canva Sans Bold"/>
                <a:cs typeface="Canva Sans Bold"/>
                <a:sym typeface="Canva Sans Bold"/>
              </a:rPr>
              <a:t>Label DP Pro Algorithm</a:t>
            </a:r>
          </a:p>
        </p:txBody>
      </p:sp>
      <p:sp>
        <p:nvSpPr>
          <p:cNvPr id="17" name="TextBox 17"/>
          <p:cNvSpPr txBox="1"/>
          <p:nvPr/>
        </p:nvSpPr>
        <p:spPr>
          <a:xfrm>
            <a:off x="9998245" y="3823007"/>
            <a:ext cx="7087606" cy="501205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anva Sans"/>
                <a:ea typeface="Canva Sans"/>
                <a:cs typeface="Canva Sans"/>
                <a:sym typeface="Canva Sans"/>
              </a:rPr>
              <a:t>The algorithm follows the </a:t>
            </a:r>
            <a:r>
              <a:rPr lang="en-US" sz="1800" b="1">
                <a:solidFill>
                  <a:srgbClr val="000000"/>
                </a:solidFill>
                <a:latin typeface="Canva Sans Bold"/>
                <a:ea typeface="Canva Sans Bold"/>
                <a:cs typeface="Canva Sans Bold"/>
                <a:sym typeface="Canva Sans Bold"/>
              </a:rPr>
              <a:t>same steps</a:t>
            </a:r>
            <a:r>
              <a:rPr lang="en-US" sz="1800">
                <a:solidFill>
                  <a:srgbClr val="000000"/>
                </a:solidFill>
                <a:latin typeface="Canva Sans"/>
                <a:ea typeface="Canva Sans"/>
                <a:cs typeface="Canva Sans"/>
                <a:sym typeface="Canva Sans"/>
              </a:rPr>
              <a:t> as DP-SGD up to the point where </a:t>
            </a:r>
            <a:r>
              <a:rPr lang="en-US" sz="1800" b="1">
                <a:solidFill>
                  <a:srgbClr val="000000"/>
                </a:solidFill>
                <a:latin typeface="Canva Sans Bold"/>
                <a:ea typeface="Canva Sans Bold"/>
                <a:cs typeface="Canva Sans Bold"/>
                <a:sym typeface="Canva Sans Bold"/>
              </a:rPr>
              <a:t>noise</a:t>
            </a:r>
            <a:r>
              <a:rPr lang="en-US" sz="1800">
                <a:solidFill>
                  <a:srgbClr val="000000"/>
                </a:solidFill>
                <a:latin typeface="Canva Sans"/>
                <a:ea typeface="Canva Sans"/>
                <a:cs typeface="Canva Sans"/>
                <a:sym typeface="Canva Sans"/>
              </a:rPr>
              <a:t> is added to the clipped gradients.</a:t>
            </a:r>
          </a:p>
          <a:p>
            <a:pPr algn="ctr">
              <a:lnSpc>
                <a:spcPts val="2520"/>
              </a:lnSpc>
            </a:pPr>
            <a:endParaRPr lang="en-US" sz="1800">
              <a:solidFill>
                <a:srgbClr val="000000"/>
              </a:solidFill>
              <a:latin typeface="Canva Sans"/>
              <a:ea typeface="Canva Sans"/>
              <a:cs typeface="Canva Sans"/>
              <a:sym typeface="Canva Sans"/>
            </a:endParaRPr>
          </a:p>
          <a:p>
            <a:pPr marL="388620" lvl="1" indent="-194310" algn="l">
              <a:lnSpc>
                <a:spcPts val="2520"/>
              </a:lnSpc>
              <a:buFont typeface="Arial"/>
              <a:buChar char="•"/>
            </a:pPr>
            <a:r>
              <a:rPr lang="en-US" sz="1800">
                <a:solidFill>
                  <a:srgbClr val="000000"/>
                </a:solidFill>
                <a:latin typeface="Canva Sans"/>
                <a:ea typeface="Canva Sans"/>
                <a:cs typeface="Canva Sans"/>
                <a:sym typeface="Canva Sans"/>
              </a:rPr>
              <a:t>After noise addition to the clipped gradients, the noisy gradient is </a:t>
            </a:r>
            <a:r>
              <a:rPr lang="en-US" sz="1800" b="1">
                <a:solidFill>
                  <a:srgbClr val="000000"/>
                </a:solidFill>
                <a:latin typeface="Canva Sans Bold"/>
                <a:ea typeface="Canva Sans Bold"/>
                <a:cs typeface="Canva Sans Bold"/>
                <a:sym typeface="Canva Sans Bold"/>
              </a:rPr>
              <a:t>not used</a:t>
            </a:r>
            <a:r>
              <a:rPr lang="en-US" sz="1800">
                <a:solidFill>
                  <a:srgbClr val="000000"/>
                </a:solidFill>
                <a:latin typeface="Canva Sans"/>
                <a:ea typeface="Canva Sans"/>
                <a:cs typeface="Canva Sans"/>
                <a:sym typeface="Canva Sans"/>
              </a:rPr>
              <a:t> directly for optimization.</a:t>
            </a:r>
          </a:p>
          <a:p>
            <a:pPr algn="l">
              <a:lnSpc>
                <a:spcPts val="2520"/>
              </a:lnSpc>
            </a:pPr>
            <a:endParaRPr lang="en-US" sz="1800">
              <a:solidFill>
                <a:srgbClr val="000000"/>
              </a:solidFill>
              <a:latin typeface="Canva Sans"/>
              <a:ea typeface="Canva Sans"/>
              <a:cs typeface="Canva Sans"/>
              <a:sym typeface="Canva Sans"/>
            </a:endParaRPr>
          </a:p>
          <a:p>
            <a:pPr marL="388620" lvl="1" indent="-194310" algn="l">
              <a:lnSpc>
                <a:spcPts val="2520"/>
              </a:lnSpc>
              <a:buFont typeface="Arial"/>
              <a:buChar char="•"/>
            </a:pPr>
            <a:r>
              <a:rPr lang="en-US" sz="1800">
                <a:solidFill>
                  <a:srgbClr val="000000"/>
                </a:solidFill>
                <a:latin typeface="Canva Sans"/>
                <a:ea typeface="Canva Sans"/>
                <a:cs typeface="Canva Sans"/>
                <a:sym typeface="Canva Sans"/>
              </a:rPr>
              <a:t>A </a:t>
            </a:r>
            <a:r>
              <a:rPr lang="en-US" sz="1800" b="1">
                <a:solidFill>
                  <a:srgbClr val="000000"/>
                </a:solidFill>
                <a:latin typeface="Canva Sans Bold"/>
                <a:ea typeface="Canva Sans Bold"/>
                <a:cs typeface="Canva Sans Bold"/>
                <a:sym typeface="Canva Sans Bold"/>
              </a:rPr>
              <a:t>denoiser module</a:t>
            </a:r>
            <a:r>
              <a:rPr lang="en-US" sz="1800">
                <a:solidFill>
                  <a:srgbClr val="000000"/>
                </a:solidFill>
                <a:latin typeface="Canva Sans"/>
                <a:ea typeface="Canva Sans"/>
                <a:cs typeface="Canva Sans"/>
                <a:sym typeface="Canva Sans"/>
              </a:rPr>
              <a:t> then attempts to </a:t>
            </a:r>
            <a:r>
              <a:rPr lang="en-US" sz="1800" b="1">
                <a:solidFill>
                  <a:srgbClr val="000000"/>
                </a:solidFill>
                <a:latin typeface="Canva Sans Bold"/>
                <a:ea typeface="Canva Sans Bold"/>
                <a:cs typeface="Canva Sans Bold"/>
                <a:sym typeface="Canva Sans Bold"/>
              </a:rPr>
              <a:t>remove</a:t>
            </a:r>
            <a:r>
              <a:rPr lang="en-US" sz="1800">
                <a:solidFill>
                  <a:srgbClr val="000000"/>
                </a:solidFill>
                <a:latin typeface="Canva Sans"/>
                <a:ea typeface="Canva Sans"/>
                <a:cs typeface="Canva Sans"/>
                <a:sym typeface="Canva Sans"/>
              </a:rPr>
              <a:t> the noise corresponding to the input features and reconstructs a more accurate version of the gradient.</a:t>
            </a:r>
          </a:p>
          <a:p>
            <a:pPr algn="l">
              <a:lnSpc>
                <a:spcPts val="2520"/>
              </a:lnSpc>
            </a:pPr>
            <a:endParaRPr lang="en-US" sz="1800">
              <a:solidFill>
                <a:srgbClr val="000000"/>
              </a:solidFill>
              <a:latin typeface="Canva Sans"/>
              <a:ea typeface="Canva Sans"/>
              <a:cs typeface="Canva Sans"/>
              <a:sym typeface="Canva Sans"/>
            </a:endParaRPr>
          </a:p>
          <a:p>
            <a:pPr marL="388620" lvl="1" indent="-194310" algn="l">
              <a:lnSpc>
                <a:spcPts val="2520"/>
              </a:lnSpc>
              <a:buFont typeface="Arial"/>
              <a:buChar char="•"/>
            </a:pPr>
            <a:r>
              <a:rPr lang="en-US" sz="1800">
                <a:solidFill>
                  <a:srgbClr val="000000"/>
                </a:solidFill>
                <a:latin typeface="Canva Sans"/>
                <a:ea typeface="Canva Sans"/>
                <a:cs typeface="Canva Sans"/>
                <a:sym typeface="Canva Sans"/>
              </a:rPr>
              <a:t>The denoiser is designed such that it </a:t>
            </a:r>
            <a:r>
              <a:rPr lang="en-US" sz="1800" b="1">
                <a:solidFill>
                  <a:srgbClr val="000000"/>
                </a:solidFill>
                <a:latin typeface="Canva Sans Bold"/>
                <a:ea typeface="Canva Sans Bold"/>
                <a:cs typeface="Canva Sans Bold"/>
                <a:sym typeface="Canva Sans Bold"/>
              </a:rPr>
              <a:t>does not access</a:t>
            </a:r>
            <a:r>
              <a:rPr lang="en-US" sz="1800">
                <a:solidFill>
                  <a:srgbClr val="000000"/>
                </a:solidFill>
                <a:latin typeface="Canva Sans"/>
                <a:ea typeface="Canva Sans"/>
                <a:cs typeface="Canva Sans"/>
                <a:sym typeface="Canva Sans"/>
              </a:rPr>
              <a:t> the private labels, which thereby ensures label differential privacy.</a:t>
            </a:r>
          </a:p>
          <a:p>
            <a:pPr algn="l">
              <a:lnSpc>
                <a:spcPts val="2520"/>
              </a:lnSpc>
            </a:pPr>
            <a:endParaRPr lang="en-US" sz="1800">
              <a:solidFill>
                <a:srgbClr val="000000"/>
              </a:solidFill>
              <a:latin typeface="Canva Sans"/>
              <a:ea typeface="Canva Sans"/>
              <a:cs typeface="Canva Sans"/>
              <a:sym typeface="Canva Sans"/>
            </a:endParaRPr>
          </a:p>
          <a:p>
            <a:pPr marL="388620" lvl="1" indent="-194310" algn="l">
              <a:lnSpc>
                <a:spcPts val="2520"/>
              </a:lnSpc>
              <a:buFont typeface="Arial"/>
              <a:buChar char="•"/>
            </a:pPr>
            <a:r>
              <a:rPr lang="en-US" sz="1800">
                <a:solidFill>
                  <a:srgbClr val="000000"/>
                </a:solidFill>
                <a:latin typeface="Canva Sans"/>
                <a:ea typeface="Canva Sans"/>
                <a:cs typeface="Canva Sans"/>
                <a:sym typeface="Canva Sans"/>
              </a:rPr>
              <a:t>The </a:t>
            </a:r>
            <a:r>
              <a:rPr lang="en-US" sz="1800" b="1">
                <a:solidFill>
                  <a:srgbClr val="000000"/>
                </a:solidFill>
                <a:latin typeface="Canva Sans Bold"/>
                <a:ea typeface="Canva Sans Bold"/>
                <a:cs typeface="Canva Sans Bold"/>
                <a:sym typeface="Canva Sans Bold"/>
              </a:rPr>
              <a:t>denoised gradients</a:t>
            </a:r>
            <a:r>
              <a:rPr lang="en-US" sz="1800">
                <a:solidFill>
                  <a:srgbClr val="000000"/>
                </a:solidFill>
                <a:latin typeface="Canva Sans"/>
                <a:ea typeface="Canva Sans"/>
                <a:cs typeface="Canva Sans"/>
                <a:sym typeface="Canva Sans"/>
              </a:rPr>
              <a:t> are then used to update the model parameters.</a:t>
            </a:r>
          </a:p>
        </p:txBody>
      </p:sp>
      <p:sp>
        <p:nvSpPr>
          <p:cNvPr id="18" name="TextBox 18"/>
          <p:cNvSpPr txBox="1"/>
          <p:nvPr/>
        </p:nvSpPr>
        <p:spPr>
          <a:xfrm>
            <a:off x="3732710" y="2553226"/>
            <a:ext cx="2515690" cy="613410"/>
          </a:xfrm>
          <a:prstGeom prst="rect">
            <a:avLst/>
          </a:prstGeom>
        </p:spPr>
        <p:txBody>
          <a:bodyPr wrap="square" lIns="0" tIns="0" rIns="0" bIns="0" rtlCol="0" anchor="t">
            <a:spAutoFit/>
          </a:bodyPr>
          <a:lstStyle/>
          <a:p>
            <a:pPr algn="ctr">
              <a:lnSpc>
                <a:spcPts val="5040"/>
              </a:lnSpc>
            </a:pPr>
            <a:r>
              <a:rPr lang="en-US" sz="3600" b="1" dirty="0">
                <a:solidFill>
                  <a:srgbClr val="000000"/>
                </a:solidFill>
                <a:latin typeface="Canva Sans Bold"/>
                <a:ea typeface="Canva Sans Bold"/>
                <a:cs typeface="Canva Sans Bold"/>
                <a:sym typeface="Canva Sans Bold"/>
              </a:rPr>
              <a:t>Algorithm</a:t>
            </a:r>
          </a:p>
        </p:txBody>
      </p:sp>
      <p:sp>
        <p:nvSpPr>
          <p:cNvPr id="19" name="TextBox 19"/>
          <p:cNvSpPr txBox="1"/>
          <p:nvPr/>
        </p:nvSpPr>
        <p:spPr>
          <a:xfrm>
            <a:off x="10884476" y="2764984"/>
            <a:ext cx="5422323" cy="613410"/>
          </a:xfrm>
          <a:prstGeom prst="rect">
            <a:avLst/>
          </a:prstGeom>
        </p:spPr>
        <p:txBody>
          <a:bodyPr wrap="square" lIns="0" tIns="0" rIns="0" bIns="0" rtlCol="0" anchor="t">
            <a:spAutoFit/>
          </a:bodyPr>
          <a:lstStyle/>
          <a:p>
            <a:pPr algn="ctr">
              <a:lnSpc>
                <a:spcPts val="5040"/>
              </a:lnSpc>
            </a:pPr>
            <a:r>
              <a:rPr lang="en-US" sz="3600" b="1" dirty="0">
                <a:solidFill>
                  <a:srgbClr val="000000"/>
                </a:solidFill>
                <a:latin typeface="Canva Sans Bold"/>
                <a:ea typeface="Canva Sans Bold"/>
                <a:cs typeface="Canva Sans Bold"/>
                <a:sym typeface="Canva Sans Bold"/>
              </a:rPr>
              <a:t>Label DP Pro       DP-SGD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98791" y="2631118"/>
            <a:ext cx="7492340" cy="6800068"/>
            <a:chOff x="0" y="0"/>
            <a:chExt cx="1973291" cy="1790964"/>
          </a:xfrm>
        </p:grpSpPr>
        <p:sp>
          <p:nvSpPr>
            <p:cNvPr id="3" name="Freeform 3"/>
            <p:cNvSpPr/>
            <p:nvPr/>
          </p:nvSpPr>
          <p:spPr>
            <a:xfrm>
              <a:off x="0" y="0"/>
              <a:ext cx="1973291" cy="1790965"/>
            </a:xfrm>
            <a:custGeom>
              <a:avLst/>
              <a:gdLst/>
              <a:ahLst/>
              <a:cxnLst/>
              <a:rect l="l" t="t" r="r" b="b"/>
              <a:pathLst>
                <a:path w="1973291" h="1790965">
                  <a:moveTo>
                    <a:pt x="52699" y="0"/>
                  </a:moveTo>
                  <a:lnTo>
                    <a:pt x="1920592" y="0"/>
                  </a:lnTo>
                  <a:cubicBezTo>
                    <a:pt x="1949697" y="0"/>
                    <a:pt x="1973291" y="23594"/>
                    <a:pt x="1973291" y="52699"/>
                  </a:cubicBezTo>
                  <a:lnTo>
                    <a:pt x="1973291" y="1738266"/>
                  </a:lnTo>
                  <a:cubicBezTo>
                    <a:pt x="1973291" y="1752242"/>
                    <a:pt x="1967739" y="1765646"/>
                    <a:pt x="1957856" y="1775529"/>
                  </a:cubicBezTo>
                  <a:cubicBezTo>
                    <a:pt x="1947973" y="1785412"/>
                    <a:pt x="1934569" y="1790965"/>
                    <a:pt x="1920592" y="1790965"/>
                  </a:cubicBezTo>
                  <a:lnTo>
                    <a:pt x="52699" y="1790965"/>
                  </a:lnTo>
                  <a:cubicBezTo>
                    <a:pt x="23594" y="1790965"/>
                    <a:pt x="0" y="1767370"/>
                    <a:pt x="0" y="1738266"/>
                  </a:cubicBezTo>
                  <a:lnTo>
                    <a:pt x="0" y="52699"/>
                  </a:lnTo>
                  <a:cubicBezTo>
                    <a:pt x="0" y="23594"/>
                    <a:pt x="23594" y="0"/>
                    <a:pt x="52699" y="0"/>
                  </a:cubicBezTo>
                  <a:close/>
                </a:path>
              </a:pathLst>
            </a:custGeom>
            <a:solidFill>
              <a:srgbClr val="CADFDF"/>
            </a:solidFill>
          </p:spPr>
        </p:sp>
        <p:sp>
          <p:nvSpPr>
            <p:cNvPr id="4" name="TextBox 4"/>
            <p:cNvSpPr txBox="1"/>
            <p:nvPr/>
          </p:nvSpPr>
          <p:spPr>
            <a:xfrm>
              <a:off x="0" y="-38100"/>
              <a:ext cx="1973291" cy="18290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07556" y="2378269"/>
            <a:ext cx="7519114" cy="6880031"/>
            <a:chOff x="0" y="0"/>
            <a:chExt cx="1980343" cy="1812025"/>
          </a:xfrm>
        </p:grpSpPr>
        <p:sp>
          <p:nvSpPr>
            <p:cNvPr id="6" name="Freeform 6"/>
            <p:cNvSpPr/>
            <p:nvPr/>
          </p:nvSpPr>
          <p:spPr>
            <a:xfrm>
              <a:off x="0" y="0"/>
              <a:ext cx="1980343" cy="1812025"/>
            </a:xfrm>
            <a:custGeom>
              <a:avLst/>
              <a:gdLst/>
              <a:ahLst/>
              <a:cxnLst/>
              <a:rect l="l" t="t" r="r" b="b"/>
              <a:pathLst>
                <a:path w="1980343" h="1812025">
                  <a:moveTo>
                    <a:pt x="52511" y="0"/>
                  </a:moveTo>
                  <a:lnTo>
                    <a:pt x="1927832" y="0"/>
                  </a:lnTo>
                  <a:cubicBezTo>
                    <a:pt x="1941758" y="0"/>
                    <a:pt x="1955115" y="5532"/>
                    <a:pt x="1964963" y="15380"/>
                  </a:cubicBezTo>
                  <a:cubicBezTo>
                    <a:pt x="1974810" y="25228"/>
                    <a:pt x="1980343" y="38584"/>
                    <a:pt x="1980343" y="52511"/>
                  </a:cubicBezTo>
                  <a:lnTo>
                    <a:pt x="1980343" y="1759514"/>
                  </a:lnTo>
                  <a:cubicBezTo>
                    <a:pt x="1980343" y="1773440"/>
                    <a:pt x="1974810" y="1786797"/>
                    <a:pt x="1964963" y="1796644"/>
                  </a:cubicBezTo>
                  <a:cubicBezTo>
                    <a:pt x="1955115" y="1806492"/>
                    <a:pt x="1941758" y="1812025"/>
                    <a:pt x="1927832" y="1812025"/>
                  </a:cubicBezTo>
                  <a:lnTo>
                    <a:pt x="52511" y="1812025"/>
                  </a:lnTo>
                  <a:cubicBezTo>
                    <a:pt x="38584" y="1812025"/>
                    <a:pt x="25228" y="1806492"/>
                    <a:pt x="15380" y="1796644"/>
                  </a:cubicBezTo>
                  <a:cubicBezTo>
                    <a:pt x="5532" y="1786797"/>
                    <a:pt x="0" y="1773440"/>
                    <a:pt x="0" y="1759514"/>
                  </a:cubicBezTo>
                  <a:lnTo>
                    <a:pt x="0" y="52511"/>
                  </a:lnTo>
                  <a:cubicBezTo>
                    <a:pt x="0" y="38584"/>
                    <a:pt x="5532" y="25228"/>
                    <a:pt x="15380" y="15380"/>
                  </a:cubicBezTo>
                  <a:cubicBezTo>
                    <a:pt x="25228" y="5532"/>
                    <a:pt x="38584" y="0"/>
                    <a:pt x="52511" y="0"/>
                  </a:cubicBezTo>
                  <a:close/>
                </a:path>
              </a:pathLst>
            </a:custGeom>
            <a:solidFill>
              <a:srgbClr val="EFFFFE"/>
            </a:solidFill>
          </p:spPr>
        </p:sp>
        <p:sp>
          <p:nvSpPr>
            <p:cNvPr id="7" name="TextBox 7"/>
            <p:cNvSpPr txBox="1"/>
            <p:nvPr/>
          </p:nvSpPr>
          <p:spPr>
            <a:xfrm>
              <a:off x="0" y="-38100"/>
              <a:ext cx="1980343" cy="18501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207556" y="942975"/>
            <a:ext cx="6793444" cy="787387"/>
          </a:xfrm>
          <a:prstGeom prst="rect">
            <a:avLst/>
          </a:prstGeom>
        </p:spPr>
        <p:txBody>
          <a:bodyPr wrap="square" lIns="0" tIns="0" rIns="0" bIns="0" rtlCol="0" anchor="t">
            <a:spAutoFit/>
          </a:bodyPr>
          <a:lstStyle/>
          <a:p>
            <a:pPr marL="0" lvl="0" indent="0" algn="l">
              <a:lnSpc>
                <a:spcPts val="6475"/>
              </a:lnSpc>
              <a:spcBef>
                <a:spcPct val="0"/>
              </a:spcBef>
            </a:pPr>
            <a:r>
              <a:rPr lang="en-US" sz="4625" b="1" u="none" strike="noStrike" dirty="0">
                <a:solidFill>
                  <a:srgbClr val="406D6A"/>
                </a:solidFill>
                <a:latin typeface="Canva Sans Bold"/>
                <a:ea typeface="Canva Sans Bold"/>
                <a:cs typeface="Canva Sans Bold"/>
                <a:sym typeface="Canva Sans Bold"/>
              </a:rPr>
              <a:t>Label DP Pro Denoisers</a:t>
            </a:r>
          </a:p>
        </p:txBody>
      </p:sp>
      <p:sp>
        <p:nvSpPr>
          <p:cNvPr id="9" name="TextBox 9"/>
          <p:cNvSpPr txBox="1"/>
          <p:nvPr/>
        </p:nvSpPr>
        <p:spPr>
          <a:xfrm>
            <a:off x="3013044" y="2564443"/>
            <a:ext cx="4530756" cy="613410"/>
          </a:xfrm>
          <a:prstGeom prst="rect">
            <a:avLst/>
          </a:prstGeom>
        </p:spPr>
        <p:txBody>
          <a:bodyPr wrap="square" lIns="0" tIns="0" rIns="0" bIns="0" rtlCol="0" anchor="t">
            <a:spAutoFit/>
          </a:bodyPr>
          <a:lstStyle/>
          <a:p>
            <a:pPr algn="ctr">
              <a:lnSpc>
                <a:spcPts val="5040"/>
              </a:lnSpc>
            </a:pPr>
            <a:r>
              <a:rPr lang="en-US" sz="3600" b="1" dirty="0" err="1">
                <a:solidFill>
                  <a:srgbClr val="000000"/>
                </a:solidFill>
                <a:latin typeface="Canva Sans Bold"/>
                <a:ea typeface="Canva Sans Bold"/>
                <a:cs typeface="Canva Sans Bold"/>
                <a:sym typeface="Canva Sans Bold"/>
              </a:rPr>
              <a:t>SELFConv</a:t>
            </a:r>
            <a:r>
              <a:rPr lang="en-US" sz="3600" b="1" dirty="0">
                <a:solidFill>
                  <a:srgbClr val="000000"/>
                </a:solidFill>
                <a:latin typeface="Canva Sans Bold"/>
                <a:ea typeface="Canva Sans Bold"/>
                <a:cs typeface="Canva Sans Bold"/>
                <a:sym typeface="Canva Sans Bold"/>
              </a:rPr>
              <a:t> Denoiser</a:t>
            </a:r>
          </a:p>
        </p:txBody>
      </p:sp>
      <p:sp>
        <p:nvSpPr>
          <p:cNvPr id="10" name="TextBox 10"/>
          <p:cNvSpPr txBox="1"/>
          <p:nvPr/>
        </p:nvSpPr>
        <p:spPr>
          <a:xfrm>
            <a:off x="1207556" y="3654566"/>
            <a:ext cx="7426772" cy="5776620"/>
          </a:xfrm>
          <a:prstGeom prst="rect">
            <a:avLst/>
          </a:prstGeom>
        </p:spPr>
        <p:txBody>
          <a:bodyPr lIns="0" tIns="0" rIns="0" bIns="0" rtlCol="0" anchor="t">
            <a:spAutoFit/>
          </a:bodyPr>
          <a:lstStyle/>
          <a:p>
            <a:pPr marL="447784" lvl="1" indent="-223892" algn="l">
              <a:lnSpc>
                <a:spcPts val="2903"/>
              </a:lnSpc>
              <a:buFont typeface="Arial"/>
              <a:buChar char="•"/>
            </a:pPr>
            <a:r>
              <a:rPr lang="en-US" sz="2074">
                <a:solidFill>
                  <a:srgbClr val="000000"/>
                </a:solidFill>
                <a:latin typeface="Canva Sans"/>
                <a:ea typeface="Canva Sans"/>
                <a:cs typeface="Canva Sans"/>
                <a:sym typeface="Canva Sans"/>
              </a:rPr>
              <a:t>Projects the noisy gradients onto the </a:t>
            </a:r>
            <a:r>
              <a:rPr lang="en-US" sz="2074" b="1">
                <a:solidFill>
                  <a:srgbClr val="000000"/>
                </a:solidFill>
                <a:latin typeface="Canva Sans Bold"/>
                <a:ea typeface="Canva Sans Bold"/>
                <a:cs typeface="Canva Sans Bold"/>
                <a:sym typeface="Canva Sans Bold"/>
              </a:rPr>
              <a:t>convex hull</a:t>
            </a:r>
            <a:r>
              <a:rPr lang="en-US" sz="2074">
                <a:solidFill>
                  <a:srgbClr val="000000"/>
                </a:solidFill>
                <a:latin typeface="Canva Sans"/>
                <a:ea typeface="Canva Sans"/>
                <a:cs typeface="Canva Sans"/>
                <a:sym typeface="Canva Sans"/>
              </a:rPr>
              <a:t> defined by the </a:t>
            </a:r>
            <a:r>
              <a:rPr lang="en-US" sz="2074" b="1">
                <a:solidFill>
                  <a:srgbClr val="000000"/>
                </a:solidFill>
                <a:latin typeface="Canva Sans Bold"/>
                <a:ea typeface="Canva Sans Bold"/>
                <a:cs typeface="Canva Sans Bold"/>
                <a:sym typeface="Canva Sans Bold"/>
              </a:rPr>
              <a:t>per example per class gradients</a:t>
            </a:r>
            <a:r>
              <a:rPr lang="en-US" sz="2074">
                <a:solidFill>
                  <a:srgbClr val="000000"/>
                </a:solidFill>
                <a:latin typeface="Canva Sans"/>
                <a:ea typeface="Canva Sans"/>
                <a:cs typeface="Canva Sans"/>
                <a:sym typeface="Canva Sans"/>
              </a:rPr>
              <a:t>.</a:t>
            </a:r>
          </a:p>
          <a:p>
            <a:pPr algn="l">
              <a:lnSpc>
                <a:spcPts val="2903"/>
              </a:lnSpc>
            </a:pPr>
            <a:endParaRPr lang="en-US" sz="2074">
              <a:solidFill>
                <a:srgbClr val="000000"/>
              </a:solidFill>
              <a:latin typeface="Canva Sans"/>
              <a:ea typeface="Canva Sans"/>
              <a:cs typeface="Canva Sans"/>
              <a:sym typeface="Canva Sans"/>
            </a:endParaRPr>
          </a:p>
          <a:p>
            <a:pPr marL="447784" lvl="1" indent="-223892" algn="l">
              <a:lnSpc>
                <a:spcPts val="2903"/>
              </a:lnSpc>
              <a:buFont typeface="Arial"/>
              <a:buChar char="•"/>
            </a:pPr>
            <a:r>
              <a:rPr lang="en-US" sz="2074">
                <a:solidFill>
                  <a:srgbClr val="000000"/>
                </a:solidFill>
                <a:latin typeface="Canva Sans"/>
                <a:ea typeface="Canva Sans"/>
                <a:cs typeface="Canva Sans"/>
                <a:sym typeface="Canva Sans"/>
              </a:rPr>
              <a:t>Constructs a </a:t>
            </a:r>
            <a:r>
              <a:rPr lang="en-US" sz="2074" b="1">
                <a:solidFill>
                  <a:srgbClr val="000000"/>
                </a:solidFill>
                <a:latin typeface="Canva Sans Bold"/>
                <a:ea typeface="Canva Sans Bold"/>
                <a:cs typeface="Canva Sans Bold"/>
                <a:sym typeface="Canva Sans Bold"/>
              </a:rPr>
              <a:t>projection-based</a:t>
            </a:r>
            <a:r>
              <a:rPr lang="en-US" sz="2074">
                <a:solidFill>
                  <a:srgbClr val="000000"/>
                </a:solidFill>
                <a:latin typeface="Canva Sans"/>
                <a:ea typeface="Canva Sans"/>
                <a:cs typeface="Canva Sans"/>
                <a:sym typeface="Canva Sans"/>
              </a:rPr>
              <a:t> denoiser using only gradients from </a:t>
            </a:r>
            <a:r>
              <a:rPr lang="en-US" sz="2074" b="1">
                <a:solidFill>
                  <a:srgbClr val="000000"/>
                </a:solidFill>
                <a:latin typeface="Canva Sans Bold"/>
                <a:ea typeface="Canva Sans Bold"/>
                <a:cs typeface="Canva Sans Bold"/>
                <a:sym typeface="Canva Sans Bold"/>
              </a:rPr>
              <a:t>public data</a:t>
            </a:r>
            <a:r>
              <a:rPr lang="en-US" sz="2074">
                <a:solidFill>
                  <a:srgbClr val="000000"/>
                </a:solidFill>
                <a:latin typeface="Canva Sans"/>
                <a:ea typeface="Canva Sans"/>
                <a:cs typeface="Canva Sans"/>
                <a:sym typeface="Canva Sans"/>
              </a:rPr>
              <a:t>, i.e. the input features of the batch.</a:t>
            </a:r>
          </a:p>
          <a:p>
            <a:pPr algn="l">
              <a:lnSpc>
                <a:spcPts val="2903"/>
              </a:lnSpc>
            </a:pPr>
            <a:endParaRPr lang="en-US" sz="2074">
              <a:solidFill>
                <a:srgbClr val="000000"/>
              </a:solidFill>
              <a:latin typeface="Canva Sans"/>
              <a:ea typeface="Canva Sans"/>
              <a:cs typeface="Canva Sans"/>
              <a:sym typeface="Canva Sans"/>
            </a:endParaRPr>
          </a:p>
          <a:p>
            <a:pPr marL="447784" lvl="1" indent="-223892" algn="l">
              <a:lnSpc>
                <a:spcPts val="2903"/>
              </a:lnSpc>
              <a:buFont typeface="Arial"/>
              <a:buChar char="•"/>
            </a:pPr>
            <a:r>
              <a:rPr lang="en-US" sz="2074">
                <a:solidFill>
                  <a:srgbClr val="000000"/>
                </a:solidFill>
                <a:latin typeface="Canva Sans"/>
                <a:ea typeface="Canva Sans"/>
                <a:cs typeface="Canva Sans"/>
                <a:sym typeface="Canva Sans"/>
              </a:rPr>
              <a:t>Leverages the </a:t>
            </a:r>
            <a:r>
              <a:rPr lang="en-US" sz="2074" b="1">
                <a:solidFill>
                  <a:srgbClr val="000000"/>
                </a:solidFill>
                <a:latin typeface="Canva Sans Bold"/>
                <a:ea typeface="Canva Sans Bold"/>
                <a:cs typeface="Canva Sans Bold"/>
                <a:sym typeface="Canva Sans Bold"/>
              </a:rPr>
              <a:t>geometric priors</a:t>
            </a:r>
            <a:r>
              <a:rPr lang="en-US" sz="2074">
                <a:solidFill>
                  <a:srgbClr val="000000"/>
                </a:solidFill>
                <a:latin typeface="Canva Sans"/>
                <a:ea typeface="Canva Sans"/>
                <a:cs typeface="Canva Sans"/>
                <a:sym typeface="Canva Sans"/>
              </a:rPr>
              <a:t> of the convex hull to improve denoising, especially in scenarios with many classes (better dependency on K).</a:t>
            </a:r>
          </a:p>
          <a:p>
            <a:pPr algn="l">
              <a:lnSpc>
                <a:spcPts val="2903"/>
              </a:lnSpc>
            </a:pPr>
            <a:endParaRPr lang="en-US" sz="2074">
              <a:solidFill>
                <a:srgbClr val="000000"/>
              </a:solidFill>
              <a:latin typeface="Canva Sans"/>
              <a:ea typeface="Canva Sans"/>
              <a:cs typeface="Canva Sans"/>
              <a:sym typeface="Canva Sans"/>
            </a:endParaRPr>
          </a:p>
          <a:p>
            <a:pPr marL="447784" lvl="1" indent="-223892" algn="l">
              <a:lnSpc>
                <a:spcPts val="2903"/>
              </a:lnSpc>
              <a:buFont typeface="Arial"/>
              <a:buChar char="•"/>
            </a:pPr>
            <a:r>
              <a:rPr lang="en-US" sz="2074">
                <a:solidFill>
                  <a:srgbClr val="000000"/>
                </a:solidFill>
                <a:latin typeface="Canva Sans"/>
                <a:ea typeface="Canva Sans"/>
                <a:cs typeface="Canva Sans"/>
                <a:sym typeface="Canva Sans"/>
              </a:rPr>
              <a:t>Called “</a:t>
            </a:r>
            <a:r>
              <a:rPr lang="en-US" sz="2074" b="1">
                <a:solidFill>
                  <a:srgbClr val="000000"/>
                </a:solidFill>
                <a:latin typeface="Canva Sans Bold"/>
                <a:ea typeface="Canva Sans Bold"/>
                <a:cs typeface="Canva Sans Bold"/>
                <a:sym typeface="Canva Sans Bold"/>
              </a:rPr>
              <a:t>SELFConv</a:t>
            </a:r>
            <a:r>
              <a:rPr lang="en-US" sz="2074">
                <a:solidFill>
                  <a:srgbClr val="000000"/>
                </a:solidFill>
                <a:latin typeface="Canva Sans"/>
                <a:ea typeface="Canva Sans"/>
                <a:cs typeface="Canva Sans"/>
                <a:sym typeface="Canva Sans"/>
              </a:rPr>
              <a:t>” because it uses the </a:t>
            </a:r>
            <a:r>
              <a:rPr lang="en-US" sz="2074" b="1">
                <a:solidFill>
                  <a:srgbClr val="000000"/>
                </a:solidFill>
                <a:latin typeface="Canva Sans Bold"/>
                <a:ea typeface="Canva Sans Bold"/>
                <a:cs typeface="Canva Sans Bold"/>
                <a:sym typeface="Canva Sans Bold"/>
              </a:rPr>
              <a:t>same</a:t>
            </a:r>
            <a:r>
              <a:rPr lang="en-US" sz="2074">
                <a:solidFill>
                  <a:srgbClr val="000000"/>
                </a:solidFill>
                <a:latin typeface="Canva Sans"/>
                <a:ea typeface="Canva Sans"/>
                <a:cs typeface="Canva Sans"/>
                <a:sym typeface="Canva Sans"/>
              </a:rPr>
              <a:t> (public) </a:t>
            </a:r>
            <a:r>
              <a:rPr lang="en-US" sz="2074" b="1">
                <a:solidFill>
                  <a:srgbClr val="000000"/>
                </a:solidFill>
                <a:latin typeface="Canva Sans Bold"/>
                <a:ea typeface="Canva Sans Bold"/>
                <a:cs typeface="Canva Sans Bold"/>
                <a:sym typeface="Canva Sans Bold"/>
              </a:rPr>
              <a:t>batch</a:t>
            </a:r>
            <a:r>
              <a:rPr lang="en-US" sz="2074">
                <a:solidFill>
                  <a:srgbClr val="000000"/>
                </a:solidFill>
                <a:latin typeface="Canva Sans"/>
                <a:ea typeface="Canva Sans"/>
                <a:cs typeface="Canva Sans"/>
                <a:sym typeface="Canva Sans"/>
              </a:rPr>
              <a:t> for projection, avoiding label usage.</a:t>
            </a:r>
          </a:p>
          <a:p>
            <a:pPr algn="l">
              <a:lnSpc>
                <a:spcPts val="2903"/>
              </a:lnSpc>
            </a:pPr>
            <a:endParaRPr lang="en-US" sz="2074">
              <a:solidFill>
                <a:srgbClr val="000000"/>
              </a:solidFill>
              <a:latin typeface="Canva Sans"/>
              <a:ea typeface="Canva Sans"/>
              <a:cs typeface="Canva Sans"/>
              <a:sym typeface="Canva Sans"/>
            </a:endParaRPr>
          </a:p>
          <a:p>
            <a:pPr algn="l">
              <a:lnSpc>
                <a:spcPts val="2903"/>
              </a:lnSpc>
            </a:pPr>
            <a:endParaRPr lang="en-US" sz="2074">
              <a:solidFill>
                <a:srgbClr val="000000"/>
              </a:solidFill>
              <a:latin typeface="Canva Sans"/>
              <a:ea typeface="Canva Sans"/>
              <a:cs typeface="Canva Sans"/>
              <a:sym typeface="Canva Sans"/>
            </a:endParaRPr>
          </a:p>
          <a:p>
            <a:pPr algn="l">
              <a:lnSpc>
                <a:spcPts val="2903"/>
              </a:lnSpc>
            </a:pPr>
            <a:endParaRPr lang="en-US" sz="2074">
              <a:solidFill>
                <a:srgbClr val="000000"/>
              </a:solidFill>
              <a:latin typeface="Canva Sans"/>
              <a:ea typeface="Canva Sans"/>
              <a:cs typeface="Canva Sans"/>
              <a:sym typeface="Canva Sans"/>
            </a:endParaRPr>
          </a:p>
        </p:txBody>
      </p:sp>
      <p:grpSp>
        <p:nvGrpSpPr>
          <p:cNvPr id="11" name="Group 11"/>
          <p:cNvGrpSpPr/>
          <p:nvPr/>
        </p:nvGrpSpPr>
        <p:grpSpPr>
          <a:xfrm>
            <a:off x="9835181" y="2503825"/>
            <a:ext cx="7778488" cy="6927361"/>
            <a:chOff x="0" y="0"/>
            <a:chExt cx="2048655" cy="1824490"/>
          </a:xfrm>
        </p:grpSpPr>
        <p:sp>
          <p:nvSpPr>
            <p:cNvPr id="12" name="Freeform 12"/>
            <p:cNvSpPr/>
            <p:nvPr/>
          </p:nvSpPr>
          <p:spPr>
            <a:xfrm>
              <a:off x="0" y="0"/>
              <a:ext cx="2048655" cy="1824490"/>
            </a:xfrm>
            <a:custGeom>
              <a:avLst/>
              <a:gdLst/>
              <a:ahLst/>
              <a:cxnLst/>
              <a:rect l="l" t="t" r="r" b="b"/>
              <a:pathLst>
                <a:path w="2048655" h="1824490">
                  <a:moveTo>
                    <a:pt x="50760" y="0"/>
                  </a:moveTo>
                  <a:lnTo>
                    <a:pt x="1997895" y="0"/>
                  </a:lnTo>
                  <a:cubicBezTo>
                    <a:pt x="2025929" y="0"/>
                    <a:pt x="2048655" y="22726"/>
                    <a:pt x="2048655" y="50760"/>
                  </a:cubicBezTo>
                  <a:lnTo>
                    <a:pt x="2048655" y="1773730"/>
                  </a:lnTo>
                  <a:cubicBezTo>
                    <a:pt x="2048655" y="1801764"/>
                    <a:pt x="2025929" y="1824490"/>
                    <a:pt x="1997895" y="1824490"/>
                  </a:cubicBezTo>
                  <a:lnTo>
                    <a:pt x="50760" y="1824490"/>
                  </a:lnTo>
                  <a:cubicBezTo>
                    <a:pt x="22726" y="1824490"/>
                    <a:pt x="0" y="1801764"/>
                    <a:pt x="0" y="1773730"/>
                  </a:cubicBezTo>
                  <a:lnTo>
                    <a:pt x="0" y="50760"/>
                  </a:lnTo>
                  <a:cubicBezTo>
                    <a:pt x="0" y="22726"/>
                    <a:pt x="22726" y="0"/>
                    <a:pt x="50760" y="0"/>
                  </a:cubicBezTo>
                  <a:close/>
                </a:path>
              </a:pathLst>
            </a:custGeom>
            <a:solidFill>
              <a:srgbClr val="CADFDF"/>
            </a:solidFill>
          </p:spPr>
        </p:sp>
        <p:sp>
          <p:nvSpPr>
            <p:cNvPr id="13" name="TextBox 13"/>
            <p:cNvSpPr txBox="1"/>
            <p:nvPr/>
          </p:nvSpPr>
          <p:spPr>
            <a:xfrm>
              <a:off x="0" y="-38100"/>
              <a:ext cx="2048655" cy="186259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575145" y="2378269"/>
            <a:ext cx="7891730" cy="6880031"/>
            <a:chOff x="0" y="0"/>
            <a:chExt cx="2078480" cy="1812025"/>
          </a:xfrm>
        </p:grpSpPr>
        <p:sp>
          <p:nvSpPr>
            <p:cNvPr id="15" name="Freeform 15"/>
            <p:cNvSpPr/>
            <p:nvPr/>
          </p:nvSpPr>
          <p:spPr>
            <a:xfrm>
              <a:off x="0" y="0"/>
              <a:ext cx="2078480" cy="1812025"/>
            </a:xfrm>
            <a:custGeom>
              <a:avLst/>
              <a:gdLst/>
              <a:ahLst/>
              <a:cxnLst/>
              <a:rect l="l" t="t" r="r" b="b"/>
              <a:pathLst>
                <a:path w="2078480" h="1812025">
                  <a:moveTo>
                    <a:pt x="50032" y="0"/>
                  </a:moveTo>
                  <a:lnTo>
                    <a:pt x="2028449" y="0"/>
                  </a:lnTo>
                  <a:cubicBezTo>
                    <a:pt x="2041718" y="0"/>
                    <a:pt x="2054444" y="5271"/>
                    <a:pt x="2063827" y="14654"/>
                  </a:cubicBezTo>
                  <a:cubicBezTo>
                    <a:pt x="2073209" y="24037"/>
                    <a:pt x="2078480" y="36763"/>
                    <a:pt x="2078480" y="50032"/>
                  </a:cubicBezTo>
                  <a:lnTo>
                    <a:pt x="2078480" y="1761993"/>
                  </a:lnTo>
                  <a:cubicBezTo>
                    <a:pt x="2078480" y="1775262"/>
                    <a:pt x="2073209" y="1787988"/>
                    <a:pt x="2063827" y="1797371"/>
                  </a:cubicBezTo>
                  <a:cubicBezTo>
                    <a:pt x="2054444" y="1806753"/>
                    <a:pt x="2041718" y="1812025"/>
                    <a:pt x="2028449" y="1812025"/>
                  </a:cubicBezTo>
                  <a:lnTo>
                    <a:pt x="50032" y="1812025"/>
                  </a:lnTo>
                  <a:cubicBezTo>
                    <a:pt x="36763" y="1812025"/>
                    <a:pt x="24037" y="1806753"/>
                    <a:pt x="14654" y="1797371"/>
                  </a:cubicBezTo>
                  <a:cubicBezTo>
                    <a:pt x="5271" y="1787988"/>
                    <a:pt x="0" y="1775262"/>
                    <a:pt x="0" y="1761993"/>
                  </a:cubicBezTo>
                  <a:lnTo>
                    <a:pt x="0" y="50032"/>
                  </a:lnTo>
                  <a:cubicBezTo>
                    <a:pt x="0" y="36763"/>
                    <a:pt x="5271" y="24037"/>
                    <a:pt x="14654" y="14654"/>
                  </a:cubicBezTo>
                  <a:cubicBezTo>
                    <a:pt x="24037" y="5271"/>
                    <a:pt x="36763" y="0"/>
                    <a:pt x="50032" y="0"/>
                  </a:cubicBezTo>
                  <a:close/>
                </a:path>
              </a:pathLst>
            </a:custGeom>
            <a:solidFill>
              <a:srgbClr val="EFFFFE"/>
            </a:solidFill>
          </p:spPr>
        </p:sp>
        <p:sp>
          <p:nvSpPr>
            <p:cNvPr id="16" name="TextBox 16"/>
            <p:cNvSpPr txBox="1"/>
            <p:nvPr/>
          </p:nvSpPr>
          <p:spPr>
            <a:xfrm>
              <a:off x="0" y="-38100"/>
              <a:ext cx="2078480" cy="18501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1484149" y="2564443"/>
            <a:ext cx="4136851" cy="613410"/>
          </a:xfrm>
          <a:prstGeom prst="rect">
            <a:avLst/>
          </a:prstGeom>
        </p:spPr>
        <p:txBody>
          <a:bodyPr wrap="square" lIns="0" tIns="0" rIns="0" bIns="0" rtlCol="0" anchor="t">
            <a:spAutoFit/>
          </a:bodyPr>
          <a:lstStyle/>
          <a:p>
            <a:pPr algn="ctr">
              <a:lnSpc>
                <a:spcPts val="5040"/>
              </a:lnSpc>
            </a:pPr>
            <a:r>
              <a:rPr lang="en-US" sz="3600" b="1" dirty="0" err="1">
                <a:solidFill>
                  <a:srgbClr val="000000"/>
                </a:solidFill>
                <a:latin typeface="Canva Sans Bold"/>
                <a:ea typeface="Canva Sans Bold"/>
                <a:cs typeface="Canva Sans Bold"/>
                <a:sym typeface="Canva Sans Bold"/>
              </a:rPr>
              <a:t>ALTConv</a:t>
            </a:r>
            <a:r>
              <a:rPr lang="en-US" sz="3600" b="1" dirty="0">
                <a:solidFill>
                  <a:srgbClr val="000000"/>
                </a:solidFill>
                <a:latin typeface="Canva Sans Bold"/>
                <a:ea typeface="Canva Sans Bold"/>
                <a:cs typeface="Canva Sans Bold"/>
                <a:sym typeface="Canva Sans Bold"/>
              </a:rPr>
              <a:t> Denoiser</a:t>
            </a:r>
          </a:p>
        </p:txBody>
      </p:sp>
      <p:sp>
        <p:nvSpPr>
          <p:cNvPr id="18" name="TextBox 18"/>
          <p:cNvSpPr txBox="1"/>
          <p:nvPr/>
        </p:nvSpPr>
        <p:spPr>
          <a:xfrm>
            <a:off x="9741990" y="3837254"/>
            <a:ext cx="7724885" cy="5043297"/>
          </a:xfrm>
          <a:prstGeom prst="rect">
            <a:avLst/>
          </a:prstGeom>
        </p:spPr>
        <p:txBody>
          <a:bodyPr lIns="0" tIns="0" rIns="0" bIns="0" rtlCol="0" anchor="t">
            <a:spAutoFit/>
          </a:bodyPr>
          <a:lstStyle/>
          <a:p>
            <a:pPr marL="446913" lvl="1" indent="-223457" algn="l">
              <a:lnSpc>
                <a:spcPts val="2898"/>
              </a:lnSpc>
              <a:buFont typeface="Arial"/>
              <a:buChar char="•"/>
            </a:pPr>
            <a:r>
              <a:rPr lang="en-US" sz="2070">
                <a:solidFill>
                  <a:srgbClr val="000000"/>
                </a:solidFill>
                <a:latin typeface="Canva Sans"/>
                <a:ea typeface="Canva Sans"/>
                <a:cs typeface="Canva Sans"/>
                <a:sym typeface="Canva Sans"/>
              </a:rPr>
              <a:t>Uses a </a:t>
            </a:r>
            <a:r>
              <a:rPr lang="en-US" sz="2070" b="1">
                <a:solidFill>
                  <a:srgbClr val="000000"/>
                </a:solidFill>
                <a:latin typeface="Canva Sans Bold"/>
                <a:ea typeface="Canva Sans Bold"/>
                <a:cs typeface="Canva Sans Bold"/>
                <a:sym typeface="Canva Sans Bold"/>
              </a:rPr>
              <a:t>separate</a:t>
            </a:r>
            <a:r>
              <a:rPr lang="en-US" sz="2070">
                <a:solidFill>
                  <a:srgbClr val="000000"/>
                </a:solidFill>
                <a:latin typeface="Canva Sans"/>
                <a:ea typeface="Canva Sans"/>
                <a:cs typeface="Canva Sans"/>
                <a:sym typeface="Canva Sans"/>
              </a:rPr>
              <a:t>, independently sampled alternative public </a:t>
            </a:r>
            <a:r>
              <a:rPr lang="en-US" sz="2070" b="1">
                <a:solidFill>
                  <a:srgbClr val="000000"/>
                </a:solidFill>
                <a:latin typeface="Canva Sans Bold"/>
                <a:ea typeface="Canva Sans Bold"/>
                <a:cs typeface="Canva Sans Bold"/>
                <a:sym typeface="Canva Sans Bold"/>
              </a:rPr>
              <a:t>batch</a:t>
            </a:r>
            <a:r>
              <a:rPr lang="en-US" sz="2070">
                <a:solidFill>
                  <a:srgbClr val="000000"/>
                </a:solidFill>
                <a:latin typeface="Canva Sans"/>
                <a:ea typeface="Canva Sans"/>
                <a:cs typeface="Canva Sans"/>
                <a:sym typeface="Canva Sans"/>
              </a:rPr>
              <a:t> of an alternative size​.</a:t>
            </a:r>
          </a:p>
          <a:p>
            <a:pPr algn="l">
              <a:lnSpc>
                <a:spcPts val="2898"/>
              </a:lnSpc>
            </a:pPr>
            <a:endParaRPr lang="en-US" sz="2070">
              <a:solidFill>
                <a:srgbClr val="000000"/>
              </a:solidFill>
              <a:latin typeface="Canva Sans"/>
              <a:ea typeface="Canva Sans"/>
              <a:cs typeface="Canva Sans"/>
              <a:sym typeface="Canva Sans"/>
            </a:endParaRPr>
          </a:p>
          <a:p>
            <a:pPr marL="446913" lvl="1" indent="-223457" algn="l">
              <a:lnSpc>
                <a:spcPts val="2898"/>
              </a:lnSpc>
              <a:buFont typeface="Arial"/>
              <a:buChar char="•"/>
            </a:pPr>
            <a:r>
              <a:rPr lang="en-US" sz="2070">
                <a:solidFill>
                  <a:srgbClr val="000000"/>
                </a:solidFill>
                <a:latin typeface="Canva Sans"/>
                <a:ea typeface="Canva Sans"/>
                <a:cs typeface="Canva Sans"/>
                <a:sym typeface="Canva Sans"/>
              </a:rPr>
              <a:t>Projects noisy gradients onto </a:t>
            </a:r>
            <a:r>
              <a:rPr lang="en-US" sz="2070" b="1">
                <a:solidFill>
                  <a:srgbClr val="000000"/>
                </a:solidFill>
                <a:latin typeface="Canva Sans Bold"/>
                <a:ea typeface="Canva Sans Bold"/>
                <a:cs typeface="Canva Sans Bold"/>
                <a:sym typeface="Canva Sans Bold"/>
              </a:rPr>
              <a:t>per example per class gradients</a:t>
            </a:r>
            <a:r>
              <a:rPr lang="en-US" sz="2070">
                <a:solidFill>
                  <a:srgbClr val="000000"/>
                </a:solidFill>
                <a:latin typeface="Canva Sans"/>
                <a:ea typeface="Canva Sans"/>
                <a:cs typeface="Canva Sans"/>
                <a:sym typeface="Canva Sans"/>
              </a:rPr>
              <a:t> from this alternative batch.</a:t>
            </a:r>
          </a:p>
          <a:p>
            <a:pPr algn="l">
              <a:lnSpc>
                <a:spcPts val="2898"/>
              </a:lnSpc>
            </a:pPr>
            <a:endParaRPr lang="en-US" sz="2070">
              <a:solidFill>
                <a:srgbClr val="000000"/>
              </a:solidFill>
              <a:latin typeface="Canva Sans"/>
              <a:ea typeface="Canva Sans"/>
              <a:cs typeface="Canva Sans"/>
              <a:sym typeface="Canva Sans"/>
            </a:endParaRPr>
          </a:p>
          <a:p>
            <a:pPr marL="446913" lvl="1" indent="-223457" algn="l">
              <a:lnSpc>
                <a:spcPts val="2898"/>
              </a:lnSpc>
              <a:buFont typeface="Arial"/>
              <a:buChar char="•"/>
            </a:pPr>
            <a:r>
              <a:rPr lang="en-US" sz="2070">
                <a:solidFill>
                  <a:srgbClr val="000000"/>
                </a:solidFill>
                <a:latin typeface="Canva Sans"/>
                <a:ea typeface="Canva Sans"/>
                <a:cs typeface="Canva Sans"/>
                <a:sym typeface="Canva Sans"/>
              </a:rPr>
              <a:t>Also uses only public information, preserving label differential privacy.</a:t>
            </a:r>
          </a:p>
          <a:p>
            <a:pPr algn="l">
              <a:lnSpc>
                <a:spcPts val="2898"/>
              </a:lnSpc>
            </a:pPr>
            <a:endParaRPr lang="en-US" sz="2070">
              <a:solidFill>
                <a:srgbClr val="000000"/>
              </a:solidFill>
              <a:latin typeface="Canva Sans"/>
              <a:ea typeface="Canva Sans"/>
              <a:cs typeface="Canva Sans"/>
              <a:sym typeface="Canva Sans"/>
            </a:endParaRPr>
          </a:p>
          <a:p>
            <a:pPr marL="446913" lvl="1" indent="-223457" algn="l">
              <a:lnSpc>
                <a:spcPts val="2898"/>
              </a:lnSpc>
              <a:buFont typeface="Arial"/>
              <a:buChar char="•"/>
            </a:pPr>
            <a:r>
              <a:rPr lang="en-US" sz="2070">
                <a:solidFill>
                  <a:srgbClr val="000000"/>
                </a:solidFill>
                <a:latin typeface="Canva Sans"/>
                <a:ea typeface="Canva Sans"/>
                <a:cs typeface="Canva Sans"/>
                <a:sym typeface="Canva Sans"/>
              </a:rPr>
              <a:t>Performs </a:t>
            </a:r>
            <a:r>
              <a:rPr lang="en-US" sz="2070" b="1">
                <a:solidFill>
                  <a:srgbClr val="000000"/>
                </a:solidFill>
                <a:latin typeface="Canva Sans Bold"/>
                <a:ea typeface="Canva Sans Bold"/>
                <a:cs typeface="Canva Sans Bold"/>
                <a:sym typeface="Canva Sans Bold"/>
              </a:rPr>
              <a:t>better</a:t>
            </a:r>
            <a:r>
              <a:rPr lang="en-US" sz="2070">
                <a:solidFill>
                  <a:srgbClr val="000000"/>
                </a:solidFill>
                <a:latin typeface="Canva Sans"/>
                <a:ea typeface="Canva Sans"/>
                <a:cs typeface="Canva Sans"/>
                <a:sym typeface="Canva Sans"/>
              </a:rPr>
              <a:t> than SELFCONV as it has the added benefit of </a:t>
            </a:r>
            <a:r>
              <a:rPr lang="en-US" sz="2070" b="1">
                <a:solidFill>
                  <a:srgbClr val="000000"/>
                </a:solidFill>
                <a:latin typeface="Canva Sans Bold"/>
                <a:ea typeface="Canva Sans Bold"/>
                <a:cs typeface="Canva Sans Bold"/>
                <a:sym typeface="Canva Sans Bold"/>
              </a:rPr>
              <a:t>amplification by subsampling</a:t>
            </a:r>
            <a:r>
              <a:rPr lang="en-US" sz="2070">
                <a:solidFill>
                  <a:srgbClr val="000000"/>
                </a:solidFill>
                <a:latin typeface="Canva Sans"/>
                <a:ea typeface="Canva Sans"/>
                <a:cs typeface="Canva Sans"/>
                <a:sym typeface="Canva Sans"/>
              </a:rPr>
              <a:t>, leading to lower privacy cost.</a:t>
            </a:r>
          </a:p>
          <a:p>
            <a:pPr algn="l">
              <a:lnSpc>
                <a:spcPts val="2898"/>
              </a:lnSpc>
            </a:pPr>
            <a:endParaRPr lang="en-US" sz="2070">
              <a:solidFill>
                <a:srgbClr val="000000"/>
              </a:solidFill>
              <a:latin typeface="Canva Sans"/>
              <a:ea typeface="Canva Sans"/>
              <a:cs typeface="Canva Sans"/>
              <a:sym typeface="Canva Sans"/>
            </a:endParaRPr>
          </a:p>
          <a:p>
            <a:pPr algn="l">
              <a:lnSpc>
                <a:spcPts val="2898"/>
              </a:lnSpc>
            </a:pPr>
            <a:endParaRPr lang="en-US" sz="2070">
              <a:solidFill>
                <a:srgbClr val="000000"/>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8398" y="2447957"/>
            <a:ext cx="11108020" cy="7240762"/>
            <a:chOff x="0" y="0"/>
            <a:chExt cx="2925569" cy="1907032"/>
          </a:xfrm>
        </p:grpSpPr>
        <p:sp>
          <p:nvSpPr>
            <p:cNvPr id="3" name="Freeform 3"/>
            <p:cNvSpPr/>
            <p:nvPr/>
          </p:nvSpPr>
          <p:spPr>
            <a:xfrm>
              <a:off x="0" y="0"/>
              <a:ext cx="2925569" cy="1907032"/>
            </a:xfrm>
            <a:custGeom>
              <a:avLst/>
              <a:gdLst/>
              <a:ahLst/>
              <a:cxnLst/>
              <a:rect l="l" t="t" r="r" b="b"/>
              <a:pathLst>
                <a:path w="2925569" h="1907032">
                  <a:moveTo>
                    <a:pt x="35545" y="0"/>
                  </a:moveTo>
                  <a:lnTo>
                    <a:pt x="2890024" y="0"/>
                  </a:lnTo>
                  <a:cubicBezTo>
                    <a:pt x="2899451" y="0"/>
                    <a:pt x="2908492" y="3745"/>
                    <a:pt x="2915158" y="10411"/>
                  </a:cubicBezTo>
                  <a:cubicBezTo>
                    <a:pt x="2921824" y="17077"/>
                    <a:pt x="2925569" y="26118"/>
                    <a:pt x="2925569" y="35545"/>
                  </a:cubicBezTo>
                  <a:lnTo>
                    <a:pt x="2925569" y="1871487"/>
                  </a:lnTo>
                  <a:cubicBezTo>
                    <a:pt x="2925569" y="1880914"/>
                    <a:pt x="2921824" y="1889955"/>
                    <a:pt x="2915158" y="1896621"/>
                  </a:cubicBezTo>
                  <a:cubicBezTo>
                    <a:pt x="2908492" y="1903287"/>
                    <a:pt x="2899451" y="1907032"/>
                    <a:pt x="2890024" y="1907032"/>
                  </a:cubicBezTo>
                  <a:lnTo>
                    <a:pt x="35545" y="1907032"/>
                  </a:lnTo>
                  <a:cubicBezTo>
                    <a:pt x="26118" y="1907032"/>
                    <a:pt x="17077" y="1903287"/>
                    <a:pt x="10411" y="1896621"/>
                  </a:cubicBezTo>
                  <a:cubicBezTo>
                    <a:pt x="3745" y="1889955"/>
                    <a:pt x="0" y="1880914"/>
                    <a:pt x="0" y="1871487"/>
                  </a:cubicBezTo>
                  <a:lnTo>
                    <a:pt x="0" y="35545"/>
                  </a:lnTo>
                  <a:cubicBezTo>
                    <a:pt x="0" y="26118"/>
                    <a:pt x="3745" y="17077"/>
                    <a:pt x="10411" y="10411"/>
                  </a:cubicBezTo>
                  <a:cubicBezTo>
                    <a:pt x="17077" y="3745"/>
                    <a:pt x="26118" y="0"/>
                    <a:pt x="35545" y="0"/>
                  </a:cubicBezTo>
                  <a:close/>
                </a:path>
              </a:pathLst>
            </a:custGeom>
            <a:solidFill>
              <a:srgbClr val="CADFDF"/>
            </a:solidFill>
          </p:spPr>
        </p:sp>
        <p:sp>
          <p:nvSpPr>
            <p:cNvPr id="4" name="TextBox 4"/>
            <p:cNvSpPr txBox="1"/>
            <p:nvPr/>
          </p:nvSpPr>
          <p:spPr>
            <a:xfrm>
              <a:off x="0" y="-38100"/>
              <a:ext cx="2925569" cy="194513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19086" y="2209832"/>
            <a:ext cx="11198402" cy="7335401"/>
            <a:chOff x="0" y="0"/>
            <a:chExt cx="2949373" cy="1931957"/>
          </a:xfrm>
        </p:grpSpPr>
        <p:sp>
          <p:nvSpPr>
            <p:cNvPr id="6" name="Freeform 6"/>
            <p:cNvSpPr/>
            <p:nvPr/>
          </p:nvSpPr>
          <p:spPr>
            <a:xfrm>
              <a:off x="0" y="0"/>
              <a:ext cx="2949373" cy="1931957"/>
            </a:xfrm>
            <a:custGeom>
              <a:avLst/>
              <a:gdLst/>
              <a:ahLst/>
              <a:cxnLst/>
              <a:rect l="l" t="t" r="r" b="b"/>
              <a:pathLst>
                <a:path w="2949373" h="1931957">
                  <a:moveTo>
                    <a:pt x="35258" y="0"/>
                  </a:moveTo>
                  <a:lnTo>
                    <a:pt x="2914115" y="0"/>
                  </a:lnTo>
                  <a:cubicBezTo>
                    <a:pt x="2933588" y="0"/>
                    <a:pt x="2949373" y="15786"/>
                    <a:pt x="2949373" y="35258"/>
                  </a:cubicBezTo>
                  <a:lnTo>
                    <a:pt x="2949373" y="1896699"/>
                  </a:lnTo>
                  <a:cubicBezTo>
                    <a:pt x="2949373" y="1916172"/>
                    <a:pt x="2933588" y="1931957"/>
                    <a:pt x="2914115" y="1931957"/>
                  </a:cubicBezTo>
                  <a:lnTo>
                    <a:pt x="35258" y="1931957"/>
                  </a:lnTo>
                  <a:cubicBezTo>
                    <a:pt x="15786" y="1931957"/>
                    <a:pt x="0" y="1916172"/>
                    <a:pt x="0" y="1896699"/>
                  </a:cubicBezTo>
                  <a:lnTo>
                    <a:pt x="0" y="35258"/>
                  </a:lnTo>
                  <a:cubicBezTo>
                    <a:pt x="0" y="15786"/>
                    <a:pt x="15786" y="0"/>
                    <a:pt x="35258" y="0"/>
                  </a:cubicBezTo>
                  <a:close/>
                </a:path>
              </a:pathLst>
            </a:custGeom>
            <a:solidFill>
              <a:srgbClr val="EFFFFE"/>
            </a:solidFill>
          </p:spPr>
        </p:sp>
        <p:sp>
          <p:nvSpPr>
            <p:cNvPr id="7" name="TextBox 7"/>
            <p:cNvSpPr txBox="1"/>
            <p:nvPr/>
          </p:nvSpPr>
          <p:spPr>
            <a:xfrm>
              <a:off x="0" y="-38100"/>
              <a:ext cx="2949373" cy="1970057"/>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177275" y="2447957"/>
            <a:ext cx="10282022" cy="6810343"/>
          </a:xfrm>
          <a:custGeom>
            <a:avLst/>
            <a:gdLst/>
            <a:ahLst/>
            <a:cxnLst/>
            <a:rect l="l" t="t" r="r" b="b"/>
            <a:pathLst>
              <a:path w="10282022" h="6810343">
                <a:moveTo>
                  <a:pt x="0" y="0"/>
                </a:moveTo>
                <a:lnTo>
                  <a:pt x="10282023" y="0"/>
                </a:lnTo>
                <a:lnTo>
                  <a:pt x="10282023" y="6810343"/>
                </a:lnTo>
                <a:lnTo>
                  <a:pt x="0" y="6810343"/>
                </a:lnTo>
                <a:lnTo>
                  <a:pt x="0" y="0"/>
                </a:lnTo>
                <a:close/>
              </a:path>
            </a:pathLst>
          </a:custGeom>
          <a:blipFill>
            <a:blip r:embed="rId2"/>
            <a:stretch>
              <a:fillRect t="-156" b="-156"/>
            </a:stretch>
          </a:blipFill>
        </p:spPr>
      </p:sp>
      <p:grpSp>
        <p:nvGrpSpPr>
          <p:cNvPr id="9" name="Group 9"/>
          <p:cNvGrpSpPr/>
          <p:nvPr/>
        </p:nvGrpSpPr>
        <p:grpSpPr>
          <a:xfrm>
            <a:off x="12317946" y="2352906"/>
            <a:ext cx="5715085" cy="5611401"/>
            <a:chOff x="0" y="0"/>
            <a:chExt cx="1505207" cy="1477900"/>
          </a:xfrm>
        </p:grpSpPr>
        <p:sp>
          <p:nvSpPr>
            <p:cNvPr id="10" name="Freeform 10"/>
            <p:cNvSpPr/>
            <p:nvPr/>
          </p:nvSpPr>
          <p:spPr>
            <a:xfrm>
              <a:off x="0" y="0"/>
              <a:ext cx="1505207" cy="1477900"/>
            </a:xfrm>
            <a:custGeom>
              <a:avLst/>
              <a:gdLst/>
              <a:ahLst/>
              <a:cxnLst/>
              <a:rect l="l" t="t" r="r" b="b"/>
              <a:pathLst>
                <a:path w="1505207" h="1477900">
                  <a:moveTo>
                    <a:pt x="69087" y="0"/>
                  </a:moveTo>
                  <a:lnTo>
                    <a:pt x="1436120" y="0"/>
                  </a:lnTo>
                  <a:cubicBezTo>
                    <a:pt x="1474276" y="0"/>
                    <a:pt x="1505207" y="30931"/>
                    <a:pt x="1505207" y="69087"/>
                  </a:cubicBezTo>
                  <a:lnTo>
                    <a:pt x="1505207" y="1408813"/>
                  </a:lnTo>
                  <a:cubicBezTo>
                    <a:pt x="1505207" y="1446969"/>
                    <a:pt x="1474276" y="1477900"/>
                    <a:pt x="1436120" y="1477900"/>
                  </a:cubicBezTo>
                  <a:lnTo>
                    <a:pt x="69087" y="1477900"/>
                  </a:lnTo>
                  <a:cubicBezTo>
                    <a:pt x="30931" y="1477900"/>
                    <a:pt x="0" y="1446969"/>
                    <a:pt x="0" y="1408813"/>
                  </a:cubicBezTo>
                  <a:lnTo>
                    <a:pt x="0" y="69087"/>
                  </a:lnTo>
                  <a:cubicBezTo>
                    <a:pt x="0" y="30931"/>
                    <a:pt x="30931" y="0"/>
                    <a:pt x="69087" y="0"/>
                  </a:cubicBezTo>
                  <a:close/>
                </a:path>
              </a:pathLst>
            </a:custGeom>
            <a:solidFill>
              <a:srgbClr val="CADFDF"/>
            </a:solidFill>
          </p:spPr>
        </p:sp>
        <p:sp>
          <p:nvSpPr>
            <p:cNvPr id="11" name="TextBox 11"/>
            <p:cNvSpPr txBox="1"/>
            <p:nvPr/>
          </p:nvSpPr>
          <p:spPr>
            <a:xfrm>
              <a:off x="0" y="-38100"/>
              <a:ext cx="1505207" cy="15160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2232102" y="2198448"/>
            <a:ext cx="5747280" cy="5604204"/>
            <a:chOff x="0" y="0"/>
            <a:chExt cx="1513687" cy="1476004"/>
          </a:xfrm>
        </p:grpSpPr>
        <p:sp>
          <p:nvSpPr>
            <p:cNvPr id="13" name="Freeform 13"/>
            <p:cNvSpPr/>
            <p:nvPr/>
          </p:nvSpPr>
          <p:spPr>
            <a:xfrm>
              <a:off x="0" y="0"/>
              <a:ext cx="1513687" cy="1476004"/>
            </a:xfrm>
            <a:custGeom>
              <a:avLst/>
              <a:gdLst/>
              <a:ahLst/>
              <a:cxnLst/>
              <a:rect l="l" t="t" r="r" b="b"/>
              <a:pathLst>
                <a:path w="1513687" h="1476004">
                  <a:moveTo>
                    <a:pt x="68700" y="0"/>
                  </a:moveTo>
                  <a:lnTo>
                    <a:pt x="1444987" y="0"/>
                  </a:lnTo>
                  <a:cubicBezTo>
                    <a:pt x="1482929" y="0"/>
                    <a:pt x="1513687" y="30758"/>
                    <a:pt x="1513687" y="68700"/>
                  </a:cubicBezTo>
                  <a:lnTo>
                    <a:pt x="1513687" y="1407304"/>
                  </a:lnTo>
                  <a:cubicBezTo>
                    <a:pt x="1513687" y="1425525"/>
                    <a:pt x="1506449" y="1442999"/>
                    <a:pt x="1493565" y="1455883"/>
                  </a:cubicBezTo>
                  <a:cubicBezTo>
                    <a:pt x="1480682" y="1468766"/>
                    <a:pt x="1463207" y="1476004"/>
                    <a:pt x="1444987" y="1476004"/>
                  </a:cubicBezTo>
                  <a:lnTo>
                    <a:pt x="68700" y="1476004"/>
                  </a:lnTo>
                  <a:cubicBezTo>
                    <a:pt x="50480" y="1476004"/>
                    <a:pt x="33005" y="1468766"/>
                    <a:pt x="20122" y="1455883"/>
                  </a:cubicBezTo>
                  <a:cubicBezTo>
                    <a:pt x="7238" y="1442999"/>
                    <a:pt x="0" y="1425525"/>
                    <a:pt x="0" y="1407304"/>
                  </a:cubicBezTo>
                  <a:lnTo>
                    <a:pt x="0" y="68700"/>
                  </a:lnTo>
                  <a:cubicBezTo>
                    <a:pt x="0" y="50480"/>
                    <a:pt x="7238" y="33005"/>
                    <a:pt x="20122" y="20122"/>
                  </a:cubicBezTo>
                  <a:cubicBezTo>
                    <a:pt x="33005" y="7238"/>
                    <a:pt x="50480" y="0"/>
                    <a:pt x="68700" y="0"/>
                  </a:cubicBezTo>
                  <a:close/>
                </a:path>
              </a:pathLst>
            </a:custGeom>
            <a:solidFill>
              <a:srgbClr val="EFFFFE"/>
            </a:solidFill>
          </p:spPr>
        </p:sp>
        <p:sp>
          <p:nvSpPr>
            <p:cNvPr id="14" name="TextBox 14"/>
            <p:cNvSpPr txBox="1"/>
            <p:nvPr/>
          </p:nvSpPr>
          <p:spPr>
            <a:xfrm>
              <a:off x="0" y="-38100"/>
              <a:ext cx="1513687" cy="1514104"/>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152262" y="8131621"/>
            <a:ext cx="5747280" cy="1163401"/>
            <a:chOff x="0" y="0"/>
            <a:chExt cx="1513687" cy="306410"/>
          </a:xfrm>
        </p:grpSpPr>
        <p:sp>
          <p:nvSpPr>
            <p:cNvPr id="16" name="Freeform 16"/>
            <p:cNvSpPr/>
            <p:nvPr/>
          </p:nvSpPr>
          <p:spPr>
            <a:xfrm>
              <a:off x="0" y="0"/>
              <a:ext cx="1513687" cy="306410"/>
            </a:xfrm>
            <a:custGeom>
              <a:avLst/>
              <a:gdLst/>
              <a:ahLst/>
              <a:cxnLst/>
              <a:rect l="l" t="t" r="r" b="b"/>
              <a:pathLst>
                <a:path w="1513687" h="306410">
                  <a:moveTo>
                    <a:pt x="68700" y="0"/>
                  </a:moveTo>
                  <a:lnTo>
                    <a:pt x="1444987" y="0"/>
                  </a:lnTo>
                  <a:cubicBezTo>
                    <a:pt x="1482929" y="0"/>
                    <a:pt x="1513687" y="30758"/>
                    <a:pt x="1513687" y="68700"/>
                  </a:cubicBezTo>
                  <a:lnTo>
                    <a:pt x="1513687" y="237710"/>
                  </a:lnTo>
                  <a:cubicBezTo>
                    <a:pt x="1513687" y="255930"/>
                    <a:pt x="1506449" y="273405"/>
                    <a:pt x="1493565" y="286288"/>
                  </a:cubicBezTo>
                  <a:cubicBezTo>
                    <a:pt x="1480682" y="299172"/>
                    <a:pt x="1463207" y="306410"/>
                    <a:pt x="1444987" y="306410"/>
                  </a:cubicBezTo>
                  <a:lnTo>
                    <a:pt x="68700" y="306410"/>
                  </a:lnTo>
                  <a:cubicBezTo>
                    <a:pt x="50480" y="306410"/>
                    <a:pt x="33005" y="299172"/>
                    <a:pt x="20122" y="286288"/>
                  </a:cubicBezTo>
                  <a:cubicBezTo>
                    <a:pt x="7238" y="273405"/>
                    <a:pt x="0" y="255930"/>
                    <a:pt x="0" y="237710"/>
                  </a:cubicBezTo>
                  <a:lnTo>
                    <a:pt x="0" y="68700"/>
                  </a:lnTo>
                  <a:cubicBezTo>
                    <a:pt x="0" y="50480"/>
                    <a:pt x="7238" y="33005"/>
                    <a:pt x="20122" y="20122"/>
                  </a:cubicBezTo>
                  <a:cubicBezTo>
                    <a:pt x="33005" y="7238"/>
                    <a:pt x="50480" y="0"/>
                    <a:pt x="68700" y="0"/>
                  </a:cubicBezTo>
                  <a:close/>
                </a:path>
              </a:pathLst>
            </a:custGeom>
            <a:solidFill>
              <a:srgbClr val="D4F3F1"/>
            </a:solidFill>
          </p:spPr>
        </p:sp>
        <p:sp>
          <p:nvSpPr>
            <p:cNvPr id="17" name="TextBox 17"/>
            <p:cNvSpPr txBox="1"/>
            <p:nvPr/>
          </p:nvSpPr>
          <p:spPr>
            <a:xfrm>
              <a:off x="0" y="-38100"/>
              <a:ext cx="1513687" cy="34451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2663888" y="8296402"/>
            <a:ext cx="5624112" cy="611505"/>
          </a:xfrm>
          <a:prstGeom prst="rect">
            <a:avLst/>
          </a:prstGeom>
        </p:spPr>
        <p:txBody>
          <a:bodyPr lIns="0" tIns="0" rIns="0" bIns="0" rtlCol="0" anchor="t">
            <a:spAutoFit/>
          </a:bodyPr>
          <a:lstStyle/>
          <a:p>
            <a:pPr algn="l">
              <a:lnSpc>
                <a:spcPts val="2520"/>
              </a:lnSpc>
            </a:pPr>
            <a:r>
              <a:rPr lang="en-US" sz="1800">
                <a:solidFill>
                  <a:srgbClr val="000000"/>
                </a:solidFill>
                <a:latin typeface="Canva Sans"/>
                <a:ea typeface="Canva Sans"/>
                <a:cs typeface="Canva Sans"/>
                <a:sym typeface="Canva Sans"/>
              </a:rPr>
              <a:t>Clipping Norm C = 0.1, learning rate = 0.05, </a:t>
            </a:r>
          </a:p>
          <a:p>
            <a:pPr algn="l">
              <a:lnSpc>
                <a:spcPts val="2520"/>
              </a:lnSpc>
            </a:pPr>
            <a:r>
              <a:rPr lang="en-US" sz="1800">
                <a:solidFill>
                  <a:srgbClr val="000000"/>
                </a:solidFill>
                <a:latin typeface="Canva Sans"/>
                <a:ea typeface="Canva Sans"/>
                <a:cs typeface="Canva Sans"/>
                <a:sym typeface="Canva Sans"/>
              </a:rPr>
              <a:t>epochs = 10,  </a:t>
            </a:r>
          </a:p>
        </p:txBody>
      </p:sp>
      <p:pic>
        <p:nvPicPr>
          <p:cNvPr id="19" name="Picture 19"/>
          <p:cNvPicPr>
            <a:picLocks noChangeAspect="1"/>
          </p:cNvPicPr>
          <p:nvPr/>
        </p:nvPicPr>
        <p:blipFill>
          <a:blip r:embed="rId3"/>
          <a:stretch>
            <a:fillRect/>
          </a:stretch>
        </p:blipFill>
        <p:spPr>
          <a:xfrm>
            <a:off x="13834408" y="8417860"/>
            <a:ext cx="2382990" cy="844304"/>
          </a:xfrm>
          <a:prstGeom prst="rect">
            <a:avLst/>
          </a:prstGeom>
        </p:spPr>
      </p:pic>
      <p:sp>
        <p:nvSpPr>
          <p:cNvPr id="20" name="TextBox 20"/>
          <p:cNvSpPr txBox="1"/>
          <p:nvPr/>
        </p:nvSpPr>
        <p:spPr>
          <a:xfrm>
            <a:off x="15381438" y="2572606"/>
            <a:ext cx="1809202" cy="613410"/>
          </a:xfrm>
          <a:prstGeom prst="rect">
            <a:avLst/>
          </a:prstGeom>
        </p:spPr>
        <p:txBody>
          <a:bodyPr lIns="0" tIns="0" rIns="0" bIns="0" rtlCol="0" anchor="t">
            <a:spAutoFit/>
          </a:bodyPr>
          <a:lstStyle/>
          <a:p>
            <a:pPr algn="ctr">
              <a:lnSpc>
                <a:spcPts val="5040"/>
              </a:lnSpc>
            </a:pPr>
            <a:r>
              <a:rPr lang="en-US" sz="3600" b="1">
                <a:solidFill>
                  <a:srgbClr val="000000"/>
                </a:solidFill>
                <a:latin typeface="Canva Sans Bold"/>
                <a:ea typeface="Canva Sans Bold"/>
                <a:cs typeface="Canva Sans Bold"/>
                <a:sym typeface="Canva Sans Bold"/>
              </a:rPr>
              <a:t>Epsilon</a:t>
            </a:r>
          </a:p>
        </p:txBody>
      </p:sp>
      <p:sp>
        <p:nvSpPr>
          <p:cNvPr id="21" name="TextBox 21"/>
          <p:cNvSpPr txBox="1"/>
          <p:nvPr/>
        </p:nvSpPr>
        <p:spPr>
          <a:xfrm>
            <a:off x="12152262" y="2635154"/>
            <a:ext cx="2995156" cy="497840"/>
          </a:xfrm>
          <a:prstGeom prst="rect">
            <a:avLst/>
          </a:prstGeom>
        </p:spPr>
        <p:txBody>
          <a:bodyPr lIns="0" tIns="0" rIns="0" bIns="0" rtlCol="0" anchor="t">
            <a:spAutoFit/>
          </a:bodyPr>
          <a:lstStyle/>
          <a:p>
            <a:pPr algn="ctr">
              <a:lnSpc>
                <a:spcPts val="4060"/>
              </a:lnSpc>
            </a:pPr>
            <a:r>
              <a:rPr lang="en-US" sz="2900" b="1">
                <a:solidFill>
                  <a:srgbClr val="000000"/>
                </a:solidFill>
                <a:latin typeface="Canva Sans Bold"/>
                <a:ea typeface="Canva Sans Bold"/>
                <a:cs typeface="Canva Sans Bold"/>
                <a:sym typeface="Canva Sans Bold"/>
              </a:rPr>
              <a:t>Test Accuracy</a:t>
            </a:r>
          </a:p>
        </p:txBody>
      </p:sp>
      <p:sp>
        <p:nvSpPr>
          <p:cNvPr id="22" name="TextBox 22"/>
          <p:cNvSpPr txBox="1"/>
          <p:nvPr/>
        </p:nvSpPr>
        <p:spPr>
          <a:xfrm>
            <a:off x="12903842" y="3332489"/>
            <a:ext cx="1325406" cy="505469"/>
          </a:xfrm>
          <a:prstGeom prst="rect">
            <a:avLst/>
          </a:prstGeom>
        </p:spPr>
        <p:txBody>
          <a:bodyPr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91.59%</a:t>
            </a:r>
          </a:p>
        </p:txBody>
      </p:sp>
      <p:sp>
        <p:nvSpPr>
          <p:cNvPr id="23" name="TextBox 23"/>
          <p:cNvSpPr txBox="1"/>
          <p:nvPr/>
        </p:nvSpPr>
        <p:spPr>
          <a:xfrm>
            <a:off x="16129861" y="3332489"/>
            <a:ext cx="566287" cy="50546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0.1</a:t>
            </a:r>
          </a:p>
        </p:txBody>
      </p:sp>
      <p:sp>
        <p:nvSpPr>
          <p:cNvPr id="24" name="TextBox 24"/>
          <p:cNvSpPr txBox="1"/>
          <p:nvPr/>
        </p:nvSpPr>
        <p:spPr>
          <a:xfrm>
            <a:off x="12917264" y="4166402"/>
            <a:ext cx="1325406" cy="50546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91.65%</a:t>
            </a:r>
          </a:p>
        </p:txBody>
      </p:sp>
      <p:sp>
        <p:nvSpPr>
          <p:cNvPr id="25" name="TextBox 25"/>
          <p:cNvSpPr txBox="1"/>
          <p:nvPr/>
        </p:nvSpPr>
        <p:spPr>
          <a:xfrm>
            <a:off x="12913236" y="4981731"/>
            <a:ext cx="1488563" cy="50218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91.68%</a:t>
            </a:r>
          </a:p>
        </p:txBody>
      </p:sp>
      <p:sp>
        <p:nvSpPr>
          <p:cNvPr id="26" name="TextBox 26"/>
          <p:cNvSpPr txBox="1"/>
          <p:nvPr/>
        </p:nvSpPr>
        <p:spPr>
          <a:xfrm>
            <a:off x="12939084" y="5801525"/>
            <a:ext cx="1301075" cy="50546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91.73%</a:t>
            </a:r>
          </a:p>
        </p:txBody>
      </p:sp>
      <p:sp>
        <p:nvSpPr>
          <p:cNvPr id="27" name="TextBox 27"/>
          <p:cNvSpPr txBox="1"/>
          <p:nvPr/>
        </p:nvSpPr>
        <p:spPr>
          <a:xfrm>
            <a:off x="12916008" y="6615309"/>
            <a:ext cx="1301075" cy="505469"/>
          </a:xfrm>
          <a:prstGeom prst="rect">
            <a:avLst/>
          </a:prstGeom>
        </p:spPr>
        <p:txBody>
          <a:bodyPr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91.82%</a:t>
            </a:r>
          </a:p>
        </p:txBody>
      </p:sp>
      <p:sp>
        <p:nvSpPr>
          <p:cNvPr id="28" name="TextBox 28"/>
          <p:cNvSpPr txBox="1"/>
          <p:nvPr/>
        </p:nvSpPr>
        <p:spPr>
          <a:xfrm>
            <a:off x="16118821" y="4166402"/>
            <a:ext cx="645179" cy="50546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0.5</a:t>
            </a:r>
          </a:p>
        </p:txBody>
      </p:sp>
      <p:sp>
        <p:nvSpPr>
          <p:cNvPr id="29" name="TextBox 29"/>
          <p:cNvSpPr txBox="1"/>
          <p:nvPr/>
        </p:nvSpPr>
        <p:spPr>
          <a:xfrm>
            <a:off x="16301695" y="5000315"/>
            <a:ext cx="200538" cy="505469"/>
          </a:xfrm>
          <a:prstGeom prst="rect">
            <a:avLst/>
          </a:prstGeom>
        </p:spPr>
        <p:txBody>
          <a:bodyPr lIns="0" tIns="0" rIns="0" bIns="0" rtlCol="0" anchor="t">
            <a:spAutoFit/>
          </a:bodyPr>
          <a:lstStyle/>
          <a:p>
            <a:pPr algn="ctr">
              <a:lnSpc>
                <a:spcPts val="4154"/>
              </a:lnSpc>
            </a:pPr>
            <a:r>
              <a:rPr lang="en-US" sz="2967">
                <a:solidFill>
                  <a:srgbClr val="000000"/>
                </a:solidFill>
                <a:latin typeface="Canva Sans"/>
                <a:ea typeface="Canva Sans"/>
                <a:cs typeface="Canva Sans"/>
                <a:sym typeface="Canva Sans"/>
              </a:rPr>
              <a:t>1</a:t>
            </a:r>
          </a:p>
        </p:txBody>
      </p:sp>
      <p:sp>
        <p:nvSpPr>
          <p:cNvPr id="30" name="TextBox 30"/>
          <p:cNvSpPr txBox="1"/>
          <p:nvPr/>
        </p:nvSpPr>
        <p:spPr>
          <a:xfrm>
            <a:off x="16290655" y="5834228"/>
            <a:ext cx="222618" cy="505469"/>
          </a:xfrm>
          <a:prstGeom prst="rect">
            <a:avLst/>
          </a:prstGeom>
        </p:spPr>
        <p:txBody>
          <a:bodyPr lIns="0" tIns="0" rIns="0" bIns="0" rtlCol="0" anchor="t">
            <a:spAutoFit/>
          </a:bodyPr>
          <a:lstStyle/>
          <a:p>
            <a:pPr algn="ctr">
              <a:lnSpc>
                <a:spcPts val="4154"/>
              </a:lnSpc>
            </a:pPr>
            <a:r>
              <a:rPr lang="en-US" sz="2967">
                <a:solidFill>
                  <a:srgbClr val="000000"/>
                </a:solidFill>
                <a:latin typeface="Canva Sans"/>
                <a:ea typeface="Canva Sans"/>
                <a:cs typeface="Canva Sans"/>
                <a:sym typeface="Canva Sans"/>
              </a:rPr>
              <a:t>5</a:t>
            </a:r>
          </a:p>
        </p:txBody>
      </p:sp>
      <p:sp>
        <p:nvSpPr>
          <p:cNvPr id="31" name="TextBox 31"/>
          <p:cNvSpPr txBox="1"/>
          <p:nvPr/>
        </p:nvSpPr>
        <p:spPr>
          <a:xfrm>
            <a:off x="16172894" y="6668140"/>
            <a:ext cx="523253" cy="505469"/>
          </a:xfrm>
          <a:prstGeom prst="rect">
            <a:avLst/>
          </a:prstGeom>
        </p:spPr>
        <p:txBody>
          <a:bodyPr wrap="square" lIns="0" tIns="0" rIns="0" bIns="0" rtlCol="0" anchor="t">
            <a:spAutoFit/>
          </a:bodyPr>
          <a:lstStyle/>
          <a:p>
            <a:pPr algn="ctr">
              <a:lnSpc>
                <a:spcPts val="4154"/>
              </a:lnSpc>
            </a:pPr>
            <a:r>
              <a:rPr lang="en-US" sz="2967" dirty="0">
                <a:solidFill>
                  <a:srgbClr val="000000"/>
                </a:solidFill>
                <a:latin typeface="Canva Sans"/>
                <a:ea typeface="Canva Sans"/>
                <a:cs typeface="Canva Sans"/>
                <a:sym typeface="Canva Sans"/>
              </a:rPr>
              <a:t>10</a:t>
            </a:r>
          </a:p>
        </p:txBody>
      </p:sp>
      <p:sp>
        <p:nvSpPr>
          <p:cNvPr id="32" name="TextBox 32"/>
          <p:cNvSpPr txBox="1"/>
          <p:nvPr/>
        </p:nvSpPr>
        <p:spPr>
          <a:xfrm>
            <a:off x="1177275" y="632647"/>
            <a:ext cx="7052325" cy="787387"/>
          </a:xfrm>
          <a:prstGeom prst="rect">
            <a:avLst/>
          </a:prstGeom>
        </p:spPr>
        <p:txBody>
          <a:bodyPr wrap="square" lIns="0" tIns="0" rIns="0" bIns="0" rtlCol="0" anchor="t">
            <a:spAutoFit/>
          </a:bodyPr>
          <a:lstStyle/>
          <a:p>
            <a:pPr marL="0" lvl="0" indent="0" algn="l">
              <a:lnSpc>
                <a:spcPts val="6475"/>
              </a:lnSpc>
              <a:spcBef>
                <a:spcPct val="0"/>
              </a:spcBef>
            </a:pPr>
            <a:r>
              <a:rPr lang="en-US" sz="4625" b="1" u="none" strike="noStrike" dirty="0">
                <a:solidFill>
                  <a:srgbClr val="406D6A"/>
                </a:solidFill>
                <a:latin typeface="Canva Sans Bold"/>
                <a:ea typeface="Canva Sans Bold"/>
                <a:cs typeface="Canva Sans Bold"/>
                <a:sym typeface="Canva Sans Bold"/>
              </a:rPr>
              <a:t>Implementation Results</a:t>
            </a:r>
          </a:p>
        </p:txBody>
      </p:sp>
      <p:sp>
        <p:nvSpPr>
          <p:cNvPr id="33" name="TextBox 33"/>
          <p:cNvSpPr txBox="1"/>
          <p:nvPr/>
        </p:nvSpPr>
        <p:spPr>
          <a:xfrm>
            <a:off x="5278685" y="1477185"/>
            <a:ext cx="7730629" cy="613410"/>
          </a:xfrm>
          <a:prstGeom prst="rect">
            <a:avLst/>
          </a:prstGeom>
        </p:spPr>
        <p:txBody>
          <a:bodyPr lIns="0" tIns="0" rIns="0" bIns="0" rtlCol="0" anchor="t">
            <a:spAutoFit/>
          </a:bodyPr>
          <a:lstStyle/>
          <a:p>
            <a:pPr algn="ctr">
              <a:lnSpc>
                <a:spcPts val="5040"/>
              </a:lnSpc>
            </a:pPr>
            <a:r>
              <a:rPr lang="en-US" sz="3600" b="1">
                <a:solidFill>
                  <a:srgbClr val="000000"/>
                </a:solidFill>
                <a:latin typeface="Canva Sans Bold"/>
                <a:ea typeface="Canva Sans Bold"/>
                <a:cs typeface="Canva Sans Bold"/>
                <a:sym typeface="Canva Sans Bold"/>
              </a:rPr>
              <a:t>DP-SGD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1433</Words>
  <Application>Microsoft Office PowerPoint</Application>
  <PresentationFormat>Custom</PresentationFormat>
  <Paragraphs>200</Paragraphs>
  <Slides>14</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14</vt:i4>
      </vt:variant>
    </vt:vector>
  </HeadingPairs>
  <TitlesOfParts>
    <vt:vector size="33" baseType="lpstr">
      <vt:lpstr>Canva Sans</vt:lpstr>
      <vt:lpstr>Arial</vt:lpstr>
      <vt:lpstr>Open Sans Bold</vt:lpstr>
      <vt:lpstr>Open Sauce Bold</vt:lpstr>
      <vt:lpstr>Poppins</vt:lpstr>
      <vt:lpstr>DM Sans</vt:lpstr>
      <vt:lpstr>Open Sans</vt:lpstr>
      <vt:lpstr>Open Sans Light</vt:lpstr>
      <vt:lpstr>Open Sans Light Italics</vt:lpstr>
      <vt:lpstr>Open Sauce Light</vt:lpstr>
      <vt:lpstr>Poppins Bold</vt:lpstr>
      <vt:lpstr>Canva Sans Bold</vt:lpstr>
      <vt:lpstr>Calibri</vt:lpstr>
      <vt:lpstr>Open Sauce Italics</vt:lpstr>
      <vt:lpstr>Canva Sans Bold Italics</vt:lpstr>
      <vt:lpstr>Canva Sans Italics</vt:lpstr>
      <vt:lpstr>Open Sans Bold Italics</vt:lpstr>
      <vt:lpstr>DM Sans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Preservation in deep learning models</dc:title>
  <cp:lastModifiedBy>Sarthak Paswan</cp:lastModifiedBy>
  <cp:revision>2</cp:revision>
  <dcterms:created xsi:type="dcterms:W3CDTF">2006-08-16T00:00:00Z</dcterms:created>
  <dcterms:modified xsi:type="dcterms:W3CDTF">2025-04-25T05:22:08Z</dcterms:modified>
  <dc:identifier>DAGlD6JJJDs</dc:identifier>
</cp:coreProperties>
</file>