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4" r:id="rId3"/>
    <p:sldId id="258" r:id="rId4"/>
    <p:sldId id="360" r:id="rId5"/>
    <p:sldId id="259" r:id="rId6"/>
    <p:sldId id="267" r:id="rId7"/>
    <p:sldId id="266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311" r:id="rId18"/>
    <p:sldId id="296" r:id="rId19"/>
    <p:sldId id="339" r:id="rId20"/>
    <p:sldId id="297" r:id="rId21"/>
    <p:sldId id="280" r:id="rId22"/>
    <p:sldId id="318" r:id="rId23"/>
    <p:sldId id="319" r:id="rId24"/>
    <p:sldId id="320" r:id="rId25"/>
    <p:sldId id="321" r:id="rId26"/>
    <p:sldId id="322" r:id="rId27"/>
    <p:sldId id="340" r:id="rId28"/>
    <p:sldId id="371" r:id="rId29"/>
    <p:sldId id="347" r:id="rId30"/>
    <p:sldId id="348" r:id="rId31"/>
    <p:sldId id="261" r:id="rId32"/>
    <p:sldId id="286" r:id="rId33"/>
    <p:sldId id="298" r:id="rId34"/>
    <p:sldId id="285" r:id="rId35"/>
    <p:sldId id="349" r:id="rId36"/>
    <p:sldId id="350" r:id="rId37"/>
    <p:sldId id="351" r:id="rId38"/>
    <p:sldId id="352" r:id="rId39"/>
    <p:sldId id="342" r:id="rId40"/>
    <p:sldId id="343" r:id="rId41"/>
    <p:sldId id="260" r:id="rId42"/>
    <p:sldId id="353" r:id="rId43"/>
    <p:sldId id="354" r:id="rId44"/>
    <p:sldId id="355" r:id="rId45"/>
    <p:sldId id="299" r:id="rId46"/>
    <p:sldId id="300" r:id="rId47"/>
    <p:sldId id="301" r:id="rId48"/>
    <p:sldId id="303" r:id="rId49"/>
    <p:sldId id="356" r:id="rId50"/>
    <p:sldId id="357" r:id="rId51"/>
    <p:sldId id="358" r:id="rId52"/>
    <p:sldId id="346" r:id="rId53"/>
    <p:sldId id="304" r:id="rId54"/>
    <p:sldId id="372" r:id="rId55"/>
    <p:sldId id="373" r:id="rId56"/>
    <p:sldId id="374" r:id="rId57"/>
    <p:sldId id="375" r:id="rId58"/>
    <p:sldId id="376" r:id="rId59"/>
    <p:sldId id="390" r:id="rId60"/>
    <p:sldId id="383" r:id="rId61"/>
    <p:sldId id="377" r:id="rId62"/>
    <p:sldId id="378" r:id="rId63"/>
    <p:sldId id="379" r:id="rId64"/>
    <p:sldId id="380" r:id="rId65"/>
    <p:sldId id="381" r:id="rId66"/>
    <p:sldId id="382" r:id="rId67"/>
    <p:sldId id="384" r:id="rId68"/>
    <p:sldId id="385" r:id="rId69"/>
    <p:sldId id="386" r:id="rId70"/>
    <p:sldId id="387" r:id="rId71"/>
    <p:sldId id="388" r:id="rId72"/>
    <p:sldId id="361" r:id="rId73"/>
    <p:sldId id="362" r:id="rId74"/>
    <p:sldId id="363" r:id="rId75"/>
    <p:sldId id="364" r:id="rId76"/>
    <p:sldId id="365" r:id="rId77"/>
    <p:sldId id="366" r:id="rId78"/>
    <p:sldId id="367" r:id="rId79"/>
    <p:sldId id="368" r:id="rId80"/>
    <p:sldId id="369" r:id="rId81"/>
    <p:sldId id="370" r:id="rId82"/>
    <p:sldId id="391" r:id="rId83"/>
    <p:sldId id="265" r:id="rId84"/>
    <p:sldId id="292" r:id="rId85"/>
    <p:sldId id="312" r:id="rId86"/>
  </p:sldIdLst>
  <p:sldSz cx="9144000" cy="6858000" type="screen4x3"/>
  <p:notesSz cx="7099300" cy="102346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7A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47" autoAdjust="0"/>
  </p:normalViewPr>
  <p:slideViewPr>
    <p:cSldViewPr snapToGrid="0" snapToObjects="1">
      <p:cViewPr varScale="1">
        <p:scale>
          <a:sx n="71" d="100"/>
          <a:sy n="71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3B57A0"/>
                </a:solidFill>
                <a:latin typeface="+mj-lt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B57A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98CFB-603D-464F-BE25-0A8C29EA7302}" type="datetimeFigureOut">
              <a:rPr lang="de-DE"/>
              <a:pPr>
                <a:defRPr/>
              </a:pPr>
              <a:t>22.09.2014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B4F7B-E01E-4193-8C6E-51F19D5FF45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38550-D3FF-476F-B721-1B1F997B6315}" type="datetimeFigureOut">
              <a:rPr lang="de-DE"/>
              <a:pPr>
                <a:defRPr/>
              </a:pPr>
              <a:t>22.09.2014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41A67-D587-47BF-AE26-4F9E7A8B95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083426"/>
            <a:ext cx="2057400" cy="504273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083426"/>
            <a:ext cx="6019800" cy="504273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0CB59-A49F-4BD3-8045-BB75FBDAD570}" type="datetimeFigureOut">
              <a:rPr lang="de-DE"/>
              <a:pPr>
                <a:defRPr/>
              </a:pPr>
              <a:t>22.09.2014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14BA0-5F80-4981-AB08-62C5670926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B57A0"/>
                </a:solidFill>
                <a:latin typeface="+mj-lt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57A0"/>
                </a:solidFill>
                <a:latin typeface="+mn-lt"/>
              </a:defRPr>
            </a:lvl1pPr>
            <a:lvl2pPr>
              <a:defRPr>
                <a:solidFill>
                  <a:srgbClr val="3B57A0"/>
                </a:solidFill>
                <a:latin typeface="+mn-lt"/>
              </a:defRPr>
            </a:lvl2pPr>
            <a:lvl3pPr>
              <a:defRPr>
                <a:solidFill>
                  <a:srgbClr val="3B57A0"/>
                </a:solidFill>
                <a:latin typeface="+mn-lt"/>
              </a:defRPr>
            </a:lvl3pPr>
            <a:lvl4pPr>
              <a:defRPr>
                <a:solidFill>
                  <a:srgbClr val="3B57A0"/>
                </a:solidFill>
                <a:latin typeface="+mn-lt"/>
              </a:defRPr>
            </a:lvl4pPr>
            <a:lvl5pPr>
              <a:defRPr>
                <a:solidFill>
                  <a:srgbClr val="3B57A0"/>
                </a:solidFill>
                <a:latin typeface="+mn-lt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BE947-7B4A-49F6-839B-8564117C7917}" type="datetimeFigureOut">
              <a:rPr lang="de-DE"/>
              <a:pPr>
                <a:defRPr/>
              </a:pPr>
              <a:t>22.09.2014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A7815-98F8-4E4F-BD74-9B050C17A62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3B57A0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3B57A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57D69-5CC3-4B63-83C0-C005C7C90578}" type="datetimeFigureOut">
              <a:rPr lang="de-DE"/>
              <a:pPr>
                <a:defRPr/>
              </a:pPr>
              <a:t>22.09.2014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0FB91-D219-4D10-964D-E27C14EF909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B57A0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897189"/>
            <a:ext cx="4038600" cy="4228974"/>
          </a:xfrm>
        </p:spPr>
        <p:txBody>
          <a:bodyPr/>
          <a:lstStyle>
            <a:lvl1pPr>
              <a:defRPr sz="2800">
                <a:solidFill>
                  <a:srgbClr val="3B57A0"/>
                </a:solidFill>
              </a:defRPr>
            </a:lvl1pPr>
            <a:lvl2pPr>
              <a:defRPr sz="2400">
                <a:solidFill>
                  <a:srgbClr val="3B57A0"/>
                </a:solidFill>
              </a:defRPr>
            </a:lvl2pPr>
            <a:lvl3pPr>
              <a:defRPr sz="2000">
                <a:solidFill>
                  <a:srgbClr val="3B57A0"/>
                </a:solidFill>
              </a:defRPr>
            </a:lvl3pPr>
            <a:lvl4pPr>
              <a:defRPr sz="1800">
                <a:solidFill>
                  <a:srgbClr val="3B57A0"/>
                </a:solidFill>
              </a:defRPr>
            </a:lvl4pPr>
            <a:lvl5pPr>
              <a:defRPr sz="1800">
                <a:solidFill>
                  <a:srgbClr val="3B57A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97189"/>
            <a:ext cx="4038600" cy="4228974"/>
          </a:xfrm>
        </p:spPr>
        <p:txBody>
          <a:bodyPr/>
          <a:lstStyle>
            <a:lvl1pPr>
              <a:defRPr sz="2800">
                <a:solidFill>
                  <a:srgbClr val="3B57A0"/>
                </a:solidFill>
              </a:defRPr>
            </a:lvl1pPr>
            <a:lvl2pPr>
              <a:defRPr sz="2400">
                <a:solidFill>
                  <a:srgbClr val="3B57A0"/>
                </a:solidFill>
              </a:defRPr>
            </a:lvl2pPr>
            <a:lvl3pPr>
              <a:defRPr sz="2000">
                <a:solidFill>
                  <a:srgbClr val="3B57A0"/>
                </a:solidFill>
              </a:defRPr>
            </a:lvl3pPr>
            <a:lvl4pPr>
              <a:defRPr sz="1800">
                <a:solidFill>
                  <a:srgbClr val="3B57A0"/>
                </a:solidFill>
              </a:defRPr>
            </a:lvl4pPr>
            <a:lvl5pPr>
              <a:defRPr sz="1800">
                <a:solidFill>
                  <a:srgbClr val="3B57A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18F41-C13A-4A48-A7A5-AC46787D299F}" type="datetimeFigureOut">
              <a:rPr lang="de-DE"/>
              <a:pPr>
                <a:defRPr/>
              </a:pPr>
              <a:t>22.09.2014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74FB0-5069-4765-BA57-42043A8B71D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57A0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478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B57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334545"/>
            <a:ext cx="4040188" cy="3791618"/>
          </a:xfrm>
        </p:spPr>
        <p:txBody>
          <a:bodyPr/>
          <a:lstStyle>
            <a:lvl1pPr>
              <a:defRPr sz="2400">
                <a:solidFill>
                  <a:srgbClr val="3B57A0"/>
                </a:solidFill>
              </a:defRPr>
            </a:lvl1pPr>
            <a:lvl2pPr>
              <a:defRPr sz="2000">
                <a:solidFill>
                  <a:srgbClr val="3B57A0"/>
                </a:solidFill>
              </a:defRPr>
            </a:lvl2pPr>
            <a:lvl3pPr>
              <a:defRPr sz="1800">
                <a:solidFill>
                  <a:srgbClr val="3B57A0"/>
                </a:solidFill>
              </a:defRPr>
            </a:lvl3pPr>
            <a:lvl4pPr>
              <a:defRPr sz="1600">
                <a:solidFill>
                  <a:srgbClr val="3B57A0"/>
                </a:solidFill>
              </a:defRPr>
            </a:lvl4pPr>
            <a:lvl5pPr>
              <a:defRPr sz="1600">
                <a:solidFill>
                  <a:srgbClr val="3B57A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478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B57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34545"/>
            <a:ext cx="4041775" cy="3791618"/>
          </a:xfrm>
        </p:spPr>
        <p:txBody>
          <a:bodyPr/>
          <a:lstStyle>
            <a:lvl1pPr>
              <a:defRPr sz="2400">
                <a:solidFill>
                  <a:srgbClr val="3B57A0"/>
                </a:solidFill>
              </a:defRPr>
            </a:lvl1pPr>
            <a:lvl2pPr>
              <a:defRPr sz="2000">
                <a:solidFill>
                  <a:srgbClr val="3B57A0"/>
                </a:solidFill>
              </a:defRPr>
            </a:lvl2pPr>
            <a:lvl3pPr>
              <a:defRPr sz="1800">
                <a:solidFill>
                  <a:srgbClr val="3B57A0"/>
                </a:solidFill>
              </a:defRPr>
            </a:lvl3pPr>
            <a:lvl4pPr>
              <a:defRPr sz="1600">
                <a:solidFill>
                  <a:srgbClr val="3B57A0"/>
                </a:solidFill>
              </a:defRPr>
            </a:lvl4pPr>
            <a:lvl5pPr>
              <a:defRPr sz="1600">
                <a:solidFill>
                  <a:srgbClr val="3B57A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FD512-229B-4E69-9E0B-4E5E98DDF6DD}" type="datetimeFigureOut">
              <a:rPr lang="de-DE"/>
              <a:pPr>
                <a:defRPr/>
              </a:pPr>
              <a:t>22.09.2014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9C8D9-8B6E-4348-9E13-8915F6460EA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57A0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62DA1-2CBE-47AC-BDC9-48DB06A717A2}" type="datetimeFigureOut">
              <a:rPr lang="de-DE"/>
              <a:pPr>
                <a:defRPr/>
              </a:pPr>
              <a:t>22.09.2014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6A390-D1CB-48F1-A035-3AFED9D3311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4F2F4-7A93-4E69-8AB0-BAF698B3406C}" type="datetimeFigureOut">
              <a:rPr lang="de-DE"/>
              <a:pPr>
                <a:defRPr/>
              </a:pPr>
              <a:t>22.09.2014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9CEA8-91F8-4315-9FCF-28CCCA3423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7745"/>
            <a:ext cx="3008313" cy="134320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530955"/>
            <a:ext cx="3008313" cy="35952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EDC88-123D-41E5-9C95-733E571968BB}" type="datetimeFigureOut">
              <a:rPr lang="de-DE"/>
              <a:pPr>
                <a:defRPr/>
              </a:pPr>
              <a:t>22.09.2014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2A5B-59CD-4B85-96B9-B243F399E7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76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76600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76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1E568-84E4-427D-AB5A-2C69D7ECB834}" type="datetimeFigureOut">
              <a:rPr lang="de-DE"/>
              <a:pPr>
                <a:defRPr/>
              </a:pPr>
              <a:t>22.09.2014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EBDA9-0D08-4C79-AA62-6349AE6B07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6" descr="ppt_bg.jpg"/>
          <p:cNvPicPr>
            <a:picLocks noChangeAspect="1"/>
          </p:cNvPicPr>
          <p:nvPr/>
        </p:nvPicPr>
        <p:blipFill>
          <a:blip r:embed="rId13">
            <a:lum contrast="8000"/>
          </a:blip>
          <a:srcRect t="17046"/>
          <a:stretch>
            <a:fillRect/>
          </a:stretch>
        </p:blipFill>
        <p:spPr bwMode="auto">
          <a:xfrm>
            <a:off x="0" y="1111250"/>
            <a:ext cx="9144000" cy="541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Bild 6" descr="ppt_bg.jpg"/>
          <p:cNvPicPr>
            <a:picLocks noChangeAspect="1"/>
          </p:cNvPicPr>
          <p:nvPr/>
        </p:nvPicPr>
        <p:blipFill>
          <a:blip r:embed="rId13"/>
          <a:srcRect b="82954"/>
          <a:stretch>
            <a:fillRect/>
          </a:stretch>
        </p:blipFill>
        <p:spPr bwMode="auto">
          <a:xfrm>
            <a:off x="0" y="0"/>
            <a:ext cx="91440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906463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8970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6995522-D5CF-43A1-94B3-6C34D3CF18E9}" type="datetimeFigureOut">
              <a:rPr lang="de-DE"/>
              <a:pPr>
                <a:defRPr/>
              </a:pPr>
              <a:t>22.09.2014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118B54-50B8-4121-B493-684ACAF6F4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3B57A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B57A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B57A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B57A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B57A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B57A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GASPI Tutorial</a:t>
            </a:r>
          </a:p>
        </p:txBody>
      </p:sp>
      <p:sp>
        <p:nvSpPr>
          <p:cNvPr id="13314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de-DE" sz="2800" dirty="0" smtClean="0"/>
          </a:p>
          <a:p>
            <a:pPr eaLnBrk="1" hangingPunct="1">
              <a:lnSpc>
                <a:spcPct val="90000"/>
              </a:lnSpc>
            </a:pPr>
            <a:r>
              <a:rPr lang="de-DE" sz="1400" dirty="0" smtClean="0"/>
              <a:t>Christian Simmendinger</a:t>
            </a:r>
          </a:p>
          <a:p>
            <a:pPr eaLnBrk="1" hangingPunct="1">
              <a:lnSpc>
                <a:spcPct val="90000"/>
              </a:lnSpc>
            </a:pPr>
            <a:r>
              <a:rPr lang="de-DE" sz="1400" dirty="0" smtClean="0"/>
              <a:t>Mirko Rahn</a:t>
            </a:r>
          </a:p>
          <a:p>
            <a:pPr eaLnBrk="1" hangingPunct="1">
              <a:lnSpc>
                <a:spcPct val="90000"/>
              </a:lnSpc>
            </a:pPr>
            <a:r>
              <a:rPr lang="de-DE" sz="1400" dirty="0" smtClean="0"/>
              <a:t>Daniel Grünewald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Scalability</a:t>
            </a:r>
          </a:p>
        </p:txBody>
      </p:sp>
      <p:sp>
        <p:nvSpPr>
          <p:cNvPr id="24578" name="Inhaltsplatzhalter 2"/>
          <p:cNvSpPr>
            <a:spLocks noGrp="1"/>
          </p:cNvSpPr>
          <p:nvPr>
            <p:ph idx="4294967295"/>
          </p:nvPr>
        </p:nvSpPr>
        <p:spPr>
          <a:xfrm>
            <a:off x="457200" y="1897063"/>
            <a:ext cx="8229600" cy="407987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de-DE" sz="2400" b="1" smtClean="0"/>
              <a:t>Performance</a:t>
            </a:r>
          </a:p>
          <a:p>
            <a:pPr eaLnBrk="1" hangingPunct="1"/>
            <a:r>
              <a:rPr lang="de-DE" sz="2200" smtClean="0"/>
              <a:t>No polling for outstanding receives/acknowledges for send</a:t>
            </a:r>
          </a:p>
          <a:p>
            <a:pPr lvl="1" eaLnBrk="1" hangingPunct="1"/>
            <a:r>
              <a:rPr lang="de-DE" sz="2000" b="1" smtClean="0"/>
              <a:t>no communication overhead</a:t>
            </a:r>
            <a:r>
              <a:rPr lang="de-DE" sz="2000" smtClean="0"/>
              <a:t>, true asynchronous RDMA read/write.</a:t>
            </a:r>
          </a:p>
          <a:p>
            <a:pPr eaLnBrk="1" hangingPunct="1"/>
            <a:r>
              <a:rPr lang="de-DE" sz="2200" smtClean="0">
                <a:sym typeface="Wingdings" pitchFamily="2" charset="2"/>
              </a:rPr>
              <a:t>Fast  synchronous collectives with time-based blocking and timeouts</a:t>
            </a:r>
          </a:p>
          <a:p>
            <a:pPr lvl="1" eaLnBrk="1" hangingPunct="1"/>
            <a:r>
              <a:rPr lang="de-DE" sz="2000" smtClean="0">
                <a:sym typeface="Wingdings" pitchFamily="2" charset="2"/>
              </a:rPr>
              <a:t>Support for asynchronous collectives in core API. </a:t>
            </a:r>
            <a:endParaRPr lang="de-DE" sz="2000" smtClean="0"/>
          </a:p>
          <a:p>
            <a:pPr eaLnBrk="1" hangingPunct="1"/>
            <a:r>
              <a:rPr lang="de-DE" sz="2200" smtClean="0"/>
              <a:t>Passive Receives two sided semantics, no Busy-Waiting</a:t>
            </a:r>
          </a:p>
          <a:p>
            <a:pPr lvl="1" eaLnBrk="1" hangingPunct="1"/>
            <a:r>
              <a:rPr lang="de-DE" sz="2000" smtClean="0"/>
              <a:t>Allows for distributed updates, non-time critical asynchronous collectives. Passive Active Messages, so to speak </a:t>
            </a:r>
            <a:r>
              <a:rPr lang="de-DE" sz="2000" smtClean="0">
                <a:sym typeface="Wingdings" pitchFamily="2" charset="2"/>
              </a:rPr>
              <a:t>.</a:t>
            </a:r>
          </a:p>
          <a:p>
            <a:pPr eaLnBrk="1" hangingPunct="1"/>
            <a:r>
              <a:rPr lang="de-DE" sz="2200" smtClean="0">
                <a:sym typeface="Wingdings" pitchFamily="2" charset="2"/>
              </a:rPr>
              <a:t>Global Atomics for all data in segments </a:t>
            </a:r>
          </a:p>
          <a:p>
            <a:pPr lvl="1" eaLnBrk="1" hangingPunct="1"/>
            <a:r>
              <a:rPr lang="de-DE" sz="2000" smtClean="0">
                <a:sym typeface="Wingdings" pitchFamily="2" charset="2"/>
              </a:rPr>
              <a:t>FetchAdd</a:t>
            </a:r>
          </a:p>
          <a:p>
            <a:pPr lvl="1" eaLnBrk="1" hangingPunct="1"/>
            <a:r>
              <a:rPr lang="de-DE" sz="2000" smtClean="0">
                <a:sym typeface="Wingdings" pitchFamily="2" charset="2"/>
              </a:rPr>
              <a:t>cmpSwap.</a:t>
            </a:r>
          </a:p>
          <a:p>
            <a:pPr eaLnBrk="1" hangingPunct="1"/>
            <a:r>
              <a:rPr lang="de-DE" sz="2200" smtClean="0">
                <a:sym typeface="Wingdings" pitchFamily="2" charset="2"/>
              </a:rPr>
              <a:t>Extensive profiling support.</a:t>
            </a:r>
          </a:p>
        </p:txBody>
      </p:sp>
      <p:pic>
        <p:nvPicPr>
          <p:cNvPr id="24579" name="Picture 32" descr="AdTur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7988" y="742950"/>
            <a:ext cx="14605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Flexibility and Versatility</a:t>
            </a:r>
          </a:p>
        </p:txBody>
      </p:sp>
      <p:sp>
        <p:nvSpPr>
          <p:cNvPr id="25602" name="Inhaltsplatzhalter 2"/>
          <p:cNvSpPr>
            <a:spLocks noGrp="1"/>
          </p:cNvSpPr>
          <p:nvPr>
            <p:ph idx="4294967295"/>
          </p:nvPr>
        </p:nvSpPr>
        <p:spPr>
          <a:xfrm>
            <a:off x="457200" y="1897063"/>
            <a:ext cx="8229600" cy="4198937"/>
          </a:xfrm>
        </p:spPr>
        <p:txBody>
          <a:bodyPr/>
          <a:lstStyle/>
          <a:p>
            <a:pPr eaLnBrk="1" hangingPunct="1"/>
            <a:r>
              <a:rPr lang="de-DE" sz="2200" smtClean="0"/>
              <a:t>Segments</a:t>
            </a:r>
          </a:p>
          <a:p>
            <a:pPr lvl="1" eaLnBrk="1" hangingPunct="1"/>
            <a:r>
              <a:rPr lang="de-DE" sz="2000" smtClean="0"/>
              <a:t>Support for </a:t>
            </a:r>
            <a:r>
              <a:rPr lang="de-DE" sz="2000" b="1" smtClean="0"/>
              <a:t>heterogeneous Memory Architectures </a:t>
            </a:r>
            <a:r>
              <a:rPr lang="de-DE" sz="2000" smtClean="0"/>
              <a:t/>
            </a:r>
            <a:br>
              <a:rPr lang="de-DE" sz="2000" smtClean="0"/>
            </a:br>
            <a:r>
              <a:rPr lang="de-DE" sz="2000" smtClean="0"/>
              <a:t>(NVRAM, GPGPU, Xeon Phi, Flash devices).</a:t>
            </a:r>
          </a:p>
          <a:p>
            <a:pPr lvl="1" eaLnBrk="1" hangingPunct="1"/>
            <a:r>
              <a:rPr lang="de-DE" sz="2000" smtClean="0"/>
              <a:t>Tight coupling of Multi-Physics Solvers</a:t>
            </a:r>
          </a:p>
          <a:p>
            <a:pPr lvl="1" eaLnBrk="1" hangingPunct="1"/>
            <a:r>
              <a:rPr lang="de-DE" sz="2000" smtClean="0"/>
              <a:t>Runtime evaluation of applications (e.g Ensembles) </a:t>
            </a:r>
          </a:p>
          <a:p>
            <a:pPr eaLnBrk="1" hangingPunct="1"/>
            <a:r>
              <a:rPr lang="de-DE" sz="2200" smtClean="0"/>
              <a:t>Multiple memory models</a:t>
            </a:r>
            <a:endParaRPr lang="de-DE" sz="2400" b="1" smtClean="0"/>
          </a:p>
          <a:p>
            <a:pPr lvl="1" eaLnBrk="1" hangingPunct="1"/>
            <a:r>
              <a:rPr lang="de-DE" sz="2000" smtClean="0"/>
              <a:t>Symmetric Data Parallel (OpenShmem) </a:t>
            </a:r>
          </a:p>
          <a:p>
            <a:pPr lvl="1" eaLnBrk="1" hangingPunct="1"/>
            <a:r>
              <a:rPr lang="de-DE" sz="2000" smtClean="0"/>
              <a:t>Symmetric Stack Based Memory Management </a:t>
            </a:r>
          </a:p>
          <a:p>
            <a:pPr lvl="1" eaLnBrk="1" hangingPunct="1"/>
            <a:r>
              <a:rPr lang="de-DE" sz="2000" smtClean="0"/>
              <a:t>Master/Slave</a:t>
            </a:r>
          </a:p>
          <a:p>
            <a:pPr lvl="1" eaLnBrk="1" hangingPunct="1"/>
            <a:r>
              <a:rPr lang="de-DE" sz="2000" smtClean="0"/>
              <a:t>Irregular.</a:t>
            </a:r>
            <a:r>
              <a:rPr lang="de-DE" smtClean="0"/>
              <a:t/>
            </a:r>
            <a:br>
              <a:rPr lang="de-DE" smtClean="0"/>
            </a:br>
            <a:endParaRPr lang="de-DE" smtClean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0313" y="246063"/>
            <a:ext cx="37782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Grafik 4" descr="XeonPhi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250" y="1897063"/>
            <a:ext cx="2074863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Flexibility</a:t>
            </a:r>
          </a:p>
        </p:txBody>
      </p:sp>
      <p:sp>
        <p:nvSpPr>
          <p:cNvPr id="26626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de-DE" sz="2400" b="1" smtClean="0"/>
              <a:t>Interoperability and Compatibility</a:t>
            </a:r>
          </a:p>
          <a:p>
            <a:pPr eaLnBrk="1" hangingPunct="1"/>
            <a:r>
              <a:rPr lang="de-DE" sz="2200" smtClean="0"/>
              <a:t>Compatibility with most Programming Languages.</a:t>
            </a:r>
          </a:p>
          <a:p>
            <a:pPr eaLnBrk="1" hangingPunct="1"/>
            <a:r>
              <a:rPr lang="de-DE" sz="2200" smtClean="0"/>
              <a:t>Interoperability with MPI. </a:t>
            </a:r>
          </a:p>
          <a:p>
            <a:pPr eaLnBrk="1" hangingPunct="1"/>
            <a:r>
              <a:rPr lang="de-DE" sz="2200" smtClean="0"/>
              <a:t>Compatibility with the Memory Model of OpenShmem. </a:t>
            </a:r>
          </a:p>
          <a:p>
            <a:pPr eaLnBrk="1" hangingPunct="1"/>
            <a:r>
              <a:rPr lang="de-DE" sz="2200" smtClean="0"/>
              <a:t>Support for all Threading Models (OpenMP/Pthreads/..) </a:t>
            </a:r>
          </a:p>
          <a:p>
            <a:pPr lvl="1" eaLnBrk="1" hangingPunct="1"/>
            <a:r>
              <a:rPr lang="de-DE" sz="2000" smtClean="0"/>
              <a:t>similar to MPI, GASPI is orthogonal to Threads.</a:t>
            </a:r>
          </a:p>
          <a:p>
            <a:pPr eaLnBrk="1" hangingPunct="1"/>
            <a:r>
              <a:rPr lang="de-DE" sz="2200" smtClean="0"/>
              <a:t>GASPI  is a nice match for </a:t>
            </a:r>
            <a:r>
              <a:rPr lang="de-DE" sz="2200" b="1" smtClean="0"/>
              <a:t>tile architecture </a:t>
            </a:r>
            <a:r>
              <a:rPr lang="de-DE" sz="2200" smtClean="0"/>
              <a:t>with</a:t>
            </a:r>
            <a:r>
              <a:rPr lang="de-DE" sz="2200" b="1" smtClean="0"/>
              <a:t> DMA </a:t>
            </a:r>
            <a:r>
              <a:rPr lang="de-DE" sz="2200" smtClean="0"/>
              <a:t>engines. </a:t>
            </a:r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lvl="1" eaLnBrk="1" hangingPunct="1"/>
            <a:endParaRPr lang="de-DE" smtClean="0"/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433388"/>
            <a:ext cx="1849438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Flexibility</a:t>
            </a:r>
          </a:p>
        </p:txBody>
      </p:sp>
      <p:sp>
        <p:nvSpPr>
          <p:cNvPr id="27650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de-DE" sz="2400" b="1" smtClean="0"/>
              <a:t>Flexibility</a:t>
            </a:r>
          </a:p>
          <a:p>
            <a:pPr eaLnBrk="1" hangingPunct="1"/>
            <a:r>
              <a:rPr lang="de-DE" sz="2200" smtClean="0"/>
              <a:t>Allows for </a:t>
            </a:r>
            <a:r>
              <a:rPr lang="de-DE" sz="2200" b="1" smtClean="0"/>
              <a:t>shrinking and growing </a:t>
            </a:r>
            <a:r>
              <a:rPr lang="de-DE" sz="2200" smtClean="0"/>
              <a:t>node set. </a:t>
            </a:r>
          </a:p>
          <a:p>
            <a:pPr eaLnBrk="1" hangingPunct="1"/>
            <a:r>
              <a:rPr lang="de-DE" sz="2200" smtClean="0"/>
              <a:t>User defined global reductions with </a:t>
            </a:r>
            <a:r>
              <a:rPr lang="de-DE" sz="2200" b="1" smtClean="0"/>
              <a:t>time based blocking</a:t>
            </a:r>
            <a:r>
              <a:rPr lang="de-DE" sz="2200" smtClean="0"/>
              <a:t>.</a:t>
            </a:r>
          </a:p>
          <a:p>
            <a:pPr eaLnBrk="1" hangingPunct="1"/>
            <a:r>
              <a:rPr lang="de-DE" sz="2200" smtClean="0"/>
              <a:t>Offset lists for RDMA read/write (write_list, write_list_notify) </a:t>
            </a:r>
          </a:p>
          <a:p>
            <a:pPr eaLnBrk="1" hangingPunct="1"/>
            <a:r>
              <a:rPr lang="de-DE" sz="2200" b="1" smtClean="0"/>
              <a:t>Groups</a:t>
            </a:r>
            <a:r>
              <a:rPr lang="de-DE" sz="2200" smtClean="0"/>
              <a:t> (Communicators)</a:t>
            </a:r>
          </a:p>
          <a:p>
            <a:pPr eaLnBrk="1" hangingPunct="1"/>
            <a:r>
              <a:rPr lang="de-DE" sz="2200" smtClean="0"/>
              <a:t>Advanced Ressource Handling, configurable setup at startup.</a:t>
            </a:r>
          </a:p>
          <a:p>
            <a:pPr eaLnBrk="1" hangingPunct="1"/>
            <a:r>
              <a:rPr lang="de-DE" sz="2200" smtClean="0"/>
              <a:t>Explicit connection management.</a:t>
            </a:r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lvl="1" eaLnBrk="1" hangingPunct="1"/>
            <a:endParaRPr lang="de-DE" smtClean="0"/>
          </a:p>
        </p:txBody>
      </p:sp>
      <p:pic>
        <p:nvPicPr>
          <p:cNvPr id="27651" name="Picture 41" descr="complete_shade_1"/>
          <p:cNvPicPr>
            <a:picLocks noChangeAspect="1" noChangeArrowheads="1"/>
          </p:cNvPicPr>
          <p:nvPr/>
        </p:nvPicPr>
        <p:blipFill>
          <a:blip r:embed="rId2"/>
          <a:srcRect b="-2032"/>
          <a:stretch>
            <a:fillRect/>
          </a:stretch>
        </p:blipFill>
        <p:spPr bwMode="auto">
          <a:xfrm>
            <a:off x="6275388" y="155575"/>
            <a:ext cx="2411412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Failure Tolerance</a:t>
            </a:r>
          </a:p>
        </p:txBody>
      </p:sp>
      <p:sp>
        <p:nvSpPr>
          <p:cNvPr id="28674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>
              <a:buFont typeface="Arial" charset="0"/>
              <a:buNone/>
            </a:pPr>
            <a:endParaRPr lang="de-DE" smtClean="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7313" y="309563"/>
            <a:ext cx="50403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hteck 7"/>
          <p:cNvSpPr>
            <a:spLocks noChangeArrowheads="1"/>
          </p:cNvSpPr>
          <p:nvPr/>
        </p:nvSpPr>
        <p:spPr bwMode="auto">
          <a:xfrm>
            <a:off x="457200" y="1897063"/>
            <a:ext cx="75771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de-DE" sz="2400" b="1">
                <a:solidFill>
                  <a:srgbClr val="3B57A0"/>
                </a:solidFill>
                <a:latin typeface="Calibri" pitchFamily="34" charset="0"/>
              </a:rPr>
              <a:t>Failure Tolerance</a:t>
            </a:r>
            <a:r>
              <a:rPr lang="de-DE" sz="2200" b="1">
                <a:solidFill>
                  <a:srgbClr val="3B57A0"/>
                </a:solidFill>
                <a:latin typeface="Calibri" pitchFamily="34" charset="0"/>
              </a:rPr>
              <a:t>.</a:t>
            </a:r>
            <a:endParaRPr lang="de-DE" sz="2000">
              <a:solidFill>
                <a:srgbClr val="3B57A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200">
                <a:solidFill>
                  <a:srgbClr val="3B57A0"/>
                </a:solidFill>
                <a:latin typeface="Calibri" pitchFamily="34" charset="0"/>
              </a:rPr>
              <a:t>Timeouts in all non-local operations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200">
                <a:solidFill>
                  <a:srgbClr val="3B57A0"/>
                </a:solidFill>
                <a:latin typeface="Calibri" pitchFamily="34" charset="0"/>
              </a:rPr>
              <a:t>Timeouts for Read, Write, Wait, Segment Creation, Passive Communication.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200">
                <a:solidFill>
                  <a:srgbClr val="3B57A0"/>
                </a:solidFill>
                <a:latin typeface="Calibri" pitchFamily="34" charset="0"/>
              </a:rPr>
              <a:t> Dynamic growth and shrinking of node set.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200">
                <a:solidFill>
                  <a:srgbClr val="3B57A0"/>
                </a:solidFill>
                <a:latin typeface="Calibri" pitchFamily="34" charset="0"/>
              </a:rPr>
              <a:t>Fast Checkpoint/Restarts to NVRAM.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200">
                <a:solidFill>
                  <a:srgbClr val="3B57A0"/>
                </a:solidFill>
                <a:latin typeface="Calibri" pitchFamily="34" charset="0"/>
              </a:rPr>
              <a:t>State vectors for GASPI processes.</a:t>
            </a:r>
          </a:p>
          <a:p>
            <a:pPr marL="342900" indent="-342900">
              <a:spcBef>
                <a:spcPct val="20000"/>
              </a:spcBef>
            </a:pPr>
            <a:endParaRPr lang="de-DE" sz="200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The GASPI API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de-DE" dirty="0" smtClean="0"/>
              <a:t>52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de-DE" dirty="0" smtClean="0"/>
              <a:t>24 </a:t>
            </a:r>
            <a:r>
              <a:rPr lang="de-DE" dirty="0" err="1" smtClean="0"/>
              <a:t>getter</a:t>
            </a:r>
            <a:r>
              <a:rPr lang="de-DE" dirty="0" smtClean="0"/>
              <a:t>/</a:t>
            </a:r>
            <a:r>
              <a:rPr lang="de-DE" dirty="0" err="1" smtClean="0"/>
              <a:t>setter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de-DE" dirty="0" smtClean="0"/>
              <a:t>108 </a:t>
            </a:r>
            <a:r>
              <a:rPr lang="de-DE" dirty="0" err="1" smtClean="0"/>
              <a:t>pages</a:t>
            </a:r>
            <a:endParaRPr lang="de-DE" dirty="0" smtClean="0"/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de-DE" dirty="0" smtClean="0"/>
              <a:t>  … but in </a:t>
            </a:r>
            <a:r>
              <a:rPr lang="de-DE" dirty="0" err="1" smtClean="0"/>
              <a:t>reality</a:t>
            </a:r>
            <a:r>
              <a:rPr lang="de-DE" dirty="0" smtClean="0"/>
              <a:t>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err="1" smtClean="0"/>
              <a:t>Init</a:t>
            </a:r>
            <a:r>
              <a:rPr lang="de-DE" dirty="0" smtClean="0"/>
              <a:t>/Term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smtClean="0"/>
              <a:t>Segments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smtClean="0"/>
              <a:t>Read/Write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smtClean="0"/>
              <a:t>Passive Communication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smtClean="0"/>
              <a:t>Global </a:t>
            </a:r>
            <a:r>
              <a:rPr lang="de-DE" dirty="0" err="1" smtClean="0"/>
              <a:t>Atomic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endParaRPr lang="de-DE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smtClean="0"/>
              <a:t>Groups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collectives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de-DE" b="1" dirty="0" smtClean="0"/>
              <a:t>www.gaspi.de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de-DE" dirty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/>
          <a:srcRect l="38680" t="38977" r="39139" b="24072"/>
          <a:stretch>
            <a:fillRect/>
          </a:stretch>
        </p:blipFill>
        <p:spPr bwMode="auto">
          <a:xfrm>
            <a:off x="5056188" y="2114550"/>
            <a:ext cx="3819525" cy="332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Execution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Exection Model</a:t>
            </a:r>
          </a:p>
        </p:txBody>
      </p:sp>
      <p:sp>
        <p:nvSpPr>
          <p:cNvPr id="3174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SPMD / MPMD execution model</a:t>
            </a:r>
          </a:p>
          <a:p>
            <a:r>
              <a:rPr lang="de-DE" smtClean="0"/>
              <a:t>All procedures have prefix gaspi_</a:t>
            </a:r>
          </a:p>
          <a:p>
            <a:endParaRPr lang="de-DE" smtClean="0"/>
          </a:p>
          <a:p>
            <a:endParaRPr lang="de-DE" smtClean="0"/>
          </a:p>
          <a:p>
            <a:r>
              <a:rPr lang="de-DE" smtClean="0"/>
              <a:t>All procedures have a return value</a:t>
            </a:r>
          </a:p>
          <a:p>
            <a:r>
              <a:rPr lang="de-DE" smtClean="0"/>
              <a:t>Timeout mechanism for potentially blocking procedures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5038" y="3278188"/>
            <a:ext cx="52736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GASPI Return Values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sz="2800" smtClean="0"/>
              <a:t>Procedure return values: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GASPI_SUCCESS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designated operation successfully completed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GASPI_TIMEOUT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designated operation could not be finished in the given period of time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not necessarily an error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the procedure has to be invoked subsequently in order to fully complete the designated operation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GASPI_ERROR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designated operation failed -&gt; check error vector</a:t>
            </a:r>
          </a:p>
          <a:p>
            <a:pPr>
              <a:lnSpc>
                <a:spcPct val="80000"/>
              </a:lnSpc>
            </a:pPr>
            <a:r>
              <a:rPr lang="de-DE" sz="2800" smtClean="0"/>
              <a:t>Advice: Always check return value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success_or_die.h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1897063"/>
            <a:ext cx="8229600" cy="4625975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SUCCESS_OR_DIE_H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#define SUCCESS_OR_DIE_H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#define SUCCESS_OR_DIE(f...)		\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do                        	    \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                                	\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gaspi_return_t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 = f;		\                                                               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				   	\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if (r != 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      	\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{							    \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("Error: '%s' [%s:%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]: 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\n", #f, __FILE__, __LINE__, r);\                                                              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					\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exit (EXIT_FAILURE);        \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}                              \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 while (0)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Goals</a:t>
            </a:r>
          </a:p>
        </p:txBody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smtClean="0"/>
              <a:t>Get an overview over GASPI</a:t>
            </a:r>
          </a:p>
          <a:p>
            <a:r>
              <a:rPr lang="de-DE" sz="2800" smtClean="0"/>
              <a:t>Learn how to </a:t>
            </a:r>
          </a:p>
          <a:p>
            <a:pPr lvl="1"/>
            <a:r>
              <a:rPr lang="de-DE" sz="2400" smtClean="0"/>
              <a:t>Compile a GASPI program</a:t>
            </a:r>
          </a:p>
          <a:p>
            <a:pPr lvl="1"/>
            <a:r>
              <a:rPr lang="de-DE" sz="2400" smtClean="0"/>
              <a:t>Execute a GASPI program</a:t>
            </a:r>
          </a:p>
          <a:p>
            <a:r>
              <a:rPr lang="de-DE" sz="2800" smtClean="0"/>
              <a:t>Get used to the GASPI programming model</a:t>
            </a:r>
          </a:p>
          <a:p>
            <a:pPr lvl="1"/>
            <a:r>
              <a:rPr lang="de-DE" sz="2400" smtClean="0"/>
              <a:t>one-sided communication </a:t>
            </a:r>
          </a:p>
          <a:p>
            <a:pPr lvl="1"/>
            <a:r>
              <a:rPr lang="de-DE" sz="2400" smtClean="0"/>
              <a:t>weak synchronization</a:t>
            </a:r>
          </a:p>
          <a:p>
            <a:pPr lvl="1"/>
            <a:r>
              <a:rPr lang="de-DE" sz="2400" smtClean="0"/>
              <a:t>asynchronous patterns / dataflow implementations</a:t>
            </a:r>
          </a:p>
          <a:p>
            <a:pPr>
              <a:buFont typeface="Arial" charset="0"/>
              <a:buNone/>
            </a:pPr>
            <a:endParaRPr lang="de-DE" sz="2800" smtClean="0"/>
          </a:p>
          <a:p>
            <a:endParaRPr lang="de-DE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Timeout Mechanism</a:t>
            </a:r>
          </a:p>
        </p:txBody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sz="2800" smtClean="0"/>
              <a:t>Mechanism for potentially blocking procedures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procedure is guaranteed to return</a:t>
            </a:r>
          </a:p>
          <a:p>
            <a:pPr>
              <a:lnSpc>
                <a:spcPct val="80000"/>
              </a:lnSpc>
            </a:pPr>
            <a:r>
              <a:rPr lang="de-DE" sz="2800" smtClean="0"/>
              <a:t>Timeout: gaspi_timeout_t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GASPI_TEST (0)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procedure completes local operations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Procedure does not wait for data from other processes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GASPI_BLOCK (-1)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wait indefinitely (blocking)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Value &gt; 0 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Maximum time in msec the procedure is going to wait for data from other ranks to make progress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!= hard execution time</a:t>
            </a:r>
          </a:p>
          <a:p>
            <a:pPr lvl="2">
              <a:lnSpc>
                <a:spcPct val="80000"/>
              </a:lnSpc>
            </a:pPr>
            <a:endParaRPr lang="de-DE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GASPI Process Management</a:t>
            </a:r>
          </a:p>
        </p:txBody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smtClean="0"/>
              <a:t>Initialize / Finalize</a:t>
            </a:r>
          </a:p>
          <a:p>
            <a:pPr lvl="1"/>
            <a:r>
              <a:rPr lang="de-DE" sz="2400" smtClean="0"/>
              <a:t>gaspi_proc_init</a:t>
            </a:r>
          </a:p>
          <a:p>
            <a:pPr lvl="1"/>
            <a:r>
              <a:rPr lang="de-DE" sz="2400" smtClean="0"/>
              <a:t>gaspi_proc_term</a:t>
            </a:r>
          </a:p>
          <a:p>
            <a:r>
              <a:rPr lang="de-DE" sz="2800" smtClean="0"/>
              <a:t>Process identification</a:t>
            </a:r>
          </a:p>
          <a:p>
            <a:pPr lvl="1"/>
            <a:r>
              <a:rPr lang="de-DE" sz="2400" smtClean="0"/>
              <a:t>gaspi_proc_rank</a:t>
            </a:r>
          </a:p>
          <a:p>
            <a:pPr lvl="1"/>
            <a:r>
              <a:rPr lang="de-DE" sz="2400" smtClean="0"/>
              <a:t>gaspi_proc_num</a:t>
            </a:r>
          </a:p>
          <a:p>
            <a:r>
              <a:rPr lang="de-DE" sz="2800" smtClean="0"/>
              <a:t>Process configuration</a:t>
            </a:r>
          </a:p>
          <a:p>
            <a:pPr lvl="1"/>
            <a:r>
              <a:rPr lang="de-DE" sz="2400" smtClean="0"/>
              <a:t>gaspi_config_get</a:t>
            </a:r>
          </a:p>
          <a:p>
            <a:pPr lvl="1"/>
            <a:r>
              <a:rPr lang="de-DE" sz="2400" smtClean="0"/>
              <a:t>gaspi_config_set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Initialization</a:t>
            </a:r>
          </a:p>
        </p:txBody>
      </p:sp>
      <p:sp>
        <p:nvSpPr>
          <p:cNvPr id="3686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gaspi_proc_init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238" y="2579688"/>
            <a:ext cx="52466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Rectangle 3"/>
          <p:cNvSpPr>
            <a:spLocks/>
          </p:cNvSpPr>
          <p:nvPr/>
        </p:nvSpPr>
        <p:spPr bwMode="auto">
          <a:xfrm>
            <a:off x="450850" y="3152775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initialization of resources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set up of communication infrastructure if requested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set up of default group GASPI_GROUP_ALL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rank assignment </a:t>
            </a:r>
          </a:p>
          <a:p>
            <a:pPr marL="1600200" lvl="3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000">
                <a:solidFill>
                  <a:srgbClr val="3B57A0"/>
                </a:solidFill>
                <a:latin typeface="Calibri" pitchFamily="34" charset="0"/>
              </a:rPr>
              <a:t>position in machinefile </a:t>
            </a:r>
            <a:r>
              <a:rPr lang="de-DE" sz="2000">
                <a:solidFill>
                  <a:srgbClr val="3B57A0"/>
                </a:solidFill>
                <a:latin typeface="Calibri" pitchFamily="34" charset="0"/>
                <a:sym typeface="Wingdings" pitchFamily="2" charset="2"/>
              </a:rPr>
              <a:t> rank ID</a:t>
            </a:r>
            <a:endParaRPr lang="de-DE" sz="2000">
              <a:solidFill>
                <a:srgbClr val="3B57A0"/>
              </a:solidFill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no default segment creation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Finalization</a:t>
            </a:r>
          </a:p>
        </p:txBody>
      </p:sp>
      <p:sp>
        <p:nvSpPr>
          <p:cNvPr id="3789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gaspi_proc_term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2582863"/>
            <a:ext cx="46339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3"/>
          <p:cNvSpPr>
            <a:spLocks/>
          </p:cNvSpPr>
          <p:nvPr/>
        </p:nvSpPr>
        <p:spPr bwMode="auto">
          <a:xfrm>
            <a:off x="458788" y="3089275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clean up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wait for outstanding communication to be finished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release resources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no collective operation !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endParaRPr lang="de-DE" sz="240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Process Identification</a:t>
            </a:r>
          </a:p>
        </p:txBody>
      </p:sp>
      <p:sp>
        <p:nvSpPr>
          <p:cNvPr id="3891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gaspi_proc_rank</a:t>
            </a:r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2538413"/>
            <a:ext cx="4100513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Rectangle 3"/>
          <p:cNvSpPr>
            <a:spLocks/>
          </p:cNvSpPr>
          <p:nvPr/>
        </p:nvSpPr>
        <p:spPr bwMode="auto">
          <a:xfrm>
            <a:off x="458788" y="320040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gaspi_proc_num</a:t>
            </a:r>
          </a:p>
        </p:txBody>
      </p:sp>
      <p:pic>
        <p:nvPicPr>
          <p:cNvPr id="3891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1063" y="3886200"/>
            <a:ext cx="4419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3886200"/>
            <a:ext cx="51673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000" y="2538413"/>
            <a:ext cx="4633913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Process Configuration</a:t>
            </a:r>
          </a:p>
        </p:txBody>
      </p:sp>
      <p:sp>
        <p:nvSpPr>
          <p:cNvPr id="3994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gaspi_config_get</a:t>
            </a:r>
          </a:p>
        </p:txBody>
      </p:sp>
      <p:sp>
        <p:nvSpPr>
          <p:cNvPr id="39941" name="Rectangle 3"/>
          <p:cNvSpPr>
            <a:spLocks/>
          </p:cNvSpPr>
          <p:nvPr/>
        </p:nvSpPr>
        <p:spPr bwMode="auto">
          <a:xfrm>
            <a:off x="458788" y="320040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gaspi_config_set</a:t>
            </a:r>
          </a:p>
        </p:txBody>
      </p:sp>
      <p:sp>
        <p:nvSpPr>
          <p:cNvPr id="39942" name="Rectangle 3"/>
          <p:cNvSpPr>
            <a:spLocks/>
          </p:cNvSpPr>
          <p:nvPr/>
        </p:nvSpPr>
        <p:spPr bwMode="auto">
          <a:xfrm>
            <a:off x="452438" y="4551363"/>
            <a:ext cx="84201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Retrieveing and setting the configuration structure has to be done before gaspi_proc_init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 idx="4294967295"/>
          </p:nvPr>
        </p:nvSpPr>
        <p:spPr>
          <a:xfrm>
            <a:off x="171450" y="1279525"/>
            <a:ext cx="5776913" cy="990600"/>
          </a:xfrm>
        </p:spPr>
        <p:txBody>
          <a:bodyPr/>
          <a:lstStyle/>
          <a:p>
            <a:r>
              <a:rPr lang="de-DE" sz="4000" smtClean="0"/>
              <a:t>GASPI Process </a:t>
            </a:r>
            <a:br>
              <a:rPr lang="de-DE" sz="4000" smtClean="0"/>
            </a:br>
            <a:r>
              <a:rPr lang="de-DE" sz="4000" smtClean="0"/>
              <a:t>Configuration</a:t>
            </a:r>
          </a:p>
        </p:txBody>
      </p:sp>
      <p:pic>
        <p:nvPicPr>
          <p:cNvPr id="4096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1850" y="331788"/>
            <a:ext cx="4286250" cy="62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Rectangle 3"/>
          <p:cNvSpPr>
            <a:spLocks/>
          </p:cNvSpPr>
          <p:nvPr/>
        </p:nvSpPr>
        <p:spPr bwMode="auto">
          <a:xfrm>
            <a:off x="171450" y="2627313"/>
            <a:ext cx="405288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 dirty="0" err="1" smtClean="0">
                <a:solidFill>
                  <a:srgbClr val="3B57A0"/>
                </a:solidFill>
                <a:latin typeface="Calibri" pitchFamily="34" charset="0"/>
              </a:rPr>
              <a:t>Configuring</a:t>
            </a:r>
            <a:endParaRPr lang="de-DE" sz="3200" dirty="0">
              <a:solidFill>
                <a:srgbClr val="3B57A0"/>
              </a:solidFill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 dirty="0" err="1">
                <a:solidFill>
                  <a:srgbClr val="3B57A0"/>
                </a:solidFill>
                <a:latin typeface="Calibri" pitchFamily="34" charset="0"/>
              </a:rPr>
              <a:t>resources</a:t>
            </a:r>
            <a:endParaRPr lang="de-DE" sz="2800" dirty="0">
              <a:solidFill>
                <a:srgbClr val="3B57A0"/>
              </a:solidFill>
              <a:latin typeface="Calibri" pitchFamily="34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 dirty="0" err="1">
                <a:solidFill>
                  <a:srgbClr val="3B57A0"/>
                </a:solidFill>
                <a:latin typeface="Calibri" pitchFamily="34" charset="0"/>
              </a:rPr>
              <a:t>sizes</a:t>
            </a:r>
            <a:endParaRPr lang="de-DE" sz="2400" dirty="0">
              <a:solidFill>
                <a:srgbClr val="3B57A0"/>
              </a:solidFill>
              <a:latin typeface="Calibri" pitchFamily="34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 dirty="0" err="1">
                <a:solidFill>
                  <a:srgbClr val="3B57A0"/>
                </a:solidFill>
                <a:latin typeface="Calibri" pitchFamily="34" charset="0"/>
              </a:rPr>
              <a:t>max</a:t>
            </a:r>
            <a:endParaRPr lang="de-DE" sz="2400" dirty="0">
              <a:solidFill>
                <a:srgbClr val="3B57A0"/>
              </a:solidFill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 dirty="0" err="1">
                <a:solidFill>
                  <a:srgbClr val="3B57A0"/>
                </a:solidFill>
                <a:latin typeface="Calibri" pitchFamily="34" charset="0"/>
              </a:rPr>
              <a:t>network</a:t>
            </a:r>
            <a:endParaRPr lang="de-DE" sz="2800" dirty="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„hello world“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15925" y="1897063"/>
            <a:ext cx="8270875" cy="4237037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success_or_die.h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gaspi_proc_init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); 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gaspi_rank_t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rank;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gaspi_rank_t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num;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gaspi_proc_rank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(&amp;rank) );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(&amp;num) );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gaspi_printf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("Hello world from rank %d of %d\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n",rank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num); 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gaspi_proc_term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);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Communication example</a:t>
            </a:r>
          </a:p>
        </p:txBody>
      </p:sp>
      <p:sp>
        <p:nvSpPr>
          <p:cNvPr id="4" name="Rechteck 3"/>
          <p:cNvSpPr/>
          <p:nvPr/>
        </p:nvSpPr>
        <p:spPr>
          <a:xfrm>
            <a:off x="1244600" y="5373688"/>
            <a:ext cx="1079500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411413" y="5373688"/>
            <a:ext cx="1008062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0" name="Nach oben gekrümmter Pfeil 39"/>
          <p:cNvSpPr>
            <a:spLocks noChangeArrowheads="1"/>
          </p:cNvSpPr>
          <p:nvPr/>
        </p:nvSpPr>
        <p:spPr bwMode="auto">
          <a:xfrm rot="10800000">
            <a:off x="2522538" y="4797425"/>
            <a:ext cx="3878262" cy="503238"/>
          </a:xfrm>
          <a:prstGeom prst="curvedUpArrow">
            <a:avLst>
              <a:gd name="adj1" fmla="val 14022"/>
              <a:gd name="adj2" fmla="val 28079"/>
              <a:gd name="adj3" fmla="val 25000"/>
            </a:avLst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1116013" y="5300663"/>
            <a:ext cx="2447925" cy="3603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tangle 3"/>
          <p:cNvSpPr txBox="1">
            <a:spLocks/>
          </p:cNvSpPr>
          <p:nvPr/>
        </p:nvSpPr>
        <p:spPr bwMode="auto">
          <a:xfrm>
            <a:off x="449263" y="1897063"/>
            <a:ext cx="8534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init local buffer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write to remote buffer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wait for data availability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print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de-DE" sz="3200">
              <a:solidFill>
                <a:srgbClr val="3B57A0"/>
              </a:solidFill>
              <a:latin typeface="Calibri" pitchFamily="34" charset="0"/>
            </a:endParaRPr>
          </a:p>
        </p:txBody>
      </p:sp>
      <p:grpSp>
        <p:nvGrpSpPr>
          <p:cNvPr id="113713" name="Group 49"/>
          <p:cNvGrpSpPr>
            <a:grpSpLocks/>
          </p:cNvGrpSpPr>
          <p:nvPr/>
        </p:nvGrpSpPr>
        <p:grpSpPr bwMode="auto">
          <a:xfrm>
            <a:off x="3635375" y="5300663"/>
            <a:ext cx="2447925" cy="360362"/>
            <a:chOff x="839" y="3475"/>
            <a:chExt cx="1542" cy="227"/>
          </a:xfrm>
        </p:grpSpPr>
        <p:sp>
          <p:nvSpPr>
            <p:cNvPr id="2" name="Rechteck 3"/>
            <p:cNvSpPr/>
            <p:nvPr/>
          </p:nvSpPr>
          <p:spPr>
            <a:xfrm>
              <a:off x="920" y="3521"/>
              <a:ext cx="680" cy="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" name="Rechteck 6"/>
            <p:cNvSpPr/>
            <p:nvPr/>
          </p:nvSpPr>
          <p:spPr>
            <a:xfrm>
              <a:off x="1655" y="3521"/>
              <a:ext cx="635" cy="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5" name="Abgerundetes Rechteck 42"/>
            <p:cNvSpPr/>
            <p:nvPr/>
          </p:nvSpPr>
          <p:spPr>
            <a:xfrm>
              <a:off x="839" y="3475"/>
              <a:ext cx="1542" cy="22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13714" name="Group 50"/>
          <p:cNvGrpSpPr>
            <a:grpSpLocks/>
          </p:cNvGrpSpPr>
          <p:nvPr/>
        </p:nvGrpSpPr>
        <p:grpSpPr bwMode="auto">
          <a:xfrm>
            <a:off x="6161088" y="5302250"/>
            <a:ext cx="2447925" cy="360363"/>
            <a:chOff x="839" y="3475"/>
            <a:chExt cx="1542" cy="227"/>
          </a:xfrm>
        </p:grpSpPr>
        <p:sp>
          <p:nvSpPr>
            <p:cNvPr id="6" name="Rechteck 3"/>
            <p:cNvSpPr/>
            <p:nvPr/>
          </p:nvSpPr>
          <p:spPr>
            <a:xfrm>
              <a:off x="920" y="3521"/>
              <a:ext cx="680" cy="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8" name="Rechteck 6"/>
            <p:cNvSpPr/>
            <p:nvPr/>
          </p:nvSpPr>
          <p:spPr>
            <a:xfrm>
              <a:off x="1655" y="3521"/>
              <a:ext cx="635" cy="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9" name="Abgerundetes Rechteck 42"/>
            <p:cNvSpPr/>
            <p:nvPr/>
          </p:nvSpPr>
          <p:spPr>
            <a:xfrm>
              <a:off x="839" y="3475"/>
              <a:ext cx="1542" cy="22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10" name="Nach oben gekrümmter Pfeil 39"/>
          <p:cNvSpPr>
            <a:spLocks noChangeArrowheads="1"/>
          </p:cNvSpPr>
          <p:nvPr/>
        </p:nvSpPr>
        <p:spPr bwMode="auto">
          <a:xfrm>
            <a:off x="1244600" y="5662613"/>
            <a:ext cx="3878263" cy="503237"/>
          </a:xfrm>
          <a:prstGeom prst="curvedUpArrow">
            <a:avLst>
              <a:gd name="adj1" fmla="val 14022"/>
              <a:gd name="adj2" fmla="val 28079"/>
              <a:gd name="adj3" fmla="val 25000"/>
            </a:avLst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11" name="Nach oben gekrümmter Pfeil 39"/>
          <p:cNvSpPr>
            <a:spLocks noChangeArrowheads="1"/>
          </p:cNvSpPr>
          <p:nvPr/>
        </p:nvSpPr>
        <p:spPr bwMode="auto">
          <a:xfrm>
            <a:off x="3763963" y="5662613"/>
            <a:ext cx="3878262" cy="503237"/>
          </a:xfrm>
          <a:prstGeom prst="curvedUpArrow">
            <a:avLst>
              <a:gd name="adj1" fmla="val 14022"/>
              <a:gd name="adj2" fmla="val 28079"/>
              <a:gd name="adj3" fmla="val 25000"/>
            </a:avLst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113736" name="Text Box 72"/>
          <p:cNvSpPr txBox="1">
            <a:spLocks noChangeArrowheads="1"/>
          </p:cNvSpPr>
          <p:nvPr/>
        </p:nvSpPr>
        <p:spPr bwMode="auto">
          <a:xfrm>
            <a:off x="3792538" y="4424363"/>
            <a:ext cx="160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de-DE">
                <a:solidFill>
                  <a:srgbClr val="3B57A0"/>
                </a:solidFill>
              </a:rPr>
              <a:t>write_notify</a:t>
            </a:r>
          </a:p>
        </p:txBody>
      </p:sp>
      <p:sp>
        <p:nvSpPr>
          <p:cNvPr id="113737" name="Text Box 73"/>
          <p:cNvSpPr txBox="1">
            <a:spLocks noChangeArrowheads="1"/>
          </p:cNvSpPr>
          <p:nvPr/>
        </p:nvSpPr>
        <p:spPr bwMode="auto">
          <a:xfrm>
            <a:off x="7067550" y="4479925"/>
            <a:ext cx="1995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>
                <a:solidFill>
                  <a:srgbClr val="3B57A0"/>
                </a:solidFill>
              </a:rPr>
              <a:t>notify_waitsome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onesided.c (I)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1897063"/>
            <a:ext cx="8229600" cy="4737100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includes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Arial" charset="0"/>
              <a:buNone/>
            </a:pP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VLEN = 1 &lt;&lt; 2;   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de-DE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gaspi_proc_init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gaspi_rank_t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gaspi_proc_rank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)); 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gaspi_segment_id_t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gaspi_size_t</a:t>
            </a:r>
            <a:r>
              <a:rPr lang="de-DE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segment_size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2 * VLEN *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(double);  </a:t>
            </a:r>
          </a:p>
          <a:p>
            <a:pPr>
              <a:buFont typeface="Arial" charset="0"/>
              <a:buNone/>
            </a:pP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SUCCESS_OR_DIE ( </a:t>
            </a:r>
            <a:r>
              <a:rPr lang="de-DE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gaspi_segment_create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segment_size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								      , </a:t>
            </a:r>
            <a:r>
              <a:rPr lang="de-DE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GASPI_GROUP_ALL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  , </a:t>
            </a:r>
            <a:r>
              <a:rPr lang="de-DE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GASPI_MEM_UNINITIALIZED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) );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de-DE" sz="1400" b="1" dirty="0" err="1">
                <a:solidFill>
                  <a:srgbClr val="3B57A0"/>
                </a:solidFill>
                <a:latin typeface="Courier New" pitchFamily="49" charset="0"/>
                <a:cs typeface="Arial" charset="0"/>
              </a:rPr>
              <a:t>gaspi_pointer_t</a:t>
            </a: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array</a:t>
            </a: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; 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SUCCESS_OR_DIE ( </a:t>
            </a:r>
            <a:r>
              <a:rPr lang="de-DE" sz="1400" b="1" dirty="0" err="1">
                <a:solidFill>
                  <a:srgbClr val="3B57A0"/>
                </a:solidFill>
                <a:latin typeface="Courier New" pitchFamily="49" charset="0"/>
                <a:cs typeface="Arial" charset="0"/>
              </a:rPr>
              <a:t>gaspi_segment_ptr</a:t>
            </a: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(</a:t>
            </a:r>
            <a:r>
              <a:rPr lang="de-DE" sz="1400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segment_id</a:t>
            </a: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, &amp;</a:t>
            </a:r>
            <a:r>
              <a:rPr lang="de-DE" sz="1400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array</a:t>
            </a: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) );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double *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src_array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(double *)(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double *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rcv_array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src_array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VLEN; </a:t>
            </a:r>
          </a:p>
          <a:p>
            <a:pPr>
              <a:buFont typeface="Arial" charset="0"/>
              <a:buNone/>
            </a:pP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VLEN; ++j) {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src_array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[j]= (double)(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iProc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VLEN + j ); }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Outline</a:t>
            </a:r>
          </a:p>
        </p:txBody>
      </p:sp>
      <p:sp>
        <p:nvSpPr>
          <p:cNvPr id="15362" name="Inhaltsplatzhalter 2"/>
          <p:cNvSpPr>
            <a:spLocks noGrp="1"/>
          </p:cNvSpPr>
          <p:nvPr>
            <p:ph idx="1"/>
          </p:nvPr>
        </p:nvSpPr>
        <p:spPr>
          <a:xfrm>
            <a:off x="457200" y="1873250"/>
            <a:ext cx="8229600" cy="4229100"/>
          </a:xfrm>
        </p:spPr>
        <p:txBody>
          <a:bodyPr/>
          <a:lstStyle/>
          <a:p>
            <a:pPr eaLnBrk="1" hangingPunct="1"/>
            <a:r>
              <a:rPr lang="de-DE" smtClean="0"/>
              <a:t>Introduction to GASPI</a:t>
            </a:r>
          </a:p>
          <a:p>
            <a:pPr eaLnBrk="1" hangingPunct="1"/>
            <a:r>
              <a:rPr lang="de-DE" smtClean="0"/>
              <a:t>GASPI API</a:t>
            </a:r>
          </a:p>
          <a:p>
            <a:pPr lvl="1" eaLnBrk="1" hangingPunct="1"/>
            <a:r>
              <a:rPr lang="de-DE" smtClean="0"/>
              <a:t>Execution model</a:t>
            </a:r>
          </a:p>
          <a:p>
            <a:pPr lvl="1" eaLnBrk="1" hangingPunct="1"/>
            <a:r>
              <a:rPr lang="de-DE" smtClean="0"/>
              <a:t>Memory segments</a:t>
            </a:r>
          </a:p>
          <a:p>
            <a:pPr lvl="1" eaLnBrk="1" hangingPunct="1"/>
            <a:r>
              <a:rPr lang="de-DE" smtClean="0"/>
              <a:t>One-sided communication</a:t>
            </a:r>
          </a:p>
          <a:p>
            <a:pPr lvl="1" eaLnBrk="1" hangingPunct="1"/>
            <a:r>
              <a:rPr lang="de-DE" smtClean="0"/>
              <a:t>Collectives</a:t>
            </a:r>
          </a:p>
          <a:p>
            <a:pPr lvl="1" eaLnBrk="1" hangingPunct="1"/>
            <a:r>
              <a:rPr lang="de-DE" smtClean="0"/>
              <a:t>Passive communication</a:t>
            </a:r>
          </a:p>
          <a:p>
            <a:pPr eaLnBrk="1" hangingPunct="1">
              <a:buFont typeface="Arial" charset="0"/>
              <a:buNone/>
            </a:pP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onesided.c (II)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1897063"/>
            <a:ext cx="8453438" cy="4703762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gaspi_notification_id_t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data_available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gaspi_queue_id_t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gaspi_offset_t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loc_off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gaspi_offset_t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rem_off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VLEN *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(double);  </a:t>
            </a:r>
          </a:p>
          <a:p>
            <a:pPr>
              <a:buFont typeface="Arial" charset="0"/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wait_for_queue_entries_for_write_notify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);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SUCCESS_OR_DIE 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loc_off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, RIGHT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          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rem_off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, VLEN *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(double)            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data_available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1 +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, 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)  );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wait_or_die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data_available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1 + LEFT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);   </a:t>
            </a:r>
          </a:p>
          <a:p>
            <a:pPr>
              <a:buFont typeface="Arial" charset="0"/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VLEN; ++j)  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{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gaspi_printf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("rank %d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rcv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%d: %f \n",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iProc,j,rcv_array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[j] );    }    </a:t>
            </a:r>
          </a:p>
          <a:p>
            <a:pPr>
              <a:buFont typeface="Arial" charset="0"/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wait_for_flush_queues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 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gaspi_proc_term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); 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Memory Segments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Segments</a:t>
            </a:r>
          </a:p>
        </p:txBody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>
          <a:xfrm>
            <a:off x="457200" y="1897063"/>
            <a:ext cx="8229600" cy="4700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smtClean="0"/>
              <a:t>software abstraction of hardware memory hierarchy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NUMA 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GPU 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Xeon Phi</a:t>
            </a:r>
          </a:p>
          <a:p>
            <a:pPr>
              <a:lnSpc>
                <a:spcPct val="90000"/>
              </a:lnSpc>
            </a:pPr>
            <a:r>
              <a:rPr lang="de-DE" sz="2800" smtClean="0"/>
              <a:t>one partition of the PGAS</a:t>
            </a:r>
          </a:p>
          <a:p>
            <a:pPr>
              <a:lnSpc>
                <a:spcPct val="90000"/>
              </a:lnSpc>
            </a:pPr>
            <a:r>
              <a:rPr lang="de-DE" sz="2800" smtClean="0"/>
              <a:t>contiguous block of virtual memory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no pre-defined memory model 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memory management up to the application</a:t>
            </a:r>
          </a:p>
          <a:p>
            <a:pPr>
              <a:lnSpc>
                <a:spcPct val="90000"/>
              </a:lnSpc>
            </a:pPr>
            <a:r>
              <a:rPr lang="de-DE" sz="2800" smtClean="0"/>
              <a:t>locally / remotely accessible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local access by ordinary memory operations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remote access by GASPI communication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GASPI Segments</a:t>
            </a:r>
          </a:p>
        </p:txBody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smtClean="0"/>
              <a:t>GASPI provides only a few relatively large segments</a:t>
            </a:r>
          </a:p>
          <a:p>
            <a:pPr lvl="1"/>
            <a:r>
              <a:rPr lang="de-DE" sz="2400" smtClean="0"/>
              <a:t>segment allocation is expensive</a:t>
            </a:r>
          </a:p>
          <a:p>
            <a:pPr lvl="1"/>
            <a:r>
              <a:rPr lang="de-DE" sz="2400" smtClean="0"/>
              <a:t>the total number of supported segments is limited by hardware constraints</a:t>
            </a:r>
          </a:p>
          <a:p>
            <a:r>
              <a:rPr lang="de-DE" sz="2800" smtClean="0"/>
              <a:t>GASPI segments have an allocation policy</a:t>
            </a:r>
          </a:p>
          <a:p>
            <a:pPr lvl="1"/>
            <a:r>
              <a:rPr lang="de-DE" sz="2400" smtClean="0"/>
              <a:t>GASPI_MEM_UNINITIALIZED</a:t>
            </a:r>
          </a:p>
          <a:p>
            <a:pPr lvl="2"/>
            <a:r>
              <a:rPr lang="de-DE" sz="2000" smtClean="0"/>
              <a:t>memory is not initialized</a:t>
            </a:r>
          </a:p>
          <a:p>
            <a:pPr lvl="1"/>
            <a:r>
              <a:rPr lang="de-DE" sz="2400" smtClean="0"/>
              <a:t>GASPI_MEM_INITIALIZED</a:t>
            </a:r>
          </a:p>
          <a:p>
            <a:pPr lvl="2"/>
            <a:r>
              <a:rPr lang="de-DE" sz="2000" smtClean="0"/>
              <a:t>memory is initialized (zeroed)</a:t>
            </a:r>
          </a:p>
          <a:p>
            <a:endParaRPr lang="de-DE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Segment Functions</a:t>
            </a:r>
          </a:p>
        </p:txBody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smtClean="0"/>
              <a:t>Segment creation</a:t>
            </a:r>
          </a:p>
          <a:p>
            <a:pPr lvl="1"/>
            <a:r>
              <a:rPr lang="de-DE" sz="2400" smtClean="0"/>
              <a:t>gaspi_segment_alloc</a:t>
            </a:r>
          </a:p>
          <a:p>
            <a:pPr lvl="1"/>
            <a:r>
              <a:rPr lang="de-DE" sz="2400" smtClean="0"/>
              <a:t>gaspi_segment_register</a:t>
            </a:r>
          </a:p>
          <a:p>
            <a:pPr lvl="1"/>
            <a:r>
              <a:rPr lang="de-DE" sz="2400" smtClean="0"/>
              <a:t>gaspi_segment_create</a:t>
            </a:r>
          </a:p>
          <a:p>
            <a:r>
              <a:rPr lang="de-DE" sz="2800" smtClean="0"/>
              <a:t>Segment deletion</a:t>
            </a:r>
          </a:p>
          <a:p>
            <a:pPr lvl="1"/>
            <a:r>
              <a:rPr lang="de-DE" sz="2400" smtClean="0"/>
              <a:t>gaspi_segment_delete</a:t>
            </a:r>
          </a:p>
          <a:p>
            <a:r>
              <a:rPr lang="de-DE" sz="2800" smtClean="0"/>
              <a:t>Segment utilities</a:t>
            </a:r>
          </a:p>
          <a:p>
            <a:pPr lvl="1"/>
            <a:r>
              <a:rPr lang="de-DE" sz="2400" smtClean="0"/>
              <a:t>gaspi_segment_num</a:t>
            </a:r>
          </a:p>
          <a:p>
            <a:pPr lvl="1"/>
            <a:r>
              <a:rPr lang="de-DE" sz="2400" smtClean="0"/>
              <a:t>gaspi_segment_ptr</a:t>
            </a:r>
          </a:p>
          <a:p>
            <a:endParaRPr lang="de-DE" sz="2800" smtClean="0"/>
          </a:p>
        </p:txBody>
      </p:sp>
      <p:pic>
        <p:nvPicPr>
          <p:cNvPr id="47108" name="Grafik 5" descr="XeonPhi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0775" y="2784475"/>
            <a:ext cx="3756025" cy="24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gaspi_segment_alloc</a:t>
            </a:r>
            <a:br>
              <a:rPr lang="de-DE" smtClean="0"/>
            </a:br>
            <a:endParaRPr lang="de-DE" smtClean="0"/>
          </a:p>
        </p:txBody>
      </p:sp>
      <p:sp>
        <p:nvSpPr>
          <p:cNvPr id="48130" name="Rectangle 3"/>
          <p:cNvSpPr>
            <a:spLocks/>
          </p:cNvSpPr>
          <p:nvPr/>
        </p:nvSpPr>
        <p:spPr bwMode="auto">
          <a:xfrm>
            <a:off x="466725" y="354965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allocate and pin for RDMA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Locally accessible</a:t>
            </a:r>
            <a:br>
              <a:rPr lang="de-DE" sz="2800">
                <a:solidFill>
                  <a:srgbClr val="3B57A0"/>
                </a:solidFill>
                <a:latin typeface="Calibri" pitchFamily="34" charset="0"/>
              </a:rPr>
            </a:br>
            <a:endParaRPr lang="de-DE" sz="2800">
              <a:solidFill>
                <a:srgbClr val="3B57A0"/>
              </a:solidFill>
              <a:latin typeface="Calibri" pitchFamily="34" charset="0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Segment Allocation </a:t>
            </a:r>
          </a:p>
        </p:txBody>
      </p:sp>
      <p:sp>
        <p:nvSpPr>
          <p:cNvPr id="48132" name="Rectangle 3"/>
          <p:cNvSpPr>
            <a:spLocks/>
          </p:cNvSpPr>
          <p:nvPr/>
        </p:nvSpPr>
        <p:spPr bwMode="auto">
          <a:xfrm>
            <a:off x="458788" y="453390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gaspi_segment register</a:t>
            </a:r>
          </a:p>
        </p:txBody>
      </p:sp>
      <p:pic>
        <p:nvPicPr>
          <p:cNvPr id="4813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988" y="2513013"/>
            <a:ext cx="5486400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5988" y="5168900"/>
            <a:ext cx="5834062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Rectangle 3"/>
          <p:cNvSpPr>
            <a:spLocks/>
          </p:cNvSpPr>
          <p:nvPr/>
        </p:nvSpPr>
        <p:spPr bwMode="auto">
          <a:xfrm>
            <a:off x="673100" y="6313488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segment accessible by rank</a:t>
            </a:r>
            <a:br>
              <a:rPr lang="de-DE" sz="2800">
                <a:solidFill>
                  <a:srgbClr val="3B57A0"/>
                </a:solidFill>
                <a:latin typeface="Calibri" pitchFamily="34" charset="0"/>
              </a:rPr>
            </a:br>
            <a:endParaRPr lang="de-DE" sz="280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988" y="2513013"/>
            <a:ext cx="5594350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Segment Creation 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gaspi_segment_create</a:t>
            </a:r>
            <a:br>
              <a:rPr lang="de-DE" smtClean="0"/>
            </a:br>
            <a:endParaRPr lang="de-DE" smtClean="0"/>
          </a:p>
        </p:txBody>
      </p:sp>
      <p:sp>
        <p:nvSpPr>
          <p:cNvPr id="49156" name="Rectangle 3"/>
          <p:cNvSpPr>
            <a:spLocks/>
          </p:cNvSpPr>
          <p:nvPr/>
        </p:nvSpPr>
        <p:spPr bwMode="auto">
          <a:xfrm>
            <a:off x="460375" y="425450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Collective short cut to 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gaspi_segment_alloc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gaspi_segment_register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After successful completion, the segment is locally and remotely accessible by all ranks in the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Segment Deletion </a:t>
            </a:r>
          </a:p>
        </p:txBody>
      </p:sp>
      <p:sp>
        <p:nvSpPr>
          <p:cNvPr id="501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gaspi_segment_delete</a:t>
            </a:r>
          </a:p>
        </p:txBody>
      </p:sp>
      <p:pic>
        <p:nvPicPr>
          <p:cNvPr id="501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578100"/>
            <a:ext cx="57531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Rectangle 3"/>
          <p:cNvSpPr>
            <a:spLocks/>
          </p:cNvSpPr>
          <p:nvPr/>
        </p:nvSpPr>
        <p:spPr bwMode="auto">
          <a:xfrm>
            <a:off x="457200" y="3228975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free segment memory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</a:pPr>
            <a:endParaRPr lang="de-DE" sz="280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Segment Utils</a:t>
            </a:r>
          </a:p>
        </p:txBody>
      </p:sp>
      <p:sp>
        <p:nvSpPr>
          <p:cNvPr id="5120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gaspi_segment_num</a:t>
            </a:r>
          </a:p>
        </p:txBody>
      </p:sp>
      <p:sp>
        <p:nvSpPr>
          <p:cNvPr id="51203" name="Rectangle 3"/>
          <p:cNvSpPr>
            <a:spLocks/>
          </p:cNvSpPr>
          <p:nvPr/>
        </p:nvSpPr>
        <p:spPr bwMode="auto">
          <a:xfrm>
            <a:off x="458788" y="4899025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gaspi_segment_ptr</a:t>
            </a:r>
          </a:p>
        </p:txBody>
      </p:sp>
      <p:pic>
        <p:nvPicPr>
          <p:cNvPr id="5120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988" y="2590800"/>
            <a:ext cx="52197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5988" y="5534025"/>
            <a:ext cx="5300662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Rectangle 3"/>
          <p:cNvSpPr>
            <a:spLocks/>
          </p:cNvSpPr>
          <p:nvPr/>
        </p:nvSpPr>
        <p:spPr bwMode="auto">
          <a:xfrm>
            <a:off x="452438" y="318611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gaspi_segment_list</a:t>
            </a:r>
          </a:p>
        </p:txBody>
      </p:sp>
      <p:pic>
        <p:nvPicPr>
          <p:cNvPr id="51207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5988" y="3906838"/>
            <a:ext cx="6234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Using Segments (I)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1897063"/>
            <a:ext cx="8480425" cy="4054475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// includes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[])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static const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VLEN = 1 &lt;&lt; 2;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gaspi_proc_init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);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gaspi_rank_t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SUCCESS_OR_DIE( </a:t>
            </a:r>
            <a:r>
              <a:rPr lang="en-US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gaspi_proc_rank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SUCCESS_OR_DIE( </a:t>
            </a:r>
            <a:r>
              <a:rPr lang="en-US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));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gaspi_segment_id_t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const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gaspi_size_t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const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segment_size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VLEN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(double);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SUCCESS_OR_DIE 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gaspi_segment_create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segment_size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									   , 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GASPI_GROUP_ALL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           , 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GASPI_MEM_UNINITIALIZED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) );    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Outline</a:t>
            </a:r>
          </a:p>
        </p:txBody>
      </p:sp>
      <p:sp>
        <p:nvSpPr>
          <p:cNvPr id="102403" name="Inhaltsplatzhalter 2"/>
          <p:cNvSpPr>
            <a:spLocks noGrp="1"/>
          </p:cNvSpPr>
          <p:nvPr>
            <p:ph idx="4294967295"/>
          </p:nvPr>
        </p:nvSpPr>
        <p:spPr>
          <a:xfrm>
            <a:off x="457200" y="1873250"/>
            <a:ext cx="8229600" cy="4229100"/>
          </a:xfrm>
        </p:spPr>
        <p:txBody>
          <a:bodyPr/>
          <a:lstStyle/>
          <a:p>
            <a:pPr eaLnBrk="1" hangingPunct="1"/>
            <a:r>
              <a:rPr lang="de-DE" dirty="0" smtClean="0"/>
              <a:t>GASPI </a:t>
            </a:r>
            <a:r>
              <a:rPr lang="de-DE" dirty="0" err="1" smtClean="0"/>
              <a:t>programming</a:t>
            </a:r>
            <a:r>
              <a:rPr lang="de-DE" dirty="0" smtClean="0"/>
              <a:t> model</a:t>
            </a:r>
          </a:p>
          <a:p>
            <a:pPr lvl="1" eaLnBrk="1" hangingPunct="1"/>
            <a:r>
              <a:rPr lang="de-DE" dirty="0" err="1" smtClean="0"/>
              <a:t>Dataflow</a:t>
            </a:r>
            <a:r>
              <a:rPr lang="de-DE" dirty="0" smtClean="0"/>
              <a:t> model</a:t>
            </a:r>
          </a:p>
          <a:p>
            <a:pPr lvl="1" eaLnBrk="1" hangingPunct="1"/>
            <a:r>
              <a:rPr lang="de-DE" dirty="0" smtClean="0"/>
              <a:t>Fault </a:t>
            </a:r>
            <a:r>
              <a:rPr lang="de-DE" dirty="0" err="1" smtClean="0"/>
              <a:t>tolerance</a:t>
            </a:r>
            <a:endParaRPr lang="de-DE" dirty="0" smtClean="0"/>
          </a:p>
          <a:p>
            <a:pPr eaLnBrk="1" hangingPunct="1"/>
            <a:endParaRPr lang="de-DE" dirty="0" smtClean="0"/>
          </a:p>
        </p:txBody>
      </p:sp>
      <p:sp>
        <p:nvSpPr>
          <p:cNvPr id="102405" name="Inhaltsplatzhalter 2"/>
          <p:cNvSpPr>
            <a:spLocks/>
          </p:cNvSpPr>
          <p:nvPr/>
        </p:nvSpPr>
        <p:spPr bwMode="auto">
          <a:xfrm>
            <a:off x="457200" y="5656263"/>
            <a:ext cx="31099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3200" b="1" dirty="0">
                <a:solidFill>
                  <a:srgbClr val="3B57A0"/>
                </a:solidFill>
                <a:latin typeface="Calibri" pitchFamily="34" charset="0"/>
              </a:rPr>
              <a:t>www.gaspi.de</a:t>
            </a:r>
          </a:p>
        </p:txBody>
      </p:sp>
      <p:sp>
        <p:nvSpPr>
          <p:cNvPr id="102406" name="Inhaltsplatzhalter 2"/>
          <p:cNvSpPr>
            <a:spLocks/>
          </p:cNvSpPr>
          <p:nvPr/>
        </p:nvSpPr>
        <p:spPr bwMode="auto">
          <a:xfrm>
            <a:off x="5708650" y="5656263"/>
            <a:ext cx="356393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3200" b="1" dirty="0">
                <a:solidFill>
                  <a:srgbClr val="3B57A0"/>
                </a:solidFill>
                <a:latin typeface="Calibri" pitchFamily="34" charset="0"/>
              </a:rPr>
              <a:t>www.gpi-site.com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Using Segments (II)</a:t>
            </a:r>
          </a:p>
        </p:txBody>
      </p:sp>
      <p:sp>
        <p:nvSpPr>
          <p:cNvPr id="5325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endParaRPr lang="de-DE" sz="1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de-DE" sz="1400" smtClean="0">
                <a:latin typeface="Courier New" pitchFamily="49" charset="0"/>
              </a:rPr>
              <a:t>	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2144713"/>
            <a:ext cx="8229600" cy="3671887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gaspi_pointer_t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array;  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gaspi_segment_ptr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&amp;array) );    </a:t>
            </a:r>
          </a:p>
          <a:p>
            <a:pPr>
              <a:buFont typeface="Arial" charset="0"/>
              <a:buNone/>
            </a:pP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VLEN; ++j)  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    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( (double *)array )[j]= (double)(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VLEN + j ); 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		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gaspi_printf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"rank %d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%d: %f \n„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iProc,j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,( (double *)array )[j] );    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gaspi_proc_term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(GASPI_BLOCK) );   </a:t>
            </a:r>
          </a:p>
          <a:p>
            <a:pPr>
              <a:buFont typeface="Arial" charset="0"/>
              <a:buNone/>
            </a:pP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EXIT_SUCCESS;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One-sided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988" y="2590800"/>
            <a:ext cx="5459412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One-sided Communication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gaspi_write</a:t>
            </a:r>
          </a:p>
        </p:txBody>
      </p:sp>
      <p:sp>
        <p:nvSpPr>
          <p:cNvPr id="56324" name="Rectangle 3"/>
          <p:cNvSpPr>
            <a:spLocks/>
          </p:cNvSpPr>
          <p:nvPr/>
        </p:nvSpPr>
        <p:spPr bwMode="auto">
          <a:xfrm>
            <a:off x="457200" y="5202238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Post a put request into a given queue for transfering data from a local segment into a remote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gaspi_read</a:t>
            </a:r>
          </a:p>
        </p:txBody>
      </p:sp>
      <p:pic>
        <p:nvPicPr>
          <p:cNvPr id="57346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225" y="2614613"/>
            <a:ext cx="53530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One-sided Communication</a:t>
            </a:r>
          </a:p>
        </p:txBody>
      </p:sp>
      <p:sp>
        <p:nvSpPr>
          <p:cNvPr id="57348" name="Rectangle 3"/>
          <p:cNvSpPr>
            <a:spLocks/>
          </p:cNvSpPr>
          <p:nvPr/>
        </p:nvSpPr>
        <p:spPr bwMode="auto">
          <a:xfrm>
            <a:off x="457200" y="53133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Post a get request into a given queue for transfering data from a remote segment into a local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gaspi_wait</a:t>
            </a:r>
          </a:p>
        </p:txBody>
      </p:sp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One-sided Communication</a:t>
            </a:r>
          </a:p>
        </p:txBody>
      </p:sp>
      <p:pic>
        <p:nvPicPr>
          <p:cNvPr id="5837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225" y="2614613"/>
            <a:ext cx="4073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Rectangle 3"/>
          <p:cNvSpPr>
            <a:spLocks/>
          </p:cNvSpPr>
          <p:nvPr/>
        </p:nvSpPr>
        <p:spPr bwMode="auto">
          <a:xfrm>
            <a:off x="457200" y="368300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wait on local completion of all requests in a given queue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After successfull completion, all involved local buffers are valid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Queues (I)</a:t>
            </a:r>
          </a:p>
        </p:txBody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800" smtClean="0"/>
              <a:t>Different queues available to handle the communication requests</a:t>
            </a:r>
          </a:p>
          <a:p>
            <a:pPr>
              <a:lnSpc>
                <a:spcPct val="90000"/>
              </a:lnSpc>
            </a:pPr>
            <a:r>
              <a:rPr lang="de-DE" sz="2800" smtClean="0"/>
              <a:t>Requests to be submitted to one of the supported queues</a:t>
            </a:r>
          </a:p>
          <a:p>
            <a:pPr>
              <a:lnSpc>
                <a:spcPct val="90000"/>
              </a:lnSpc>
            </a:pPr>
            <a:r>
              <a:rPr lang="de-DE" sz="2800" smtClean="0"/>
              <a:t>Advantages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more scalability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channels for different types of requests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similar types of requests are queued and synchronized together but independently from other ones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separation of concerns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Queues (II)</a:t>
            </a:r>
          </a:p>
        </p:txBody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sz="2800" dirty="0" smtClean="0"/>
              <a:t>Fairness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transfers</a:t>
            </a:r>
            <a:r>
              <a:rPr lang="de-DE" sz="2800" dirty="0" smtClean="0"/>
              <a:t> </a:t>
            </a:r>
            <a:r>
              <a:rPr lang="de-DE" sz="2800" dirty="0" err="1" smtClean="0"/>
              <a:t>posted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different </a:t>
            </a:r>
            <a:r>
              <a:rPr lang="de-DE" sz="2800" dirty="0" err="1" smtClean="0"/>
              <a:t>queues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guaranteed</a:t>
            </a:r>
            <a:endParaRPr lang="de-DE" sz="2800" dirty="0" smtClean="0"/>
          </a:p>
          <a:p>
            <a:pPr lvl="1">
              <a:lnSpc>
                <a:spcPct val="80000"/>
              </a:lnSpc>
            </a:pPr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queue</a:t>
            </a:r>
            <a:r>
              <a:rPr lang="de-DE" sz="2400" dirty="0" smtClean="0"/>
              <a:t> </a:t>
            </a:r>
            <a:r>
              <a:rPr lang="de-DE" sz="2400" dirty="0" err="1" smtClean="0"/>
              <a:t>should</a:t>
            </a:r>
            <a:r>
              <a:rPr lang="de-DE" sz="2400" dirty="0" smtClean="0"/>
              <a:t> </a:t>
            </a:r>
            <a:r>
              <a:rPr lang="de-DE" sz="2400" dirty="0" err="1" smtClean="0"/>
              <a:t>see</a:t>
            </a:r>
            <a:r>
              <a:rPr lang="de-DE" sz="2400" dirty="0" smtClean="0"/>
              <a:t> ist </a:t>
            </a:r>
            <a:r>
              <a:rPr lang="de-DE" sz="2400" dirty="0" err="1" smtClean="0"/>
              <a:t>communication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requests</a:t>
            </a:r>
            <a:r>
              <a:rPr lang="de-DE" sz="2400" dirty="0" smtClean="0"/>
              <a:t> </a:t>
            </a:r>
            <a:r>
              <a:rPr lang="de-DE" sz="2400" dirty="0" err="1" smtClean="0"/>
              <a:t>delayed</a:t>
            </a:r>
            <a:r>
              <a:rPr lang="de-DE" sz="2400" dirty="0" smtClean="0"/>
              <a:t> </a:t>
            </a:r>
            <a:r>
              <a:rPr lang="de-DE" sz="2400" dirty="0" err="1" smtClean="0"/>
              <a:t>indefinitely</a:t>
            </a:r>
            <a:endParaRPr lang="de-DE" sz="2400" dirty="0" smtClean="0"/>
          </a:p>
          <a:p>
            <a:pPr>
              <a:lnSpc>
                <a:spcPct val="80000"/>
              </a:lnSpc>
            </a:pPr>
            <a:r>
              <a:rPr lang="de-DE" sz="2800" dirty="0" smtClean="0"/>
              <a:t>A </a:t>
            </a:r>
            <a:r>
              <a:rPr lang="de-DE" sz="2800" dirty="0" err="1" smtClean="0"/>
              <a:t>queue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identified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its</a:t>
            </a:r>
            <a:r>
              <a:rPr lang="de-DE" sz="2800" dirty="0" smtClean="0"/>
              <a:t> ID</a:t>
            </a:r>
          </a:p>
          <a:p>
            <a:pPr>
              <a:lnSpc>
                <a:spcPct val="80000"/>
              </a:lnSpc>
            </a:pPr>
            <a:r>
              <a:rPr lang="de-DE" sz="2800" dirty="0" err="1" smtClean="0"/>
              <a:t>Synchronization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calls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queue</a:t>
            </a:r>
            <a:endParaRPr lang="de-DE" sz="2800" dirty="0" smtClean="0"/>
          </a:p>
          <a:p>
            <a:pPr>
              <a:lnSpc>
                <a:spcPct val="80000"/>
              </a:lnSpc>
            </a:pPr>
            <a:r>
              <a:rPr lang="de-DE" sz="2800" dirty="0" smtClean="0"/>
              <a:t>Queue order </a:t>
            </a:r>
            <a:r>
              <a:rPr lang="de-DE" sz="2800" dirty="0" err="1" smtClean="0"/>
              <a:t>does</a:t>
            </a:r>
            <a:r>
              <a:rPr lang="de-DE" sz="2800" dirty="0" smtClean="0"/>
              <a:t> not </a:t>
            </a:r>
            <a:r>
              <a:rPr lang="de-DE" sz="2800" dirty="0" err="1" smtClean="0"/>
              <a:t>imply</a:t>
            </a:r>
            <a:r>
              <a:rPr lang="de-DE" sz="2800" dirty="0" smtClean="0"/>
              <a:t> </a:t>
            </a:r>
            <a:r>
              <a:rPr lang="de-DE" sz="2800" dirty="0" err="1" smtClean="0"/>
              <a:t>message</a:t>
            </a:r>
            <a:r>
              <a:rPr lang="de-DE" sz="2800" dirty="0" smtClean="0"/>
              <a:t> order on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network</a:t>
            </a:r>
            <a:r>
              <a:rPr lang="de-DE" sz="2800" dirty="0" smtClean="0"/>
              <a:t> / remote </a:t>
            </a:r>
            <a:r>
              <a:rPr lang="de-DE" sz="2800" dirty="0" err="1" smtClean="0"/>
              <a:t>memory</a:t>
            </a:r>
            <a:endParaRPr lang="de-DE" sz="2800" dirty="0" smtClean="0"/>
          </a:p>
          <a:p>
            <a:pPr>
              <a:lnSpc>
                <a:spcPct val="80000"/>
              </a:lnSpc>
            </a:pPr>
            <a:r>
              <a:rPr lang="de-DE" sz="2800" dirty="0" smtClean="0"/>
              <a:t>A subsequent </a:t>
            </a:r>
            <a:r>
              <a:rPr lang="de-DE" sz="2800" dirty="0" err="1" smtClean="0"/>
              <a:t>notify</a:t>
            </a:r>
            <a:r>
              <a:rPr lang="de-DE" sz="2800" dirty="0" smtClean="0"/>
              <a:t> </a:t>
            </a:r>
            <a:r>
              <a:rPr lang="de-DE" sz="2800" dirty="0" err="1" smtClean="0"/>
              <a:t>call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guaranteed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non-</a:t>
            </a:r>
            <a:r>
              <a:rPr lang="de-DE" sz="2800" dirty="0" err="1" smtClean="0"/>
              <a:t>overtaking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all </a:t>
            </a:r>
            <a:r>
              <a:rPr lang="de-DE" sz="2800" dirty="0" err="1" smtClean="0"/>
              <a:t>previous</a:t>
            </a:r>
            <a:r>
              <a:rPr lang="de-DE" sz="2800" dirty="0" smtClean="0"/>
              <a:t> </a:t>
            </a:r>
            <a:r>
              <a:rPr lang="de-DE" sz="2800" dirty="0" err="1" smtClean="0"/>
              <a:t>posts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same </a:t>
            </a:r>
            <a:r>
              <a:rPr lang="de-DE" sz="2800" dirty="0" err="1" smtClean="0"/>
              <a:t>queue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rank</a:t>
            </a:r>
          </a:p>
          <a:p>
            <a:pPr>
              <a:lnSpc>
                <a:spcPct val="80000"/>
              </a:lnSpc>
            </a:pPr>
            <a:endParaRPr lang="de-DE" sz="2800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Weak Synchronization</a:t>
            </a:r>
          </a:p>
        </p:txBody>
      </p:sp>
      <p:sp>
        <p:nvSpPr>
          <p:cNvPr id="63490" name="Rectangle 3"/>
          <p:cNvSpPr>
            <a:spLocks noGrp="1"/>
          </p:cNvSpPr>
          <p:nvPr>
            <p:ph type="body" idx="1"/>
          </p:nvPr>
        </p:nvSpPr>
        <p:spPr>
          <a:xfrm>
            <a:off x="457200" y="1897063"/>
            <a:ext cx="8229600" cy="46148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mtClean="0"/>
              <a:t>One sided-communication: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Entire communication managed by the local process only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Remote process is not involved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Advantage: no inherent synchronization between the local and the remote process in every communication request</a:t>
            </a:r>
          </a:p>
          <a:p>
            <a:pPr>
              <a:lnSpc>
                <a:spcPct val="90000"/>
              </a:lnSpc>
            </a:pPr>
            <a:r>
              <a:rPr lang="de-DE" smtClean="0"/>
              <a:t>Still: At some point the remote process needs knowledge about data availability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Managed by weak synchronization primitives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Weak Synchronization</a:t>
            </a:r>
          </a:p>
        </p:txBody>
      </p:sp>
      <p:sp>
        <p:nvSpPr>
          <p:cNvPr id="6451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Several notifications for a given segment</a:t>
            </a:r>
          </a:p>
          <a:p>
            <a:pPr lvl="1"/>
            <a:r>
              <a:rPr lang="de-DE" smtClean="0"/>
              <a:t>Identified by notification ID</a:t>
            </a:r>
          </a:p>
          <a:p>
            <a:pPr lvl="1"/>
            <a:r>
              <a:rPr lang="de-DE" smtClean="0"/>
              <a:t>Logical association of memory location and notification</a:t>
            </a:r>
          </a:p>
          <a:p>
            <a:pPr>
              <a:buFont typeface="Arial" charset="0"/>
              <a:buNone/>
            </a:pPr>
            <a:endParaRPr lang="de-DE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gaspi_notify</a:t>
            </a:r>
          </a:p>
        </p:txBody>
      </p:sp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Weak Synchronization</a:t>
            </a:r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225" y="2614613"/>
            <a:ext cx="4073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Rectangle 3"/>
          <p:cNvSpPr>
            <a:spLocks/>
          </p:cNvSpPr>
          <p:nvPr/>
        </p:nvSpPr>
        <p:spPr bwMode="auto">
          <a:xfrm>
            <a:off x="457200" y="45005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posts a notification with a given value to a given queue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remote visibility guarantees remote data visibility of all previously posted writes in the same queue, the same segment and the same process rank</a:t>
            </a:r>
          </a:p>
        </p:txBody>
      </p:sp>
      <p:pic>
        <p:nvPicPr>
          <p:cNvPr id="6554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1225" y="2479675"/>
            <a:ext cx="5940425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Introduction to GASPI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2503488"/>
            <a:ext cx="6607175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gaspi_notify_waitsome</a:t>
            </a:r>
          </a:p>
        </p:txBody>
      </p:sp>
      <p:sp>
        <p:nvSpPr>
          <p:cNvPr id="665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Weak Synchronization</a:t>
            </a:r>
          </a:p>
        </p:txBody>
      </p:sp>
      <p:sp>
        <p:nvSpPr>
          <p:cNvPr id="66564" name="Rectangle 3"/>
          <p:cNvSpPr>
            <a:spLocks/>
          </p:cNvSpPr>
          <p:nvPr/>
        </p:nvSpPr>
        <p:spPr bwMode="auto">
          <a:xfrm>
            <a:off x="457200" y="45005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monitors a contiguous subset of notification id‘s for a given segment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returns successfull if at least one of the monitored id‘s is remotely updated to a value unequal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gaspi_notify_reset</a:t>
            </a:r>
          </a:p>
        </p:txBody>
      </p:sp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Weak Synchronization</a:t>
            </a:r>
          </a:p>
        </p:txBody>
      </p:sp>
      <p:sp>
        <p:nvSpPr>
          <p:cNvPr id="67587" name="Rectangle 3"/>
          <p:cNvSpPr>
            <a:spLocks/>
          </p:cNvSpPr>
          <p:nvPr/>
        </p:nvSpPr>
        <p:spPr bwMode="auto">
          <a:xfrm>
            <a:off x="457200" y="377825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Atomically resets a given notification id and yields the old value</a:t>
            </a:r>
          </a:p>
        </p:txBody>
      </p:sp>
      <p:pic>
        <p:nvPicPr>
          <p:cNvPr id="6758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1388" y="2527300"/>
            <a:ext cx="6846887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waitsome.c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2128838"/>
            <a:ext cx="8023225" cy="3943350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include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waitsome.h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„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„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success_or_die.h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„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wait_or_die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gaspi_segment_id_t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,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gaspi_notification_id_t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notification_id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,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gaspi_notification_t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expected  )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gaspi_notification_id_t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id;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SUCCESS_OR_DIE   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aspi_notify_waitsome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notification_id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						          , 1, &amp;id, 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);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ASSERT (id ==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notification_id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gaspi_notification_t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SUCCESS_OR_DIE (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gaspi_notify_reset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id, &amp;value));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ASSERT (value == expected);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smtClean="0"/>
              <a:t>Extended One-sided Calls</a:t>
            </a:r>
          </a:p>
        </p:txBody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mtClean="0"/>
              <a:t>gaspi_write_notify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gaspi_write + subsequent gaspi_notify</a:t>
            </a:r>
          </a:p>
          <a:p>
            <a:pPr>
              <a:lnSpc>
                <a:spcPct val="90000"/>
              </a:lnSpc>
            </a:pPr>
            <a:r>
              <a:rPr lang="de-DE" smtClean="0"/>
              <a:t>gaspi_write_list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several subsequent gaspi_writes to the same rank</a:t>
            </a:r>
          </a:p>
          <a:p>
            <a:pPr>
              <a:lnSpc>
                <a:spcPct val="90000"/>
              </a:lnSpc>
            </a:pPr>
            <a:r>
              <a:rPr lang="de-DE" smtClean="0"/>
              <a:t>gaspi_write_list_notify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gaspi_write_list + subsequent gaspi_notify</a:t>
            </a:r>
          </a:p>
          <a:p>
            <a:pPr>
              <a:lnSpc>
                <a:spcPct val="90000"/>
              </a:lnSpc>
            </a:pPr>
            <a:r>
              <a:rPr lang="de-DE" smtClean="0"/>
              <a:t>gaspi_read_list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several subsequent gaspi_reads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de-DE" smtClean="0"/>
              <a:t>Dataflow model</a:t>
            </a:r>
          </a:p>
        </p:txBody>
      </p:sp>
      <p:sp>
        <p:nvSpPr>
          <p:cNvPr id="90115" name="Rectangle 5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de-DE" smtClean="0"/>
              <a:t>Hands On Session</a:t>
            </a:r>
            <a:br>
              <a:rPr lang="de-DE" smtClean="0"/>
            </a:br>
            <a:r>
              <a:rPr lang="de-DE" smtClean="0"/>
              <a:t>The MPI/GASPI Ring Exchange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MPI Ring Exchange </a:t>
            </a:r>
          </a:p>
        </p:txBody>
      </p:sp>
      <p:sp>
        <p:nvSpPr>
          <p:cNvPr id="59" name="Rectangle 3"/>
          <p:cNvSpPr txBox="1">
            <a:spLocks/>
          </p:cNvSpPr>
          <p:nvPr/>
        </p:nvSpPr>
        <p:spPr bwMode="auto">
          <a:xfrm>
            <a:off x="449263" y="1897063"/>
            <a:ext cx="8534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sz="3200" dirty="0">
                <a:solidFill>
                  <a:srgbClr val="3B57A0"/>
                </a:solidFill>
                <a:latin typeface="+mn-lt"/>
              </a:rPr>
              <a:t>MPI – </a:t>
            </a:r>
            <a:r>
              <a:rPr lang="de-DE" sz="3200" dirty="0" err="1">
                <a:solidFill>
                  <a:srgbClr val="3B57A0"/>
                </a:solidFill>
                <a:latin typeface="+mn-lt"/>
              </a:rPr>
              <a:t>MPI_Issend</a:t>
            </a:r>
            <a:r>
              <a:rPr lang="de-DE" sz="3200" dirty="0">
                <a:solidFill>
                  <a:srgbClr val="3B57A0"/>
                </a:solidFill>
                <a:latin typeface="+mn-lt"/>
              </a:rPr>
              <a:t>/</a:t>
            </a:r>
            <a:r>
              <a:rPr lang="de-DE" sz="3200" dirty="0" err="1">
                <a:solidFill>
                  <a:srgbClr val="3B57A0"/>
                </a:solidFill>
                <a:latin typeface="+mn-lt"/>
              </a:rPr>
              <a:t>MPI_Recv</a:t>
            </a:r>
            <a:endParaRPr lang="de-DE" sz="3200" dirty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NITER </a:t>
            </a:r>
            <a:r>
              <a:rPr lang="de-DE" sz="2800" dirty="0" err="1">
                <a:solidFill>
                  <a:srgbClr val="3B57A0"/>
                </a:solidFill>
                <a:latin typeface="+mn-lt"/>
              </a:rPr>
              <a:t>i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terations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Ring </a:t>
            </a:r>
            <a:r>
              <a:rPr lang="de-DE" sz="2800" dirty="0">
                <a:solidFill>
                  <a:srgbClr val="3B57A0"/>
                </a:solidFill>
                <a:latin typeface="+mn-lt"/>
              </a:rPr>
              <a:t>Exchange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with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„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nProc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“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cores</a:t>
            </a:r>
            <a:endParaRPr lang="de-DE" sz="2800" dirty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Shift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upper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half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vector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to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right</a:t>
            </a:r>
            <a:endParaRPr lang="de-DE" sz="2800" dirty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de-DE" sz="3200" dirty="0">
              <a:solidFill>
                <a:srgbClr val="3B57A0"/>
              </a:solidFill>
              <a:latin typeface="+mn-lt"/>
              <a:cs typeface="+mn-cs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339146" y="5773085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Example</a:t>
            </a:r>
            <a:r>
              <a:rPr lang="de-DE" b="1" dirty="0" smtClean="0">
                <a:solidFill>
                  <a:srgbClr val="3B57A0"/>
                </a:solidFill>
              </a:rPr>
              <a:t>: 4 Sockets/16 </a:t>
            </a:r>
            <a:r>
              <a:rPr lang="de-DE" b="1" dirty="0" err="1" smtClean="0">
                <a:solidFill>
                  <a:srgbClr val="3B57A0"/>
                </a:solidFill>
              </a:rPr>
              <a:t>cores</a:t>
            </a:r>
            <a:r>
              <a:rPr lang="de-DE" b="1" dirty="0" smtClean="0">
                <a:solidFill>
                  <a:srgbClr val="3B57A0"/>
                </a:solidFill>
              </a:rPr>
              <a:t> – </a:t>
            </a:r>
            <a:r>
              <a:rPr lang="de-DE" b="1" dirty="0" err="1" smtClean="0">
                <a:solidFill>
                  <a:srgbClr val="3B57A0"/>
                </a:solidFill>
              </a:rPr>
              <a:t>each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core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holds</a:t>
            </a:r>
            <a:r>
              <a:rPr lang="de-DE" b="1" dirty="0" smtClean="0">
                <a:solidFill>
                  <a:srgbClr val="3B57A0"/>
                </a:solidFill>
              </a:rPr>
              <a:t> a </a:t>
            </a:r>
            <a:r>
              <a:rPr lang="de-DE" b="1" dirty="0" err="1" smtClean="0">
                <a:solidFill>
                  <a:srgbClr val="3B57A0"/>
                </a:solidFill>
              </a:rPr>
              <a:t>vector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of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length</a:t>
            </a:r>
            <a:r>
              <a:rPr lang="de-DE" b="1" dirty="0" smtClean="0">
                <a:solidFill>
                  <a:srgbClr val="3B57A0"/>
                </a:solidFill>
              </a:rPr>
              <a:t> 2*VLEN</a:t>
            </a:r>
            <a:endParaRPr lang="de-DE" b="1" dirty="0">
              <a:solidFill>
                <a:srgbClr val="3B57A0"/>
              </a:solidFill>
            </a:endParaRPr>
          </a:p>
        </p:txBody>
      </p:sp>
      <p:pic>
        <p:nvPicPr>
          <p:cNvPr id="155" name="Grafik 154" descr="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7" y="4390882"/>
            <a:ext cx="1902930" cy="1058889"/>
          </a:xfrm>
          <a:prstGeom prst="rect">
            <a:avLst/>
          </a:prstGeom>
        </p:spPr>
      </p:pic>
      <p:pic>
        <p:nvPicPr>
          <p:cNvPr id="156" name="Grafik 155" descr="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77" y="4390882"/>
            <a:ext cx="1902930" cy="1058889"/>
          </a:xfrm>
          <a:prstGeom prst="rect">
            <a:avLst/>
          </a:prstGeom>
        </p:spPr>
      </p:pic>
      <p:pic>
        <p:nvPicPr>
          <p:cNvPr id="157" name="Grafik 156" descr="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863" y="4390882"/>
            <a:ext cx="1902930" cy="1058889"/>
          </a:xfrm>
          <a:prstGeom prst="rect">
            <a:avLst/>
          </a:prstGeom>
        </p:spPr>
      </p:pic>
      <p:pic>
        <p:nvPicPr>
          <p:cNvPr id="159" name="Grafik 158" descr="rightm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621" y="4390882"/>
            <a:ext cx="1790768" cy="1058889"/>
          </a:xfrm>
          <a:prstGeom prst="rect">
            <a:avLst/>
          </a:prstGeom>
        </p:spPr>
      </p:pic>
      <p:sp>
        <p:nvSpPr>
          <p:cNvPr id="169" name="Nach oben gebogener Pfeil 168"/>
          <p:cNvSpPr/>
          <p:nvPr/>
        </p:nvSpPr>
        <p:spPr>
          <a:xfrm rot="16200000">
            <a:off x="3949569" y="897444"/>
            <a:ext cx="567236" cy="6978948"/>
          </a:xfrm>
          <a:prstGeom prst="bentUpArrow">
            <a:avLst>
              <a:gd name="adj1" fmla="val 8333"/>
              <a:gd name="adj2" fmla="val 2718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MPI Ring Exchange 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8970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sz="3200" dirty="0">
                <a:solidFill>
                  <a:srgbClr val="3B57A0"/>
                </a:solidFill>
                <a:latin typeface="+mn-lt"/>
              </a:rPr>
              <a:t>MPI – </a:t>
            </a:r>
            <a:r>
              <a:rPr lang="de-DE" sz="3200" dirty="0" err="1" smtClean="0">
                <a:solidFill>
                  <a:srgbClr val="3B57A0"/>
                </a:solidFill>
                <a:latin typeface="+mn-lt"/>
              </a:rPr>
              <a:t>round_robin_double_buffer.c</a:t>
            </a:r>
            <a:endParaRPr lang="de-DE" sz="3200" dirty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de-DE" sz="3200" dirty="0">
              <a:solidFill>
                <a:srgbClr val="3B57A0"/>
              </a:solidFill>
              <a:latin typeface="+mn-lt"/>
              <a:cs typeface="+mn-cs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571750"/>
            <a:ext cx="8467344" cy="3902201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++i) {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= 0;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= 1;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issue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send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				   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// post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MPI_Recv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	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MPI_STATUS_IGNORE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compute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read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"1 -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wait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Issend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MPI_Wait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MPI_STATUS_IGNORE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alternate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buffers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The MPI Ring Exchange 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 flipV="1">
            <a:off x="755650" y="4149725"/>
            <a:ext cx="0" cy="15827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288" name="Inhaltsplatzhalter 9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MPI – </a:t>
            </a:r>
            <a:r>
              <a:rPr lang="de-DE" dirty="0" err="1" smtClean="0"/>
              <a:t>MPI_Issend</a:t>
            </a:r>
            <a:r>
              <a:rPr lang="de-DE" dirty="0" smtClean="0"/>
              <a:t>/</a:t>
            </a:r>
            <a:r>
              <a:rPr lang="de-DE" dirty="0" err="1" smtClean="0"/>
              <a:t>MPI_Recv</a:t>
            </a:r>
            <a:endParaRPr lang="de-DE" dirty="0" smtClean="0"/>
          </a:p>
          <a:p>
            <a:r>
              <a:rPr lang="de-DE" dirty="0" err="1" smtClean="0"/>
              <a:t>Synchronous</a:t>
            </a:r>
            <a:r>
              <a:rPr lang="de-DE" dirty="0" smtClean="0"/>
              <a:t> </a:t>
            </a:r>
            <a:r>
              <a:rPr lang="de-DE" dirty="0" err="1" smtClean="0"/>
              <a:t>Lockstep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endParaRPr lang="de-DE" dirty="0" smtClean="0"/>
          </a:p>
        </p:txBody>
      </p:sp>
      <p:sp>
        <p:nvSpPr>
          <p:cNvPr id="96" name="Textfeld 95"/>
          <p:cNvSpPr txBox="1"/>
          <p:nvPr/>
        </p:nvSpPr>
        <p:spPr>
          <a:xfrm rot="16200000">
            <a:off x="18619" y="47504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3B57A0"/>
                </a:solidFill>
              </a:rPr>
              <a:t>NITER</a:t>
            </a:r>
            <a:endParaRPr lang="de-DE" b="1" dirty="0">
              <a:solidFill>
                <a:srgbClr val="3B57A0"/>
              </a:solidFill>
            </a:endParaRPr>
          </a:p>
        </p:txBody>
      </p:sp>
      <p:grpSp>
        <p:nvGrpSpPr>
          <p:cNvPr id="2" name="Gruppieren 421"/>
          <p:cNvGrpSpPr/>
          <p:nvPr/>
        </p:nvGrpSpPr>
        <p:grpSpPr>
          <a:xfrm>
            <a:off x="1331913" y="5361711"/>
            <a:ext cx="5943028" cy="154852"/>
            <a:chOff x="1331913" y="5361711"/>
            <a:chExt cx="5943028" cy="154852"/>
          </a:xfrm>
        </p:grpSpPr>
        <p:sp>
          <p:nvSpPr>
            <p:cNvPr id="283" name="Rechteck 282"/>
            <p:cNvSpPr/>
            <p:nvPr/>
          </p:nvSpPr>
          <p:spPr bwMode="auto">
            <a:xfrm>
              <a:off x="1331913" y="5373688"/>
              <a:ext cx="287337" cy="14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84" name="Rechteck 283"/>
            <p:cNvSpPr/>
            <p:nvPr/>
          </p:nvSpPr>
          <p:spPr bwMode="auto">
            <a:xfrm>
              <a:off x="1692275" y="5373688"/>
              <a:ext cx="287338" cy="1428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85" name="Rechteck 284"/>
            <p:cNvSpPr/>
            <p:nvPr/>
          </p:nvSpPr>
          <p:spPr bwMode="auto">
            <a:xfrm>
              <a:off x="2052638" y="5373688"/>
              <a:ext cx="287337" cy="14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86" name="Rechteck 285"/>
            <p:cNvSpPr/>
            <p:nvPr/>
          </p:nvSpPr>
          <p:spPr bwMode="auto">
            <a:xfrm>
              <a:off x="2411413" y="5373688"/>
              <a:ext cx="288925" cy="14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grpSp>
          <p:nvGrpSpPr>
            <p:cNvPr id="3" name="Gruppieren 99"/>
            <p:cNvGrpSpPr>
              <a:grpSpLocks/>
            </p:cNvGrpSpPr>
            <p:nvPr/>
          </p:nvGrpSpPr>
          <p:grpSpPr bwMode="auto">
            <a:xfrm>
              <a:off x="2852737" y="5373688"/>
              <a:ext cx="1368425" cy="142875"/>
              <a:chOff x="1331640" y="5373216"/>
              <a:chExt cx="1368601" cy="144016"/>
            </a:xfrm>
          </p:grpSpPr>
          <p:sp>
            <p:nvSpPr>
              <p:cNvPr id="376" name="Rechteck 375"/>
              <p:cNvSpPr/>
              <p:nvPr/>
            </p:nvSpPr>
            <p:spPr>
              <a:xfrm>
                <a:off x="1331640" y="5373216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7" name="Rechteck 376"/>
              <p:cNvSpPr/>
              <p:nvPr/>
            </p:nvSpPr>
            <p:spPr>
              <a:xfrm>
                <a:off x="1692048" y="5373216"/>
                <a:ext cx="287375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8" name="Rechteck 377"/>
              <p:cNvSpPr/>
              <p:nvPr/>
            </p:nvSpPr>
            <p:spPr>
              <a:xfrm>
                <a:off x="2052458" y="5373216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9" name="Rechteck 378"/>
              <p:cNvSpPr/>
              <p:nvPr/>
            </p:nvSpPr>
            <p:spPr>
              <a:xfrm>
                <a:off x="2411279" y="5373216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4" name="Gruppieren 99"/>
            <p:cNvGrpSpPr>
              <a:grpSpLocks/>
            </p:cNvGrpSpPr>
            <p:nvPr/>
          </p:nvGrpSpPr>
          <p:grpSpPr bwMode="auto">
            <a:xfrm>
              <a:off x="5906516" y="5361711"/>
              <a:ext cx="1368425" cy="142875"/>
              <a:chOff x="1331640" y="5373216"/>
              <a:chExt cx="1368601" cy="144016"/>
            </a:xfrm>
          </p:grpSpPr>
          <p:sp>
            <p:nvSpPr>
              <p:cNvPr id="397" name="Rechteck 396"/>
              <p:cNvSpPr/>
              <p:nvPr/>
            </p:nvSpPr>
            <p:spPr>
              <a:xfrm>
                <a:off x="1331640" y="5373216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8" name="Rechteck 397"/>
              <p:cNvSpPr/>
              <p:nvPr/>
            </p:nvSpPr>
            <p:spPr>
              <a:xfrm>
                <a:off x="1692048" y="5373216"/>
                <a:ext cx="287375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9" name="Rechteck 398"/>
              <p:cNvSpPr/>
              <p:nvPr/>
            </p:nvSpPr>
            <p:spPr>
              <a:xfrm>
                <a:off x="2052458" y="5373216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00" name="Rechteck 399"/>
              <p:cNvSpPr/>
              <p:nvPr/>
            </p:nvSpPr>
            <p:spPr>
              <a:xfrm>
                <a:off x="2411279" y="5373216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5" name="Gruppieren 99"/>
            <p:cNvGrpSpPr>
              <a:grpSpLocks/>
            </p:cNvGrpSpPr>
            <p:nvPr/>
          </p:nvGrpSpPr>
          <p:grpSpPr bwMode="auto">
            <a:xfrm>
              <a:off x="4376421" y="5361711"/>
              <a:ext cx="1368425" cy="142875"/>
              <a:chOff x="1331640" y="5373216"/>
              <a:chExt cx="1368601" cy="144016"/>
            </a:xfrm>
          </p:grpSpPr>
          <p:sp>
            <p:nvSpPr>
              <p:cNvPr id="418" name="Rechteck 417"/>
              <p:cNvSpPr/>
              <p:nvPr/>
            </p:nvSpPr>
            <p:spPr>
              <a:xfrm>
                <a:off x="1331640" y="5373216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19" name="Rechteck 418"/>
              <p:cNvSpPr/>
              <p:nvPr/>
            </p:nvSpPr>
            <p:spPr>
              <a:xfrm>
                <a:off x="1692048" y="5373216"/>
                <a:ext cx="287375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20" name="Rechteck 419"/>
              <p:cNvSpPr/>
              <p:nvPr/>
            </p:nvSpPr>
            <p:spPr>
              <a:xfrm>
                <a:off x="2052458" y="5373216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21" name="Rechteck 420"/>
              <p:cNvSpPr/>
              <p:nvPr/>
            </p:nvSpPr>
            <p:spPr>
              <a:xfrm>
                <a:off x="2411279" y="5373216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</p:grpSp>
      <p:grpSp>
        <p:nvGrpSpPr>
          <p:cNvPr id="6" name="Gruppieren 422"/>
          <p:cNvGrpSpPr/>
          <p:nvPr/>
        </p:nvGrpSpPr>
        <p:grpSpPr>
          <a:xfrm>
            <a:off x="1331913" y="5072787"/>
            <a:ext cx="5943028" cy="156439"/>
            <a:chOff x="1331913" y="5072787"/>
            <a:chExt cx="5943028" cy="156439"/>
          </a:xfrm>
        </p:grpSpPr>
        <p:sp>
          <p:nvSpPr>
            <p:cNvPr id="302" name="Rechteck 301"/>
            <p:cNvSpPr/>
            <p:nvPr/>
          </p:nvSpPr>
          <p:spPr bwMode="auto">
            <a:xfrm>
              <a:off x="1331913" y="5084763"/>
              <a:ext cx="287337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03" name="Rechteck 302"/>
            <p:cNvSpPr/>
            <p:nvPr/>
          </p:nvSpPr>
          <p:spPr bwMode="auto">
            <a:xfrm>
              <a:off x="1692275" y="5084763"/>
              <a:ext cx="287338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04" name="Rechteck 303"/>
            <p:cNvSpPr/>
            <p:nvPr/>
          </p:nvSpPr>
          <p:spPr bwMode="auto">
            <a:xfrm>
              <a:off x="2052638" y="5084763"/>
              <a:ext cx="287337" cy="1444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05" name="Rechteck 304"/>
            <p:cNvSpPr/>
            <p:nvPr/>
          </p:nvSpPr>
          <p:spPr bwMode="auto">
            <a:xfrm>
              <a:off x="2411413" y="5084763"/>
              <a:ext cx="288925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grpSp>
          <p:nvGrpSpPr>
            <p:cNvPr id="7" name="Gruppieren 100"/>
            <p:cNvGrpSpPr>
              <a:grpSpLocks/>
            </p:cNvGrpSpPr>
            <p:nvPr/>
          </p:nvGrpSpPr>
          <p:grpSpPr bwMode="auto">
            <a:xfrm>
              <a:off x="2852737" y="5084764"/>
              <a:ext cx="1368425" cy="144462"/>
              <a:chOff x="1331640" y="5085184"/>
              <a:chExt cx="1368601" cy="144016"/>
            </a:xfrm>
          </p:grpSpPr>
          <p:sp>
            <p:nvSpPr>
              <p:cNvPr id="372" name="Rechteck 371"/>
              <p:cNvSpPr/>
              <p:nvPr/>
            </p:nvSpPr>
            <p:spPr>
              <a:xfrm>
                <a:off x="1331640" y="5085184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3" name="Rechteck 372"/>
              <p:cNvSpPr/>
              <p:nvPr/>
            </p:nvSpPr>
            <p:spPr>
              <a:xfrm>
                <a:off x="1692048" y="5085184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4" name="Rechteck 373"/>
              <p:cNvSpPr/>
              <p:nvPr/>
            </p:nvSpPr>
            <p:spPr>
              <a:xfrm>
                <a:off x="2052458" y="5085184"/>
                <a:ext cx="287374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5" name="Rechteck 374"/>
              <p:cNvSpPr/>
              <p:nvPr/>
            </p:nvSpPr>
            <p:spPr>
              <a:xfrm>
                <a:off x="2411279" y="5085184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8" name="Gruppieren 100"/>
            <p:cNvGrpSpPr>
              <a:grpSpLocks/>
            </p:cNvGrpSpPr>
            <p:nvPr/>
          </p:nvGrpSpPr>
          <p:grpSpPr bwMode="auto">
            <a:xfrm>
              <a:off x="5906516" y="5072787"/>
              <a:ext cx="1368425" cy="144462"/>
              <a:chOff x="1331640" y="5085184"/>
              <a:chExt cx="1368601" cy="144016"/>
            </a:xfrm>
          </p:grpSpPr>
          <p:sp>
            <p:nvSpPr>
              <p:cNvPr id="393" name="Rechteck 392"/>
              <p:cNvSpPr/>
              <p:nvPr/>
            </p:nvSpPr>
            <p:spPr>
              <a:xfrm>
                <a:off x="1331640" y="5085184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4" name="Rechteck 393"/>
              <p:cNvSpPr/>
              <p:nvPr/>
            </p:nvSpPr>
            <p:spPr>
              <a:xfrm>
                <a:off x="1692048" y="5085184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5" name="Rechteck 394"/>
              <p:cNvSpPr/>
              <p:nvPr/>
            </p:nvSpPr>
            <p:spPr>
              <a:xfrm>
                <a:off x="2052458" y="5085184"/>
                <a:ext cx="287374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6" name="Rechteck 395"/>
              <p:cNvSpPr/>
              <p:nvPr/>
            </p:nvSpPr>
            <p:spPr>
              <a:xfrm>
                <a:off x="2411279" y="5085184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9" name="Gruppieren 100"/>
            <p:cNvGrpSpPr>
              <a:grpSpLocks/>
            </p:cNvGrpSpPr>
            <p:nvPr/>
          </p:nvGrpSpPr>
          <p:grpSpPr bwMode="auto">
            <a:xfrm>
              <a:off x="4376421" y="5072787"/>
              <a:ext cx="1368425" cy="144462"/>
              <a:chOff x="1331640" y="5085184"/>
              <a:chExt cx="1368601" cy="144016"/>
            </a:xfrm>
          </p:grpSpPr>
          <p:sp>
            <p:nvSpPr>
              <p:cNvPr id="414" name="Rechteck 413"/>
              <p:cNvSpPr/>
              <p:nvPr/>
            </p:nvSpPr>
            <p:spPr>
              <a:xfrm>
                <a:off x="1331640" y="5085184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15" name="Rechteck 414"/>
              <p:cNvSpPr/>
              <p:nvPr/>
            </p:nvSpPr>
            <p:spPr>
              <a:xfrm>
                <a:off x="1692048" y="5085184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16" name="Rechteck 415"/>
              <p:cNvSpPr/>
              <p:nvPr/>
            </p:nvSpPr>
            <p:spPr>
              <a:xfrm>
                <a:off x="2052458" y="5085184"/>
                <a:ext cx="287374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17" name="Rechteck 416"/>
              <p:cNvSpPr/>
              <p:nvPr/>
            </p:nvSpPr>
            <p:spPr>
              <a:xfrm>
                <a:off x="2411279" y="5085184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</p:grpSp>
      <p:grpSp>
        <p:nvGrpSpPr>
          <p:cNvPr id="10" name="Gruppieren 423"/>
          <p:cNvGrpSpPr/>
          <p:nvPr/>
        </p:nvGrpSpPr>
        <p:grpSpPr>
          <a:xfrm>
            <a:off x="1331913" y="4785449"/>
            <a:ext cx="5943027" cy="156440"/>
            <a:chOff x="1331913" y="4785449"/>
            <a:chExt cx="5943027" cy="156440"/>
          </a:xfrm>
        </p:grpSpPr>
        <p:sp>
          <p:nvSpPr>
            <p:cNvPr id="321" name="Rechteck 320"/>
            <p:cNvSpPr/>
            <p:nvPr/>
          </p:nvSpPr>
          <p:spPr bwMode="auto">
            <a:xfrm>
              <a:off x="1331913" y="4797425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22" name="Rechteck 321"/>
            <p:cNvSpPr/>
            <p:nvPr/>
          </p:nvSpPr>
          <p:spPr bwMode="auto">
            <a:xfrm>
              <a:off x="1692275" y="4797425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23" name="Rechteck 322"/>
            <p:cNvSpPr/>
            <p:nvPr/>
          </p:nvSpPr>
          <p:spPr bwMode="auto">
            <a:xfrm>
              <a:off x="2052638" y="4797425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24" name="Rechteck 323"/>
            <p:cNvSpPr/>
            <p:nvPr/>
          </p:nvSpPr>
          <p:spPr bwMode="auto">
            <a:xfrm>
              <a:off x="2411413" y="4797425"/>
              <a:ext cx="288925" cy="144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grpSp>
          <p:nvGrpSpPr>
            <p:cNvPr id="11" name="Gruppieren 101"/>
            <p:cNvGrpSpPr>
              <a:grpSpLocks/>
            </p:cNvGrpSpPr>
            <p:nvPr/>
          </p:nvGrpSpPr>
          <p:grpSpPr bwMode="auto">
            <a:xfrm>
              <a:off x="2852737" y="4797426"/>
              <a:ext cx="1368424" cy="144463"/>
              <a:chOff x="1331640" y="4797152"/>
              <a:chExt cx="1368601" cy="144016"/>
            </a:xfrm>
          </p:grpSpPr>
          <p:sp>
            <p:nvSpPr>
              <p:cNvPr id="368" name="Rechteck 367"/>
              <p:cNvSpPr/>
              <p:nvPr/>
            </p:nvSpPr>
            <p:spPr>
              <a:xfrm>
                <a:off x="1331640" y="4797152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69" name="Rechteck 368"/>
              <p:cNvSpPr/>
              <p:nvPr/>
            </p:nvSpPr>
            <p:spPr>
              <a:xfrm>
                <a:off x="1692048" y="4797152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0" name="Rechteck 369"/>
              <p:cNvSpPr/>
              <p:nvPr/>
            </p:nvSpPr>
            <p:spPr>
              <a:xfrm>
                <a:off x="2052458" y="4797152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1" name="Rechteck 370"/>
              <p:cNvSpPr/>
              <p:nvPr/>
            </p:nvSpPr>
            <p:spPr>
              <a:xfrm>
                <a:off x="2411279" y="4797152"/>
                <a:ext cx="288962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12" name="Gruppieren 101"/>
            <p:cNvGrpSpPr>
              <a:grpSpLocks/>
            </p:cNvGrpSpPr>
            <p:nvPr/>
          </p:nvGrpSpPr>
          <p:grpSpPr bwMode="auto">
            <a:xfrm>
              <a:off x="5906516" y="4785449"/>
              <a:ext cx="1368424" cy="144463"/>
              <a:chOff x="1331640" y="4797152"/>
              <a:chExt cx="1368601" cy="144016"/>
            </a:xfrm>
          </p:grpSpPr>
          <p:sp>
            <p:nvSpPr>
              <p:cNvPr id="389" name="Rechteck 388"/>
              <p:cNvSpPr/>
              <p:nvPr/>
            </p:nvSpPr>
            <p:spPr>
              <a:xfrm>
                <a:off x="1331640" y="4797152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0" name="Rechteck 389"/>
              <p:cNvSpPr/>
              <p:nvPr/>
            </p:nvSpPr>
            <p:spPr>
              <a:xfrm>
                <a:off x="1692048" y="4797152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1" name="Rechteck 390"/>
              <p:cNvSpPr/>
              <p:nvPr/>
            </p:nvSpPr>
            <p:spPr>
              <a:xfrm>
                <a:off x="2052458" y="4797152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2" name="Rechteck 391"/>
              <p:cNvSpPr/>
              <p:nvPr/>
            </p:nvSpPr>
            <p:spPr>
              <a:xfrm>
                <a:off x="2411279" y="4797152"/>
                <a:ext cx="288962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13" name="Gruppieren 101"/>
            <p:cNvGrpSpPr>
              <a:grpSpLocks/>
            </p:cNvGrpSpPr>
            <p:nvPr/>
          </p:nvGrpSpPr>
          <p:grpSpPr bwMode="auto">
            <a:xfrm>
              <a:off x="4376421" y="4785449"/>
              <a:ext cx="1368424" cy="144463"/>
              <a:chOff x="1331640" y="4797152"/>
              <a:chExt cx="1368601" cy="144016"/>
            </a:xfrm>
          </p:grpSpPr>
          <p:sp>
            <p:nvSpPr>
              <p:cNvPr id="410" name="Rechteck 409"/>
              <p:cNvSpPr/>
              <p:nvPr/>
            </p:nvSpPr>
            <p:spPr>
              <a:xfrm>
                <a:off x="1331640" y="4797152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11" name="Rechteck 410"/>
              <p:cNvSpPr/>
              <p:nvPr/>
            </p:nvSpPr>
            <p:spPr>
              <a:xfrm>
                <a:off x="1692048" y="4797152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12" name="Rechteck 411"/>
              <p:cNvSpPr/>
              <p:nvPr/>
            </p:nvSpPr>
            <p:spPr>
              <a:xfrm>
                <a:off x="2052458" y="4797152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13" name="Rechteck 412"/>
              <p:cNvSpPr/>
              <p:nvPr/>
            </p:nvSpPr>
            <p:spPr>
              <a:xfrm>
                <a:off x="2411279" y="4797152"/>
                <a:ext cx="288962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</p:grpSp>
      <p:grpSp>
        <p:nvGrpSpPr>
          <p:cNvPr id="14" name="Gruppieren 424"/>
          <p:cNvGrpSpPr/>
          <p:nvPr/>
        </p:nvGrpSpPr>
        <p:grpSpPr>
          <a:xfrm>
            <a:off x="1331913" y="4496524"/>
            <a:ext cx="5943028" cy="156440"/>
            <a:chOff x="1331913" y="4496524"/>
            <a:chExt cx="5943028" cy="156440"/>
          </a:xfrm>
        </p:grpSpPr>
        <p:sp>
          <p:nvSpPr>
            <p:cNvPr id="340" name="Rechteck 339"/>
            <p:cNvSpPr/>
            <p:nvPr/>
          </p:nvSpPr>
          <p:spPr bwMode="auto">
            <a:xfrm>
              <a:off x="1331913" y="4508500"/>
              <a:ext cx="287337" cy="144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41" name="Rechteck 340"/>
            <p:cNvSpPr/>
            <p:nvPr/>
          </p:nvSpPr>
          <p:spPr bwMode="auto">
            <a:xfrm>
              <a:off x="1692275" y="4508500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42" name="Rechteck 341"/>
            <p:cNvSpPr/>
            <p:nvPr/>
          </p:nvSpPr>
          <p:spPr bwMode="auto">
            <a:xfrm>
              <a:off x="2052638" y="4508500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43" name="Rechteck 342"/>
            <p:cNvSpPr/>
            <p:nvPr/>
          </p:nvSpPr>
          <p:spPr bwMode="auto">
            <a:xfrm>
              <a:off x="2411413" y="4508500"/>
              <a:ext cx="288925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grpSp>
          <p:nvGrpSpPr>
            <p:cNvPr id="15" name="Gruppieren 102"/>
            <p:cNvGrpSpPr>
              <a:grpSpLocks/>
            </p:cNvGrpSpPr>
            <p:nvPr/>
          </p:nvGrpSpPr>
          <p:grpSpPr bwMode="auto">
            <a:xfrm>
              <a:off x="2852737" y="4508501"/>
              <a:ext cx="1368425" cy="144463"/>
              <a:chOff x="1331640" y="4509120"/>
              <a:chExt cx="1368601" cy="144016"/>
            </a:xfrm>
          </p:grpSpPr>
          <p:sp>
            <p:nvSpPr>
              <p:cNvPr id="364" name="Rechteck 363"/>
              <p:cNvSpPr/>
              <p:nvPr/>
            </p:nvSpPr>
            <p:spPr>
              <a:xfrm>
                <a:off x="1331640" y="4509120"/>
                <a:ext cx="287374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65" name="Rechteck 364"/>
              <p:cNvSpPr/>
              <p:nvPr/>
            </p:nvSpPr>
            <p:spPr>
              <a:xfrm>
                <a:off x="1692048" y="4509120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66" name="Rechteck 365"/>
              <p:cNvSpPr/>
              <p:nvPr/>
            </p:nvSpPr>
            <p:spPr>
              <a:xfrm>
                <a:off x="2052458" y="4509120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67" name="Rechteck 366"/>
              <p:cNvSpPr/>
              <p:nvPr/>
            </p:nvSpPr>
            <p:spPr>
              <a:xfrm>
                <a:off x="2411279" y="4509120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16" name="Gruppieren 102"/>
            <p:cNvGrpSpPr>
              <a:grpSpLocks/>
            </p:cNvGrpSpPr>
            <p:nvPr/>
          </p:nvGrpSpPr>
          <p:grpSpPr bwMode="auto">
            <a:xfrm>
              <a:off x="5906516" y="4496524"/>
              <a:ext cx="1368425" cy="144463"/>
              <a:chOff x="1331640" y="4509120"/>
              <a:chExt cx="1368601" cy="144016"/>
            </a:xfrm>
          </p:grpSpPr>
          <p:sp>
            <p:nvSpPr>
              <p:cNvPr id="385" name="Rechteck 384"/>
              <p:cNvSpPr/>
              <p:nvPr/>
            </p:nvSpPr>
            <p:spPr>
              <a:xfrm>
                <a:off x="1331640" y="4509120"/>
                <a:ext cx="287374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86" name="Rechteck 385"/>
              <p:cNvSpPr/>
              <p:nvPr/>
            </p:nvSpPr>
            <p:spPr>
              <a:xfrm>
                <a:off x="1692048" y="4509120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87" name="Rechteck 386"/>
              <p:cNvSpPr/>
              <p:nvPr/>
            </p:nvSpPr>
            <p:spPr>
              <a:xfrm>
                <a:off x="2052458" y="4509120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88" name="Rechteck 387"/>
              <p:cNvSpPr/>
              <p:nvPr/>
            </p:nvSpPr>
            <p:spPr>
              <a:xfrm>
                <a:off x="2411279" y="4509120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17" name="Gruppieren 102"/>
            <p:cNvGrpSpPr>
              <a:grpSpLocks/>
            </p:cNvGrpSpPr>
            <p:nvPr/>
          </p:nvGrpSpPr>
          <p:grpSpPr bwMode="auto">
            <a:xfrm>
              <a:off x="4376421" y="4496524"/>
              <a:ext cx="1368425" cy="144463"/>
              <a:chOff x="1331640" y="4509120"/>
              <a:chExt cx="1368601" cy="144016"/>
            </a:xfrm>
          </p:grpSpPr>
          <p:sp>
            <p:nvSpPr>
              <p:cNvPr id="406" name="Rechteck 405"/>
              <p:cNvSpPr/>
              <p:nvPr/>
            </p:nvSpPr>
            <p:spPr>
              <a:xfrm>
                <a:off x="1331640" y="4509120"/>
                <a:ext cx="287374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07" name="Rechteck 406"/>
              <p:cNvSpPr/>
              <p:nvPr/>
            </p:nvSpPr>
            <p:spPr>
              <a:xfrm>
                <a:off x="1692048" y="4509120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08" name="Rechteck 407"/>
              <p:cNvSpPr/>
              <p:nvPr/>
            </p:nvSpPr>
            <p:spPr>
              <a:xfrm>
                <a:off x="2052458" y="4509120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09" name="Rechteck 408"/>
              <p:cNvSpPr/>
              <p:nvPr/>
            </p:nvSpPr>
            <p:spPr>
              <a:xfrm>
                <a:off x="2411279" y="4509120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MPI Ring Exchange 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8970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sz="3200" dirty="0">
                <a:solidFill>
                  <a:srgbClr val="3B57A0"/>
                </a:solidFill>
                <a:latin typeface="+mn-lt"/>
              </a:rPr>
              <a:t>MPI – </a:t>
            </a:r>
            <a:r>
              <a:rPr lang="de-DE" sz="32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3200" dirty="0" err="1" smtClean="0">
                <a:solidFill>
                  <a:srgbClr val="3B57A0"/>
                </a:solidFill>
                <a:latin typeface="+mn-lt"/>
              </a:rPr>
              <a:t>left_right_double_buffer.c</a:t>
            </a:r>
            <a:endParaRPr lang="de-DE" sz="3200" dirty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de-DE" sz="3200" dirty="0">
              <a:solidFill>
                <a:srgbClr val="3B57A0"/>
              </a:solidFill>
              <a:latin typeface="+mn-lt"/>
              <a:cs typeface="+mn-cs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571750"/>
            <a:ext cx="8467344" cy="3902201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++i) {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= 0;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= 1;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= 2;        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	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    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MPI_Waitall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(2,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MPI_STATUSES_IGNORE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MPI_Waitall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(2,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MPI_STATUSES_IGNORE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MPI Ring Exchange 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8970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sz="3200" dirty="0">
                <a:solidFill>
                  <a:srgbClr val="3B57A0"/>
                </a:solidFill>
                <a:latin typeface="+mn-lt"/>
              </a:rPr>
              <a:t>MPI – </a:t>
            </a:r>
            <a:r>
              <a:rPr lang="de-DE" sz="32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3200" dirty="0" err="1" smtClean="0">
                <a:solidFill>
                  <a:srgbClr val="3B57A0"/>
                </a:solidFill>
                <a:latin typeface="+mn-lt"/>
              </a:rPr>
              <a:t>left_right_double_buffer_req_free.c</a:t>
            </a:r>
            <a:endParaRPr lang="de-DE" sz="3200" dirty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de-DE" sz="3200" dirty="0">
              <a:solidFill>
                <a:srgbClr val="3B57A0"/>
              </a:solidFill>
              <a:latin typeface="+mn-lt"/>
              <a:cs typeface="+mn-cs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571750"/>
            <a:ext cx="8467344" cy="3902201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++i) {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= 0;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= 1;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= 2;        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	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    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[1]);</a:t>
            </a:r>
            <a:br>
              <a:rPr lang="de-DE" sz="14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MPI_Waitall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(2,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MPI_STATUSES_IGNORE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Motivation</a:t>
            </a:r>
          </a:p>
        </p:txBody>
      </p:sp>
      <p:sp>
        <p:nvSpPr>
          <p:cNvPr id="17410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de-DE" sz="2000" b="1" smtClean="0"/>
              <a:t>A PGAS API for SPMD execution </a:t>
            </a:r>
          </a:p>
          <a:p>
            <a:pPr eaLnBrk="1" hangingPunct="1"/>
            <a:r>
              <a:rPr lang="de-DE" sz="2000" b="1" smtClean="0"/>
              <a:t>Take your existing MPI code</a:t>
            </a:r>
          </a:p>
          <a:p>
            <a:pPr eaLnBrk="1" hangingPunct="1"/>
            <a:r>
              <a:rPr lang="de-DE" sz="2000" b="1" smtClean="0"/>
              <a:t>Rethink your communication patterns !</a:t>
            </a:r>
          </a:p>
          <a:p>
            <a:pPr eaLnBrk="1" hangingPunct="1"/>
            <a:r>
              <a:rPr lang="de-DE" sz="2000" b="1" smtClean="0"/>
              <a:t>Reformulate towards an asynchronous data flow model !</a:t>
            </a:r>
          </a:p>
          <a:p>
            <a:pPr eaLnBrk="1" hangingPunct="1"/>
            <a:endParaRPr lang="de-DE" sz="2400" b="1" smtClean="0"/>
          </a:p>
          <a:p>
            <a:pPr lvl="1"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lvl="1" eaLnBrk="1" hangingPunct="1"/>
            <a:endParaRPr lang="de-DE" smtClean="0"/>
          </a:p>
        </p:txBody>
      </p:sp>
      <p:pic>
        <p:nvPicPr>
          <p:cNvPr id="6" name="Grafik 5" descr="async-bul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13" y="3694335"/>
            <a:ext cx="6330982" cy="2420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smtClean="0"/>
              <a:t>M</a:t>
            </a:r>
            <a:r>
              <a:rPr lang="de-DE" dirty="0" smtClean="0"/>
              <a:t>PI </a:t>
            </a:r>
            <a:r>
              <a:rPr lang="de-DE" dirty="0" smtClean="0"/>
              <a:t>Ring Exchange </a:t>
            </a:r>
          </a:p>
        </p:txBody>
      </p:sp>
      <p:sp>
        <p:nvSpPr>
          <p:cNvPr id="94288" name="Inhaltsplatzhalter 9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dirty="0" smtClean="0"/>
              <a:t>Bi-</a:t>
            </a:r>
            <a:r>
              <a:rPr lang="de-DE" dirty="0" err="1" smtClean="0"/>
              <a:t>directional</a:t>
            </a:r>
            <a:r>
              <a:rPr lang="de-DE" dirty="0" smtClean="0"/>
              <a:t> </a:t>
            </a:r>
            <a:r>
              <a:rPr lang="de-DE" dirty="0" err="1" smtClean="0"/>
              <a:t>halo</a:t>
            </a:r>
            <a:r>
              <a:rPr lang="de-DE" dirty="0" smtClean="0"/>
              <a:t> </a:t>
            </a:r>
            <a:r>
              <a:rPr lang="de-DE" dirty="0" err="1" smtClean="0"/>
              <a:t>exchange</a:t>
            </a:r>
            <a:r>
              <a:rPr lang="de-DE" dirty="0" smtClean="0"/>
              <a:t> – </a:t>
            </a:r>
            <a:br>
              <a:rPr lang="de-DE" dirty="0" smtClean="0"/>
            </a:br>
            <a:r>
              <a:rPr lang="de-DE" dirty="0" smtClean="0">
                <a:solidFill>
                  <a:srgbClr val="FF0000"/>
                </a:solidFill>
              </a:rPr>
              <a:t>				</a:t>
            </a:r>
            <a:r>
              <a:rPr lang="de-DE" dirty="0" err="1" smtClean="0">
                <a:solidFill>
                  <a:srgbClr val="FF0000"/>
                </a:solidFill>
              </a:rPr>
              <a:t>implicit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synchronization</a:t>
            </a:r>
            <a:endParaRPr lang="de-DE" dirty="0" smtClean="0">
              <a:solidFill>
                <a:srgbClr val="FF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084822" y="4233890"/>
            <a:ext cx="389355" cy="225549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084822" y="4442443"/>
            <a:ext cx="389355" cy="125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81467" y="5248857"/>
            <a:ext cx="365884" cy="1184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281467" y="3839181"/>
            <a:ext cx="365884" cy="1409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084822" y="4064729"/>
            <a:ext cx="389355" cy="1691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01213" y="3839181"/>
            <a:ext cx="15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buffer_id</a:t>
            </a:r>
            <a:r>
              <a:rPr lang="de-DE" b="1" dirty="0" smtClean="0">
                <a:solidFill>
                  <a:srgbClr val="3B57A0"/>
                </a:solidFill>
              </a:rPr>
              <a:t> = 0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90062" y="5361631"/>
            <a:ext cx="15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buffer_id</a:t>
            </a:r>
            <a:r>
              <a:rPr lang="de-DE" b="1" dirty="0" smtClean="0">
                <a:solidFill>
                  <a:srgbClr val="3B57A0"/>
                </a:solidFill>
              </a:rPr>
              <a:t> = 1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084822" y="5699953"/>
            <a:ext cx="389355" cy="1803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685674" y="3940804"/>
            <a:ext cx="15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buffer_id</a:t>
            </a:r>
            <a:r>
              <a:rPr lang="de-DE" b="1" dirty="0" smtClean="0">
                <a:solidFill>
                  <a:srgbClr val="3B57A0"/>
                </a:solidFill>
              </a:rPr>
              <a:t> = 0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685674" y="4199805"/>
            <a:ext cx="15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buffer_id</a:t>
            </a:r>
            <a:r>
              <a:rPr lang="de-DE" b="1" dirty="0" smtClean="0">
                <a:solidFill>
                  <a:srgbClr val="3B57A0"/>
                </a:solidFill>
              </a:rPr>
              <a:t> = 1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629919" y="5643566"/>
            <a:ext cx="15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buffer_id</a:t>
            </a:r>
            <a:r>
              <a:rPr lang="de-DE" b="1" dirty="0" smtClean="0">
                <a:solidFill>
                  <a:srgbClr val="3B57A0"/>
                </a:solidFill>
              </a:rPr>
              <a:t> = 0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668859" y="3830846"/>
            <a:ext cx="141249" cy="14096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 flipH="1">
            <a:off x="2668859" y="5251673"/>
            <a:ext cx="152400" cy="11841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 flipH="1">
            <a:off x="4899335" y="4064729"/>
            <a:ext cx="185487" cy="1774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899337" y="4233890"/>
            <a:ext cx="185486" cy="200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 flipH="1">
            <a:off x="4899337" y="5702769"/>
            <a:ext cx="185487" cy="177496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11" idx="2"/>
          </p:cNvCxnSpPr>
          <p:nvPr/>
        </p:nvCxnSpPr>
        <p:spPr>
          <a:xfrm flipH="1">
            <a:off x="2821259" y="4233890"/>
            <a:ext cx="2458241" cy="56387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11" idx="0"/>
          </p:cNvCxnSpPr>
          <p:nvPr/>
        </p:nvCxnSpPr>
        <p:spPr>
          <a:xfrm flipH="1">
            <a:off x="2821259" y="4064729"/>
            <a:ext cx="2458241" cy="546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10" idx="0"/>
          </p:cNvCxnSpPr>
          <p:nvPr/>
        </p:nvCxnSpPr>
        <p:spPr>
          <a:xfrm>
            <a:off x="2464409" y="3839181"/>
            <a:ext cx="2434926" cy="2255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2821259" y="5699953"/>
            <a:ext cx="2458241" cy="5808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2821259" y="4459439"/>
            <a:ext cx="2458241" cy="5468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2"/>
          </p:cNvCxnSpPr>
          <p:nvPr/>
        </p:nvCxnSpPr>
        <p:spPr>
          <a:xfrm>
            <a:off x="2464409" y="5248857"/>
            <a:ext cx="2434926" cy="45109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MPI Ring Exchange </a:t>
            </a:r>
          </a:p>
        </p:txBody>
      </p:sp>
      <p:sp>
        <p:nvSpPr>
          <p:cNvPr id="59" name="Rectangle 3"/>
          <p:cNvSpPr txBox="1">
            <a:spLocks/>
          </p:cNvSpPr>
          <p:nvPr/>
        </p:nvSpPr>
        <p:spPr bwMode="auto">
          <a:xfrm>
            <a:off x="449263" y="1884871"/>
            <a:ext cx="8534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sz="3200" dirty="0" smtClean="0">
                <a:solidFill>
                  <a:srgbClr val="3B57A0"/>
                </a:solidFill>
                <a:latin typeface="+mn-lt"/>
              </a:rPr>
              <a:t>MPI – </a:t>
            </a:r>
            <a:r>
              <a:rPr lang="de-DE" sz="3200" b="1" dirty="0" smtClean="0">
                <a:solidFill>
                  <a:srgbClr val="FF0000"/>
                </a:solidFill>
                <a:latin typeface="+mn-lt"/>
              </a:rPr>
              <a:t>HYBRID MPI/</a:t>
            </a:r>
            <a:r>
              <a:rPr lang="de-DE" sz="3200" b="1" dirty="0" err="1" smtClean="0">
                <a:solidFill>
                  <a:srgbClr val="FF0000"/>
                </a:solidFill>
                <a:latin typeface="+mn-lt"/>
              </a:rPr>
              <a:t>OpenMP</a:t>
            </a:r>
            <a:endParaRPr lang="de-DE" sz="3200" b="1" dirty="0" smtClean="0">
              <a:solidFill>
                <a:srgbClr val="FF000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Shift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upper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half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vector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to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right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Shift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lower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half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vector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to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left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/>
            </a:r>
            <a:br>
              <a:rPr lang="de-DE" sz="2800" dirty="0" smtClean="0">
                <a:solidFill>
                  <a:srgbClr val="3B57A0"/>
                </a:solidFill>
                <a:latin typeface="+mn-lt"/>
              </a:rPr>
            </a:br>
            <a:endParaRPr lang="de-DE" sz="2800" dirty="0" smtClean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2800" dirty="0" smtClean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de-DE" sz="3200" dirty="0">
              <a:solidFill>
                <a:srgbClr val="3B57A0"/>
              </a:solidFill>
              <a:latin typeface="+mn-lt"/>
              <a:cs typeface="+mn-cs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534218" y="5756831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Example</a:t>
            </a:r>
            <a:r>
              <a:rPr lang="de-DE" b="1" dirty="0" smtClean="0">
                <a:solidFill>
                  <a:srgbClr val="3B57A0"/>
                </a:solidFill>
              </a:rPr>
              <a:t>: 4 Sockets/16 </a:t>
            </a:r>
            <a:r>
              <a:rPr lang="de-DE" b="1" dirty="0" err="1" smtClean="0">
                <a:solidFill>
                  <a:srgbClr val="3B57A0"/>
                </a:solidFill>
              </a:rPr>
              <a:t>cores</a:t>
            </a:r>
            <a:r>
              <a:rPr lang="de-DE" b="1" dirty="0" smtClean="0">
                <a:solidFill>
                  <a:srgbClr val="3B57A0"/>
                </a:solidFill>
              </a:rPr>
              <a:t> – </a:t>
            </a:r>
            <a:r>
              <a:rPr lang="de-DE" b="1" dirty="0" err="1" smtClean="0">
                <a:solidFill>
                  <a:srgbClr val="3B57A0"/>
                </a:solidFill>
              </a:rPr>
              <a:t>each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core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holds</a:t>
            </a:r>
            <a:r>
              <a:rPr lang="de-DE" b="1" dirty="0" smtClean="0">
                <a:solidFill>
                  <a:srgbClr val="3B57A0"/>
                </a:solidFill>
              </a:rPr>
              <a:t> a </a:t>
            </a:r>
            <a:r>
              <a:rPr lang="de-DE" b="1" dirty="0" err="1" smtClean="0">
                <a:solidFill>
                  <a:srgbClr val="3B57A0"/>
                </a:solidFill>
              </a:rPr>
              <a:t>vector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of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length</a:t>
            </a:r>
            <a:r>
              <a:rPr lang="de-DE" b="1" dirty="0" smtClean="0">
                <a:solidFill>
                  <a:srgbClr val="3B57A0"/>
                </a:solidFill>
              </a:rPr>
              <a:t> 2*VLEN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19" name="Nach oben gebogener Pfeil 18"/>
          <p:cNvSpPr/>
          <p:nvPr/>
        </p:nvSpPr>
        <p:spPr>
          <a:xfrm rot="5400000">
            <a:off x="3986814" y="2330243"/>
            <a:ext cx="469369" cy="6045139"/>
          </a:xfrm>
          <a:prstGeom prst="bentUpArrow">
            <a:avLst>
              <a:gd name="adj1" fmla="val 8333"/>
              <a:gd name="adj2" fmla="val 2718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30"/>
          <p:cNvGrpSpPr/>
          <p:nvPr/>
        </p:nvGrpSpPr>
        <p:grpSpPr>
          <a:xfrm>
            <a:off x="1172335" y="3752339"/>
            <a:ext cx="6157613" cy="1602533"/>
            <a:chOff x="1137647" y="3575364"/>
            <a:chExt cx="4477694" cy="1602532"/>
          </a:xfrm>
        </p:grpSpPr>
        <p:grpSp>
          <p:nvGrpSpPr>
            <p:cNvPr id="3" name="Gruppieren 22"/>
            <p:cNvGrpSpPr/>
            <p:nvPr/>
          </p:nvGrpSpPr>
          <p:grpSpPr>
            <a:xfrm>
              <a:off x="4334161" y="3970065"/>
              <a:ext cx="1281180" cy="1207831"/>
              <a:chOff x="1264296" y="3746645"/>
              <a:chExt cx="1281180" cy="1207831"/>
            </a:xfrm>
          </p:grpSpPr>
          <p:grpSp>
            <p:nvGrpSpPr>
              <p:cNvPr id="4" name="Gruppieren 39"/>
              <p:cNvGrpSpPr/>
              <p:nvPr/>
            </p:nvGrpSpPr>
            <p:grpSpPr>
              <a:xfrm>
                <a:off x="1472447" y="3746645"/>
                <a:ext cx="1073029" cy="814227"/>
                <a:chOff x="1472447" y="3746645"/>
                <a:chExt cx="1073029" cy="814227"/>
              </a:xfrm>
            </p:grpSpPr>
            <p:sp>
              <p:nvSpPr>
                <p:cNvPr id="28" name="Abgerundetes Rechteck 27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5" name="Gruppieren 38"/>
                <p:cNvGrpSpPr/>
                <p:nvPr/>
              </p:nvGrpSpPr>
              <p:grpSpPr>
                <a:xfrm>
                  <a:off x="1533403" y="3787349"/>
                  <a:ext cx="953081" cy="724755"/>
                  <a:chOff x="1533403" y="3787349"/>
                  <a:chExt cx="953081" cy="724755"/>
                </a:xfrm>
              </p:grpSpPr>
              <p:grpSp>
                <p:nvGrpSpPr>
                  <p:cNvPr id="6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58" name="Rechteck 57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0" name="Rechteck 59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1" name="Rechteck 60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2" name="Rechteck 61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7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52" name="Rechteck 51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53" name="Rechteck 52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8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45" name="Rechteck 44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7" name="Rechteck 46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9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38" name="Rechteck 37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39" name="Rechteck 38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3" name="Rechteck 42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4" name="Rechteck 43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27" name="Nach unten gekrümmter Pfeil 26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uppieren 64"/>
            <p:cNvGrpSpPr/>
            <p:nvPr/>
          </p:nvGrpSpPr>
          <p:grpSpPr>
            <a:xfrm>
              <a:off x="2063018" y="3576793"/>
              <a:ext cx="1462086" cy="1592704"/>
              <a:chOff x="1264296" y="3361772"/>
              <a:chExt cx="1462086" cy="1592704"/>
            </a:xfrm>
          </p:grpSpPr>
          <p:grpSp>
            <p:nvGrpSpPr>
              <p:cNvPr id="11" name="Gruppieren 39"/>
              <p:cNvGrpSpPr/>
              <p:nvPr/>
            </p:nvGrpSpPr>
            <p:grpSpPr>
              <a:xfrm>
                <a:off x="1472447" y="3361772"/>
                <a:ext cx="1253935" cy="1199100"/>
                <a:chOff x="1472447" y="3361772"/>
                <a:chExt cx="1253935" cy="1199100"/>
              </a:xfrm>
            </p:grpSpPr>
            <p:sp>
              <p:nvSpPr>
                <p:cNvPr id="68" name="Abgerundetes Rechteck 67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12" name="Gruppieren 38"/>
                <p:cNvGrpSpPr/>
                <p:nvPr/>
              </p:nvGrpSpPr>
              <p:grpSpPr>
                <a:xfrm>
                  <a:off x="1533403" y="3361772"/>
                  <a:ext cx="1192979" cy="1150332"/>
                  <a:chOff x="1533403" y="3361772"/>
                  <a:chExt cx="1192979" cy="1150332"/>
                </a:xfrm>
              </p:grpSpPr>
              <p:sp>
                <p:nvSpPr>
                  <p:cNvPr id="70" name="Nach unten gekrümmter Pfeil 69"/>
                  <p:cNvSpPr/>
                  <p:nvPr/>
                </p:nvSpPr>
                <p:spPr>
                  <a:xfrm>
                    <a:off x="2294582" y="3361772"/>
                    <a:ext cx="431800" cy="287337"/>
                  </a:xfrm>
                  <a:prstGeom prst="curved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3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83" name="Rechteck 82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4" name="Rechteck 83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5" name="Rechteck 84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6" name="Rechteck 85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4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81" name="Rechteck 80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2" name="Rechteck 81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5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79" name="Rechteck 78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0" name="Rechteck 79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6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75" name="Rechteck 74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6" name="Rechteck 75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7" name="Rechteck 76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8" name="Rechteck 77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67" name="Nach unten gekrümmter Pfeil 66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uppieren 86"/>
            <p:cNvGrpSpPr/>
            <p:nvPr/>
          </p:nvGrpSpPr>
          <p:grpSpPr>
            <a:xfrm>
              <a:off x="3196718" y="3585192"/>
              <a:ext cx="1462086" cy="1592704"/>
              <a:chOff x="1264296" y="3361772"/>
              <a:chExt cx="1462086" cy="1592704"/>
            </a:xfrm>
          </p:grpSpPr>
          <p:grpSp>
            <p:nvGrpSpPr>
              <p:cNvPr id="18" name="Gruppieren 39"/>
              <p:cNvGrpSpPr/>
              <p:nvPr/>
            </p:nvGrpSpPr>
            <p:grpSpPr>
              <a:xfrm>
                <a:off x="1472447" y="3361772"/>
                <a:ext cx="1253935" cy="1199100"/>
                <a:chOff x="1472447" y="3361772"/>
                <a:chExt cx="1253935" cy="1199100"/>
              </a:xfrm>
            </p:grpSpPr>
            <p:sp>
              <p:nvSpPr>
                <p:cNvPr id="90" name="Abgerundetes Rechteck 89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20" name="Gruppieren 38"/>
                <p:cNvGrpSpPr/>
                <p:nvPr/>
              </p:nvGrpSpPr>
              <p:grpSpPr>
                <a:xfrm>
                  <a:off x="1533403" y="3361772"/>
                  <a:ext cx="1192979" cy="1150332"/>
                  <a:chOff x="1533403" y="3361772"/>
                  <a:chExt cx="1192979" cy="1150332"/>
                </a:xfrm>
              </p:grpSpPr>
              <p:sp>
                <p:nvSpPr>
                  <p:cNvPr id="92" name="Nach unten gekrümmter Pfeil 91"/>
                  <p:cNvSpPr/>
                  <p:nvPr/>
                </p:nvSpPr>
                <p:spPr>
                  <a:xfrm>
                    <a:off x="2294582" y="3361772"/>
                    <a:ext cx="431800" cy="287337"/>
                  </a:xfrm>
                  <a:prstGeom prst="curved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1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105" name="Rechteck 104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6" name="Rechteck 105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7" name="Rechteck 106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8" name="Rechteck 107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2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103" name="Rechteck 102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4" name="Rechteck 103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3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101" name="Rechteck 100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2" name="Rechteck 101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4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97" name="Rechteck 96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98" name="Rechteck 97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99" name="Rechteck 98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0" name="Rechteck 99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89" name="Nach unten gekrümmter Pfeil 88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uppieren 39"/>
            <p:cNvGrpSpPr/>
            <p:nvPr/>
          </p:nvGrpSpPr>
          <p:grpSpPr>
            <a:xfrm>
              <a:off x="1137647" y="3575364"/>
              <a:ext cx="1253934" cy="1199100"/>
              <a:chOff x="1472447" y="3361772"/>
              <a:chExt cx="1253935" cy="1199100"/>
            </a:xfrm>
          </p:grpSpPr>
          <p:sp>
            <p:nvSpPr>
              <p:cNvPr id="112" name="Abgerundetes Rechteck 111"/>
              <p:cNvSpPr/>
              <p:nvPr/>
            </p:nvSpPr>
            <p:spPr>
              <a:xfrm>
                <a:off x="1472447" y="3746645"/>
                <a:ext cx="1073029" cy="81422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grpSp>
            <p:nvGrpSpPr>
              <p:cNvPr id="26" name="Gruppieren 38"/>
              <p:cNvGrpSpPr/>
              <p:nvPr/>
            </p:nvGrpSpPr>
            <p:grpSpPr>
              <a:xfrm>
                <a:off x="1533403" y="3361772"/>
                <a:ext cx="1192979" cy="1150332"/>
                <a:chOff x="1533403" y="3361772"/>
                <a:chExt cx="1192979" cy="1150332"/>
              </a:xfrm>
            </p:grpSpPr>
            <p:sp>
              <p:nvSpPr>
                <p:cNvPr id="114" name="Nach unten gekrümmter Pfeil 113"/>
                <p:cNvSpPr/>
                <p:nvPr/>
              </p:nvSpPr>
              <p:spPr>
                <a:xfrm>
                  <a:off x="2294582" y="3361772"/>
                  <a:ext cx="431800" cy="287337"/>
                </a:xfrm>
                <a:prstGeom prst="curved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Gruppieren 258"/>
                <p:cNvGrpSpPr/>
                <p:nvPr/>
              </p:nvGrpSpPr>
              <p:grpSpPr>
                <a:xfrm>
                  <a:off x="1533403" y="3787349"/>
                  <a:ext cx="257984" cy="724752"/>
                  <a:chOff x="4622578" y="3362668"/>
                  <a:chExt cx="574687" cy="1511810"/>
                </a:xfrm>
              </p:grpSpPr>
              <p:sp>
                <p:nvSpPr>
                  <p:cNvPr id="127" name="Rechteck 126"/>
                  <p:cNvSpPr/>
                  <p:nvPr/>
                </p:nvSpPr>
                <p:spPr>
                  <a:xfrm>
                    <a:off x="4909915" y="3362668"/>
                    <a:ext cx="287337" cy="7559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8" name="Rechteck 127"/>
                  <p:cNvSpPr/>
                  <p:nvPr/>
                </p:nvSpPr>
                <p:spPr>
                  <a:xfrm>
                    <a:off x="4909928" y="4118573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9" name="Rechteck 128"/>
                  <p:cNvSpPr/>
                  <p:nvPr/>
                </p:nvSpPr>
                <p:spPr>
                  <a:xfrm>
                    <a:off x="4622578" y="3362668"/>
                    <a:ext cx="287337" cy="75590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30" name="Rechteck 129"/>
                  <p:cNvSpPr/>
                  <p:nvPr/>
                </p:nvSpPr>
                <p:spPr>
                  <a:xfrm>
                    <a:off x="4622578" y="4118572"/>
                    <a:ext cx="287337" cy="75590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0" name="Gruppieren 259"/>
                <p:cNvGrpSpPr/>
                <p:nvPr/>
              </p:nvGrpSpPr>
              <p:grpSpPr>
                <a:xfrm>
                  <a:off x="1836806" y="3787350"/>
                  <a:ext cx="128999" cy="724753"/>
                  <a:chOff x="4145275" y="3362668"/>
                  <a:chExt cx="287354" cy="1511812"/>
                </a:xfrm>
              </p:grpSpPr>
              <p:sp>
                <p:nvSpPr>
                  <p:cNvPr id="125" name="Rechteck 124"/>
                  <p:cNvSpPr/>
                  <p:nvPr/>
                </p:nvSpPr>
                <p:spPr>
                  <a:xfrm>
                    <a:off x="4145297" y="3362668"/>
                    <a:ext cx="287332" cy="7559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6" name="Rechteck 125"/>
                  <p:cNvSpPr/>
                  <p:nvPr/>
                </p:nvSpPr>
                <p:spPr>
                  <a:xfrm>
                    <a:off x="4145275" y="4118574"/>
                    <a:ext cx="287331" cy="755906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1" name="Gruppieren 266"/>
                <p:cNvGrpSpPr/>
                <p:nvPr/>
              </p:nvGrpSpPr>
              <p:grpSpPr>
                <a:xfrm>
                  <a:off x="2006456" y="3787351"/>
                  <a:ext cx="128990" cy="724752"/>
                  <a:chOff x="3398689" y="3362668"/>
                  <a:chExt cx="287339" cy="1511810"/>
                </a:xfrm>
              </p:grpSpPr>
              <p:sp>
                <p:nvSpPr>
                  <p:cNvPr id="123" name="Rechteck 122"/>
                  <p:cNvSpPr/>
                  <p:nvPr/>
                </p:nvSpPr>
                <p:spPr>
                  <a:xfrm>
                    <a:off x="3398689" y="3362668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4" name="Rechteck 123"/>
                  <p:cNvSpPr/>
                  <p:nvPr/>
                </p:nvSpPr>
                <p:spPr>
                  <a:xfrm>
                    <a:off x="3398691" y="4118573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2" name="Gruppieren 273"/>
                <p:cNvGrpSpPr/>
                <p:nvPr/>
              </p:nvGrpSpPr>
              <p:grpSpPr>
                <a:xfrm>
                  <a:off x="2180337" y="3787352"/>
                  <a:ext cx="306147" cy="724752"/>
                  <a:chOff x="2643063" y="3362668"/>
                  <a:chExt cx="681973" cy="1511810"/>
                </a:xfrm>
              </p:grpSpPr>
              <p:sp>
                <p:nvSpPr>
                  <p:cNvPr id="119" name="Rechteck 118"/>
                  <p:cNvSpPr/>
                  <p:nvPr/>
                </p:nvSpPr>
                <p:spPr>
                  <a:xfrm>
                    <a:off x="2643063" y="3362668"/>
                    <a:ext cx="287336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0" name="Rechteck 119"/>
                  <p:cNvSpPr/>
                  <p:nvPr/>
                </p:nvSpPr>
                <p:spPr>
                  <a:xfrm>
                    <a:off x="2643063" y="4118573"/>
                    <a:ext cx="287336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1" name="Rechteck 120"/>
                  <p:cNvSpPr/>
                  <p:nvPr/>
                </p:nvSpPr>
                <p:spPr>
                  <a:xfrm>
                    <a:off x="3037700" y="3362668"/>
                    <a:ext cx="287336" cy="75590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2" name="Rechteck 121"/>
                  <p:cNvSpPr/>
                  <p:nvPr/>
                </p:nvSpPr>
                <p:spPr>
                  <a:xfrm>
                    <a:off x="3037700" y="4118573"/>
                    <a:ext cx="287336" cy="75590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</p:grpSp>
        </p:grpSp>
      </p:grpSp>
      <p:sp>
        <p:nvSpPr>
          <p:cNvPr id="132" name="Nach oben gebogener Pfeil 131"/>
          <p:cNvSpPr/>
          <p:nvPr/>
        </p:nvSpPr>
        <p:spPr>
          <a:xfrm rot="16200000">
            <a:off x="3972044" y="685525"/>
            <a:ext cx="469369" cy="6045139"/>
          </a:xfrm>
          <a:prstGeom prst="bentUpArrow">
            <a:avLst>
              <a:gd name="adj1" fmla="val 8333"/>
              <a:gd name="adj2" fmla="val 2718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The MPI Ring Exchange </a:t>
            </a:r>
          </a:p>
        </p:txBody>
      </p:sp>
      <p:sp>
        <p:nvSpPr>
          <p:cNvPr id="95235" name="Inhaltsplatzhalter 5"/>
          <p:cNvSpPr>
            <a:spLocks noGrp="1"/>
          </p:cNvSpPr>
          <p:nvPr>
            <p:ph idx="4294967295"/>
          </p:nvPr>
        </p:nvSpPr>
        <p:spPr>
          <a:xfrm>
            <a:off x="457200" y="1788203"/>
            <a:ext cx="8229600" cy="4229100"/>
          </a:xfrm>
        </p:spPr>
        <p:txBody>
          <a:bodyPr/>
          <a:lstStyle/>
          <a:p>
            <a:r>
              <a:rPr lang="de-DE" dirty="0" smtClean="0"/>
              <a:t>MPI – </a:t>
            </a:r>
            <a:r>
              <a:rPr lang="de-DE" dirty="0" err="1" smtClean="0"/>
              <a:t>left_right_double_buffer_funneled.c</a:t>
            </a:r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343144"/>
            <a:ext cx="8505825" cy="4438657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400" dirty="0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nProc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NTHREADS; ++i 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+ 1,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= NTHREADS+1;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	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[2];</a:t>
            </a:r>
            <a:endParaRPr lang="de-DE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	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	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MPI_DOUBLE,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MPI_COMM_WORLD,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defRPr/>
            </a:pP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MPI_Waitall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(2,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MPI_STATUSES_IGNORE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defRPr/>
            </a:pP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de-DE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de-DE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  <a:endParaRPr lang="de-DE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The MPI Ring Exchange </a:t>
            </a:r>
          </a:p>
        </p:txBody>
      </p:sp>
      <p:sp>
        <p:nvSpPr>
          <p:cNvPr id="94288" name="Inhaltsplatzhalter 9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MPI – </a:t>
            </a:r>
            <a:r>
              <a:rPr lang="de-DE" dirty="0" err="1" smtClean="0"/>
              <a:t>left_right_double_buffer_funneled.c</a:t>
            </a:r>
            <a:endParaRPr lang="de-DE" dirty="0" smtClean="0"/>
          </a:p>
          <a:p>
            <a:r>
              <a:rPr lang="de-DE" dirty="0" err="1" smtClean="0"/>
              <a:t>Fork-join</a:t>
            </a:r>
            <a:r>
              <a:rPr lang="de-DE" dirty="0" smtClean="0"/>
              <a:t>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7154" y="3199121"/>
            <a:ext cx="4701623" cy="157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The MPI Ring Exchange </a:t>
            </a:r>
          </a:p>
        </p:txBody>
      </p:sp>
      <p:sp>
        <p:nvSpPr>
          <p:cNvPr id="95235" name="Inhaltsplatzhalter 5"/>
          <p:cNvSpPr>
            <a:spLocks noGrp="1"/>
          </p:cNvSpPr>
          <p:nvPr>
            <p:ph idx="4294967295"/>
          </p:nvPr>
        </p:nvSpPr>
        <p:spPr>
          <a:xfrm>
            <a:off x="457200" y="1689799"/>
            <a:ext cx="8229600" cy="4229100"/>
          </a:xfrm>
        </p:spPr>
        <p:txBody>
          <a:bodyPr/>
          <a:lstStyle/>
          <a:p>
            <a:r>
              <a:rPr lang="de-DE" dirty="0" smtClean="0"/>
              <a:t>MPI – </a:t>
            </a:r>
            <a:r>
              <a:rPr lang="de-DE" dirty="0" err="1" smtClean="0"/>
              <a:t>left_right_double_buffer_multiple.c</a:t>
            </a:r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202847"/>
            <a:ext cx="8505825" cy="4625657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MPI_Recv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MPI_STATUS_IGNORE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NTHREADS - 1){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   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MPI_Recv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MPI_STATUS_IGNORE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GASPI Ring Exchange </a:t>
            </a:r>
          </a:p>
        </p:txBody>
      </p:sp>
      <p:sp>
        <p:nvSpPr>
          <p:cNvPr id="59" name="Rectangle 3"/>
          <p:cNvSpPr txBox="1">
            <a:spLocks/>
          </p:cNvSpPr>
          <p:nvPr/>
        </p:nvSpPr>
        <p:spPr bwMode="auto">
          <a:xfrm>
            <a:off x="449263" y="1884871"/>
            <a:ext cx="8534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sz="3200" dirty="0" smtClean="0">
                <a:solidFill>
                  <a:srgbClr val="3B57A0"/>
                </a:solidFill>
                <a:latin typeface="+mn-lt"/>
              </a:rPr>
              <a:t>GASPI – </a:t>
            </a:r>
            <a:r>
              <a:rPr lang="de-DE" sz="3200" b="1" dirty="0" smtClean="0">
                <a:solidFill>
                  <a:srgbClr val="FF0000"/>
                </a:solidFill>
                <a:latin typeface="+mn-lt"/>
              </a:rPr>
              <a:t>HYBRID GASPI/</a:t>
            </a:r>
            <a:r>
              <a:rPr lang="de-DE" sz="3200" b="1" dirty="0" err="1" smtClean="0">
                <a:solidFill>
                  <a:srgbClr val="FF0000"/>
                </a:solidFill>
                <a:latin typeface="+mn-lt"/>
              </a:rPr>
              <a:t>OpenMP</a:t>
            </a:r>
            <a:endParaRPr lang="de-DE" sz="3200" b="1" dirty="0" smtClean="0">
              <a:solidFill>
                <a:srgbClr val="FF000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Shift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upper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half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vector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to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right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Shift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lower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half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vector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to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left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/>
            </a:r>
            <a:br>
              <a:rPr lang="de-DE" sz="2800" dirty="0" smtClean="0">
                <a:solidFill>
                  <a:srgbClr val="3B57A0"/>
                </a:solidFill>
                <a:latin typeface="+mn-lt"/>
              </a:rPr>
            </a:br>
            <a:endParaRPr lang="de-DE" sz="2800" dirty="0" smtClean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2800" dirty="0" smtClean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de-DE" sz="3200" dirty="0">
              <a:solidFill>
                <a:srgbClr val="3B57A0"/>
              </a:solidFill>
              <a:latin typeface="+mn-lt"/>
              <a:cs typeface="+mn-cs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534218" y="5756831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Example</a:t>
            </a:r>
            <a:r>
              <a:rPr lang="de-DE" b="1" dirty="0" smtClean="0">
                <a:solidFill>
                  <a:srgbClr val="3B57A0"/>
                </a:solidFill>
              </a:rPr>
              <a:t>: 4 Sockets/16 </a:t>
            </a:r>
            <a:r>
              <a:rPr lang="de-DE" b="1" dirty="0" err="1" smtClean="0">
                <a:solidFill>
                  <a:srgbClr val="3B57A0"/>
                </a:solidFill>
              </a:rPr>
              <a:t>cores</a:t>
            </a:r>
            <a:r>
              <a:rPr lang="de-DE" b="1" dirty="0" smtClean="0">
                <a:solidFill>
                  <a:srgbClr val="3B57A0"/>
                </a:solidFill>
              </a:rPr>
              <a:t> – </a:t>
            </a:r>
            <a:r>
              <a:rPr lang="de-DE" b="1" dirty="0" err="1" smtClean="0">
                <a:solidFill>
                  <a:srgbClr val="3B57A0"/>
                </a:solidFill>
              </a:rPr>
              <a:t>each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core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holds</a:t>
            </a:r>
            <a:r>
              <a:rPr lang="de-DE" b="1" dirty="0" smtClean="0">
                <a:solidFill>
                  <a:srgbClr val="3B57A0"/>
                </a:solidFill>
              </a:rPr>
              <a:t> a </a:t>
            </a:r>
            <a:r>
              <a:rPr lang="de-DE" b="1" dirty="0" err="1" smtClean="0">
                <a:solidFill>
                  <a:srgbClr val="3B57A0"/>
                </a:solidFill>
              </a:rPr>
              <a:t>vector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of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length</a:t>
            </a:r>
            <a:r>
              <a:rPr lang="de-DE" b="1" dirty="0" smtClean="0">
                <a:solidFill>
                  <a:srgbClr val="3B57A0"/>
                </a:solidFill>
              </a:rPr>
              <a:t> 2*VLEN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19" name="Nach oben gebogener Pfeil 18"/>
          <p:cNvSpPr/>
          <p:nvPr/>
        </p:nvSpPr>
        <p:spPr>
          <a:xfrm rot="5400000">
            <a:off x="3986814" y="2330243"/>
            <a:ext cx="469369" cy="6045139"/>
          </a:xfrm>
          <a:prstGeom prst="bentUpArrow">
            <a:avLst>
              <a:gd name="adj1" fmla="val 8333"/>
              <a:gd name="adj2" fmla="val 2718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30"/>
          <p:cNvGrpSpPr/>
          <p:nvPr/>
        </p:nvGrpSpPr>
        <p:grpSpPr>
          <a:xfrm>
            <a:off x="1172335" y="3752339"/>
            <a:ext cx="6157613" cy="1602533"/>
            <a:chOff x="1137647" y="3575364"/>
            <a:chExt cx="4477694" cy="1602532"/>
          </a:xfrm>
        </p:grpSpPr>
        <p:grpSp>
          <p:nvGrpSpPr>
            <p:cNvPr id="3" name="Gruppieren 22"/>
            <p:cNvGrpSpPr/>
            <p:nvPr/>
          </p:nvGrpSpPr>
          <p:grpSpPr>
            <a:xfrm>
              <a:off x="4334161" y="3970065"/>
              <a:ext cx="1281180" cy="1207831"/>
              <a:chOff x="1264296" y="3746645"/>
              <a:chExt cx="1281180" cy="1207831"/>
            </a:xfrm>
          </p:grpSpPr>
          <p:grpSp>
            <p:nvGrpSpPr>
              <p:cNvPr id="4" name="Gruppieren 39"/>
              <p:cNvGrpSpPr/>
              <p:nvPr/>
            </p:nvGrpSpPr>
            <p:grpSpPr>
              <a:xfrm>
                <a:off x="1472447" y="3746645"/>
                <a:ext cx="1073029" cy="814227"/>
                <a:chOff x="1472447" y="3746645"/>
                <a:chExt cx="1073029" cy="814227"/>
              </a:xfrm>
            </p:grpSpPr>
            <p:sp>
              <p:nvSpPr>
                <p:cNvPr id="28" name="Abgerundetes Rechteck 27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5" name="Gruppieren 38"/>
                <p:cNvGrpSpPr/>
                <p:nvPr/>
              </p:nvGrpSpPr>
              <p:grpSpPr>
                <a:xfrm>
                  <a:off x="1533403" y="3787349"/>
                  <a:ext cx="953081" cy="724755"/>
                  <a:chOff x="1533403" y="3787349"/>
                  <a:chExt cx="953081" cy="724755"/>
                </a:xfrm>
              </p:grpSpPr>
              <p:grpSp>
                <p:nvGrpSpPr>
                  <p:cNvPr id="6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58" name="Rechteck 57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0" name="Rechteck 59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1" name="Rechteck 60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2" name="Rechteck 61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7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52" name="Rechteck 51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53" name="Rechteck 52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8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45" name="Rechteck 44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7" name="Rechteck 46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9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38" name="Rechteck 37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39" name="Rechteck 38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3" name="Rechteck 42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4" name="Rechteck 43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27" name="Nach unten gekrümmter Pfeil 26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uppieren 64"/>
            <p:cNvGrpSpPr/>
            <p:nvPr/>
          </p:nvGrpSpPr>
          <p:grpSpPr>
            <a:xfrm>
              <a:off x="2063018" y="3576793"/>
              <a:ext cx="1462086" cy="1592704"/>
              <a:chOff x="1264296" y="3361772"/>
              <a:chExt cx="1462086" cy="1592704"/>
            </a:xfrm>
          </p:grpSpPr>
          <p:grpSp>
            <p:nvGrpSpPr>
              <p:cNvPr id="11" name="Gruppieren 39"/>
              <p:cNvGrpSpPr/>
              <p:nvPr/>
            </p:nvGrpSpPr>
            <p:grpSpPr>
              <a:xfrm>
                <a:off x="1472447" y="3361772"/>
                <a:ext cx="1253935" cy="1199100"/>
                <a:chOff x="1472447" y="3361772"/>
                <a:chExt cx="1253935" cy="1199100"/>
              </a:xfrm>
            </p:grpSpPr>
            <p:sp>
              <p:nvSpPr>
                <p:cNvPr id="68" name="Abgerundetes Rechteck 67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12" name="Gruppieren 38"/>
                <p:cNvGrpSpPr/>
                <p:nvPr/>
              </p:nvGrpSpPr>
              <p:grpSpPr>
                <a:xfrm>
                  <a:off x="1533403" y="3361772"/>
                  <a:ext cx="1192979" cy="1150332"/>
                  <a:chOff x="1533403" y="3361772"/>
                  <a:chExt cx="1192979" cy="1150332"/>
                </a:xfrm>
              </p:grpSpPr>
              <p:sp>
                <p:nvSpPr>
                  <p:cNvPr id="70" name="Nach unten gekrümmter Pfeil 69"/>
                  <p:cNvSpPr/>
                  <p:nvPr/>
                </p:nvSpPr>
                <p:spPr>
                  <a:xfrm>
                    <a:off x="2294582" y="3361772"/>
                    <a:ext cx="431800" cy="287337"/>
                  </a:xfrm>
                  <a:prstGeom prst="curved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3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83" name="Rechteck 82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4" name="Rechteck 83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5" name="Rechteck 84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6" name="Rechteck 85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4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81" name="Rechteck 80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2" name="Rechteck 81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5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79" name="Rechteck 78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0" name="Rechteck 79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6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75" name="Rechteck 74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6" name="Rechteck 75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7" name="Rechteck 76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8" name="Rechteck 77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67" name="Nach unten gekrümmter Pfeil 66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uppieren 86"/>
            <p:cNvGrpSpPr/>
            <p:nvPr/>
          </p:nvGrpSpPr>
          <p:grpSpPr>
            <a:xfrm>
              <a:off x="3196718" y="3585192"/>
              <a:ext cx="1462086" cy="1592704"/>
              <a:chOff x="1264296" y="3361772"/>
              <a:chExt cx="1462086" cy="1592704"/>
            </a:xfrm>
          </p:grpSpPr>
          <p:grpSp>
            <p:nvGrpSpPr>
              <p:cNvPr id="18" name="Gruppieren 39"/>
              <p:cNvGrpSpPr/>
              <p:nvPr/>
            </p:nvGrpSpPr>
            <p:grpSpPr>
              <a:xfrm>
                <a:off x="1472447" y="3361772"/>
                <a:ext cx="1253935" cy="1199100"/>
                <a:chOff x="1472447" y="3361772"/>
                <a:chExt cx="1253935" cy="1199100"/>
              </a:xfrm>
            </p:grpSpPr>
            <p:sp>
              <p:nvSpPr>
                <p:cNvPr id="90" name="Abgerundetes Rechteck 89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20" name="Gruppieren 38"/>
                <p:cNvGrpSpPr/>
                <p:nvPr/>
              </p:nvGrpSpPr>
              <p:grpSpPr>
                <a:xfrm>
                  <a:off x="1533403" y="3361772"/>
                  <a:ext cx="1192979" cy="1150332"/>
                  <a:chOff x="1533403" y="3361772"/>
                  <a:chExt cx="1192979" cy="1150332"/>
                </a:xfrm>
              </p:grpSpPr>
              <p:sp>
                <p:nvSpPr>
                  <p:cNvPr id="92" name="Nach unten gekrümmter Pfeil 91"/>
                  <p:cNvSpPr/>
                  <p:nvPr/>
                </p:nvSpPr>
                <p:spPr>
                  <a:xfrm>
                    <a:off x="2294582" y="3361772"/>
                    <a:ext cx="431800" cy="287337"/>
                  </a:xfrm>
                  <a:prstGeom prst="curved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1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105" name="Rechteck 104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6" name="Rechteck 105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7" name="Rechteck 106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8" name="Rechteck 107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2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103" name="Rechteck 102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4" name="Rechteck 103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3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101" name="Rechteck 100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2" name="Rechteck 101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4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97" name="Rechteck 96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98" name="Rechteck 97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99" name="Rechteck 98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0" name="Rechteck 99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89" name="Nach unten gekrümmter Pfeil 88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uppieren 39"/>
            <p:cNvGrpSpPr/>
            <p:nvPr/>
          </p:nvGrpSpPr>
          <p:grpSpPr>
            <a:xfrm>
              <a:off x="1137647" y="3575364"/>
              <a:ext cx="1253934" cy="1199100"/>
              <a:chOff x="1472447" y="3361772"/>
              <a:chExt cx="1253935" cy="1199100"/>
            </a:xfrm>
          </p:grpSpPr>
          <p:sp>
            <p:nvSpPr>
              <p:cNvPr id="112" name="Abgerundetes Rechteck 111"/>
              <p:cNvSpPr/>
              <p:nvPr/>
            </p:nvSpPr>
            <p:spPr>
              <a:xfrm>
                <a:off x="1472447" y="3746645"/>
                <a:ext cx="1073029" cy="81422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grpSp>
            <p:nvGrpSpPr>
              <p:cNvPr id="26" name="Gruppieren 38"/>
              <p:cNvGrpSpPr/>
              <p:nvPr/>
            </p:nvGrpSpPr>
            <p:grpSpPr>
              <a:xfrm>
                <a:off x="1533403" y="3361772"/>
                <a:ext cx="1192979" cy="1150332"/>
                <a:chOff x="1533403" y="3361772"/>
                <a:chExt cx="1192979" cy="1150332"/>
              </a:xfrm>
            </p:grpSpPr>
            <p:sp>
              <p:nvSpPr>
                <p:cNvPr id="114" name="Nach unten gekrümmter Pfeil 113"/>
                <p:cNvSpPr/>
                <p:nvPr/>
              </p:nvSpPr>
              <p:spPr>
                <a:xfrm>
                  <a:off x="2294582" y="3361772"/>
                  <a:ext cx="431800" cy="287337"/>
                </a:xfrm>
                <a:prstGeom prst="curved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Gruppieren 258"/>
                <p:cNvGrpSpPr/>
                <p:nvPr/>
              </p:nvGrpSpPr>
              <p:grpSpPr>
                <a:xfrm>
                  <a:off x="1533403" y="3787349"/>
                  <a:ext cx="257984" cy="724752"/>
                  <a:chOff x="4622578" y="3362668"/>
                  <a:chExt cx="574687" cy="1511810"/>
                </a:xfrm>
              </p:grpSpPr>
              <p:sp>
                <p:nvSpPr>
                  <p:cNvPr id="127" name="Rechteck 126"/>
                  <p:cNvSpPr/>
                  <p:nvPr/>
                </p:nvSpPr>
                <p:spPr>
                  <a:xfrm>
                    <a:off x="4909915" y="3362668"/>
                    <a:ext cx="287337" cy="7559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8" name="Rechteck 127"/>
                  <p:cNvSpPr/>
                  <p:nvPr/>
                </p:nvSpPr>
                <p:spPr>
                  <a:xfrm>
                    <a:off x="4909928" y="4118573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9" name="Rechteck 128"/>
                  <p:cNvSpPr/>
                  <p:nvPr/>
                </p:nvSpPr>
                <p:spPr>
                  <a:xfrm>
                    <a:off x="4622578" y="3362668"/>
                    <a:ext cx="287337" cy="75590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30" name="Rechteck 129"/>
                  <p:cNvSpPr/>
                  <p:nvPr/>
                </p:nvSpPr>
                <p:spPr>
                  <a:xfrm>
                    <a:off x="4622578" y="4118572"/>
                    <a:ext cx="287337" cy="75590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0" name="Gruppieren 259"/>
                <p:cNvGrpSpPr/>
                <p:nvPr/>
              </p:nvGrpSpPr>
              <p:grpSpPr>
                <a:xfrm>
                  <a:off x="1836806" y="3787350"/>
                  <a:ext cx="128999" cy="724753"/>
                  <a:chOff x="4145275" y="3362668"/>
                  <a:chExt cx="287354" cy="1511812"/>
                </a:xfrm>
              </p:grpSpPr>
              <p:sp>
                <p:nvSpPr>
                  <p:cNvPr id="125" name="Rechteck 124"/>
                  <p:cNvSpPr/>
                  <p:nvPr/>
                </p:nvSpPr>
                <p:spPr>
                  <a:xfrm>
                    <a:off x="4145297" y="3362668"/>
                    <a:ext cx="287332" cy="7559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6" name="Rechteck 125"/>
                  <p:cNvSpPr/>
                  <p:nvPr/>
                </p:nvSpPr>
                <p:spPr>
                  <a:xfrm>
                    <a:off x="4145275" y="4118574"/>
                    <a:ext cx="287331" cy="755906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1" name="Gruppieren 266"/>
                <p:cNvGrpSpPr/>
                <p:nvPr/>
              </p:nvGrpSpPr>
              <p:grpSpPr>
                <a:xfrm>
                  <a:off x="2006456" y="3787351"/>
                  <a:ext cx="128990" cy="724752"/>
                  <a:chOff x="3398689" y="3362668"/>
                  <a:chExt cx="287339" cy="1511810"/>
                </a:xfrm>
              </p:grpSpPr>
              <p:sp>
                <p:nvSpPr>
                  <p:cNvPr id="123" name="Rechteck 122"/>
                  <p:cNvSpPr/>
                  <p:nvPr/>
                </p:nvSpPr>
                <p:spPr>
                  <a:xfrm>
                    <a:off x="3398689" y="3362668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4" name="Rechteck 123"/>
                  <p:cNvSpPr/>
                  <p:nvPr/>
                </p:nvSpPr>
                <p:spPr>
                  <a:xfrm>
                    <a:off x="3398691" y="4118573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2" name="Gruppieren 273"/>
                <p:cNvGrpSpPr/>
                <p:nvPr/>
              </p:nvGrpSpPr>
              <p:grpSpPr>
                <a:xfrm>
                  <a:off x="2180337" y="3787352"/>
                  <a:ext cx="306147" cy="724752"/>
                  <a:chOff x="2643063" y="3362668"/>
                  <a:chExt cx="681973" cy="1511810"/>
                </a:xfrm>
              </p:grpSpPr>
              <p:sp>
                <p:nvSpPr>
                  <p:cNvPr id="119" name="Rechteck 118"/>
                  <p:cNvSpPr/>
                  <p:nvPr/>
                </p:nvSpPr>
                <p:spPr>
                  <a:xfrm>
                    <a:off x="2643063" y="3362668"/>
                    <a:ext cx="287336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0" name="Rechteck 119"/>
                  <p:cNvSpPr/>
                  <p:nvPr/>
                </p:nvSpPr>
                <p:spPr>
                  <a:xfrm>
                    <a:off x="2643063" y="4118573"/>
                    <a:ext cx="287336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1" name="Rechteck 120"/>
                  <p:cNvSpPr/>
                  <p:nvPr/>
                </p:nvSpPr>
                <p:spPr>
                  <a:xfrm>
                    <a:off x="3037700" y="3362668"/>
                    <a:ext cx="287336" cy="75590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2" name="Rechteck 121"/>
                  <p:cNvSpPr/>
                  <p:nvPr/>
                </p:nvSpPr>
                <p:spPr>
                  <a:xfrm>
                    <a:off x="3037700" y="4118573"/>
                    <a:ext cx="287336" cy="75590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</p:grpSp>
        </p:grpSp>
      </p:grpSp>
      <p:sp>
        <p:nvSpPr>
          <p:cNvPr id="132" name="Nach oben gebogener Pfeil 131"/>
          <p:cNvSpPr/>
          <p:nvPr/>
        </p:nvSpPr>
        <p:spPr>
          <a:xfrm rot="16200000">
            <a:off x="3972044" y="685525"/>
            <a:ext cx="469369" cy="6045139"/>
          </a:xfrm>
          <a:prstGeom prst="bentUpArrow">
            <a:avLst>
              <a:gd name="adj1" fmla="val 8333"/>
              <a:gd name="adj2" fmla="val 2718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GASPI Ring Exchange </a:t>
            </a:r>
          </a:p>
        </p:txBody>
      </p:sp>
      <p:sp>
        <p:nvSpPr>
          <p:cNvPr id="95235" name="Inhaltsplatzhalter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dirty="0" smtClean="0"/>
              <a:t>GASPI – </a:t>
            </a:r>
            <a:r>
              <a:rPr lang="de-DE" dirty="0" err="1" smtClean="0"/>
              <a:t>left_right_double_buffer_funneled.c</a:t>
            </a:r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199" y="2571751"/>
            <a:ext cx="8523963" cy="3926586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wait_for_queue_max_half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endParaRPr lang="de-DE" sz="1400" b="1" dirty="0" smtClean="0">
              <a:solidFill>
                <a:srgbClr val="3B57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(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segment_id,array_OFFSET_left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segment_id,array_OFFSET_left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(buffer_id,right_halo,0),VLEN*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(double),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wait_for_queue_max_half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endParaRPr lang="de-DE" sz="1400" b="1" dirty="0" smtClean="0">
              <a:solidFill>
                <a:srgbClr val="3B57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(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array_OFFSET_right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segment_id,array_OFFSET_right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(buffer_id,left_halo,0),VLEN*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(double),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wait_or_die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wait_or_die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defRPr/>
            </a:pP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de-DE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de-DE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GASPI Ring Exchange </a:t>
            </a:r>
          </a:p>
        </p:txBody>
      </p:sp>
      <p:sp>
        <p:nvSpPr>
          <p:cNvPr id="95235" name="Inhaltsplatzhalter 5"/>
          <p:cNvSpPr>
            <a:spLocks noGrp="1"/>
          </p:cNvSpPr>
          <p:nvPr>
            <p:ph idx="4294967295"/>
          </p:nvPr>
        </p:nvSpPr>
        <p:spPr>
          <a:xfrm>
            <a:off x="457200" y="1689799"/>
            <a:ext cx="8229600" cy="4229100"/>
          </a:xfrm>
        </p:spPr>
        <p:txBody>
          <a:bodyPr/>
          <a:lstStyle/>
          <a:p>
            <a:r>
              <a:rPr lang="de-DE" dirty="0" smtClean="0"/>
              <a:t>GASPI – </a:t>
            </a:r>
            <a:r>
              <a:rPr lang="de-DE" dirty="0" err="1" smtClean="0"/>
              <a:t>left_right_double_buffer_multiple.c</a:t>
            </a:r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202847"/>
            <a:ext cx="8505825" cy="4625657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wait_for_queue_max_half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endParaRPr lang="de-DE" sz="1400" b="1" dirty="0" smtClean="0">
              <a:solidFill>
                <a:srgbClr val="3B57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array_OFFSET_left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segment_id,array_OFFSET_left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right_halo,0),VLEN*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(double),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wait_or_die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NTHREADS - 1)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wait_for_queue_max_half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endParaRPr lang="de-DE" sz="1400" b="1" dirty="0" smtClean="0">
              <a:solidFill>
                <a:srgbClr val="3B57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(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array_OFFSET_right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segment_id,array_OFFSET_right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buffer_id,left_halo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0),VLEN*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(double),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wait_or_die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defRPr/>
            </a:pP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de-DE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GASPI Ring Exchange </a:t>
            </a:r>
          </a:p>
        </p:txBody>
      </p:sp>
      <p:sp>
        <p:nvSpPr>
          <p:cNvPr id="95235" name="Inhaltsplatzhalter 5"/>
          <p:cNvSpPr>
            <a:spLocks noGrp="1"/>
          </p:cNvSpPr>
          <p:nvPr>
            <p:ph idx="4294967295"/>
          </p:nvPr>
        </p:nvSpPr>
        <p:spPr>
          <a:xfrm>
            <a:off x="457200" y="1689799"/>
            <a:ext cx="8229600" cy="4229100"/>
          </a:xfrm>
        </p:spPr>
        <p:txBody>
          <a:bodyPr/>
          <a:lstStyle/>
          <a:p>
            <a:r>
              <a:rPr lang="de-DE" dirty="0" smtClean="0"/>
              <a:t>GASPI – </a:t>
            </a:r>
            <a:r>
              <a:rPr lang="de-DE" dirty="0" err="1" smtClean="0"/>
              <a:t>left_right_double_buffer_multiple.c</a:t>
            </a:r>
            <a:endParaRPr 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693174" y="2625213"/>
            <a:ext cx="7993626" cy="207441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de-DE" sz="2800" dirty="0" err="1" smtClean="0">
                <a:solidFill>
                  <a:prstClr val="black"/>
                </a:solidFill>
              </a:rPr>
              <a:t>One</a:t>
            </a:r>
            <a:r>
              <a:rPr lang="de-DE" sz="2800" dirty="0" smtClean="0">
                <a:solidFill>
                  <a:prstClr val="black"/>
                </a:solidFill>
              </a:rPr>
              <a:t> </a:t>
            </a:r>
            <a:r>
              <a:rPr lang="de-DE" sz="2800" dirty="0" err="1" smtClean="0">
                <a:solidFill>
                  <a:prstClr val="black"/>
                </a:solidFill>
              </a:rPr>
              <a:t>message</a:t>
            </a:r>
            <a:r>
              <a:rPr lang="de-DE" sz="2800" dirty="0" smtClean="0">
                <a:solidFill>
                  <a:prstClr val="black"/>
                </a:solidFill>
              </a:rPr>
              <a:t> </a:t>
            </a:r>
            <a:r>
              <a:rPr lang="de-DE" sz="2800" dirty="0" err="1" smtClean="0">
                <a:solidFill>
                  <a:prstClr val="black"/>
                </a:solidFill>
              </a:rPr>
              <a:t>instead</a:t>
            </a:r>
            <a:r>
              <a:rPr lang="de-DE" sz="2800" dirty="0" smtClean="0">
                <a:solidFill>
                  <a:prstClr val="black"/>
                </a:solidFill>
              </a:rPr>
              <a:t> </a:t>
            </a:r>
            <a:r>
              <a:rPr lang="de-DE" sz="2800" dirty="0" err="1" smtClean="0">
                <a:solidFill>
                  <a:prstClr val="black"/>
                </a:solidFill>
              </a:rPr>
              <a:t>of</a:t>
            </a:r>
            <a:r>
              <a:rPr lang="de-DE" sz="2800" dirty="0" smtClean="0">
                <a:solidFill>
                  <a:prstClr val="black"/>
                </a:solidFill>
              </a:rPr>
              <a:t> </a:t>
            </a:r>
            <a:r>
              <a:rPr lang="de-DE" sz="2800" dirty="0" err="1" smtClean="0">
                <a:solidFill>
                  <a:prstClr val="black"/>
                </a:solidFill>
              </a:rPr>
              <a:t>three</a:t>
            </a:r>
            <a:r>
              <a:rPr lang="de-DE" sz="2800" dirty="0" smtClean="0">
                <a:solidFill>
                  <a:prstClr val="black"/>
                </a:solidFill>
              </a:rPr>
              <a:t> (MPI </a:t>
            </a:r>
            <a:r>
              <a:rPr lang="de-DE" sz="2800" dirty="0" err="1" smtClean="0">
                <a:solidFill>
                  <a:prstClr val="black"/>
                </a:solidFill>
              </a:rPr>
              <a:t>Rendezvouz</a:t>
            </a:r>
            <a:r>
              <a:rPr lang="de-DE" sz="2800" dirty="0" smtClean="0">
                <a:solidFill>
                  <a:prstClr val="black"/>
                </a:solidFill>
              </a:rPr>
              <a:t>)</a:t>
            </a:r>
          </a:p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/>
              <a:t>waiting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late</a:t>
            </a:r>
            <a:r>
              <a:rPr lang="de-DE" sz="2800" dirty="0"/>
              <a:t> </a:t>
            </a:r>
            <a:r>
              <a:rPr lang="de-DE" sz="2800" dirty="0" err="1" smtClean="0"/>
              <a:t>MPI_Recv</a:t>
            </a:r>
            <a:endParaRPr lang="de-DE" sz="2800" dirty="0" smtClean="0"/>
          </a:p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waiting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acknowledge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MPI_Issend</a:t>
            </a:r>
            <a:endParaRPr lang="de-DE" sz="2800" dirty="0"/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de-DE" sz="2800" dirty="0" err="1" smtClean="0"/>
              <a:t>Overlap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communication</a:t>
            </a:r>
            <a:r>
              <a:rPr lang="de-DE" sz="2800" dirty="0" smtClean="0"/>
              <a:t> 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 smtClean="0"/>
              <a:t>computation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The GASPI Ring Exchange </a:t>
            </a:r>
          </a:p>
        </p:txBody>
      </p:sp>
      <p:sp>
        <p:nvSpPr>
          <p:cNvPr id="103427" name="Inhaltsplatzhalter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dirty="0" smtClean="0"/>
              <a:t>GASPI – </a:t>
            </a:r>
            <a:r>
              <a:rPr lang="de-DE" dirty="0" err="1" smtClean="0"/>
              <a:t>Dataflow</a:t>
            </a:r>
            <a:r>
              <a:rPr lang="de-DE" dirty="0" smtClean="0"/>
              <a:t> - </a:t>
            </a:r>
            <a:r>
              <a:rPr lang="de-DE" dirty="0" err="1" smtClean="0"/>
              <a:t>left_right_dataflow_halo.c</a:t>
            </a:r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571750"/>
            <a:ext cx="8550275" cy="3006725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firstprivate (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\</a:t>
            </a:r>
            <a:b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shared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data_available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ssl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stderr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{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slice*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get_slice_and_lock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ssl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NTHREADS,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))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{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handle_slice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data_available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    NWAY, NTHREADS,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omp_unset_lock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-&gt;lock);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}</a:t>
            </a:r>
            <a:endParaRPr lang="de-DE" sz="1400" dirty="0"/>
          </a:p>
        </p:txBody>
      </p:sp>
      <p:sp>
        <p:nvSpPr>
          <p:cNvPr id="5" name="Rechteck 4"/>
          <p:cNvSpPr/>
          <p:nvPr/>
        </p:nvSpPr>
        <p:spPr>
          <a:xfrm>
            <a:off x="2525713" y="4724400"/>
            <a:ext cx="6481762" cy="20304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slice_t</a:t>
            </a:r>
            <a:endParaRPr lang="de-DE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omp_lock_t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lock;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 volatile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halo_types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slice_t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slice_t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next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} slice;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Key Objectives of GASPI</a:t>
            </a:r>
          </a:p>
        </p:txBody>
      </p:sp>
      <p:sp>
        <p:nvSpPr>
          <p:cNvPr id="18434" name="Inhaltsplatzhalter 2"/>
          <p:cNvSpPr>
            <a:spLocks noGrp="1"/>
          </p:cNvSpPr>
          <p:nvPr>
            <p:ph idx="4294967295"/>
          </p:nvPr>
        </p:nvSpPr>
        <p:spPr>
          <a:xfrm>
            <a:off x="457200" y="1897063"/>
            <a:ext cx="8686800" cy="4786312"/>
          </a:xfrm>
        </p:spPr>
        <p:txBody>
          <a:bodyPr/>
          <a:lstStyle/>
          <a:p>
            <a:pPr marL="304800" indent="-279400" eaLnBrk="1" hangingPunct="1">
              <a:lnSpc>
                <a:spcPts val="2200"/>
              </a:lnSpc>
              <a:spcAft>
                <a:spcPct val="20000"/>
              </a:spcAft>
              <a:buClr>
                <a:schemeClr val="tx1"/>
              </a:buClr>
              <a:buSzPct val="75000"/>
              <a:buFont typeface="Arial" charset="0"/>
              <a:buNone/>
            </a:pPr>
            <a:endParaRPr lang="de-DE" sz="2000" b="1" smtClean="0"/>
          </a:p>
          <a:p>
            <a:pPr marL="304800" indent="-279400" eaLnBrk="1" hangingPunct="1"/>
            <a:r>
              <a:rPr lang="de-DE" sz="2000" b="1" smtClean="0"/>
              <a:t>Scalability</a:t>
            </a:r>
            <a:r>
              <a:rPr lang="de-DE" sz="2000" smtClean="0"/>
              <a:t> </a:t>
            </a:r>
          </a:p>
          <a:p>
            <a:pPr lvl="1" eaLnBrk="1" hangingPunct="1"/>
            <a:r>
              <a:rPr lang="de-DE" sz="1800" smtClean="0"/>
              <a:t>From bulk–synchronous two sided communication patterns to asynchronous one-sided communication </a:t>
            </a:r>
          </a:p>
          <a:p>
            <a:pPr lvl="1" eaLnBrk="1" hangingPunct="1"/>
            <a:r>
              <a:rPr lang="de-DE" sz="1800" smtClean="0"/>
              <a:t>remote completion</a:t>
            </a:r>
          </a:p>
          <a:p>
            <a:pPr marL="304800" indent="-279400" eaLnBrk="1" hangingPunct="1"/>
            <a:r>
              <a:rPr lang="de-DE" sz="2000" b="1" smtClean="0"/>
              <a:t>Flexibility and Versatility</a:t>
            </a:r>
          </a:p>
          <a:p>
            <a:pPr lvl="1" eaLnBrk="1" hangingPunct="1"/>
            <a:r>
              <a:rPr lang="de-DE" sz="1800" smtClean="0"/>
              <a:t>Multiple Segments, </a:t>
            </a:r>
          </a:p>
          <a:p>
            <a:pPr lvl="1" eaLnBrk="1" hangingPunct="1"/>
            <a:r>
              <a:rPr lang="de-DE" sz="1800" smtClean="0"/>
              <a:t>Configurable hardware ressources</a:t>
            </a:r>
          </a:p>
          <a:p>
            <a:pPr lvl="1" eaLnBrk="1" hangingPunct="1"/>
            <a:r>
              <a:rPr lang="de-DE" sz="1800" smtClean="0"/>
              <a:t>Support for multiple memory models</a:t>
            </a:r>
          </a:p>
          <a:p>
            <a:pPr marL="304800" indent="-279400" eaLnBrk="1" hangingPunct="1"/>
            <a:r>
              <a:rPr lang="de-DE" sz="2000" b="1" smtClean="0"/>
              <a:t>Failure Tolerance</a:t>
            </a:r>
          </a:p>
          <a:p>
            <a:pPr lvl="1" eaLnBrk="1" hangingPunct="1"/>
            <a:r>
              <a:rPr lang="de-DE" sz="1800" smtClean="0"/>
              <a:t>Timeouts in non-local operations</a:t>
            </a:r>
          </a:p>
          <a:p>
            <a:pPr lvl="1" eaLnBrk="1" hangingPunct="1"/>
            <a:r>
              <a:rPr lang="de-DE" sz="1800" smtClean="0"/>
              <a:t>dynamic node sets</a:t>
            </a:r>
            <a:r>
              <a:rPr lang="de-DE" sz="2000" smtClean="0"/>
              <a:t>.</a:t>
            </a:r>
          </a:p>
          <a:p>
            <a:pPr marL="304800" indent="-279400" eaLnBrk="1" hangingPunct="1"/>
            <a:endParaRPr lang="de-DE" sz="2200" smtClean="0"/>
          </a:p>
          <a:p>
            <a:pPr marL="304800" indent="-279400" eaLnBrk="1" hangingPunct="1">
              <a:buFont typeface="Arial" charset="0"/>
              <a:buNone/>
            </a:pPr>
            <a:endParaRPr lang="de-DE" sz="2000" smtClean="0"/>
          </a:p>
          <a:p>
            <a:pPr marL="304800" indent="-279400" eaLnBrk="1" hangingPunct="1">
              <a:buFont typeface="Arial" charset="0"/>
              <a:buNone/>
            </a:pPr>
            <a:endParaRPr lang="de-DE" smtClean="0"/>
          </a:p>
          <a:p>
            <a:pPr marL="304800" indent="-279400" eaLnBrk="1" hangingPunct="1">
              <a:buFont typeface="Arial" charset="0"/>
              <a:buNone/>
            </a:pPr>
            <a:endParaRPr lang="de-DE" smtClean="0"/>
          </a:p>
        </p:txBody>
      </p:sp>
      <p:pic>
        <p:nvPicPr>
          <p:cNvPr id="18435" name="Grafik 3" descr="XeonPhi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9975" y="3386138"/>
            <a:ext cx="402113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The GASPI Ring Exchange </a:t>
            </a:r>
          </a:p>
        </p:txBody>
      </p:sp>
      <p:sp>
        <p:nvSpPr>
          <p:cNvPr id="104451" name="Inhaltsplatzhalter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dirty="0" smtClean="0"/>
              <a:t>GASPI – </a:t>
            </a:r>
            <a:r>
              <a:rPr lang="de-DE" dirty="0" err="1" smtClean="0"/>
              <a:t>Dataflow</a:t>
            </a:r>
            <a:r>
              <a:rPr lang="de-DE" dirty="0" smtClean="0"/>
              <a:t> - </a:t>
            </a:r>
            <a:r>
              <a:rPr lang="de-DE" dirty="0" err="1" smtClean="0"/>
              <a:t>slice.c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409522"/>
            <a:ext cx="8566150" cy="4389486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handle_slice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…)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== LEFT){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 {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(!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test_or_die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left_data_available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old_buffer_id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], 1))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{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== RIGHT) {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(!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test_or_die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right_data_available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old_buffer_id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], 1))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{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== NONE) {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||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 {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} </a:t>
            </a:r>
            <a:br>
              <a:rPr lang="de-DE" sz="14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new_buffer_id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old_buffer_id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== LEFT) {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…)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== RIGHT)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…)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++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GASPI Ring Exchange 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 flipV="1">
            <a:off x="755650" y="4149725"/>
            <a:ext cx="0" cy="15827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288" name="Inhaltsplatzhalter 9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lvl="0">
              <a:buNone/>
            </a:pPr>
            <a:r>
              <a:rPr lang="de-DE" dirty="0" smtClean="0"/>
              <a:t>GASPI – </a:t>
            </a:r>
            <a:r>
              <a:rPr lang="de-DE" dirty="0" err="1" smtClean="0"/>
              <a:t>Dataflow</a:t>
            </a:r>
            <a:r>
              <a:rPr lang="de-DE" dirty="0" smtClean="0"/>
              <a:t> </a:t>
            </a:r>
          </a:p>
          <a:p>
            <a:pPr lvl="0"/>
            <a:r>
              <a:rPr lang="de-DE" dirty="0" err="1" smtClean="0"/>
              <a:t>Locally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globally</a:t>
            </a:r>
            <a:r>
              <a:rPr lang="de-DE" dirty="0" smtClean="0"/>
              <a:t> </a:t>
            </a:r>
            <a:r>
              <a:rPr lang="de-DE" dirty="0" err="1" smtClean="0"/>
              <a:t>asynchronous</a:t>
            </a:r>
            <a:r>
              <a:rPr lang="de-DE" dirty="0" smtClean="0"/>
              <a:t> </a:t>
            </a:r>
            <a:r>
              <a:rPr lang="de-DE" dirty="0" err="1" smtClean="0"/>
              <a:t>dataflow</a:t>
            </a:r>
            <a:r>
              <a:rPr lang="de-DE" dirty="0" smtClean="0"/>
              <a:t>.</a:t>
            </a:r>
          </a:p>
          <a:p>
            <a:endParaRPr lang="de-DE" dirty="0" smtClean="0"/>
          </a:p>
        </p:txBody>
      </p:sp>
      <p:sp>
        <p:nvSpPr>
          <p:cNvPr id="96" name="Textfeld 95"/>
          <p:cNvSpPr txBox="1"/>
          <p:nvPr/>
        </p:nvSpPr>
        <p:spPr>
          <a:xfrm rot="16200000">
            <a:off x="18619" y="47504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3B57A0"/>
                </a:solidFill>
              </a:rPr>
              <a:t>NITER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283" name="Rechteck 282"/>
          <p:cNvSpPr/>
          <p:nvPr/>
        </p:nvSpPr>
        <p:spPr bwMode="auto">
          <a:xfrm>
            <a:off x="1331913" y="5373687"/>
            <a:ext cx="287337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84" name="Rechteck 283"/>
          <p:cNvSpPr/>
          <p:nvPr/>
        </p:nvSpPr>
        <p:spPr bwMode="auto">
          <a:xfrm>
            <a:off x="1692275" y="5373687"/>
            <a:ext cx="287338" cy="142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85" name="Rechteck 284"/>
          <p:cNvSpPr/>
          <p:nvPr/>
        </p:nvSpPr>
        <p:spPr bwMode="auto">
          <a:xfrm>
            <a:off x="2052638" y="5373687"/>
            <a:ext cx="287337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86" name="Rechteck 285"/>
          <p:cNvSpPr/>
          <p:nvPr/>
        </p:nvSpPr>
        <p:spPr bwMode="auto">
          <a:xfrm>
            <a:off x="2411413" y="5373687"/>
            <a:ext cx="28892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76" name="Rechteck 375"/>
          <p:cNvSpPr/>
          <p:nvPr/>
        </p:nvSpPr>
        <p:spPr bwMode="auto">
          <a:xfrm>
            <a:off x="2852737" y="5373688"/>
            <a:ext cx="287337" cy="1428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77" name="Rechteck 376"/>
          <p:cNvSpPr/>
          <p:nvPr/>
        </p:nvSpPr>
        <p:spPr bwMode="auto">
          <a:xfrm>
            <a:off x="3213099" y="5373688"/>
            <a:ext cx="287338" cy="142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78" name="Rechteck 377"/>
          <p:cNvSpPr/>
          <p:nvPr/>
        </p:nvSpPr>
        <p:spPr bwMode="auto">
          <a:xfrm>
            <a:off x="3573462" y="5373688"/>
            <a:ext cx="287337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79" name="Rechteck 378"/>
          <p:cNvSpPr/>
          <p:nvPr/>
        </p:nvSpPr>
        <p:spPr bwMode="auto">
          <a:xfrm>
            <a:off x="3932237" y="5373688"/>
            <a:ext cx="28892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97" name="Rechteck 396"/>
          <p:cNvSpPr/>
          <p:nvPr/>
        </p:nvSpPr>
        <p:spPr bwMode="auto">
          <a:xfrm>
            <a:off x="5906516" y="5361711"/>
            <a:ext cx="287337" cy="1428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98" name="Rechteck 397"/>
          <p:cNvSpPr/>
          <p:nvPr/>
        </p:nvSpPr>
        <p:spPr bwMode="auto">
          <a:xfrm>
            <a:off x="6266878" y="5361711"/>
            <a:ext cx="287338" cy="142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99" name="Rechteck 398"/>
          <p:cNvSpPr/>
          <p:nvPr/>
        </p:nvSpPr>
        <p:spPr bwMode="auto">
          <a:xfrm>
            <a:off x="6627241" y="5361711"/>
            <a:ext cx="287337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00" name="Rechteck 399"/>
          <p:cNvSpPr/>
          <p:nvPr/>
        </p:nvSpPr>
        <p:spPr bwMode="auto">
          <a:xfrm>
            <a:off x="6986016" y="5361711"/>
            <a:ext cx="28892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18" name="Rechteck 417"/>
          <p:cNvSpPr/>
          <p:nvPr/>
        </p:nvSpPr>
        <p:spPr bwMode="auto">
          <a:xfrm>
            <a:off x="4376421" y="5361711"/>
            <a:ext cx="287337" cy="1428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19" name="Rechteck 418"/>
          <p:cNvSpPr/>
          <p:nvPr/>
        </p:nvSpPr>
        <p:spPr bwMode="auto">
          <a:xfrm>
            <a:off x="4736783" y="5361711"/>
            <a:ext cx="287338" cy="142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20" name="Rechteck 419"/>
          <p:cNvSpPr/>
          <p:nvPr/>
        </p:nvSpPr>
        <p:spPr bwMode="auto">
          <a:xfrm>
            <a:off x="5097146" y="5361711"/>
            <a:ext cx="287337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21" name="Rechteck 420"/>
          <p:cNvSpPr/>
          <p:nvPr/>
        </p:nvSpPr>
        <p:spPr bwMode="auto">
          <a:xfrm>
            <a:off x="5455921" y="5361711"/>
            <a:ext cx="28892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2" name="Gruppieren 102"/>
          <p:cNvGrpSpPr/>
          <p:nvPr/>
        </p:nvGrpSpPr>
        <p:grpSpPr>
          <a:xfrm>
            <a:off x="1692275" y="5072787"/>
            <a:ext cx="5222303" cy="156439"/>
            <a:chOff x="1692275" y="5072787"/>
            <a:chExt cx="5222303" cy="156439"/>
          </a:xfrm>
        </p:grpSpPr>
        <p:sp>
          <p:nvSpPr>
            <p:cNvPr id="303" name="Rechteck 302"/>
            <p:cNvSpPr/>
            <p:nvPr/>
          </p:nvSpPr>
          <p:spPr bwMode="auto">
            <a:xfrm>
              <a:off x="1692275" y="5084763"/>
              <a:ext cx="287338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04" name="Rechteck 303"/>
            <p:cNvSpPr/>
            <p:nvPr/>
          </p:nvSpPr>
          <p:spPr bwMode="auto">
            <a:xfrm>
              <a:off x="2052638" y="5084763"/>
              <a:ext cx="287337" cy="1444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3" name="Rechteck 372"/>
            <p:cNvSpPr/>
            <p:nvPr/>
          </p:nvSpPr>
          <p:spPr bwMode="auto">
            <a:xfrm>
              <a:off x="3213099" y="5084764"/>
              <a:ext cx="287338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4" name="Rechteck 373"/>
            <p:cNvSpPr/>
            <p:nvPr/>
          </p:nvSpPr>
          <p:spPr bwMode="auto">
            <a:xfrm>
              <a:off x="3573462" y="5084764"/>
              <a:ext cx="287337" cy="1444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4" name="Rechteck 393"/>
            <p:cNvSpPr/>
            <p:nvPr/>
          </p:nvSpPr>
          <p:spPr bwMode="auto">
            <a:xfrm>
              <a:off x="6266878" y="5072787"/>
              <a:ext cx="287338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5" name="Rechteck 394"/>
            <p:cNvSpPr/>
            <p:nvPr/>
          </p:nvSpPr>
          <p:spPr bwMode="auto">
            <a:xfrm>
              <a:off x="6627241" y="5072787"/>
              <a:ext cx="287337" cy="1444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5" name="Rechteck 414"/>
            <p:cNvSpPr/>
            <p:nvPr/>
          </p:nvSpPr>
          <p:spPr bwMode="auto">
            <a:xfrm>
              <a:off x="4736783" y="5072787"/>
              <a:ext cx="287338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6" name="Rechteck 415"/>
            <p:cNvSpPr/>
            <p:nvPr/>
          </p:nvSpPr>
          <p:spPr bwMode="auto">
            <a:xfrm>
              <a:off x="5097146" y="5072787"/>
              <a:ext cx="287337" cy="1444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3" name="Gruppieren 103"/>
          <p:cNvGrpSpPr/>
          <p:nvPr/>
        </p:nvGrpSpPr>
        <p:grpSpPr>
          <a:xfrm>
            <a:off x="1331913" y="4785449"/>
            <a:ext cx="5943028" cy="443777"/>
            <a:chOff x="1331913" y="4785449"/>
            <a:chExt cx="5943028" cy="443777"/>
          </a:xfrm>
        </p:grpSpPr>
        <p:sp>
          <p:nvSpPr>
            <p:cNvPr id="302" name="Rechteck 301"/>
            <p:cNvSpPr/>
            <p:nvPr/>
          </p:nvSpPr>
          <p:spPr bwMode="auto">
            <a:xfrm>
              <a:off x="1331913" y="5084763"/>
              <a:ext cx="287337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05" name="Rechteck 304"/>
            <p:cNvSpPr/>
            <p:nvPr/>
          </p:nvSpPr>
          <p:spPr bwMode="auto">
            <a:xfrm>
              <a:off x="2411413" y="5084763"/>
              <a:ext cx="288925" cy="1444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2" name="Rechteck 371"/>
            <p:cNvSpPr/>
            <p:nvPr/>
          </p:nvSpPr>
          <p:spPr bwMode="auto">
            <a:xfrm>
              <a:off x="2852737" y="5084764"/>
              <a:ext cx="287337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5" name="Rechteck 374"/>
            <p:cNvSpPr/>
            <p:nvPr/>
          </p:nvSpPr>
          <p:spPr bwMode="auto">
            <a:xfrm>
              <a:off x="3932237" y="5084764"/>
              <a:ext cx="288925" cy="1444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3" name="Rechteck 392"/>
            <p:cNvSpPr/>
            <p:nvPr/>
          </p:nvSpPr>
          <p:spPr bwMode="auto">
            <a:xfrm>
              <a:off x="5906516" y="5072787"/>
              <a:ext cx="287337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6" name="Rechteck 395"/>
            <p:cNvSpPr/>
            <p:nvPr/>
          </p:nvSpPr>
          <p:spPr bwMode="auto">
            <a:xfrm>
              <a:off x="6986016" y="5072787"/>
              <a:ext cx="288925" cy="1444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4" name="Rechteck 413"/>
            <p:cNvSpPr/>
            <p:nvPr/>
          </p:nvSpPr>
          <p:spPr bwMode="auto">
            <a:xfrm>
              <a:off x="4376421" y="5072787"/>
              <a:ext cx="287337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7" name="Rechteck 416"/>
            <p:cNvSpPr/>
            <p:nvPr/>
          </p:nvSpPr>
          <p:spPr bwMode="auto">
            <a:xfrm>
              <a:off x="5455921" y="5072787"/>
              <a:ext cx="288925" cy="1444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22" name="Rechteck 321"/>
            <p:cNvSpPr/>
            <p:nvPr/>
          </p:nvSpPr>
          <p:spPr bwMode="auto">
            <a:xfrm>
              <a:off x="1692274" y="4797425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23" name="Rechteck 322"/>
            <p:cNvSpPr/>
            <p:nvPr/>
          </p:nvSpPr>
          <p:spPr bwMode="auto">
            <a:xfrm>
              <a:off x="2052638" y="4797425"/>
              <a:ext cx="287337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69" name="Rechteck 368"/>
            <p:cNvSpPr/>
            <p:nvPr/>
          </p:nvSpPr>
          <p:spPr bwMode="auto">
            <a:xfrm>
              <a:off x="3213098" y="4797426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0" name="Rechteck 369"/>
            <p:cNvSpPr/>
            <p:nvPr/>
          </p:nvSpPr>
          <p:spPr bwMode="auto">
            <a:xfrm>
              <a:off x="3573462" y="4797426"/>
              <a:ext cx="287337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0" name="Rechteck 389"/>
            <p:cNvSpPr/>
            <p:nvPr/>
          </p:nvSpPr>
          <p:spPr bwMode="auto">
            <a:xfrm>
              <a:off x="6266877" y="4785449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1" name="Rechteck 390"/>
            <p:cNvSpPr/>
            <p:nvPr/>
          </p:nvSpPr>
          <p:spPr bwMode="auto">
            <a:xfrm>
              <a:off x="6627241" y="4785449"/>
              <a:ext cx="287337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1" name="Rechteck 410"/>
            <p:cNvSpPr/>
            <p:nvPr/>
          </p:nvSpPr>
          <p:spPr bwMode="auto">
            <a:xfrm>
              <a:off x="4736782" y="4785449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2" name="Rechteck 411"/>
            <p:cNvSpPr/>
            <p:nvPr/>
          </p:nvSpPr>
          <p:spPr bwMode="auto">
            <a:xfrm>
              <a:off x="5097146" y="4785449"/>
              <a:ext cx="287337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4" name="Gruppieren 104"/>
          <p:cNvGrpSpPr/>
          <p:nvPr/>
        </p:nvGrpSpPr>
        <p:grpSpPr>
          <a:xfrm>
            <a:off x="1321006" y="4496524"/>
            <a:ext cx="5953934" cy="445365"/>
            <a:chOff x="1321006" y="4496524"/>
            <a:chExt cx="5953934" cy="445365"/>
          </a:xfrm>
        </p:grpSpPr>
        <p:sp>
          <p:nvSpPr>
            <p:cNvPr id="321" name="Rechteck 320"/>
            <p:cNvSpPr/>
            <p:nvPr/>
          </p:nvSpPr>
          <p:spPr bwMode="auto">
            <a:xfrm>
              <a:off x="1321006" y="4797425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24" name="Rechteck 323"/>
            <p:cNvSpPr/>
            <p:nvPr/>
          </p:nvSpPr>
          <p:spPr bwMode="auto">
            <a:xfrm>
              <a:off x="2400505" y="4797425"/>
              <a:ext cx="288925" cy="144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68" name="Rechteck 367"/>
            <p:cNvSpPr/>
            <p:nvPr/>
          </p:nvSpPr>
          <p:spPr bwMode="auto">
            <a:xfrm>
              <a:off x="2841830" y="4797426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1" name="Rechteck 370"/>
            <p:cNvSpPr/>
            <p:nvPr/>
          </p:nvSpPr>
          <p:spPr bwMode="auto">
            <a:xfrm>
              <a:off x="3961016" y="4797426"/>
              <a:ext cx="288925" cy="144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89" name="Rechteck 388"/>
            <p:cNvSpPr/>
            <p:nvPr/>
          </p:nvSpPr>
          <p:spPr bwMode="auto">
            <a:xfrm>
              <a:off x="5906516" y="4785449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2" name="Rechteck 391"/>
            <p:cNvSpPr/>
            <p:nvPr/>
          </p:nvSpPr>
          <p:spPr bwMode="auto">
            <a:xfrm>
              <a:off x="6986015" y="4785449"/>
              <a:ext cx="288925" cy="144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41" name="Rechteck 340"/>
            <p:cNvSpPr/>
            <p:nvPr/>
          </p:nvSpPr>
          <p:spPr bwMode="auto">
            <a:xfrm>
              <a:off x="1681368" y="4508500"/>
              <a:ext cx="287338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42" name="Rechteck 341"/>
            <p:cNvSpPr/>
            <p:nvPr/>
          </p:nvSpPr>
          <p:spPr bwMode="auto">
            <a:xfrm>
              <a:off x="2041731" y="4508500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65" name="Rechteck 364"/>
            <p:cNvSpPr/>
            <p:nvPr/>
          </p:nvSpPr>
          <p:spPr bwMode="auto">
            <a:xfrm>
              <a:off x="3202192" y="4508501"/>
              <a:ext cx="287338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66" name="Rechteck 365"/>
            <p:cNvSpPr/>
            <p:nvPr/>
          </p:nvSpPr>
          <p:spPr bwMode="auto">
            <a:xfrm>
              <a:off x="3587494" y="4508501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86" name="Rechteck 385"/>
            <p:cNvSpPr/>
            <p:nvPr/>
          </p:nvSpPr>
          <p:spPr bwMode="auto">
            <a:xfrm>
              <a:off x="6266878" y="4496524"/>
              <a:ext cx="287338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87" name="Rechteck 386"/>
            <p:cNvSpPr/>
            <p:nvPr/>
          </p:nvSpPr>
          <p:spPr bwMode="auto">
            <a:xfrm>
              <a:off x="6627241" y="4496524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90" name="Abgerundetes Rechteck 89"/>
          <p:cNvSpPr/>
          <p:nvPr/>
        </p:nvSpPr>
        <p:spPr>
          <a:xfrm>
            <a:off x="1247982" y="5312049"/>
            <a:ext cx="1520824" cy="260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3" name="Abgerundetes Rechteck 92"/>
          <p:cNvSpPr/>
          <p:nvPr/>
        </p:nvSpPr>
        <p:spPr>
          <a:xfrm>
            <a:off x="2768806" y="5312049"/>
            <a:ext cx="1520824" cy="260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4" name="Abgerundetes Rechteck 93"/>
          <p:cNvSpPr/>
          <p:nvPr/>
        </p:nvSpPr>
        <p:spPr>
          <a:xfrm>
            <a:off x="4289630" y="5312049"/>
            <a:ext cx="1520824" cy="260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5" name="Abgerundetes Rechteck 94"/>
          <p:cNvSpPr/>
          <p:nvPr/>
        </p:nvSpPr>
        <p:spPr>
          <a:xfrm>
            <a:off x="5810454" y="5312049"/>
            <a:ext cx="1520824" cy="260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" name="Gruppieren 109"/>
          <p:cNvGrpSpPr/>
          <p:nvPr/>
        </p:nvGrpSpPr>
        <p:grpSpPr>
          <a:xfrm>
            <a:off x="1333451" y="4227512"/>
            <a:ext cx="1368424" cy="433388"/>
            <a:chOff x="1333451" y="4227512"/>
            <a:chExt cx="1368424" cy="433388"/>
          </a:xfrm>
        </p:grpSpPr>
        <p:sp>
          <p:nvSpPr>
            <p:cNvPr id="106" name="Rechteck 105"/>
            <p:cNvSpPr/>
            <p:nvPr/>
          </p:nvSpPr>
          <p:spPr bwMode="auto">
            <a:xfrm>
              <a:off x="1333451" y="4516437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07" name="Rechteck 106"/>
            <p:cNvSpPr/>
            <p:nvPr/>
          </p:nvSpPr>
          <p:spPr bwMode="auto">
            <a:xfrm>
              <a:off x="2412950" y="4516437"/>
              <a:ext cx="288925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08" name="Rechteck 107"/>
            <p:cNvSpPr/>
            <p:nvPr/>
          </p:nvSpPr>
          <p:spPr bwMode="auto">
            <a:xfrm>
              <a:off x="1693813" y="4227512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09" name="Rechteck 108"/>
            <p:cNvSpPr/>
            <p:nvPr/>
          </p:nvSpPr>
          <p:spPr bwMode="auto">
            <a:xfrm>
              <a:off x="2054176" y="4227512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6" name="Gruppieren 114"/>
          <p:cNvGrpSpPr/>
          <p:nvPr/>
        </p:nvGrpSpPr>
        <p:grpSpPr>
          <a:xfrm>
            <a:off x="4351482" y="4488449"/>
            <a:ext cx="1408111" cy="433388"/>
            <a:chOff x="4351482" y="4488449"/>
            <a:chExt cx="1408111" cy="433388"/>
          </a:xfrm>
        </p:grpSpPr>
        <p:sp>
          <p:nvSpPr>
            <p:cNvPr id="111" name="Rechteck 110"/>
            <p:cNvSpPr/>
            <p:nvPr/>
          </p:nvSpPr>
          <p:spPr bwMode="auto">
            <a:xfrm>
              <a:off x="4351482" y="4777374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12" name="Rechteck 111"/>
            <p:cNvSpPr/>
            <p:nvPr/>
          </p:nvSpPr>
          <p:spPr bwMode="auto">
            <a:xfrm>
              <a:off x="5470668" y="4777374"/>
              <a:ext cx="288925" cy="144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13" name="Rechteck 112"/>
            <p:cNvSpPr/>
            <p:nvPr/>
          </p:nvSpPr>
          <p:spPr bwMode="auto">
            <a:xfrm>
              <a:off x="4711844" y="4488449"/>
              <a:ext cx="287338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14" name="Rechteck 113"/>
            <p:cNvSpPr/>
            <p:nvPr/>
          </p:nvSpPr>
          <p:spPr bwMode="auto">
            <a:xfrm>
              <a:off x="5097146" y="4488449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4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de-DE" smtClean="0"/>
              <a:t>Collectives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Collective Operations (I)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sz="2800" smtClean="0"/>
              <a:t>Collectivity with respect to a definable subset of ranks (groups)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Each GASPI process can participate in more than one group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Defining a group is a three step procedure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gaspi_group_create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gaspi_group_add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gaspi_group_commit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endParaRPr lang="de-DE" sz="2000" smtClean="0"/>
          </a:p>
          <a:p>
            <a:pPr lvl="1">
              <a:lnSpc>
                <a:spcPct val="80000"/>
              </a:lnSpc>
            </a:pPr>
            <a:r>
              <a:rPr lang="de-DE" sz="2400" smtClean="0"/>
              <a:t>GASPI_GROUP_ALL is a predefined group containing all processes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de-DE" sz="2400" smtClean="0"/>
              <a:t>	</a:t>
            </a:r>
          </a:p>
          <a:p>
            <a:pPr>
              <a:lnSpc>
                <a:spcPct val="80000"/>
              </a:lnSpc>
            </a:pPr>
            <a:endParaRPr lang="de-DE" sz="280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Collective Operations (II)</a:t>
            </a:r>
          </a:p>
        </p:txBody>
      </p:sp>
      <p:sp>
        <p:nvSpPr>
          <p:cNvPr id="1054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z="2800" smtClean="0"/>
              <a:t>All gaspi processes forming a given group have to invoke the operation</a:t>
            </a:r>
          </a:p>
          <a:p>
            <a:r>
              <a:rPr lang="de-DE" sz="2800" smtClean="0"/>
              <a:t>In case of a timeout (GASPI_TIMEOUT), the operation is continued in the next call of the procedure</a:t>
            </a:r>
          </a:p>
          <a:p>
            <a:r>
              <a:rPr lang="de-DE" sz="2800" smtClean="0"/>
              <a:t>A collective operation may involve several procedure calls until completion</a:t>
            </a:r>
          </a:p>
          <a:p>
            <a:r>
              <a:rPr lang="de-DE" sz="2800" smtClean="0"/>
              <a:t>Completion is indicated by return value GASPI_SUCCESS</a:t>
            </a:r>
          </a:p>
          <a:p>
            <a:endParaRPr lang="de-DE" sz="280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Collective Operations (III)</a:t>
            </a:r>
          </a:p>
        </p:txBody>
      </p:sp>
      <p:sp>
        <p:nvSpPr>
          <p:cNvPr id="1064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mtClean="0"/>
              <a:t>Collective operations are exclusive per group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Only one collective operation of a given type on a given group at a given time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Otherwise: undefined behaviour</a:t>
            </a:r>
          </a:p>
          <a:p>
            <a:pPr>
              <a:lnSpc>
                <a:spcPct val="90000"/>
              </a:lnSpc>
            </a:pPr>
            <a:r>
              <a:rPr lang="de-DE" smtClean="0"/>
              <a:t>Example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Two allreduce operations for one group can not run at the same time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An allreduce operation and a barrier are allowed to run at the same time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Collective Functions</a:t>
            </a:r>
          </a:p>
        </p:txBody>
      </p:sp>
      <p:sp>
        <p:nvSpPr>
          <p:cNvPr id="1075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mtClean="0"/>
              <a:t>Built in: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gaspi_barrier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gaspi_allreduce</a:t>
            </a:r>
          </a:p>
          <a:p>
            <a:pPr lvl="2">
              <a:lnSpc>
                <a:spcPct val="90000"/>
              </a:lnSpc>
            </a:pPr>
            <a:r>
              <a:rPr lang="de-DE" smtClean="0"/>
              <a:t>GASPI_OP_MIN, GASPI_OP_MAX, GASPI_OP_SUM</a:t>
            </a:r>
          </a:p>
          <a:p>
            <a:pPr lvl="2">
              <a:lnSpc>
                <a:spcPct val="90000"/>
              </a:lnSpc>
            </a:pPr>
            <a:r>
              <a:rPr lang="de-DE" smtClean="0"/>
              <a:t>GASPI_TYPE_INT, GASPI_TYPE_UINT, GASPI_TYPE_LONG, GASPI_TYPE_ULONG, GASPI_TYPE_FLOAT, GASPI_TYPE_DOUBLE</a:t>
            </a:r>
          </a:p>
          <a:p>
            <a:pPr>
              <a:lnSpc>
                <a:spcPct val="90000"/>
              </a:lnSpc>
            </a:pPr>
            <a:r>
              <a:rPr lang="de-DE" smtClean="0"/>
              <a:t>User defined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gaspi_allreduce user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de-DE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gaspi_barrier</a:t>
            </a:r>
          </a:p>
        </p:txBody>
      </p:sp>
      <p:sp>
        <p:nvSpPr>
          <p:cNvPr id="1085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Collective Function</a:t>
            </a:r>
          </a:p>
        </p:txBody>
      </p:sp>
      <p:pic>
        <p:nvPicPr>
          <p:cNvPr id="10854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2503488"/>
            <a:ext cx="44196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9" name="Rectangle 3"/>
          <p:cNvSpPr>
            <a:spLocks/>
          </p:cNvSpPr>
          <p:nvPr/>
        </p:nvSpPr>
        <p:spPr bwMode="auto">
          <a:xfrm>
            <a:off x="457200" y="3462338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gaspi_allreduce</a:t>
            </a:r>
          </a:p>
        </p:txBody>
      </p:sp>
      <p:pic>
        <p:nvPicPr>
          <p:cNvPr id="10855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7100" y="4124325"/>
            <a:ext cx="5592763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4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de-DE" smtClean="0"/>
              <a:t>Passive communication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z="4000" smtClean="0"/>
              <a:t>Passive Communication Functions (I)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897063"/>
            <a:ext cx="8229600" cy="4960937"/>
          </a:xfrm>
        </p:spPr>
        <p:txBody>
          <a:bodyPr/>
          <a:lstStyle/>
          <a:p>
            <a:r>
              <a:rPr lang="de-DE" smtClean="0"/>
              <a:t>2 sided semantics send/recv</a:t>
            </a:r>
          </a:p>
          <a:p>
            <a:pPr lvl="1"/>
            <a:r>
              <a:rPr lang="de-DE" smtClean="0"/>
              <a:t>gaspi_passive_send </a:t>
            </a:r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2"/>
            <a:r>
              <a:rPr lang="de-DE" smtClean="0"/>
              <a:t>time based blocking</a:t>
            </a:r>
          </a:p>
          <a:p>
            <a:pPr lvl="1">
              <a:buFont typeface="Arial" charset="0"/>
              <a:buNone/>
            </a:pPr>
            <a:endParaRPr lang="de-DE" smtClean="0"/>
          </a:p>
        </p:txBody>
      </p:sp>
      <p:pic>
        <p:nvPicPr>
          <p:cNvPr id="11059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1750" y="3095625"/>
            <a:ext cx="6926263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GASPI history</a:t>
            </a:r>
          </a:p>
        </p:txBody>
      </p:sp>
      <p:sp>
        <p:nvSpPr>
          <p:cNvPr id="19458" name="Inhaltsplatzhalter 2"/>
          <p:cNvSpPr>
            <a:spLocks noGrp="1"/>
          </p:cNvSpPr>
          <p:nvPr>
            <p:ph idx="4294967295"/>
          </p:nvPr>
        </p:nvSpPr>
        <p:spPr>
          <a:xfrm>
            <a:off x="457200" y="1897063"/>
            <a:ext cx="6513513" cy="4229100"/>
          </a:xfrm>
        </p:spPr>
        <p:txBody>
          <a:bodyPr/>
          <a:lstStyle/>
          <a:p>
            <a:pPr eaLnBrk="1" hangingPunct="1"/>
            <a:endParaRPr lang="de-DE" sz="2000" b="1" smtClean="0"/>
          </a:p>
          <a:p>
            <a:pPr eaLnBrk="1" hangingPunct="1"/>
            <a:r>
              <a:rPr lang="de-DE" sz="2000" b="1" smtClean="0"/>
              <a:t>GPI</a:t>
            </a:r>
            <a:endParaRPr lang="de-DE" sz="2000" smtClean="0"/>
          </a:p>
          <a:p>
            <a:pPr lvl="1" eaLnBrk="1" hangingPunct="1"/>
            <a:r>
              <a:rPr lang="de-DE" sz="1800" smtClean="0"/>
              <a:t>originally called </a:t>
            </a:r>
            <a:r>
              <a:rPr lang="en-US" sz="1800" smtClean="0"/>
              <a:t>Fraunhofer Virtual Machine (</a:t>
            </a:r>
            <a:r>
              <a:rPr lang="en-US" sz="1800" b="1" smtClean="0"/>
              <a:t>FVM</a:t>
            </a:r>
            <a:r>
              <a:rPr lang="en-US" sz="1800" smtClean="0"/>
              <a:t>)</a:t>
            </a:r>
          </a:p>
          <a:p>
            <a:pPr lvl="1" eaLnBrk="1" hangingPunct="1"/>
            <a:r>
              <a:rPr lang="de-DE" sz="1800" smtClean="0"/>
              <a:t>developed since 2005</a:t>
            </a:r>
          </a:p>
          <a:p>
            <a:pPr lvl="1" eaLnBrk="1" hangingPunct="1"/>
            <a:r>
              <a:rPr lang="de-DE" sz="1800" smtClean="0"/>
              <a:t>used in many of the industry projects at CC-HPC of Fraunhofer ITWM</a:t>
            </a:r>
          </a:p>
          <a:p>
            <a:pPr eaLnBrk="1" hangingPunct="1">
              <a:buFont typeface="Arial" charset="0"/>
              <a:buNone/>
            </a:pPr>
            <a:endParaRPr lang="de-DE" smtClean="0"/>
          </a:p>
          <a:p>
            <a:pPr eaLnBrk="1" hangingPunct="1"/>
            <a:endParaRPr lang="de-DE" smtClean="0"/>
          </a:p>
          <a:p>
            <a:pPr lvl="1" eaLnBrk="1" hangingPunct="1"/>
            <a:endParaRPr lang="de-DE" smtClean="0"/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424363"/>
            <a:ext cx="571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Inhaltsplatzhalter 2"/>
          <p:cNvSpPr>
            <a:spLocks/>
          </p:cNvSpPr>
          <p:nvPr/>
        </p:nvSpPr>
        <p:spPr bwMode="auto">
          <a:xfrm>
            <a:off x="2355850" y="4011613"/>
            <a:ext cx="6513513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de-DE" sz="2000" b="1">
              <a:solidFill>
                <a:srgbClr val="3B57A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2000" b="1">
                <a:solidFill>
                  <a:srgbClr val="3B57A0"/>
                </a:solidFill>
                <a:latin typeface="Calibri" pitchFamily="34" charset="0"/>
              </a:rPr>
              <a:t>GPI: Winner of the „Joseph von Fraunhofer Preis 2013“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de-DE" sz="2000" b="1">
              <a:solidFill>
                <a:srgbClr val="3B57A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2000" b="1">
                <a:solidFill>
                  <a:srgbClr val="3B57A0"/>
                </a:solidFill>
                <a:latin typeface="Calibri" pitchFamily="34" charset="0"/>
              </a:rPr>
              <a:t>								</a:t>
            </a:r>
            <a:r>
              <a:rPr lang="de-DE" sz="2400" b="1">
                <a:solidFill>
                  <a:srgbClr val="3B57A0"/>
                </a:solidFill>
                <a:latin typeface="Calibri" pitchFamily="34" charset="0"/>
              </a:rPr>
              <a:t>www.gpi-site.com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de-DE" sz="3200">
              <a:solidFill>
                <a:srgbClr val="3B57A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de-DE" sz="3200">
              <a:solidFill>
                <a:srgbClr val="3B57A0"/>
              </a:solidFill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de-DE" sz="280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z="4000" smtClean="0"/>
              <a:t>Passive Communication Functions (II)</a:t>
            </a:r>
          </a:p>
        </p:txBody>
      </p:sp>
      <p:sp>
        <p:nvSpPr>
          <p:cNvPr id="1116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de-DE" smtClean="0"/>
              <a:t>Gaspi_passive receive</a:t>
            </a:r>
          </a:p>
          <a:p>
            <a:pPr lvl="1">
              <a:lnSpc>
                <a:spcPct val="90000"/>
              </a:lnSpc>
            </a:pPr>
            <a:endParaRPr lang="de-DE" smtClean="0"/>
          </a:p>
          <a:p>
            <a:pPr lvl="1">
              <a:lnSpc>
                <a:spcPct val="90000"/>
              </a:lnSpc>
            </a:pPr>
            <a:endParaRPr lang="de-DE" smtClean="0"/>
          </a:p>
          <a:p>
            <a:pPr lvl="1">
              <a:lnSpc>
                <a:spcPct val="90000"/>
              </a:lnSpc>
            </a:pPr>
            <a:endParaRPr lang="de-DE" smtClean="0"/>
          </a:p>
          <a:p>
            <a:pPr lvl="1">
              <a:lnSpc>
                <a:spcPct val="90000"/>
              </a:lnSpc>
            </a:pPr>
            <a:endParaRPr lang="de-DE" smtClean="0"/>
          </a:p>
          <a:p>
            <a:pPr lvl="2">
              <a:lnSpc>
                <a:spcPct val="90000"/>
              </a:lnSpc>
            </a:pPr>
            <a:r>
              <a:rPr lang="de-DE" smtClean="0"/>
              <a:t>Time based blocking</a:t>
            </a:r>
          </a:p>
          <a:p>
            <a:pPr lvl="2">
              <a:lnSpc>
                <a:spcPct val="90000"/>
              </a:lnSpc>
            </a:pPr>
            <a:r>
              <a:rPr lang="de-DE" smtClean="0"/>
              <a:t>Sends calling thread to sleep</a:t>
            </a:r>
          </a:p>
          <a:p>
            <a:pPr lvl="2">
              <a:lnSpc>
                <a:spcPct val="90000"/>
              </a:lnSpc>
            </a:pPr>
            <a:r>
              <a:rPr lang="de-DE" smtClean="0"/>
              <a:t>Wakes up calling thread in case of incoming message or given timeout has been reached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de-DE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de-DE" smtClean="0"/>
          </a:p>
          <a:p>
            <a:pPr lvl="2">
              <a:lnSpc>
                <a:spcPct val="90000"/>
              </a:lnSpc>
              <a:buFont typeface="Arial" charset="0"/>
              <a:buNone/>
            </a:pPr>
            <a:endParaRPr lang="de-DE" smtClean="0"/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2493963"/>
            <a:ext cx="6365875" cy="171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z="4000" smtClean="0"/>
              <a:t>Passive Communication Functions (III)</a:t>
            </a:r>
          </a:p>
        </p:txBody>
      </p:sp>
      <p:sp>
        <p:nvSpPr>
          <p:cNvPr id="1126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endParaRPr lang="de-DE" dirty="0" smtClean="0"/>
          </a:p>
          <a:p>
            <a:r>
              <a:rPr lang="de-DE" dirty="0" smtClean="0"/>
              <a:t>Higher </a:t>
            </a:r>
            <a:r>
              <a:rPr lang="de-DE" dirty="0" err="1" smtClean="0"/>
              <a:t>latency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one-sided</a:t>
            </a:r>
            <a:r>
              <a:rPr lang="de-DE" dirty="0" smtClean="0"/>
              <a:t> </a:t>
            </a:r>
            <a:r>
              <a:rPr lang="de-DE" dirty="0" err="1" smtClean="0"/>
              <a:t>comm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Parameter </a:t>
            </a:r>
            <a:r>
              <a:rPr lang="de-DE" dirty="0" err="1" smtClean="0"/>
              <a:t>exchange</a:t>
            </a:r>
            <a:endParaRPr lang="de-DE" dirty="0" smtClean="0"/>
          </a:p>
          <a:p>
            <a:pPr lvl="2"/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„Passive“ </a:t>
            </a:r>
            <a:r>
              <a:rPr lang="de-DE" dirty="0" err="1" smtClean="0"/>
              <a:t>Active</a:t>
            </a:r>
            <a:r>
              <a:rPr lang="de-DE" dirty="0" smtClean="0"/>
              <a:t> Messages (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 smtClean="0"/>
              <a:t>tutorial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)</a:t>
            </a:r>
          </a:p>
          <a:p>
            <a:pPr lvl="3"/>
            <a:r>
              <a:rPr lang="de-DE" sz="2400" dirty="0" smtClean="0"/>
              <a:t>GASPI Swiss </a:t>
            </a:r>
            <a:r>
              <a:rPr lang="de-DE" sz="2400" dirty="0" err="1" smtClean="0"/>
              <a:t>Army</a:t>
            </a:r>
            <a:r>
              <a:rPr lang="de-DE" sz="2400" dirty="0" smtClean="0"/>
              <a:t> </a:t>
            </a:r>
            <a:r>
              <a:rPr lang="de-DE" sz="2400" dirty="0" err="1" smtClean="0"/>
              <a:t>Knife</a:t>
            </a:r>
            <a:r>
              <a:rPr lang="de-DE" sz="2400" dirty="0" smtClean="0"/>
              <a:t>.</a:t>
            </a:r>
          </a:p>
          <a:p>
            <a:pPr lvl="2">
              <a:buFont typeface="Arial" charset="0"/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z="4000" smtClean="0"/>
              <a:t>Passive Communication Functions (III)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2409522"/>
            <a:ext cx="8566150" cy="4389486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handle_passive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*arg)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de-DE" sz="14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gaspi_pointer_t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vptr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SUCCESS_OR_DIE(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gaspi_segment_ptr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passive_segment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&amp;_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vptr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)); 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gaspi_offset_t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passive_offset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(packet);  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gaspi_rank_t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sender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SUCCESS_OR_DIE(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gaspi_passive_receive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passive_segment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                                     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passive_offset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                                     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                                     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(packet)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                                     , GASPI_BLOCK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                                     ));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packet *t = (packet *) (_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vptr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passive_offset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passive_handler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 t-&gt;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     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execute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requested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remote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(t-&gt;rank, t-&gt;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t-&gt;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offset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NULL;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Fault Tolerance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Features</a:t>
            </a:r>
          </a:p>
        </p:txBody>
      </p:sp>
      <p:sp>
        <p:nvSpPr>
          <p:cNvPr id="10035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800" smtClean="0"/>
              <a:t>Implementation of fault tolerance is up to the application</a:t>
            </a:r>
          </a:p>
          <a:p>
            <a:pPr>
              <a:lnSpc>
                <a:spcPct val="90000"/>
              </a:lnSpc>
            </a:pPr>
            <a:r>
              <a:rPr lang="de-DE" sz="2800" smtClean="0"/>
              <a:t>But: well defined and requestable state guaranteed at any time by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Timeout mechanism</a:t>
            </a:r>
          </a:p>
          <a:p>
            <a:pPr lvl="2">
              <a:lnSpc>
                <a:spcPct val="90000"/>
              </a:lnSpc>
            </a:pPr>
            <a:r>
              <a:rPr lang="de-DE" sz="2000" smtClean="0"/>
              <a:t>Potentially blocking routines equipped with timeout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Error vector</a:t>
            </a:r>
          </a:p>
          <a:p>
            <a:pPr lvl="2">
              <a:lnSpc>
                <a:spcPct val="90000"/>
              </a:lnSpc>
            </a:pPr>
            <a:r>
              <a:rPr lang="de-DE" sz="2000" smtClean="0"/>
              <a:t>contains health state of communication partners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Dynamic node set</a:t>
            </a:r>
          </a:p>
          <a:p>
            <a:pPr lvl="2">
              <a:lnSpc>
                <a:spcPct val="90000"/>
              </a:lnSpc>
            </a:pPr>
            <a:r>
              <a:rPr lang="de-DE" sz="2000" smtClean="0"/>
              <a:t>substitution of failed processes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Questions?</a:t>
            </a:r>
          </a:p>
        </p:txBody>
      </p:sp>
      <p:sp>
        <p:nvSpPr>
          <p:cNvPr id="101378" name="Rectang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Thank you for your attention</a:t>
            </a:r>
          </a:p>
        </p:txBody>
      </p:sp>
      <p:sp>
        <p:nvSpPr>
          <p:cNvPr id="101380" name="Inhaltsplatzhalter 2"/>
          <p:cNvSpPr>
            <a:spLocks/>
          </p:cNvSpPr>
          <p:nvPr/>
        </p:nvSpPr>
        <p:spPr bwMode="auto">
          <a:xfrm>
            <a:off x="457200" y="5656263"/>
            <a:ext cx="31099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www.gaspi.de</a:t>
            </a:r>
          </a:p>
        </p:txBody>
      </p:sp>
      <p:sp>
        <p:nvSpPr>
          <p:cNvPr id="101381" name="Inhaltsplatzhalter 2"/>
          <p:cNvSpPr>
            <a:spLocks/>
          </p:cNvSpPr>
          <p:nvPr/>
        </p:nvSpPr>
        <p:spPr bwMode="auto">
          <a:xfrm>
            <a:off x="5708650" y="5656263"/>
            <a:ext cx="356393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www.gpi-site.com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Scalability</a:t>
            </a:r>
          </a:p>
        </p:txBody>
      </p:sp>
      <p:sp>
        <p:nvSpPr>
          <p:cNvPr id="23554" name="Inhaltsplatzhalter 2"/>
          <p:cNvSpPr>
            <a:spLocks noGrp="1"/>
          </p:cNvSpPr>
          <p:nvPr>
            <p:ph idx="4294967295"/>
          </p:nvPr>
        </p:nvSpPr>
        <p:spPr>
          <a:xfrm>
            <a:off x="457200" y="1897063"/>
            <a:ext cx="8545513" cy="46450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de-DE" sz="2600" b="1" smtClean="0"/>
              <a:t>Performance</a:t>
            </a:r>
          </a:p>
          <a:p>
            <a:pPr eaLnBrk="1" hangingPunct="1"/>
            <a:r>
              <a:rPr lang="de-DE" sz="2200" smtClean="0"/>
              <a:t>One-sided read and writes</a:t>
            </a:r>
          </a:p>
          <a:p>
            <a:pPr eaLnBrk="1" hangingPunct="1"/>
            <a:r>
              <a:rPr lang="de-DE" sz="2200" b="1" smtClean="0"/>
              <a:t>remote completion in PGAS</a:t>
            </a:r>
            <a:r>
              <a:rPr lang="de-DE" sz="2200" smtClean="0"/>
              <a:t> with notifications.</a:t>
            </a:r>
            <a:endParaRPr lang="de-DE" sz="2200" b="1" smtClean="0"/>
          </a:p>
          <a:p>
            <a:pPr eaLnBrk="1" hangingPunct="1"/>
            <a:r>
              <a:rPr lang="de-DE" sz="2200" smtClean="0"/>
              <a:t>Asynchronous execution model</a:t>
            </a:r>
          </a:p>
          <a:p>
            <a:pPr lvl="1" eaLnBrk="1" hangingPunct="1"/>
            <a:r>
              <a:rPr lang="de-DE" sz="2000" b="1" smtClean="0"/>
              <a:t>RDMA queues </a:t>
            </a:r>
            <a:r>
              <a:rPr lang="de-DE" sz="2000" smtClean="0"/>
              <a:t>for one-sided read and write operations, including support for arbitrarily distributed data.</a:t>
            </a:r>
          </a:p>
          <a:p>
            <a:pPr eaLnBrk="1" hangingPunct="1"/>
            <a:r>
              <a:rPr lang="de-DE" sz="2200" smtClean="0"/>
              <a:t>Threadsafety</a:t>
            </a:r>
          </a:p>
          <a:p>
            <a:pPr lvl="1" eaLnBrk="1" hangingPunct="1"/>
            <a:r>
              <a:rPr lang="de-DE" sz="2000" smtClean="0"/>
              <a:t>Multithreaded communication is the default rather than the exception.</a:t>
            </a:r>
          </a:p>
          <a:p>
            <a:pPr eaLnBrk="1" hangingPunct="1"/>
            <a:r>
              <a:rPr lang="de-DE" sz="2200" smtClean="0"/>
              <a:t>Write, Notify, Write_Notifiy</a:t>
            </a:r>
          </a:p>
          <a:p>
            <a:pPr lvl="1" eaLnBrk="1" hangingPunct="1"/>
            <a:r>
              <a:rPr lang="de-DE" sz="2000" smtClean="0"/>
              <a:t> </a:t>
            </a:r>
            <a:r>
              <a:rPr lang="de-DE" sz="2000" b="1" smtClean="0"/>
              <a:t>relaxed synchronization </a:t>
            </a:r>
            <a:r>
              <a:rPr lang="de-DE" sz="2000" smtClean="0"/>
              <a:t>with double buffering</a:t>
            </a:r>
          </a:p>
          <a:p>
            <a:pPr lvl="1" eaLnBrk="1" hangingPunct="1"/>
            <a:r>
              <a:rPr lang="de-DE" sz="2000" smtClean="0"/>
              <a:t>traditional (asynchronous) handshake mechanisms remain possible.</a:t>
            </a:r>
          </a:p>
          <a:p>
            <a:pPr eaLnBrk="1" hangingPunct="1"/>
            <a:r>
              <a:rPr lang="de-DE" sz="2200" smtClean="0"/>
              <a:t>No Buffered Communication  - Zero Copy.</a:t>
            </a:r>
          </a:p>
        </p:txBody>
      </p:sp>
      <p:pic>
        <p:nvPicPr>
          <p:cNvPr id="23555" name="Picture 5" descr="a350pic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0575" y="1119188"/>
            <a:ext cx="1328738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2921</Words>
  <Application>Microsoft Office PowerPoint</Application>
  <PresentationFormat>Bildschirmpräsentation (4:3)</PresentationFormat>
  <Paragraphs>756</Paragraphs>
  <Slides>85</Slides>
  <Notes>0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85</vt:i4>
      </vt:variant>
    </vt:vector>
  </HeadingPairs>
  <TitlesOfParts>
    <vt:vector size="86" baseType="lpstr">
      <vt:lpstr>Office-Design</vt:lpstr>
      <vt:lpstr>GASPI Tutorial</vt:lpstr>
      <vt:lpstr>Goals</vt:lpstr>
      <vt:lpstr>Outline</vt:lpstr>
      <vt:lpstr>Outline</vt:lpstr>
      <vt:lpstr>Introduction to GASPI</vt:lpstr>
      <vt:lpstr>Motivation</vt:lpstr>
      <vt:lpstr>Key Objectives of GASPI</vt:lpstr>
      <vt:lpstr>GASPI history</vt:lpstr>
      <vt:lpstr>Scalability</vt:lpstr>
      <vt:lpstr>Scalability</vt:lpstr>
      <vt:lpstr>Flexibility and Versatility</vt:lpstr>
      <vt:lpstr>Flexibility</vt:lpstr>
      <vt:lpstr>Flexibility</vt:lpstr>
      <vt:lpstr>Failure Tolerance</vt:lpstr>
      <vt:lpstr>The GASPI API</vt:lpstr>
      <vt:lpstr>Execution Model</vt:lpstr>
      <vt:lpstr>GASPI Exection Model</vt:lpstr>
      <vt:lpstr>GASPI Return Values</vt:lpstr>
      <vt:lpstr>success_or_die.h</vt:lpstr>
      <vt:lpstr>Timeout Mechanism</vt:lpstr>
      <vt:lpstr>GASPI Process Management</vt:lpstr>
      <vt:lpstr>GASPI Initialization</vt:lpstr>
      <vt:lpstr>GASPI Finalization</vt:lpstr>
      <vt:lpstr>GASPI Process Identification</vt:lpstr>
      <vt:lpstr>GASPI Process Configuration</vt:lpstr>
      <vt:lpstr>GASPI Process  Configuration</vt:lpstr>
      <vt:lpstr>GASPI „hello world“</vt:lpstr>
      <vt:lpstr>Communication example</vt:lpstr>
      <vt:lpstr>onesided.c (I)</vt:lpstr>
      <vt:lpstr>onesided.c (II)</vt:lpstr>
      <vt:lpstr>Memory Segments</vt:lpstr>
      <vt:lpstr>Segments</vt:lpstr>
      <vt:lpstr>GASPI Segments</vt:lpstr>
      <vt:lpstr>Segment Functions</vt:lpstr>
      <vt:lpstr>GASPI Segment Allocation </vt:lpstr>
      <vt:lpstr>GASPI Segment Creation </vt:lpstr>
      <vt:lpstr>GASPI Segment Deletion </vt:lpstr>
      <vt:lpstr>GASPI Segment Utils</vt:lpstr>
      <vt:lpstr>Using Segments (I)</vt:lpstr>
      <vt:lpstr>Using Segments (II)</vt:lpstr>
      <vt:lpstr>One-sided Communication</vt:lpstr>
      <vt:lpstr>GASPI One-sided Communication</vt:lpstr>
      <vt:lpstr>GASPI One-sided Communication</vt:lpstr>
      <vt:lpstr>GASPI One-sided Communication</vt:lpstr>
      <vt:lpstr>Queues (I)</vt:lpstr>
      <vt:lpstr>Queues (II)</vt:lpstr>
      <vt:lpstr>Weak Synchronization</vt:lpstr>
      <vt:lpstr>Weak Synchronization</vt:lpstr>
      <vt:lpstr>GASPI Weak Synchronization</vt:lpstr>
      <vt:lpstr>GASPI Weak Synchronization</vt:lpstr>
      <vt:lpstr>GASPI Weak Synchronization</vt:lpstr>
      <vt:lpstr>waitsome.c</vt:lpstr>
      <vt:lpstr>Extended One-sided Calls</vt:lpstr>
      <vt:lpstr>Dataflow model</vt:lpstr>
      <vt:lpstr>The MPI Ring Exchange </vt:lpstr>
      <vt:lpstr>The MPI Ring Exchange </vt:lpstr>
      <vt:lpstr>The MPI Ring Exchange </vt:lpstr>
      <vt:lpstr>The MPI Ring Exchange </vt:lpstr>
      <vt:lpstr>The MPI Ring Exchange </vt:lpstr>
      <vt:lpstr>The MPI Ring Exchange </vt:lpstr>
      <vt:lpstr>The MPI Ring Exchange </vt:lpstr>
      <vt:lpstr>The MPI Ring Exchange </vt:lpstr>
      <vt:lpstr>The MPI Ring Exchange </vt:lpstr>
      <vt:lpstr>The MPI Ring Exchange </vt:lpstr>
      <vt:lpstr>The GASPI Ring Exchange </vt:lpstr>
      <vt:lpstr>The GASPI Ring Exchange </vt:lpstr>
      <vt:lpstr>The GASPI Ring Exchange </vt:lpstr>
      <vt:lpstr>The GASPI Ring Exchange </vt:lpstr>
      <vt:lpstr>The GASPI Ring Exchange </vt:lpstr>
      <vt:lpstr>The GASPI Ring Exchange </vt:lpstr>
      <vt:lpstr>The GASPI Ring Exchange </vt:lpstr>
      <vt:lpstr>Collectives</vt:lpstr>
      <vt:lpstr>Collective Operations (I)</vt:lpstr>
      <vt:lpstr>Collective Operations (II)</vt:lpstr>
      <vt:lpstr>Collective Operations (III)</vt:lpstr>
      <vt:lpstr>Collective Functions</vt:lpstr>
      <vt:lpstr>GASPI Collective Function</vt:lpstr>
      <vt:lpstr>Passive communication</vt:lpstr>
      <vt:lpstr>Passive Communication Functions (I)</vt:lpstr>
      <vt:lpstr>Passive Communication Functions (II)</vt:lpstr>
      <vt:lpstr>Passive Communication Functions (III)</vt:lpstr>
      <vt:lpstr>Passive Communication Functions (III)</vt:lpstr>
      <vt:lpstr>Fault Tolerance</vt:lpstr>
      <vt:lpstr>Features</vt:lpstr>
      <vt:lpstr>Questions?</vt:lpstr>
    </vt:vector>
  </TitlesOfParts>
  <Company>Fraunhofer SCAI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Till Martensmeier</dc:creator>
  <cp:lastModifiedBy>csimmend</cp:lastModifiedBy>
  <cp:revision>304</cp:revision>
  <dcterms:created xsi:type="dcterms:W3CDTF">2011-08-04T07:58:50Z</dcterms:created>
  <dcterms:modified xsi:type="dcterms:W3CDTF">2014-09-22T08:09:34Z</dcterms:modified>
</cp:coreProperties>
</file>