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9" r:id="rId3"/>
    <p:sldId id="256" r:id="rId4"/>
    <p:sldId id="257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267" r:id="rId14"/>
    <p:sldId id="270" r:id="rId15"/>
    <p:sldId id="273" r:id="rId16"/>
    <p:sldId id="276" r:id="rId17"/>
    <p:sldId id="274" r:id="rId18"/>
    <p:sldId id="275" r:id="rId19"/>
    <p:sldId id="271" r:id="rId20"/>
    <p:sldId id="268" r:id="rId21"/>
    <p:sldId id="272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8" d="100"/>
          <a:sy n="108" d="100"/>
        </p:scale>
        <p:origin x="-1112" y="5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60490-1729-0543-B3C1-F32A76B1DA7A}" type="datetimeFigureOut">
              <a:t>23/09/16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045D-B8EF-0240-A893-8EBBE59F9A0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95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60490-1729-0543-B3C1-F32A76B1DA7A}" type="datetimeFigureOut">
              <a:t>23/09/16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045D-B8EF-0240-A893-8EBBE59F9A0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40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60490-1729-0543-B3C1-F32A76B1DA7A}" type="datetimeFigureOut">
              <a:t>23/09/16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045D-B8EF-0240-A893-8EBBE59F9A0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15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60490-1729-0543-B3C1-F32A76B1DA7A}" type="datetimeFigureOut">
              <a:t>23/09/16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045D-B8EF-0240-A893-8EBBE59F9A0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10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60490-1729-0543-B3C1-F32A76B1DA7A}" type="datetimeFigureOut">
              <a:t>23/09/16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045D-B8EF-0240-A893-8EBBE59F9A0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06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60490-1729-0543-B3C1-F32A76B1DA7A}" type="datetimeFigureOut">
              <a:t>23/09/16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045D-B8EF-0240-A893-8EBBE59F9A0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13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60490-1729-0543-B3C1-F32A76B1DA7A}" type="datetimeFigureOut">
              <a:t>23/09/16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045D-B8EF-0240-A893-8EBBE59F9A0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55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60490-1729-0543-B3C1-F32A76B1DA7A}" type="datetimeFigureOut">
              <a:t>23/09/16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045D-B8EF-0240-A893-8EBBE59F9A0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19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60490-1729-0543-B3C1-F32A76B1DA7A}" type="datetimeFigureOut">
              <a:t>23/09/16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045D-B8EF-0240-A893-8EBBE59F9A0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9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60490-1729-0543-B3C1-F32A76B1DA7A}" type="datetimeFigureOut">
              <a:t>23/09/16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045D-B8EF-0240-A893-8EBBE59F9A0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15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60490-1729-0543-B3C1-F32A76B1DA7A}" type="datetimeFigureOut">
              <a:t>23/09/16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045D-B8EF-0240-A893-8EBBE59F9A0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0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60490-1729-0543-B3C1-F32A76B1DA7A}" type="datetimeFigureOut">
              <a:t>23/09/16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3045D-B8EF-0240-A893-8EBBE59F9A0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16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Zj-OjHHZKkOPvghXPSDS2BrMsfqkEHYEajpMF1QZF-NXzvHWSCVdaQYiMdPygBE5PN0OcVGz0bxvPJzjvsCk5xGu7P-Yej3Db-YeKOgS52n4FyVWPb4yUD3TGDbaSX-3igl4Xd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878" y="6071352"/>
            <a:ext cx="994160" cy="67975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96564" y="-151183"/>
            <a:ext cx="9540908" cy="59868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1601" y="2116547"/>
            <a:ext cx="58041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Lato Regular"/>
                <a:cs typeface="Lato Regular"/>
              </a:rPr>
              <a:t>Réseaux neuronaux</a:t>
            </a:r>
          </a:p>
          <a:p>
            <a:pPr algn="ctr"/>
            <a:endParaRPr lang="en-US">
              <a:solidFill>
                <a:schemeClr val="bg1"/>
              </a:solidFill>
              <a:latin typeface="Lato Regular"/>
              <a:cs typeface="Lato Regular"/>
            </a:endParaRPr>
          </a:p>
          <a:p>
            <a:pPr algn="ctr"/>
            <a:r>
              <a:rPr lang="en-US">
                <a:solidFill>
                  <a:schemeClr val="bg1"/>
                </a:solidFill>
                <a:latin typeface="Lato Regular"/>
                <a:cs typeface="Lato Regular"/>
              </a:rPr>
              <a:t>Partie 1 : Modèle du neurone, Multiple Layer Perceptron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994517" y="328065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04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Zj-OjHHZKkOPvghXPSDS2BrMsfqkEHYEajpMF1QZF-NXzvHWSCVdaQYiMdPygBE5PN0OcVGz0bxvPJzjvsCk5xGu7P-Yej3Db-YeKOgS52n4FyVWPb4yUD3TGDbaSX-3igl4Xd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878" y="6071352"/>
            <a:ext cx="994160" cy="67975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96564" y="-151182"/>
            <a:ext cx="9540908" cy="604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719612" y="60472"/>
            <a:ext cx="288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04501-4EE9-274C-9D35-85C4A325C5DA}" type="slidenum">
              <a:rPr lang="en-US" sz="1400">
                <a:solidFill>
                  <a:schemeClr val="bg1"/>
                </a:solidFill>
                <a:latin typeface="Lato Regular"/>
                <a:cs typeface="Lato Regular"/>
              </a:rPr>
              <a:t>10</a:t>
            </a:fld>
            <a:endParaRPr lang="en-US" sz="140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480" y="60472"/>
            <a:ext cx="2469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Lato Regular"/>
                <a:cs typeface="Lato Regular"/>
              </a:rPr>
              <a:t>Réseaux neuronaux - partie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4525" y="708963"/>
            <a:ext cx="4061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Lato Regular"/>
                <a:cs typeface="Lato Regular"/>
              </a:rPr>
              <a:t>Maintenant on met plein de neurones !</a:t>
            </a:r>
          </a:p>
        </p:txBody>
      </p:sp>
      <p:pic>
        <p:nvPicPr>
          <p:cNvPr id="2" name="Picture 1" descr="1.png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25"/>
          <a:stretch/>
        </p:blipFill>
        <p:spPr>
          <a:xfrm>
            <a:off x="1484639" y="1982786"/>
            <a:ext cx="6287982" cy="30615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279243" y="4526925"/>
            <a:ext cx="1493378" cy="6114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93477" y="1540331"/>
            <a:ext cx="1953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Neurones d’entrée</a:t>
            </a:r>
          </a:p>
          <a:p>
            <a:r>
              <a:rPr lang="en-US" b="1"/>
              <a:t>Couche d’entrée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070665" y="1540331"/>
            <a:ext cx="1974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Neurones de sortie</a:t>
            </a:r>
          </a:p>
          <a:p>
            <a:r>
              <a:rPr lang="en-US" b="1"/>
              <a:t>Couche de sortie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522951" y="5079564"/>
            <a:ext cx="23134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Couches de neurones</a:t>
            </a:r>
          </a:p>
          <a:p>
            <a:r>
              <a:rPr lang="en-US"/>
              <a:t>dites </a:t>
            </a:r>
            <a:r>
              <a:rPr lang="en-US" b="1"/>
              <a:t>couches cachées</a:t>
            </a:r>
          </a:p>
          <a:p>
            <a:r>
              <a:rPr lang="en-US"/>
              <a:t>(ici 2 couches cachées)</a:t>
            </a:r>
          </a:p>
        </p:txBody>
      </p:sp>
    </p:spTree>
    <p:extLst>
      <p:ext uri="{BB962C8B-B14F-4D97-AF65-F5344CB8AC3E}">
        <p14:creationId xmlns:p14="http://schemas.microsoft.com/office/powerpoint/2010/main" val="269435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Zj-OjHHZKkOPvghXPSDS2BrMsfqkEHYEajpMF1QZF-NXzvHWSCVdaQYiMdPygBE5PN0OcVGz0bxvPJzjvsCk5xGu7P-Yej3Db-YeKOgS52n4FyVWPb4yUD3TGDbaSX-3igl4Xd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878" y="6071352"/>
            <a:ext cx="994160" cy="67975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96564" y="-151182"/>
            <a:ext cx="9540908" cy="604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719612" y="60472"/>
            <a:ext cx="288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04501-4EE9-274C-9D35-85C4A325C5DA}" type="slidenum">
              <a:rPr lang="en-US" sz="1400">
                <a:solidFill>
                  <a:schemeClr val="bg1"/>
                </a:solidFill>
                <a:latin typeface="Lato Regular"/>
                <a:cs typeface="Lato Regular"/>
              </a:rPr>
              <a:t>11</a:t>
            </a:fld>
            <a:endParaRPr lang="en-US" sz="140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480" y="60472"/>
            <a:ext cx="2469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Lato Regular"/>
                <a:cs typeface="Lato Regular"/>
              </a:rPr>
              <a:t>Réseaux neuronaux - partie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4525" y="708963"/>
            <a:ext cx="484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Lato Regular"/>
                <a:cs typeface="Lato Regular"/>
              </a:rPr>
              <a:t>La partie difficile : rétropropagation de l’erreur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74" y="2037776"/>
            <a:ext cx="3572188" cy="336582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011002" y="2806762"/>
            <a:ext cx="547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-0.7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71508" y="2437430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0.2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49781" y="388413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0.8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372227" y="193182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284800" y="193182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88914" y="237954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376341" y="239129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188329" y="3443067"/>
            <a:ext cx="547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-0.7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95670" y="4539592"/>
            <a:ext cx="59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0.26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674328" y="3632846"/>
            <a:ext cx="76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3">
                    <a:lumMod val="50000"/>
                  </a:schemeClr>
                </a:solidFill>
              </a:rPr>
              <a:t>&gt; 0.33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076711" y="5083034"/>
            <a:ext cx="83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voulu : </a:t>
            </a:r>
            <a:r>
              <a:rPr lang="en-US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839617" y="2437430"/>
            <a:ext cx="547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-0.3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506259" y="2814603"/>
            <a:ext cx="547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-0.1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261788" y="3443067"/>
            <a:ext cx="547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-0.3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747787" y="3632846"/>
            <a:ext cx="76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3">
                    <a:lumMod val="50000"/>
                  </a:schemeClr>
                </a:solidFill>
              </a:rPr>
              <a:t>&gt; 0.42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363965" y="4060054"/>
            <a:ext cx="664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-0.23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616712" y="4759985"/>
            <a:ext cx="76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3">
                    <a:lumMod val="50000"/>
                  </a:schemeClr>
                </a:solidFill>
              </a:rPr>
              <a:t>&gt; 0.57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64525" y="1031263"/>
            <a:ext cx="528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Exemple d’application : porte OR complexe (pour rien)</a:t>
            </a:r>
          </a:p>
        </p:txBody>
      </p:sp>
    </p:spTree>
    <p:extLst>
      <p:ext uri="{BB962C8B-B14F-4D97-AF65-F5344CB8AC3E}">
        <p14:creationId xmlns:p14="http://schemas.microsoft.com/office/powerpoint/2010/main" val="77881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Zj-OjHHZKkOPvghXPSDS2BrMsfqkEHYEajpMF1QZF-NXzvHWSCVdaQYiMdPygBE5PN0OcVGz0bxvPJzjvsCk5xGu7P-Yej3Db-YeKOgS52n4FyVWPb4yUD3TGDbaSX-3igl4Xd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878" y="6071352"/>
            <a:ext cx="994160" cy="67975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96564" y="-151182"/>
            <a:ext cx="9540908" cy="604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719612" y="60472"/>
            <a:ext cx="288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04501-4EE9-274C-9D35-85C4A325C5DA}" type="slidenum">
              <a:rPr lang="en-US" sz="1400">
                <a:solidFill>
                  <a:schemeClr val="bg1"/>
                </a:solidFill>
                <a:latin typeface="Lato Regular"/>
                <a:cs typeface="Lato Regular"/>
              </a:rPr>
              <a:t>12</a:t>
            </a:fld>
            <a:endParaRPr lang="en-US" sz="140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480" y="60472"/>
            <a:ext cx="2469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Lato Regular"/>
                <a:cs typeface="Lato Regular"/>
              </a:rPr>
              <a:t>Réseaux neuronaux - partie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4525" y="708963"/>
            <a:ext cx="484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Lato Regular"/>
                <a:cs typeface="Lato Regular"/>
              </a:rPr>
              <a:t>La partie difficile : rétropropagation de l’erreur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81318" y="4551728"/>
            <a:ext cx="31854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Lato Regular"/>
                <a:cs typeface="Lato Regular"/>
              </a:rPr>
              <a:t>e = g’(s)*Δr</a:t>
            </a:r>
          </a:p>
          <a:p>
            <a:r>
              <a:rPr lang="en-US" sz="1400">
                <a:latin typeface="Lato Regular"/>
                <a:cs typeface="Lato Regular"/>
              </a:rPr>
              <a:t>Δr = voulu - résultat</a:t>
            </a:r>
          </a:p>
          <a:p>
            <a:r>
              <a:rPr lang="en-US" sz="1400">
                <a:latin typeface="Lato Regular"/>
                <a:cs typeface="Lato Regular"/>
              </a:rPr>
              <a:t>s = résultat de la combinaison (somme)</a:t>
            </a:r>
          </a:p>
          <a:p>
            <a:r>
              <a:rPr lang="en-US" sz="1400">
                <a:latin typeface="Lato Regular"/>
                <a:cs typeface="Lato Regular"/>
              </a:rPr>
              <a:t>g = fonction d’activation (ici dérivée)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375293" y="2832875"/>
            <a:ext cx="40575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Lato Regular"/>
                <a:cs typeface="Lato Regular"/>
              </a:rPr>
              <a:t>e = g’(s)*∑(w</a:t>
            </a:r>
            <a:r>
              <a:rPr lang="en-US" b="1" baseline="-25000">
                <a:latin typeface="Lato Regular"/>
                <a:cs typeface="Lato Regular"/>
              </a:rPr>
              <a:t>i</a:t>
            </a:r>
            <a:r>
              <a:rPr lang="en-US" b="1">
                <a:latin typeface="Lato Regular"/>
                <a:cs typeface="Lato Regular"/>
              </a:rPr>
              <a:t>*e</a:t>
            </a:r>
            <a:r>
              <a:rPr lang="en-US" b="1" baseline="-25000">
                <a:latin typeface="Lato Regular"/>
                <a:cs typeface="Lato Regular"/>
              </a:rPr>
              <a:t>i</a:t>
            </a:r>
            <a:r>
              <a:rPr lang="en-US" b="1">
                <a:latin typeface="Lato Regular"/>
                <a:cs typeface="Lato Regular"/>
              </a:rPr>
              <a:t>)</a:t>
            </a:r>
          </a:p>
          <a:p>
            <a:r>
              <a:rPr lang="en-US" sz="1400">
                <a:latin typeface="Lato Regular"/>
                <a:cs typeface="Lato Regular"/>
              </a:rPr>
              <a:t>∑(w</a:t>
            </a:r>
            <a:r>
              <a:rPr lang="en-US" sz="1400" baseline="-25000">
                <a:latin typeface="Lato Regular"/>
                <a:cs typeface="Lato Regular"/>
              </a:rPr>
              <a:t>i</a:t>
            </a:r>
            <a:r>
              <a:rPr lang="en-US" sz="1400">
                <a:latin typeface="Lato Regular"/>
                <a:cs typeface="Lato Regular"/>
              </a:rPr>
              <a:t>*e</a:t>
            </a:r>
            <a:r>
              <a:rPr lang="en-US" sz="1400" baseline="-25000">
                <a:latin typeface="Lato Regular"/>
                <a:cs typeface="Lato Regular"/>
              </a:rPr>
              <a:t>i</a:t>
            </a:r>
            <a:r>
              <a:rPr lang="en-US" sz="1400">
                <a:latin typeface="Lato Regular"/>
                <a:cs typeface="Lato Regular"/>
              </a:rPr>
              <a:t>) : poids et erreur des connexions sortantes</a:t>
            </a:r>
          </a:p>
          <a:p>
            <a:r>
              <a:rPr lang="en-US" sz="1400">
                <a:latin typeface="Lato Regular"/>
                <a:cs typeface="Lato Regular"/>
              </a:rPr>
              <a:t>s = résultat de la combinaison (somme)</a:t>
            </a:r>
          </a:p>
          <a:p>
            <a:r>
              <a:rPr lang="en-US" sz="1400">
                <a:latin typeface="Lato Regular"/>
                <a:cs typeface="Lato Regular"/>
              </a:rPr>
              <a:t>g = fonction d’activation (ici dérivée)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387052" y="1582086"/>
            <a:ext cx="2195483" cy="894274"/>
            <a:chOff x="4387052" y="1582086"/>
            <a:chExt cx="2195483" cy="894274"/>
          </a:xfrm>
        </p:grpSpPr>
        <p:sp>
          <p:nvSpPr>
            <p:cNvPr id="10" name="TextBox 9"/>
            <p:cNvSpPr txBox="1"/>
            <p:nvPr/>
          </p:nvSpPr>
          <p:spPr>
            <a:xfrm>
              <a:off x="4387052" y="1582086"/>
              <a:ext cx="219548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Pour </a:t>
              </a:r>
              <a:r>
                <a:rPr lang="en-US" sz="1400" i="1"/>
                <a:t>g</a:t>
              </a:r>
              <a:r>
                <a:rPr lang="en-US" sz="1400"/>
                <a:t> la fonction sigmoïde</a:t>
              </a:r>
            </a:p>
            <a:p>
              <a:endParaRPr lang="en-US" sz="1400"/>
            </a:p>
            <a:p>
              <a:r>
                <a:rPr lang="en-US" sz="1400" i="1"/>
                <a:t>g’(x) = 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02764" y="1922672"/>
              <a:ext cx="837284" cy="553688"/>
            </a:xfrm>
            <a:prstGeom prst="rect">
              <a:avLst/>
            </a:prstGeom>
          </p:spPr>
        </p:pic>
      </p:grpSp>
      <p:sp>
        <p:nvSpPr>
          <p:cNvPr id="28" name="TextBox 27"/>
          <p:cNvSpPr txBox="1"/>
          <p:nvPr/>
        </p:nvSpPr>
        <p:spPr>
          <a:xfrm>
            <a:off x="5647627" y="4551350"/>
            <a:ext cx="3091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= g’(0.26)*(1-0.57) = 0.25 * 0.43 = </a:t>
            </a:r>
            <a:r>
              <a:rPr lang="en-US">
                <a:solidFill>
                  <a:srgbClr val="FF0000"/>
                </a:solidFill>
              </a:rPr>
              <a:t>0.11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52614" y="2845499"/>
            <a:ext cx="224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= g’(-0.3)*(0.8*0.11) = </a:t>
            </a:r>
            <a:r>
              <a:rPr lang="en-US">
                <a:solidFill>
                  <a:srgbClr val="FF0000"/>
                </a:solidFill>
              </a:rPr>
              <a:t>0.02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alphaModFix amt="2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67" y="2039508"/>
            <a:ext cx="3572188" cy="3365826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36795" y="2808494"/>
            <a:ext cx="82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w=-0.7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56193" y="2439162"/>
            <a:ext cx="756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w=0.2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98020" y="193355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10593" y="193355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14707" y="238127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102134" y="239303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31809" y="3444799"/>
            <a:ext cx="752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s=-0.7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839150" y="4541324"/>
            <a:ext cx="799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s=0.26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294290" y="3681610"/>
            <a:ext cx="115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3">
                    <a:lumMod val="50000"/>
                  </a:schemeClr>
                </a:solidFill>
              </a:rPr>
              <a:t>g(s) = 0.33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02504" y="5382725"/>
            <a:ext cx="83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voulu : </a:t>
            </a:r>
            <a:r>
              <a:rPr lang="en-US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471338" y="2439162"/>
            <a:ext cx="82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w=-0.3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232052" y="2816335"/>
            <a:ext cx="82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w=-0.1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905268" y="3444799"/>
            <a:ext cx="752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s=-0.3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238400" y="3681610"/>
            <a:ext cx="115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3">
                    <a:lumMod val="50000"/>
                  </a:schemeClr>
                </a:solidFill>
              </a:rPr>
              <a:t>g(s) = 0.42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89758" y="4061786"/>
            <a:ext cx="944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w=-0.23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236674" y="4808749"/>
            <a:ext cx="115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3">
                    <a:lumMod val="50000"/>
                  </a:schemeClr>
                </a:solidFill>
              </a:rPr>
              <a:t>g(s) = 0.57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538498" y="5049492"/>
            <a:ext cx="823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e=0.11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232052" y="3914587"/>
            <a:ext cx="823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e=0.02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275574" y="4121490"/>
            <a:ext cx="756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w=0.8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64525" y="1031263"/>
            <a:ext cx="528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Exemple d’application : porte OR complexe (pour rien)</a:t>
            </a:r>
          </a:p>
        </p:txBody>
      </p:sp>
    </p:spTree>
    <p:extLst>
      <p:ext uri="{BB962C8B-B14F-4D97-AF65-F5344CB8AC3E}">
        <p14:creationId xmlns:p14="http://schemas.microsoft.com/office/powerpoint/2010/main" val="87226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0"/>
      <p:bldP spid="28" grpId="0"/>
      <p:bldP spid="31" grpId="0"/>
      <p:bldP spid="51" grpId="0"/>
      <p:bldP spid="5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Zj-OjHHZKkOPvghXPSDS2BrMsfqkEHYEajpMF1QZF-NXzvHWSCVdaQYiMdPygBE5PN0OcVGz0bxvPJzjvsCk5xGu7P-Yej3Db-YeKOgS52n4FyVWPb4yUD3TGDbaSX-3igl4Xd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878" y="6071352"/>
            <a:ext cx="994160" cy="67975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96564" y="-151182"/>
            <a:ext cx="9540908" cy="604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719612" y="60472"/>
            <a:ext cx="288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04501-4EE9-274C-9D35-85C4A325C5DA}" type="slidenum">
              <a:rPr lang="en-US" sz="1400">
                <a:solidFill>
                  <a:schemeClr val="bg1"/>
                </a:solidFill>
                <a:latin typeface="Lato Regular"/>
                <a:cs typeface="Lato Regular"/>
              </a:rPr>
              <a:t>13</a:t>
            </a:fld>
            <a:endParaRPr lang="en-US" sz="140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480" y="60472"/>
            <a:ext cx="2469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Lato Regular"/>
                <a:cs typeface="Lato Regular"/>
              </a:rPr>
              <a:t>Réseaux neuronaux - partie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4525" y="708963"/>
            <a:ext cx="484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Lato Regular"/>
                <a:cs typeface="Lato Regular"/>
              </a:rPr>
              <a:t>La partie difficile : rétropropagation de l’erreur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24302" y="2977770"/>
            <a:ext cx="249526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>
                <a:latin typeface="Lato Regular"/>
                <a:cs typeface="Lato Regular"/>
              </a:rPr>
              <a:t>Modification des coefficients</a:t>
            </a:r>
          </a:p>
          <a:p>
            <a:r>
              <a:rPr lang="en-US" b="1">
                <a:latin typeface="Lato Regular"/>
                <a:cs typeface="Lato Regular"/>
              </a:rPr>
              <a:t>w</a:t>
            </a:r>
            <a:r>
              <a:rPr lang="en-US" b="1" baseline="-25000">
                <a:latin typeface="Lato Regular"/>
                <a:cs typeface="Lato Regular"/>
              </a:rPr>
              <a:t>i-&gt;j</a:t>
            </a:r>
            <a:r>
              <a:rPr lang="en-US" b="1">
                <a:latin typeface="Lato Regular"/>
                <a:cs typeface="Lato Regular"/>
              </a:rPr>
              <a:t> = w</a:t>
            </a:r>
            <a:r>
              <a:rPr lang="en-US" b="1" baseline="-25000">
                <a:latin typeface="Lato Regular"/>
                <a:cs typeface="Lato Regular"/>
              </a:rPr>
              <a:t>i-&gt;j  </a:t>
            </a:r>
            <a:r>
              <a:rPr lang="en-US" b="1">
                <a:latin typeface="Lato Regular"/>
                <a:cs typeface="Lato Regular"/>
              </a:rPr>
              <a:t>+ λ. e</a:t>
            </a:r>
            <a:r>
              <a:rPr lang="en-US" b="1" baseline="-25000">
                <a:latin typeface="Lato Regular"/>
                <a:cs typeface="Lato Regular"/>
              </a:rPr>
              <a:t>j</a:t>
            </a:r>
            <a:r>
              <a:rPr lang="en-US" b="1">
                <a:latin typeface="Lato Regular"/>
                <a:cs typeface="Lato Regular"/>
              </a:rPr>
              <a:t> . g(s</a:t>
            </a:r>
            <a:r>
              <a:rPr lang="en-US" b="1" baseline="-25000">
                <a:latin typeface="Lato Regular"/>
                <a:cs typeface="Lato Regular"/>
              </a:rPr>
              <a:t>i</a:t>
            </a:r>
            <a:r>
              <a:rPr lang="en-US" b="1">
                <a:latin typeface="Lato Regular"/>
                <a:cs typeface="Lato Regular"/>
              </a:rPr>
              <a:t>)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alphaModFix amt="2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67" y="2039508"/>
            <a:ext cx="3572188" cy="3365826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36795" y="2808494"/>
            <a:ext cx="82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w=-0.7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56193" y="2439162"/>
            <a:ext cx="756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w=0.2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275574" y="4121490"/>
            <a:ext cx="756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w=0.8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98020" y="193355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10593" y="193355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14707" y="238127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102134" y="239303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31809" y="3444799"/>
            <a:ext cx="752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s=-0.7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839150" y="4541324"/>
            <a:ext cx="799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s=0.26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294290" y="3681610"/>
            <a:ext cx="115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3">
                    <a:lumMod val="50000"/>
                  </a:schemeClr>
                </a:solidFill>
              </a:rPr>
              <a:t>g(s) = 0.33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02504" y="5382725"/>
            <a:ext cx="83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voulu : </a:t>
            </a:r>
            <a:r>
              <a:rPr lang="en-US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471338" y="2439162"/>
            <a:ext cx="82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w=-0.3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232052" y="2816335"/>
            <a:ext cx="82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w=-0.1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905268" y="3444799"/>
            <a:ext cx="752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s=-0.3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89758" y="4061786"/>
            <a:ext cx="944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w=-0.23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236674" y="4808749"/>
            <a:ext cx="115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3">
                    <a:lumMod val="50000"/>
                  </a:schemeClr>
                </a:solidFill>
              </a:rPr>
              <a:t>g(s) = 0.57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538498" y="5049492"/>
            <a:ext cx="823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e=0.11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232052" y="3914587"/>
            <a:ext cx="823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e=0.02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238400" y="3681610"/>
            <a:ext cx="115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3">
                    <a:lumMod val="50000"/>
                  </a:schemeClr>
                </a:solidFill>
              </a:rPr>
              <a:t>g(s) = 0.42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846473" y="4109732"/>
            <a:ext cx="2431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 = 0.8 + 0.11*-0.3 = 0.76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64525" y="1031263"/>
            <a:ext cx="528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Exemple d’application : porte OR complexe (pour rien)</a:t>
            </a:r>
          </a:p>
        </p:txBody>
      </p:sp>
    </p:spTree>
    <p:extLst>
      <p:ext uri="{BB962C8B-B14F-4D97-AF65-F5344CB8AC3E}">
        <p14:creationId xmlns:p14="http://schemas.microsoft.com/office/powerpoint/2010/main" val="169435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Zj-OjHHZKkOPvghXPSDS2BrMsfqkEHYEajpMF1QZF-NXzvHWSCVdaQYiMdPygBE5PN0OcVGz0bxvPJzjvsCk5xGu7P-Yej3Db-YeKOgS52n4FyVWPb4yUD3TGDbaSX-3igl4Xd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878" y="6071352"/>
            <a:ext cx="994160" cy="67975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96564" y="-151182"/>
            <a:ext cx="9540908" cy="604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719612" y="60472"/>
            <a:ext cx="288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04501-4EE9-274C-9D35-85C4A325C5DA}" type="slidenum">
              <a:rPr lang="en-US" sz="1400">
                <a:solidFill>
                  <a:schemeClr val="bg1"/>
                </a:solidFill>
                <a:latin typeface="Lato Regular"/>
                <a:cs typeface="Lato Regular"/>
              </a:rPr>
              <a:t>14</a:t>
            </a:fld>
            <a:endParaRPr lang="en-US" sz="140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480" y="60472"/>
            <a:ext cx="2469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Lato Regular"/>
                <a:cs typeface="Lato Regular"/>
              </a:rPr>
              <a:t>Réseaux neuronaux - partie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4525" y="708963"/>
            <a:ext cx="484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Lato Regular"/>
                <a:cs typeface="Lato Regular"/>
              </a:rPr>
              <a:t>La partie difficile : rétropropagation de l’erreur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24302" y="2977770"/>
            <a:ext cx="2367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>
                <a:latin typeface="Lato Regular"/>
                <a:cs typeface="Lato Regular"/>
              </a:rPr>
              <a:t>Au bout de quelques tests…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alphaModFix amt="2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67" y="2039508"/>
            <a:ext cx="3572188" cy="3365826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36795" y="2808494"/>
            <a:ext cx="652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w=-4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56193" y="2439162"/>
            <a:ext cx="652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w=-4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17679" y="4061786"/>
            <a:ext cx="756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w=5.5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471338" y="2439162"/>
            <a:ext cx="756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w=3.5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232052" y="2816335"/>
            <a:ext cx="756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w=3.5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07445" y="4061786"/>
            <a:ext cx="944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w=-14.5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64525" y="1031263"/>
            <a:ext cx="528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Exemple d’application : porte OR complexe (pour rien)</a:t>
            </a:r>
          </a:p>
        </p:txBody>
      </p:sp>
    </p:spTree>
    <p:extLst>
      <p:ext uri="{BB962C8B-B14F-4D97-AF65-F5344CB8AC3E}">
        <p14:creationId xmlns:p14="http://schemas.microsoft.com/office/powerpoint/2010/main" val="224563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Zj-OjHHZKkOPvghXPSDS2BrMsfqkEHYEajpMF1QZF-NXzvHWSCVdaQYiMdPygBE5PN0OcVGz0bxvPJzjvsCk5xGu7P-Yej3Db-YeKOgS52n4FyVWPb4yUD3TGDbaSX-3igl4Xd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878" y="6071352"/>
            <a:ext cx="994160" cy="67975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96564" y="-151182"/>
            <a:ext cx="9540908" cy="604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719612" y="60472"/>
            <a:ext cx="288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04501-4EE9-274C-9D35-85C4A325C5DA}" type="slidenum">
              <a:rPr lang="en-US" sz="1400">
                <a:solidFill>
                  <a:schemeClr val="bg1"/>
                </a:solidFill>
                <a:latin typeface="Lato Regular"/>
                <a:cs typeface="Lato Regular"/>
              </a:rPr>
              <a:t>15</a:t>
            </a:fld>
            <a:endParaRPr lang="en-US" sz="140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480" y="60472"/>
            <a:ext cx="2469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Lato Regular"/>
                <a:cs typeface="Lato Regular"/>
              </a:rPr>
              <a:t>Réseaux neuronaux - partie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4525" y="708963"/>
            <a:ext cx="484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Lato Regular"/>
                <a:cs typeface="Lato Regular"/>
              </a:rPr>
              <a:t>La partie difficile : rétropropagation de l’erreur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alphaModFix amt="2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67" y="2039508"/>
            <a:ext cx="3572188" cy="3365826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36795" y="2808494"/>
            <a:ext cx="652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w=-4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56193" y="2439162"/>
            <a:ext cx="652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w=-4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17679" y="4061786"/>
            <a:ext cx="756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w=5.5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471338" y="2439162"/>
            <a:ext cx="756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w=3.5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232052" y="2816335"/>
            <a:ext cx="756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w=3.5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07445" y="4061786"/>
            <a:ext cx="944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w=-14.5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64525" y="1031263"/>
            <a:ext cx="528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Exemple d’application : porte OR complexe (pour rien)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98020" y="193355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10593" y="193355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4707" y="238127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02134" y="239303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5686" y="344516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-4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04727" y="3456926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3.5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41909" y="3723444"/>
            <a:ext cx="83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-&gt; 0.99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19561" y="3723444"/>
            <a:ext cx="83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-&gt; 0.01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89775" y="4514712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5.5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58774" y="4849217"/>
            <a:ext cx="83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-&gt; 0.99</a:t>
            </a:r>
          </a:p>
        </p:txBody>
      </p:sp>
    </p:spTree>
    <p:extLst>
      <p:ext uri="{BB962C8B-B14F-4D97-AF65-F5344CB8AC3E}">
        <p14:creationId xmlns:p14="http://schemas.microsoft.com/office/powerpoint/2010/main" val="406640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Zj-OjHHZKkOPvghXPSDS2BrMsfqkEHYEajpMF1QZF-NXzvHWSCVdaQYiMdPygBE5PN0OcVGz0bxvPJzjvsCk5xGu7P-Yej3Db-YeKOgS52n4FyVWPb4yUD3TGDbaSX-3igl4Xd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878" y="6071352"/>
            <a:ext cx="994160" cy="67975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96564" y="-151182"/>
            <a:ext cx="9540908" cy="604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719612" y="60472"/>
            <a:ext cx="288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04501-4EE9-274C-9D35-85C4A325C5DA}" type="slidenum">
              <a:rPr lang="en-US" sz="1400">
                <a:solidFill>
                  <a:schemeClr val="bg1"/>
                </a:solidFill>
                <a:latin typeface="Lato Regular"/>
                <a:cs typeface="Lato Regular"/>
              </a:rPr>
              <a:t>16</a:t>
            </a:fld>
            <a:endParaRPr lang="en-US" sz="140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480" y="60472"/>
            <a:ext cx="2469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Lato Regular"/>
                <a:cs typeface="Lato Regular"/>
              </a:rPr>
              <a:t>Réseaux neuronaux - partie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4525" y="708963"/>
            <a:ext cx="484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Lato Regular"/>
                <a:cs typeface="Lato Regular"/>
              </a:rPr>
              <a:t>La partie difficile : rétropropagation de l’erreur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alphaModFix amt="2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67" y="2039508"/>
            <a:ext cx="3572188" cy="3365826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36795" y="2808494"/>
            <a:ext cx="652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w=-4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56193" y="2439162"/>
            <a:ext cx="652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w=-4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17679" y="4061786"/>
            <a:ext cx="756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w=5.5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471338" y="2439162"/>
            <a:ext cx="756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w=3.5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232052" y="2816335"/>
            <a:ext cx="756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w=3.5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07445" y="4061786"/>
            <a:ext cx="944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w=-14.5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64525" y="1031263"/>
            <a:ext cx="528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Exemple d’application : porte OR complexe (pour rien)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98020" y="193355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10593" y="193355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4707" y="238127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02134" y="239303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5686" y="344516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-4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04727" y="3456926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3.5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41909" y="3723444"/>
            <a:ext cx="83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-&gt; 0.99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19561" y="3723444"/>
            <a:ext cx="83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-&gt; 0.01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89775" y="4514712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5.5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58774" y="4849217"/>
            <a:ext cx="83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-&gt; 0.99</a:t>
            </a:r>
          </a:p>
        </p:txBody>
      </p:sp>
    </p:spTree>
    <p:extLst>
      <p:ext uri="{BB962C8B-B14F-4D97-AF65-F5344CB8AC3E}">
        <p14:creationId xmlns:p14="http://schemas.microsoft.com/office/powerpoint/2010/main" val="218782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Zj-OjHHZKkOPvghXPSDS2BrMsfqkEHYEajpMF1QZF-NXzvHWSCVdaQYiMdPygBE5PN0OcVGz0bxvPJzjvsCk5xGu7P-Yej3Db-YeKOgS52n4FyVWPb4yUD3TGDbaSX-3igl4Xd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878" y="6071352"/>
            <a:ext cx="994160" cy="67975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96564" y="-151182"/>
            <a:ext cx="9540908" cy="604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719612" y="60472"/>
            <a:ext cx="288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04501-4EE9-274C-9D35-85C4A325C5DA}" type="slidenum">
              <a:rPr lang="en-US" sz="1400">
                <a:solidFill>
                  <a:schemeClr val="bg1"/>
                </a:solidFill>
                <a:latin typeface="Lato Regular"/>
                <a:cs typeface="Lato Regular"/>
              </a:rPr>
              <a:t>17</a:t>
            </a:fld>
            <a:endParaRPr lang="en-US" sz="140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480" y="60472"/>
            <a:ext cx="2469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Lato Regular"/>
                <a:cs typeface="Lato Regular"/>
              </a:rPr>
              <a:t>Réseaux neuronaux - partie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4525" y="708963"/>
            <a:ext cx="484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Lato Regular"/>
                <a:cs typeface="Lato Regular"/>
              </a:rPr>
              <a:t>La partie difficile : rétropropagation de l’erreur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alphaModFix amt="2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67" y="2039508"/>
            <a:ext cx="3572188" cy="3365826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36795" y="2808494"/>
            <a:ext cx="652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w=-4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56193" y="2439162"/>
            <a:ext cx="652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w=-4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17679" y="4061786"/>
            <a:ext cx="756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w=5.5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471338" y="2439162"/>
            <a:ext cx="756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w=3.5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232052" y="2816335"/>
            <a:ext cx="756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w=3.5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07445" y="4061786"/>
            <a:ext cx="944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w=-14.5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64525" y="1031263"/>
            <a:ext cx="528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Exemple d’application : porte OR complexe (pour rien)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98020" y="193355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10593" y="193355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4707" y="238127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02134" y="239303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5686" y="344516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-8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98799" y="345692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41909" y="3723444"/>
            <a:ext cx="83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-&gt; 0.99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19561" y="3723444"/>
            <a:ext cx="83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-&gt; 0.01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89775" y="4514712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5.5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58774" y="4849217"/>
            <a:ext cx="83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-&gt; 0.99</a:t>
            </a:r>
          </a:p>
        </p:txBody>
      </p:sp>
    </p:spTree>
    <p:extLst>
      <p:ext uri="{BB962C8B-B14F-4D97-AF65-F5344CB8AC3E}">
        <p14:creationId xmlns:p14="http://schemas.microsoft.com/office/powerpoint/2010/main" val="415118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Zj-OjHHZKkOPvghXPSDS2BrMsfqkEHYEajpMF1QZF-NXzvHWSCVdaQYiMdPygBE5PN0OcVGz0bxvPJzjvsCk5xGu7P-Yej3Db-YeKOgS52n4FyVWPb4yUD3TGDbaSX-3igl4Xd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878" y="6071352"/>
            <a:ext cx="994160" cy="67975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96564" y="-151182"/>
            <a:ext cx="9540908" cy="604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719612" y="60472"/>
            <a:ext cx="288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04501-4EE9-274C-9D35-85C4A325C5DA}" type="slidenum">
              <a:rPr lang="en-US" sz="1400">
                <a:solidFill>
                  <a:schemeClr val="bg1"/>
                </a:solidFill>
                <a:latin typeface="Lato Regular"/>
                <a:cs typeface="Lato Regular"/>
              </a:rPr>
              <a:t>18</a:t>
            </a:fld>
            <a:endParaRPr lang="en-US" sz="140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480" y="60472"/>
            <a:ext cx="2469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Lato Regular"/>
                <a:cs typeface="Lato Regular"/>
              </a:rPr>
              <a:t>Réseaux neuronaux - partie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4525" y="708963"/>
            <a:ext cx="484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Lato Regular"/>
                <a:cs typeface="Lato Regular"/>
              </a:rPr>
              <a:t>La partie difficile : rétropropagation de l’erreur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alphaModFix amt="2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67" y="2039508"/>
            <a:ext cx="3572188" cy="3365826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36795" y="2808494"/>
            <a:ext cx="652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w=-4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56193" y="2439162"/>
            <a:ext cx="652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w=-4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17679" y="4061786"/>
            <a:ext cx="756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w=5.5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471338" y="2439162"/>
            <a:ext cx="756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w=3.5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232052" y="2816335"/>
            <a:ext cx="756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w=3.5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07445" y="4061786"/>
            <a:ext cx="944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w=-14.5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64525" y="1031263"/>
            <a:ext cx="528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Exemple d’application : porte OR complexe (pour rien)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98020" y="193355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10593" y="193355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4707" y="238127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02134" y="239303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30963" y="34451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98799" y="345692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41909" y="3723444"/>
            <a:ext cx="714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-&gt; 0.5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19561" y="3723444"/>
            <a:ext cx="714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-&gt; 0.5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54498" y="4502954"/>
            <a:ext cx="547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-4.5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58774" y="4849217"/>
            <a:ext cx="83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-&gt; 0.01</a:t>
            </a:r>
          </a:p>
        </p:txBody>
      </p:sp>
    </p:spTree>
    <p:extLst>
      <p:ext uri="{BB962C8B-B14F-4D97-AF65-F5344CB8AC3E}">
        <p14:creationId xmlns:p14="http://schemas.microsoft.com/office/powerpoint/2010/main" val="118094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Zj-OjHHZKkOPvghXPSDS2BrMsfqkEHYEajpMF1QZF-NXzvHWSCVdaQYiMdPygBE5PN0OcVGz0bxvPJzjvsCk5xGu7P-Yej3Db-YeKOgS52n4FyVWPb4yUD3TGDbaSX-3igl4Xd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878" y="6071352"/>
            <a:ext cx="994160" cy="67975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96564" y="-151182"/>
            <a:ext cx="9540908" cy="604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719612" y="60472"/>
            <a:ext cx="288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04501-4EE9-274C-9D35-85C4A325C5DA}" type="slidenum">
              <a:rPr lang="en-US" sz="1400">
                <a:solidFill>
                  <a:schemeClr val="bg1"/>
                </a:solidFill>
                <a:latin typeface="Lato Regular"/>
                <a:cs typeface="Lato Regular"/>
              </a:rPr>
              <a:t>19</a:t>
            </a:fld>
            <a:endParaRPr lang="en-US" sz="140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480" y="60472"/>
            <a:ext cx="2469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Lato Regular"/>
                <a:cs typeface="Lato Regular"/>
              </a:rPr>
              <a:t>Réseaux neuronaux - partie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51975" y="2515024"/>
            <a:ext cx="52568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latin typeface="Lato Regular"/>
                <a:cs typeface="Lato Regular"/>
              </a:rPr>
              <a:t>• La structure du réseau</a:t>
            </a:r>
          </a:p>
          <a:p>
            <a:endParaRPr lang="en-US">
              <a:solidFill>
                <a:schemeClr val="tx2">
                  <a:lumMod val="75000"/>
                </a:schemeClr>
              </a:solidFill>
              <a:latin typeface="Lato Regular"/>
              <a:cs typeface="Lato Regular"/>
            </a:endParaRPr>
          </a:p>
          <a:p>
            <a:r>
              <a:rPr lang="en-US">
                <a:solidFill>
                  <a:schemeClr val="tx2">
                    <a:lumMod val="75000"/>
                  </a:schemeClr>
                </a:solidFill>
                <a:latin typeface="Lato Regular"/>
                <a:cs typeface="Lato Regular"/>
              </a:rPr>
              <a:t>• La fonction d’activation ( g, et k pour la sigmoïde )</a:t>
            </a:r>
          </a:p>
          <a:p>
            <a:endParaRPr lang="en-US">
              <a:solidFill>
                <a:schemeClr val="tx2">
                  <a:lumMod val="75000"/>
                </a:schemeClr>
              </a:solidFill>
              <a:latin typeface="Lato Regular"/>
              <a:cs typeface="Lato Regular"/>
            </a:endParaRPr>
          </a:p>
          <a:p>
            <a:r>
              <a:rPr lang="en-US">
                <a:solidFill>
                  <a:schemeClr val="tx2">
                    <a:lumMod val="75000"/>
                  </a:schemeClr>
                </a:solidFill>
                <a:latin typeface="Lato Regular"/>
                <a:cs typeface="Lato Regular"/>
              </a:rPr>
              <a:t>• Le coefficient d’apprentissage (</a:t>
            </a:r>
            <a:r>
              <a:rPr lang="en-US" b="1">
                <a:latin typeface="Lato Regular"/>
                <a:cs typeface="Lato Regular"/>
              </a:rPr>
              <a:t>λ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Lato Regular"/>
                <a:cs typeface="Lato Regular"/>
              </a:rPr>
              <a:t>)</a:t>
            </a:r>
          </a:p>
          <a:p>
            <a:endParaRPr lang="en-US">
              <a:solidFill>
                <a:schemeClr val="tx2">
                  <a:lumMod val="75000"/>
                </a:schemeClr>
              </a:solidFill>
              <a:latin typeface="Lato Regular"/>
              <a:cs typeface="Lato Regular"/>
            </a:endParaRPr>
          </a:p>
          <a:p>
            <a:r>
              <a:rPr lang="en-US">
                <a:solidFill>
                  <a:schemeClr val="tx2">
                    <a:lumMod val="75000"/>
                  </a:schemeClr>
                </a:solidFill>
                <a:latin typeface="Lato Regular"/>
                <a:cs typeface="Lato Regular"/>
              </a:rPr>
              <a:t>• Le sur-apprentissage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51975" y="1692323"/>
            <a:ext cx="5181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latin typeface="Lato Regular"/>
                <a:cs typeface="Lato Regular"/>
              </a:rPr>
              <a:t>Un réseau neuronal c’est pas tout à fait autonome,</a:t>
            </a:r>
          </a:p>
          <a:p>
            <a:r>
              <a:rPr lang="en-US">
                <a:solidFill>
                  <a:schemeClr val="tx2">
                    <a:lumMod val="75000"/>
                  </a:schemeClr>
                </a:solidFill>
                <a:latin typeface="Lato Regular"/>
                <a:cs typeface="Lato Regular"/>
              </a:rPr>
              <a:t>il faut faire attention à :</a:t>
            </a:r>
          </a:p>
        </p:txBody>
      </p:sp>
    </p:spTree>
    <p:extLst>
      <p:ext uri="{BB962C8B-B14F-4D97-AF65-F5344CB8AC3E}">
        <p14:creationId xmlns:p14="http://schemas.microsoft.com/office/powerpoint/2010/main" val="231518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Zj-OjHHZKkOPvghXPSDS2BrMsfqkEHYEajpMF1QZF-NXzvHWSCVdaQYiMdPygBE5PN0OcVGz0bxvPJzjvsCk5xGu7P-Yej3Db-YeKOgS52n4FyVWPb4yUD3TGDbaSX-3igl4Xd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878" y="6071352"/>
            <a:ext cx="994160" cy="67975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96564" y="-151182"/>
            <a:ext cx="9540908" cy="604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719612" y="60472"/>
            <a:ext cx="288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04501-4EE9-274C-9D35-85C4A325C5DA}" type="slidenum">
              <a:rPr lang="en-US" sz="1400">
                <a:solidFill>
                  <a:schemeClr val="bg1"/>
                </a:solidFill>
                <a:latin typeface="Lato Regular"/>
                <a:cs typeface="Lato Regular"/>
              </a:rPr>
              <a:t>2</a:t>
            </a:fld>
            <a:endParaRPr lang="en-US" sz="140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480" y="60472"/>
            <a:ext cx="2434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Lato Regular"/>
                <a:cs typeface="Lato Regular"/>
              </a:rPr>
              <a:t>Réseaux neuronaux- partie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4525" y="708963"/>
            <a:ext cx="1253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Lato Regular"/>
                <a:cs typeface="Lato Regular"/>
              </a:rPr>
              <a:t>Pourquoi 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7292" y="1775495"/>
            <a:ext cx="7345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Lato Regular"/>
                <a:cs typeface="Lato Regular"/>
              </a:rPr>
              <a:t>• Visionique (reconnaissance de formes, “compréhension des images”…)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7292" y="2125681"/>
            <a:ext cx="2669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Lato Regular"/>
                <a:cs typeface="Lato Regular"/>
              </a:rPr>
              <a:t>• Reconnaissance vocale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7292" y="2483255"/>
            <a:ext cx="2321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Lato Regular"/>
                <a:cs typeface="Lato Regular"/>
              </a:rPr>
              <a:t>• Restitution d’image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7292" y="2820321"/>
            <a:ext cx="3374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Lato Regular"/>
                <a:cs typeface="Lato Regular"/>
              </a:rPr>
              <a:t>• Reconnaissance de caractères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7292" y="3157387"/>
            <a:ext cx="2668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Lato Regular"/>
                <a:cs typeface="Lato Regular"/>
              </a:rPr>
              <a:t>• Estimations boursières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1087" y="3482695"/>
            <a:ext cx="388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Lato Regular"/>
                <a:cs typeface="Lato Regular"/>
              </a:rPr>
              <a:t>• Classification des espèces animales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1087" y="3831519"/>
            <a:ext cx="173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Lato Regular"/>
                <a:cs typeface="Lato Regular"/>
              </a:rPr>
              <a:t>• Météorologie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1495" y="4192101"/>
            <a:ext cx="588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Lato Regular"/>
                <a:cs typeface="Lato Regular"/>
              </a:rPr>
              <a:t>• Industrie (apprentissage de mouvements, adaptation…)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254" y="4536691"/>
            <a:ext cx="5392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Lato Regular"/>
                <a:cs typeface="Lato Regular"/>
              </a:rPr>
              <a:t>• Jeux vidéos (ils deviennent meilleurs que nous ! :p)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254" y="4885515"/>
            <a:ext cx="67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Lato Regular"/>
                <a:cs typeface="Lato Regular"/>
              </a:rPr>
              <a:t>• • •</a:t>
            </a:r>
          </a:p>
        </p:txBody>
      </p:sp>
    </p:spTree>
    <p:extLst>
      <p:ext uri="{BB962C8B-B14F-4D97-AF65-F5344CB8AC3E}">
        <p14:creationId xmlns:p14="http://schemas.microsoft.com/office/powerpoint/2010/main" val="3849729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Zj-OjHHZKkOPvghXPSDS2BrMsfqkEHYEajpMF1QZF-NXzvHWSCVdaQYiMdPygBE5PN0OcVGz0bxvPJzjvsCk5xGu7P-Yej3Db-YeKOgS52n4FyVWPb4yUD3TGDbaSX-3igl4Xd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878" y="6071352"/>
            <a:ext cx="994160" cy="67975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96564" y="-151182"/>
            <a:ext cx="9540908" cy="604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719612" y="60472"/>
            <a:ext cx="288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04501-4EE9-274C-9D35-85C4A325C5DA}" type="slidenum">
              <a:rPr lang="en-US" sz="1400">
                <a:solidFill>
                  <a:schemeClr val="bg1"/>
                </a:solidFill>
                <a:latin typeface="Lato Regular"/>
                <a:cs typeface="Lato Regular"/>
              </a:rPr>
              <a:t>20</a:t>
            </a:fld>
            <a:endParaRPr lang="en-US" sz="140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480" y="60472"/>
            <a:ext cx="2469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Lato Regular"/>
                <a:cs typeface="Lato Regular"/>
              </a:rPr>
              <a:t>Réseaux neuronaux - partie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1234" y="1255177"/>
            <a:ext cx="70569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Lato Regular"/>
                <a:cs typeface="Lato Regular"/>
              </a:rPr>
              <a:t>Conclusion</a:t>
            </a:r>
            <a:r>
              <a:rPr lang="en-US" sz="1200">
                <a:latin typeface="Lato Regular"/>
                <a:cs typeface="Lato Regular"/>
              </a:rPr>
              <a:t>, on dirait un joli logo pour un réseau XOR, </a:t>
            </a:r>
            <a:r>
              <a:rPr lang="en-US">
                <a:latin typeface="Lato Regular"/>
                <a:cs typeface="Lato Regular"/>
              </a:rPr>
              <a:t>c’est simple et c’est pratique !</a:t>
            </a:r>
          </a:p>
          <a:p>
            <a:pPr algn="ctr"/>
            <a:endParaRPr lang="en-US">
              <a:latin typeface="Lato Regular"/>
              <a:cs typeface="Lato Regular"/>
            </a:endParaRPr>
          </a:p>
          <a:p>
            <a:pPr algn="ctr"/>
            <a:r>
              <a:rPr lang="en-US">
                <a:latin typeface="Lato Regular"/>
                <a:cs typeface="Lato Regular"/>
              </a:rPr>
              <a:t>Avez vous des question ?</a:t>
            </a:r>
            <a:endParaRPr lang="en-US" sz="1200">
              <a:latin typeface="Lato Regular"/>
              <a:cs typeface="Lato Regula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942" y="2543381"/>
            <a:ext cx="2666720" cy="251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13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Zj-OjHHZKkOPvghXPSDS2BrMsfqkEHYEajpMF1QZF-NXzvHWSCVdaQYiMdPygBE5PN0OcVGz0bxvPJzjvsCk5xGu7P-Yej3Db-YeKOgS52n4FyVWPb4yUD3TGDbaSX-3igl4Xd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878" y="6071352"/>
            <a:ext cx="994160" cy="67975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96564" y="-151182"/>
            <a:ext cx="9540908" cy="604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719612" y="60472"/>
            <a:ext cx="288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04501-4EE9-274C-9D35-85C4A325C5DA}" type="slidenum">
              <a:rPr lang="en-US" sz="1400">
                <a:solidFill>
                  <a:schemeClr val="bg1"/>
                </a:solidFill>
                <a:latin typeface="Lato Regular"/>
                <a:cs typeface="Lato Regular"/>
              </a:rPr>
              <a:t>21</a:t>
            </a:fld>
            <a:endParaRPr lang="en-US" sz="140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480" y="60472"/>
            <a:ext cx="2469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Lato Regular"/>
                <a:cs typeface="Lato Regular"/>
              </a:rPr>
              <a:t>Réseaux neuronaux - partie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4525" y="708963"/>
            <a:ext cx="237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Lato Regular"/>
                <a:cs typeface="Lato Regular"/>
              </a:rPr>
              <a:t>Résumé des fonctions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58398" y="1775497"/>
            <a:ext cx="455537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Calcul de la somme :</a:t>
            </a:r>
          </a:p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Fonction d’activation (sigmoïde) :</a:t>
            </a:r>
          </a:p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Dérivée de la fonction d’activation (sigmoïde) :</a:t>
            </a:r>
          </a:p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Calcul de l’erreur pour la couche finale :</a:t>
            </a:r>
          </a:p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Calcul de l’erreur pour le reste des cas :</a:t>
            </a:r>
          </a:p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Modification des valeurs :</a:t>
            </a:r>
          </a:p>
        </p:txBody>
      </p:sp>
      <p:sp>
        <p:nvSpPr>
          <p:cNvPr id="3" name="Rectangle 2"/>
          <p:cNvSpPr/>
          <p:nvPr/>
        </p:nvSpPr>
        <p:spPr>
          <a:xfrm>
            <a:off x="3498269" y="4533728"/>
            <a:ext cx="2476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Lato Regular"/>
                <a:cs typeface="Lato Regular"/>
              </a:rPr>
              <a:t>w</a:t>
            </a:r>
            <a:r>
              <a:rPr lang="en-US" b="1" baseline="-25000">
                <a:latin typeface="Lato Regular"/>
                <a:cs typeface="Lato Regular"/>
              </a:rPr>
              <a:t>i-&gt;j</a:t>
            </a:r>
            <a:r>
              <a:rPr lang="en-US" b="1">
                <a:latin typeface="Lato Regular"/>
                <a:cs typeface="Lato Regular"/>
              </a:rPr>
              <a:t> = w</a:t>
            </a:r>
            <a:r>
              <a:rPr lang="en-US" b="1" baseline="-25000">
                <a:latin typeface="Lato Regular"/>
                <a:cs typeface="Lato Regular"/>
              </a:rPr>
              <a:t>i-&gt;j  </a:t>
            </a:r>
            <a:r>
              <a:rPr lang="en-US" b="1">
                <a:latin typeface="Lato Regular"/>
                <a:cs typeface="Lato Regular"/>
              </a:rPr>
              <a:t>+ λ. e</a:t>
            </a:r>
            <a:r>
              <a:rPr lang="en-US" b="1" baseline="-25000">
                <a:latin typeface="Lato Regular"/>
                <a:cs typeface="Lato Regular"/>
              </a:rPr>
              <a:t>j</a:t>
            </a:r>
            <a:r>
              <a:rPr lang="en-US" b="1">
                <a:latin typeface="Lato Regular"/>
                <a:cs typeface="Lato Regular"/>
              </a:rPr>
              <a:t> . g(s</a:t>
            </a:r>
            <a:r>
              <a:rPr lang="en-US" b="1" baseline="-25000">
                <a:latin typeface="Lato Regular"/>
                <a:cs typeface="Lato Regular"/>
              </a:rPr>
              <a:t>i</a:t>
            </a:r>
            <a:r>
              <a:rPr lang="en-US" b="1">
                <a:latin typeface="Lato Regular"/>
                <a:cs typeface="Lato Regular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4705999" y="3961589"/>
            <a:ext cx="3911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Lato Regular"/>
                <a:cs typeface="Lato Regular"/>
              </a:rPr>
              <a:t>e</a:t>
            </a:r>
            <a:r>
              <a:rPr lang="en-US" b="1" baseline="-25000">
                <a:latin typeface="Lato Regular"/>
                <a:cs typeface="Lato Regular"/>
              </a:rPr>
              <a:t>j</a:t>
            </a:r>
            <a:r>
              <a:rPr lang="en-US" b="1">
                <a:latin typeface="Lato Regular"/>
                <a:cs typeface="Lato Regular"/>
              </a:rPr>
              <a:t> = g’(x)*∑(w</a:t>
            </a:r>
            <a:r>
              <a:rPr lang="en-US" b="1" baseline="-25000">
                <a:latin typeface="Lato Regular"/>
                <a:cs typeface="Lato Regular"/>
              </a:rPr>
              <a:t>i</a:t>
            </a:r>
            <a:r>
              <a:rPr lang="en-US" b="1">
                <a:latin typeface="Lato Regular"/>
                <a:cs typeface="Lato Regular"/>
              </a:rPr>
              <a:t>*e</a:t>
            </a:r>
            <a:r>
              <a:rPr lang="en-US" b="1" baseline="-25000">
                <a:latin typeface="Lato Regular"/>
                <a:cs typeface="Lato Regular"/>
              </a:rPr>
              <a:t>i</a:t>
            </a:r>
            <a:r>
              <a:rPr lang="en-US" b="1">
                <a:latin typeface="Lato Regular"/>
                <a:cs typeface="Lato Regular"/>
              </a:rPr>
              <a:t>) </a:t>
            </a:r>
            <a:r>
              <a:rPr lang="en-US" sz="1400">
                <a:latin typeface="Lato Regular"/>
                <a:cs typeface="Lato Regular"/>
              </a:rPr>
              <a:t>(i les éléments précédent) </a:t>
            </a:r>
            <a:endParaRPr lang="en-US" sz="1400" b="1">
              <a:latin typeface="Lato Regular"/>
              <a:cs typeface="Lato Regular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10643" y="3417242"/>
            <a:ext cx="3854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Lato Regular"/>
                <a:cs typeface="Lato Regular"/>
              </a:rPr>
              <a:t>e = g’(x)*Δr   </a:t>
            </a:r>
            <a:r>
              <a:rPr lang="en-US" sz="1400">
                <a:latin typeface="Lato Regular"/>
                <a:cs typeface="Lato Regular"/>
              </a:rPr>
              <a:t>(delta : attendu moins obtenu) </a:t>
            </a:r>
            <a:endParaRPr lang="en-US" sz="1400" b="1">
              <a:latin typeface="Lato Regular"/>
              <a:cs typeface="Lato Regular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806" y="2612000"/>
            <a:ext cx="1217683" cy="80524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307946" y="2864148"/>
            <a:ext cx="797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Lato Regular"/>
                <a:cs typeface="Lato Regular"/>
              </a:rPr>
              <a:t>g’(x) =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7236" y="2241899"/>
            <a:ext cx="1035491" cy="501566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4122343" y="2300191"/>
            <a:ext cx="745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Lato Regular"/>
                <a:cs typeface="Lato Regular"/>
              </a:rPr>
              <a:t>g(x) =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908668" y="1775497"/>
            <a:ext cx="3262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Lato Regular"/>
                <a:cs typeface="Lato Regular"/>
              </a:rPr>
              <a:t>x = ∑w</a:t>
            </a:r>
            <a:r>
              <a:rPr lang="en-US" b="1" baseline="-25000">
                <a:latin typeface="Lato Regular"/>
                <a:cs typeface="Lato Regular"/>
              </a:rPr>
              <a:t>i.</a:t>
            </a:r>
            <a:r>
              <a:rPr lang="en-US" b="1">
                <a:latin typeface="Lato Regular"/>
                <a:cs typeface="Lato Regular"/>
              </a:rPr>
              <a:t> x</a:t>
            </a:r>
            <a:r>
              <a:rPr lang="en-US" b="1" baseline="-25000">
                <a:latin typeface="Lato Regular"/>
                <a:cs typeface="Lato Regular"/>
              </a:rPr>
              <a:t>i   </a:t>
            </a:r>
            <a:r>
              <a:rPr lang="en-US" sz="1400">
                <a:latin typeface="Lato Regular"/>
                <a:cs typeface="Lato Regular"/>
              </a:rPr>
              <a:t>(I les éléments précédent) </a:t>
            </a:r>
            <a:endParaRPr lang="en-US" sz="1400" b="1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7780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Zj-OjHHZKkOPvghXPSDS2BrMsfqkEHYEajpMF1QZF-NXzvHWSCVdaQYiMdPygBE5PN0OcVGz0bxvPJzjvsCk5xGu7P-Yej3Db-YeKOgS52n4FyVWPb4yUD3TGDbaSX-3igl4Xd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878" y="6071352"/>
            <a:ext cx="994160" cy="67975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96564" y="-151182"/>
            <a:ext cx="9540908" cy="604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719612" y="60472"/>
            <a:ext cx="288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04501-4EE9-274C-9D35-85C4A325C5DA}" type="slidenum">
              <a:rPr lang="en-US" sz="1400">
                <a:solidFill>
                  <a:schemeClr val="bg1"/>
                </a:solidFill>
                <a:latin typeface="Lato Regular"/>
                <a:cs typeface="Lato Regular"/>
              </a:rPr>
              <a:t>3</a:t>
            </a:fld>
            <a:endParaRPr lang="en-US" sz="140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480" y="60472"/>
            <a:ext cx="2434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Lato Regular"/>
                <a:cs typeface="Lato Regular"/>
              </a:rPr>
              <a:t>Réseaux neuronaux- partie 1</a:t>
            </a:r>
          </a:p>
        </p:txBody>
      </p:sp>
      <p:pic>
        <p:nvPicPr>
          <p:cNvPr id="9" name="Picture 8" descr="4845b46c32_50034180_neurone-dr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8"/>
          <a:stretch/>
        </p:blipFill>
        <p:spPr>
          <a:xfrm>
            <a:off x="1279601" y="1661752"/>
            <a:ext cx="6984457" cy="38058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4525" y="708963"/>
            <a:ext cx="241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Lato Regular"/>
                <a:cs typeface="Lato Regular"/>
              </a:rPr>
              <a:t>Le neurone biologique</a:t>
            </a:r>
          </a:p>
        </p:txBody>
      </p:sp>
      <p:sp>
        <p:nvSpPr>
          <p:cNvPr id="12" name="TextBox 11"/>
          <p:cNvSpPr txBox="1"/>
          <p:nvPr/>
        </p:nvSpPr>
        <p:spPr>
          <a:xfrm rot="2802418">
            <a:off x="175036" y="1802473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75000"/>
                  </a:schemeClr>
                </a:solidFill>
              </a:rPr>
              <a:t>autres neurones</a:t>
            </a:r>
          </a:p>
        </p:txBody>
      </p:sp>
      <p:sp>
        <p:nvSpPr>
          <p:cNvPr id="13" name="TextBox 12"/>
          <p:cNvSpPr txBox="1"/>
          <p:nvPr/>
        </p:nvSpPr>
        <p:spPr>
          <a:xfrm rot="20552972">
            <a:off x="22900" y="4192409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75000"/>
                  </a:schemeClr>
                </a:solidFill>
              </a:rPr>
              <a:t>autres neurones</a:t>
            </a:r>
          </a:p>
        </p:txBody>
      </p:sp>
      <p:sp>
        <p:nvSpPr>
          <p:cNvPr id="14" name="TextBox 13"/>
          <p:cNvSpPr txBox="1"/>
          <p:nvPr/>
        </p:nvSpPr>
        <p:spPr>
          <a:xfrm rot="20440866">
            <a:off x="38616" y="4823547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75000"/>
                  </a:schemeClr>
                </a:solidFill>
              </a:rPr>
              <a:t>autres neurones</a:t>
            </a:r>
          </a:p>
        </p:txBody>
      </p:sp>
      <p:sp>
        <p:nvSpPr>
          <p:cNvPr id="15" name="TextBox 14"/>
          <p:cNvSpPr txBox="1"/>
          <p:nvPr/>
        </p:nvSpPr>
        <p:spPr>
          <a:xfrm rot="1098954">
            <a:off x="52990" y="3097974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75000"/>
                  </a:schemeClr>
                </a:solidFill>
              </a:rPr>
              <a:t>autres neurones</a:t>
            </a:r>
          </a:p>
        </p:txBody>
      </p:sp>
    </p:spTree>
    <p:extLst>
      <p:ext uri="{BB962C8B-B14F-4D97-AF65-F5344CB8AC3E}">
        <p14:creationId xmlns:p14="http://schemas.microsoft.com/office/powerpoint/2010/main" val="2820770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Zj-OjHHZKkOPvghXPSDS2BrMsfqkEHYEajpMF1QZF-NXzvHWSCVdaQYiMdPygBE5PN0OcVGz0bxvPJzjvsCk5xGu7P-Yej3Db-YeKOgS52n4FyVWPb4yUD3TGDbaSX-3igl4Xd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878" y="6071352"/>
            <a:ext cx="994160" cy="67975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96564" y="-151182"/>
            <a:ext cx="9540908" cy="604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719612" y="60472"/>
            <a:ext cx="288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04501-4EE9-274C-9D35-85C4A325C5DA}" type="slidenum">
              <a:rPr lang="en-US" sz="1400">
                <a:solidFill>
                  <a:schemeClr val="bg1"/>
                </a:solidFill>
                <a:latin typeface="Lato Regular"/>
                <a:cs typeface="Lato Regular"/>
              </a:rPr>
              <a:t>4</a:t>
            </a:fld>
            <a:endParaRPr lang="en-US" sz="140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480" y="60472"/>
            <a:ext cx="2434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Lato Regular"/>
                <a:cs typeface="Lato Regular"/>
              </a:rPr>
              <a:t>Réseaux neuronaux- partie 1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411" y="1661752"/>
            <a:ext cx="6998647" cy="388813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4525" y="708963"/>
            <a:ext cx="4368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Lato Regular"/>
                <a:cs typeface="Lato Regular"/>
              </a:rPr>
              <a:t>Le neurone compris par les informaticiens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91437" y="2474925"/>
            <a:ext cx="22339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Traitement</a:t>
            </a:r>
          </a:p>
          <a:p>
            <a:r>
              <a:rPr lang="en-US"/>
              <a:t>des entrées</a:t>
            </a:r>
          </a:p>
          <a:p>
            <a:r>
              <a:rPr lang="en-US"/>
              <a:t>et détermination</a:t>
            </a:r>
          </a:p>
          <a:p>
            <a:r>
              <a:rPr lang="en-US"/>
              <a:t>d’une valeur de sortie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77925" y="4097106"/>
            <a:ext cx="17897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Envoi de la sortie</a:t>
            </a:r>
          </a:p>
          <a:p>
            <a:r>
              <a:rPr lang="en-US"/>
              <a:t>avec un certain</a:t>
            </a:r>
          </a:p>
          <a:p>
            <a:r>
              <a:rPr lang="en-US"/>
              <a:t>coefficient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6947" y="1803789"/>
            <a:ext cx="2829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Arrivée des autres neurones</a:t>
            </a:r>
          </a:p>
        </p:txBody>
      </p:sp>
      <p:cxnSp>
        <p:nvCxnSpPr>
          <p:cNvPr id="14" name="Straight Connector 13"/>
          <p:cNvCxnSpPr>
            <a:stCxn id="3" idx="1"/>
          </p:cNvCxnSpPr>
          <p:nvPr/>
        </p:nvCxnSpPr>
        <p:spPr>
          <a:xfrm flipH="1">
            <a:off x="2798616" y="3075090"/>
            <a:ext cx="892821" cy="1022016"/>
          </a:xfrm>
          <a:prstGeom prst="line">
            <a:avLst/>
          </a:prstGeom>
          <a:ln w="57150" cmpd="sng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1"/>
          </p:cNvCxnSpPr>
          <p:nvPr/>
        </p:nvCxnSpPr>
        <p:spPr>
          <a:xfrm flipH="1" flipV="1">
            <a:off x="5925417" y="4256487"/>
            <a:ext cx="352508" cy="302284"/>
          </a:xfrm>
          <a:prstGeom prst="line">
            <a:avLst/>
          </a:prstGeom>
          <a:ln w="57150" cmpd="sng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3" idx="2"/>
          </p:cNvCxnSpPr>
          <p:nvPr/>
        </p:nvCxnSpPr>
        <p:spPr>
          <a:xfrm>
            <a:off x="2111889" y="2173121"/>
            <a:ext cx="16471" cy="301804"/>
          </a:xfrm>
          <a:prstGeom prst="line">
            <a:avLst/>
          </a:prstGeom>
          <a:ln w="57150" cmpd="sng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462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Zj-OjHHZKkOPvghXPSDS2BrMsfqkEHYEajpMF1QZF-NXzvHWSCVdaQYiMdPygBE5PN0OcVGz0bxvPJzjvsCk5xGu7P-Yej3Db-YeKOgS52n4FyVWPb4yUD3TGDbaSX-3igl4Xd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878" y="6071352"/>
            <a:ext cx="994160" cy="67975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96564" y="-151182"/>
            <a:ext cx="9540908" cy="604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719612" y="60472"/>
            <a:ext cx="288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04501-4EE9-274C-9D35-85C4A325C5DA}" type="slidenum">
              <a:rPr lang="en-US" sz="1400">
                <a:solidFill>
                  <a:schemeClr val="bg1"/>
                </a:solidFill>
                <a:latin typeface="Lato Regular"/>
                <a:cs typeface="Lato Regular"/>
              </a:rPr>
              <a:t>5</a:t>
            </a:fld>
            <a:endParaRPr lang="en-US" sz="140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480" y="60472"/>
            <a:ext cx="2469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Lato Regular"/>
                <a:cs typeface="Lato Regular"/>
              </a:rPr>
              <a:t>Réseaux neuronaux - partie 1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grayscl/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411" y="1661752"/>
            <a:ext cx="6998647" cy="388813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4525" y="708963"/>
            <a:ext cx="2729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Lato Regular"/>
                <a:cs typeface="Lato Regular"/>
              </a:rPr>
              <a:t>Le modèle mathématique</a:t>
            </a:r>
          </a:p>
        </p:txBody>
      </p:sp>
      <p:pic>
        <p:nvPicPr>
          <p:cNvPr id="2" name="Picture 1" descr="Screen Shot 2016-09-20 at 20.17.02.png"/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05" y="2205425"/>
            <a:ext cx="7557025" cy="33485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79523" y="3433410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Lato Black"/>
                <a:cs typeface="Lato Black"/>
              </a:rPr>
              <a:t>Passe / Passe pas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00891" y="343341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Lato Black"/>
                <a:cs typeface="Lato Black"/>
              </a:rPr>
              <a:t>x 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68179" y="3111111"/>
            <a:ext cx="61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[0,1]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37277" y="3102361"/>
            <a:ext cx="69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[-K,K]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33030" y="2850324"/>
            <a:ext cx="851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Lato Regular"/>
                <a:cs typeface="Lato Regular"/>
              </a:rPr>
              <a:t>K ∈R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93982" y="2736206"/>
            <a:ext cx="1272578" cy="1483561"/>
            <a:chOff x="258802" y="2736206"/>
            <a:chExt cx="1272578" cy="1483561"/>
          </a:xfrm>
        </p:grpSpPr>
        <p:sp>
          <p:nvSpPr>
            <p:cNvPr id="22" name="TextBox 21"/>
            <p:cNvSpPr txBox="1"/>
            <p:nvPr/>
          </p:nvSpPr>
          <p:spPr>
            <a:xfrm>
              <a:off x="258802" y="2736206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Lato Regular"/>
                  <a:cs typeface="Lato Regular"/>
                </a:rPr>
                <a:t>valeur ∈R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2320" y="3112015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Lato Regular"/>
                  <a:cs typeface="Lato Regular"/>
                </a:rPr>
                <a:t>valeur ∈R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82320" y="3468684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Lato Regular"/>
                  <a:cs typeface="Lato Regular"/>
                </a:rPr>
                <a:t>valeur ∈R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2320" y="3850435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Lato Regular"/>
                  <a:cs typeface="Lato Regular"/>
                </a:rPr>
                <a:t>valeur ∈R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6728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  <p:bldP spid="10" grpId="0"/>
      <p:bldP spid="18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grayscl/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411" y="1661752"/>
            <a:ext cx="6998647" cy="3888136"/>
          </a:xfrm>
          <a:prstGeom prst="rect">
            <a:avLst/>
          </a:prstGeom>
        </p:spPr>
      </p:pic>
      <p:pic>
        <p:nvPicPr>
          <p:cNvPr id="3" name="Picture 2" descr="Screen Shot 2016-09-20 at 20.17.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77" y="2299489"/>
            <a:ext cx="7672609" cy="3038757"/>
          </a:xfrm>
          <a:prstGeom prst="rect">
            <a:avLst/>
          </a:prstGeom>
        </p:spPr>
      </p:pic>
      <p:pic>
        <p:nvPicPr>
          <p:cNvPr id="4" name="Picture 3" descr="Zj-OjHHZKkOPvghXPSDS2BrMsfqkEHYEajpMF1QZF-NXzvHWSCVdaQYiMdPygBE5PN0OcVGz0bxvPJzjvsCk5xGu7P-Yej3Db-YeKOgS52n4FyVWPb4yUD3TGDbaSX-3igl4XdE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878" y="6071352"/>
            <a:ext cx="994160" cy="67975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96564" y="-151182"/>
            <a:ext cx="9540908" cy="604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719612" y="60472"/>
            <a:ext cx="288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04501-4EE9-274C-9D35-85C4A325C5DA}" type="slidenum">
              <a:rPr lang="en-US" sz="1400">
                <a:solidFill>
                  <a:schemeClr val="bg1"/>
                </a:solidFill>
                <a:latin typeface="Lato Regular"/>
                <a:cs typeface="Lato Regular"/>
              </a:rPr>
              <a:t>6</a:t>
            </a:fld>
            <a:endParaRPr lang="en-US" sz="140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480" y="60472"/>
            <a:ext cx="2469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Lato Regular"/>
                <a:cs typeface="Lato Regular"/>
              </a:rPr>
              <a:t>Réseaux neuronaux - partie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4525" y="708963"/>
            <a:ext cx="2729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Lato Regular"/>
                <a:cs typeface="Lato Regular"/>
              </a:rPr>
              <a:t>Le modèle mathématique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08969" y="2210552"/>
            <a:ext cx="2326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Lato Black"/>
                <a:cs typeface="Lato Black"/>
              </a:rPr>
              <a:t>Passe / Passe pas 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00891" y="343341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Lato Black"/>
                <a:cs typeface="Lato Black"/>
              </a:rPr>
              <a:t>x 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68179" y="3111111"/>
            <a:ext cx="61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[0,1]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37277" y="3102361"/>
            <a:ext cx="69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[-K,K]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33030" y="2850324"/>
            <a:ext cx="851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Lato Regular"/>
                <a:cs typeface="Lato Regular"/>
              </a:rPr>
              <a:t>K ∈R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93982" y="2736206"/>
            <a:ext cx="1272578" cy="1483561"/>
            <a:chOff x="258802" y="2736206"/>
            <a:chExt cx="1272578" cy="1483561"/>
          </a:xfrm>
        </p:grpSpPr>
        <p:sp>
          <p:nvSpPr>
            <p:cNvPr id="22" name="TextBox 21"/>
            <p:cNvSpPr txBox="1"/>
            <p:nvPr/>
          </p:nvSpPr>
          <p:spPr>
            <a:xfrm>
              <a:off x="258802" y="2736206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Lato Regular"/>
                  <a:cs typeface="Lato Regular"/>
                </a:rPr>
                <a:t>valeur ∈R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2320" y="3112015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Lato Regular"/>
                  <a:cs typeface="Lato Regular"/>
                </a:rPr>
                <a:t>valeur ∈R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82320" y="3468684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Lato Regular"/>
                  <a:cs typeface="Lato Regular"/>
                </a:rPr>
                <a:t>valeur ∈R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2320" y="3850435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Lato Regular"/>
                  <a:cs typeface="Lato Regular"/>
                </a:rPr>
                <a:t>valeur ∈R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0354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grayscl/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411" y="1661752"/>
            <a:ext cx="6998647" cy="3888136"/>
          </a:xfrm>
          <a:prstGeom prst="rect">
            <a:avLst/>
          </a:prstGeom>
        </p:spPr>
      </p:pic>
      <p:pic>
        <p:nvPicPr>
          <p:cNvPr id="3" name="Picture 2" descr="Screen Shot 2016-09-20 at 20.17.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77" y="2299489"/>
            <a:ext cx="7672609" cy="3038757"/>
          </a:xfrm>
          <a:prstGeom prst="rect">
            <a:avLst/>
          </a:prstGeom>
        </p:spPr>
      </p:pic>
      <p:pic>
        <p:nvPicPr>
          <p:cNvPr id="4" name="Picture 3" descr="Zj-OjHHZKkOPvghXPSDS2BrMsfqkEHYEajpMF1QZF-NXzvHWSCVdaQYiMdPygBE5PN0OcVGz0bxvPJzjvsCk5xGu7P-Yej3Db-YeKOgS52n4FyVWPb4yUD3TGDbaSX-3igl4XdE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878" y="6071352"/>
            <a:ext cx="994160" cy="67975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96564" y="-151182"/>
            <a:ext cx="9540908" cy="604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719612" y="60472"/>
            <a:ext cx="288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04501-4EE9-274C-9D35-85C4A325C5DA}" type="slidenum">
              <a:rPr lang="en-US" sz="1400">
                <a:solidFill>
                  <a:schemeClr val="bg1"/>
                </a:solidFill>
                <a:latin typeface="Lato Regular"/>
                <a:cs typeface="Lato Regular"/>
              </a:rPr>
              <a:t>7</a:t>
            </a:fld>
            <a:endParaRPr lang="en-US" sz="140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480" y="60472"/>
            <a:ext cx="2469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Lato Regular"/>
                <a:cs typeface="Lato Regular"/>
              </a:rPr>
              <a:t>Réseaux neuronaux - partie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4525" y="708963"/>
            <a:ext cx="2729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Lato Regular"/>
                <a:cs typeface="Lato Regular"/>
              </a:rPr>
              <a:t>Le modèle mathématique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08969" y="2210552"/>
            <a:ext cx="2326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Lato Black"/>
                <a:cs typeface="Lato Black"/>
              </a:rPr>
              <a:t>Passe / Passe pas 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00891" y="343341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Lato Black"/>
                <a:cs typeface="Lato Black"/>
              </a:rPr>
              <a:t>x 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68179" y="3111111"/>
            <a:ext cx="61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[0,1]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37277" y="3102361"/>
            <a:ext cx="69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[-K,K]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33030" y="2850324"/>
            <a:ext cx="851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Lato Regular"/>
                <a:cs typeface="Lato Regular"/>
              </a:rPr>
              <a:t>K ∈R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93982" y="2736206"/>
            <a:ext cx="1272578" cy="1483561"/>
            <a:chOff x="258802" y="2736206"/>
            <a:chExt cx="1272578" cy="1483561"/>
          </a:xfrm>
        </p:grpSpPr>
        <p:sp>
          <p:nvSpPr>
            <p:cNvPr id="22" name="TextBox 21"/>
            <p:cNvSpPr txBox="1"/>
            <p:nvPr/>
          </p:nvSpPr>
          <p:spPr>
            <a:xfrm>
              <a:off x="258802" y="2736206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Lato Regular"/>
                  <a:cs typeface="Lato Regular"/>
                </a:rPr>
                <a:t>valeur ∈R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2320" y="3112015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Lato Regular"/>
                  <a:cs typeface="Lato Regular"/>
                </a:rPr>
                <a:t>valeur ∈R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82320" y="3468684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Lato Regular"/>
                  <a:cs typeface="Lato Regular"/>
                </a:rPr>
                <a:t>valeur ∈R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2320" y="3850435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Lato Regular"/>
                  <a:cs typeface="Lato Regular"/>
                </a:rPr>
                <a:t>valeur ∈R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951151" y="3833520"/>
            <a:ext cx="3090442" cy="1994264"/>
            <a:chOff x="1951151" y="3833520"/>
            <a:chExt cx="3090442" cy="1994264"/>
          </a:xfrm>
        </p:grpSpPr>
        <p:sp>
          <p:nvSpPr>
            <p:cNvPr id="19" name="TextBox 18"/>
            <p:cNvSpPr txBox="1"/>
            <p:nvPr/>
          </p:nvSpPr>
          <p:spPr>
            <a:xfrm>
              <a:off x="2810016" y="4620535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Lato Regular"/>
                  <a:cs typeface="Lato Regular"/>
                </a:rPr>
                <a:t>valeur ∈R</a:t>
              </a:r>
            </a:p>
          </p:txBody>
        </p:sp>
        <p:cxnSp>
          <p:nvCxnSpPr>
            <p:cNvPr id="20" name="Straight Connector 19"/>
            <p:cNvCxnSpPr>
              <a:endCxn id="19" idx="0"/>
            </p:cNvCxnSpPr>
            <p:nvPr/>
          </p:nvCxnSpPr>
          <p:spPr>
            <a:xfrm>
              <a:off x="3434546" y="3833520"/>
              <a:ext cx="0" cy="787015"/>
            </a:xfrm>
            <a:prstGeom prst="line">
              <a:avLst/>
            </a:prstGeom>
            <a:ln w="57150" cmpd="sng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951151" y="5181453"/>
              <a:ext cx="14597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Lato Regular"/>
                  <a:cs typeface="Lato Regular"/>
                </a:rPr>
                <a:t>Fonction de</a:t>
              </a:r>
            </a:p>
            <a:p>
              <a:r>
                <a:rPr lang="en-US">
                  <a:latin typeface="Lato Regular"/>
                  <a:cs typeface="Lato Regular"/>
                </a:rPr>
                <a:t>combinaison</a:t>
              </a:r>
            </a:p>
          </p:txBody>
        </p:sp>
        <p:cxnSp>
          <p:nvCxnSpPr>
            <p:cNvPr id="28" name="Straight Connector 27"/>
            <p:cNvCxnSpPr>
              <a:endCxn id="27" idx="0"/>
            </p:cNvCxnSpPr>
            <p:nvPr/>
          </p:nvCxnSpPr>
          <p:spPr>
            <a:xfrm>
              <a:off x="2681038" y="4394438"/>
              <a:ext cx="0" cy="787015"/>
            </a:xfrm>
            <a:prstGeom prst="line">
              <a:avLst/>
            </a:prstGeom>
            <a:ln w="57150" cmpd="sng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679241" y="5181453"/>
              <a:ext cx="13623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Lato Regular"/>
                  <a:cs typeface="Lato Regular"/>
                </a:rPr>
                <a:t>Fonction</a:t>
              </a:r>
            </a:p>
            <a:p>
              <a:r>
                <a:rPr lang="en-US">
                  <a:latin typeface="Lato Regular"/>
                  <a:cs typeface="Lato Regular"/>
                </a:rPr>
                <a:t>d’activation</a:t>
              </a: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4220986" y="4394438"/>
              <a:ext cx="0" cy="787015"/>
            </a:xfrm>
            <a:prstGeom prst="line">
              <a:avLst/>
            </a:prstGeom>
            <a:ln w="57150" cmpd="sng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2483105" y="3179886"/>
            <a:ext cx="4899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/>
              <a:t>∑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3654070" y="3149393"/>
            <a:ext cx="1133832" cy="983397"/>
            <a:chOff x="3654070" y="3149393"/>
            <a:chExt cx="1133832" cy="983397"/>
          </a:xfrm>
        </p:grpSpPr>
        <p:sp>
          <p:nvSpPr>
            <p:cNvPr id="32" name="TextBox 31"/>
            <p:cNvSpPr txBox="1"/>
            <p:nvPr/>
          </p:nvSpPr>
          <p:spPr>
            <a:xfrm>
              <a:off x="3654070" y="3149393"/>
              <a:ext cx="1133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Lato Regular"/>
                  <a:cs typeface="Lato Regular"/>
                </a:rPr>
                <a:t>heaviside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679241" y="3486459"/>
              <a:ext cx="1088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Lato Regular"/>
                  <a:cs typeface="Lato Regular"/>
                </a:rPr>
                <a:t>sigmoïde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686782" y="3855791"/>
              <a:ext cx="1069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latin typeface="Lato Regular"/>
                  <a:cs typeface="Lato Regular"/>
                </a:rPr>
                <a:t>et bien plus…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689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94" y="3647550"/>
            <a:ext cx="8234219" cy="17872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 descr="Zj-OjHHZKkOPvghXPSDS2BrMsfqkEHYEajpMF1QZF-NXzvHWSCVdaQYiMdPygBE5PN0OcVGz0bxvPJzjvsCk5xGu7P-Yej3Db-YeKOgS52n4FyVWPb4yUD3TGDbaSX-3igl4XdE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878" y="6071352"/>
            <a:ext cx="994160" cy="679757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73342" y="844771"/>
            <a:ext cx="2531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Lato Bold"/>
                <a:cs typeface="Lato Bold"/>
              </a:rPr>
              <a:t>Heaviside (simple seuil)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18350" y="3236522"/>
            <a:ext cx="4345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Lato Bold"/>
                <a:cs typeface="Lato Bold"/>
              </a:rPr>
              <a:t>Sigmoïde (seuil progressif, avec facteur k)</a:t>
            </a:r>
          </a:p>
        </p:txBody>
      </p:sp>
      <p:pic>
        <p:nvPicPr>
          <p:cNvPr id="15" name="Picture 14" descr="Screen Shot 2016-09-20 at 20.51.3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94" y="1222192"/>
            <a:ext cx="8234219" cy="18139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389" y="1357158"/>
            <a:ext cx="931044" cy="547673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388" y="3629370"/>
            <a:ext cx="1035491" cy="50156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5832404" y="5399549"/>
            <a:ext cx="293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BFBFBF"/>
                </a:solidFill>
              </a:rPr>
              <a:t>[ en vert k=30, en rouge k=1 ]</a:t>
            </a:r>
          </a:p>
        </p:txBody>
      </p:sp>
    </p:spTree>
    <p:extLst>
      <p:ext uri="{BB962C8B-B14F-4D97-AF65-F5344CB8AC3E}">
        <p14:creationId xmlns:p14="http://schemas.microsoft.com/office/powerpoint/2010/main" val="152828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grayscl/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411" y="1661752"/>
            <a:ext cx="6998647" cy="3888136"/>
          </a:xfrm>
          <a:prstGeom prst="rect">
            <a:avLst/>
          </a:prstGeom>
        </p:spPr>
      </p:pic>
      <p:pic>
        <p:nvPicPr>
          <p:cNvPr id="3" name="Picture 2" descr="Screen Shot 2016-09-20 at 20.17.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77" y="2299489"/>
            <a:ext cx="7672609" cy="3038757"/>
          </a:xfrm>
          <a:prstGeom prst="rect">
            <a:avLst/>
          </a:prstGeom>
        </p:spPr>
      </p:pic>
      <p:pic>
        <p:nvPicPr>
          <p:cNvPr id="4" name="Picture 3" descr="Zj-OjHHZKkOPvghXPSDS2BrMsfqkEHYEajpMF1QZF-NXzvHWSCVdaQYiMdPygBE5PN0OcVGz0bxvPJzjvsCk5xGu7P-Yej3Db-YeKOgS52n4FyVWPb4yUD3TGDbaSX-3igl4XdE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878" y="6071352"/>
            <a:ext cx="994160" cy="67975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96564" y="-151182"/>
            <a:ext cx="9540908" cy="604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719612" y="60472"/>
            <a:ext cx="288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04501-4EE9-274C-9D35-85C4A325C5DA}" type="slidenum">
              <a:rPr lang="en-US" sz="1400">
                <a:solidFill>
                  <a:schemeClr val="bg1"/>
                </a:solidFill>
                <a:latin typeface="Lato Regular"/>
                <a:cs typeface="Lato Regular"/>
              </a:rPr>
              <a:t>9</a:t>
            </a:fld>
            <a:endParaRPr lang="en-US" sz="140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480" y="60472"/>
            <a:ext cx="2469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Lato Regular"/>
                <a:cs typeface="Lato Regular"/>
              </a:rPr>
              <a:t>Réseaux neuronaux - partie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4525" y="708963"/>
            <a:ext cx="2729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Lato Regular"/>
                <a:cs typeface="Lato Regular"/>
              </a:rPr>
              <a:t>Le modèle mathématique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08969" y="2210552"/>
            <a:ext cx="2326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Lato Black"/>
                <a:cs typeface="Lato Black"/>
              </a:rPr>
              <a:t>Passe / Passe pas 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00891" y="343341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Lato Black"/>
                <a:cs typeface="Lato Black"/>
              </a:rPr>
              <a:t>x 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68179" y="3111111"/>
            <a:ext cx="61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[0,1]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37277" y="3102361"/>
            <a:ext cx="69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[-K,K]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33030" y="2850324"/>
            <a:ext cx="851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Lato Regular"/>
                <a:cs typeface="Lato Regular"/>
              </a:rPr>
              <a:t>K ∈R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93982" y="2736206"/>
            <a:ext cx="1272578" cy="1483561"/>
            <a:chOff x="258802" y="2736206"/>
            <a:chExt cx="1272578" cy="1483561"/>
          </a:xfrm>
        </p:grpSpPr>
        <p:sp>
          <p:nvSpPr>
            <p:cNvPr id="22" name="TextBox 21"/>
            <p:cNvSpPr txBox="1"/>
            <p:nvPr/>
          </p:nvSpPr>
          <p:spPr>
            <a:xfrm>
              <a:off x="258802" y="2736206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Lato Regular"/>
                  <a:cs typeface="Lato Regular"/>
                </a:rPr>
                <a:t>valeur ∈R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2320" y="3112015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Lato Regular"/>
                  <a:cs typeface="Lato Regular"/>
                </a:rPr>
                <a:t>valeur ∈R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82320" y="3468684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Lato Regular"/>
                  <a:cs typeface="Lato Regular"/>
                </a:rPr>
                <a:t>valeur ∈R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2320" y="3850435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Lato Regular"/>
                  <a:cs typeface="Lato Regular"/>
                </a:rPr>
                <a:t>valeur ∈R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951151" y="3833520"/>
            <a:ext cx="3090442" cy="1994264"/>
            <a:chOff x="1951151" y="3833520"/>
            <a:chExt cx="3090442" cy="1994264"/>
          </a:xfrm>
        </p:grpSpPr>
        <p:sp>
          <p:nvSpPr>
            <p:cNvPr id="19" name="TextBox 18"/>
            <p:cNvSpPr txBox="1"/>
            <p:nvPr/>
          </p:nvSpPr>
          <p:spPr>
            <a:xfrm>
              <a:off x="2810016" y="4620535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Lato Regular"/>
                  <a:cs typeface="Lato Regular"/>
                </a:rPr>
                <a:t>valeur ∈R</a:t>
              </a:r>
            </a:p>
          </p:txBody>
        </p:sp>
        <p:cxnSp>
          <p:nvCxnSpPr>
            <p:cNvPr id="20" name="Straight Connector 19"/>
            <p:cNvCxnSpPr>
              <a:endCxn id="19" idx="0"/>
            </p:cNvCxnSpPr>
            <p:nvPr/>
          </p:nvCxnSpPr>
          <p:spPr>
            <a:xfrm>
              <a:off x="3434546" y="3833520"/>
              <a:ext cx="0" cy="787015"/>
            </a:xfrm>
            <a:prstGeom prst="line">
              <a:avLst/>
            </a:prstGeom>
            <a:ln w="57150" cmpd="sng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951151" y="5181453"/>
              <a:ext cx="14597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Lato Regular"/>
                  <a:cs typeface="Lato Regular"/>
                </a:rPr>
                <a:t>Fonction de</a:t>
              </a:r>
            </a:p>
            <a:p>
              <a:r>
                <a:rPr lang="en-US">
                  <a:latin typeface="Lato Regular"/>
                  <a:cs typeface="Lato Regular"/>
                </a:rPr>
                <a:t>combinaison</a:t>
              </a:r>
            </a:p>
          </p:txBody>
        </p:sp>
        <p:cxnSp>
          <p:nvCxnSpPr>
            <p:cNvPr id="28" name="Straight Connector 27"/>
            <p:cNvCxnSpPr>
              <a:endCxn id="27" idx="0"/>
            </p:cNvCxnSpPr>
            <p:nvPr/>
          </p:nvCxnSpPr>
          <p:spPr>
            <a:xfrm>
              <a:off x="2681038" y="4394438"/>
              <a:ext cx="0" cy="787015"/>
            </a:xfrm>
            <a:prstGeom prst="line">
              <a:avLst/>
            </a:prstGeom>
            <a:ln w="57150" cmpd="sng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679241" y="5181453"/>
              <a:ext cx="13623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Lato Regular"/>
                  <a:cs typeface="Lato Regular"/>
                </a:rPr>
                <a:t>Fonction</a:t>
              </a:r>
            </a:p>
            <a:p>
              <a:r>
                <a:rPr lang="en-US">
                  <a:latin typeface="Lato Regular"/>
                  <a:cs typeface="Lato Regular"/>
                </a:rPr>
                <a:t>d’activation</a:t>
              </a: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4220986" y="4394438"/>
              <a:ext cx="0" cy="787015"/>
            </a:xfrm>
            <a:prstGeom prst="line">
              <a:avLst/>
            </a:prstGeom>
            <a:ln w="57150" cmpd="sng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2483105" y="3179886"/>
            <a:ext cx="4899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/>
              <a:t>∑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3654070" y="3149393"/>
            <a:ext cx="1133832" cy="983397"/>
            <a:chOff x="3654070" y="3149393"/>
            <a:chExt cx="1133832" cy="983397"/>
          </a:xfrm>
        </p:grpSpPr>
        <p:sp>
          <p:nvSpPr>
            <p:cNvPr id="32" name="TextBox 31"/>
            <p:cNvSpPr txBox="1"/>
            <p:nvPr/>
          </p:nvSpPr>
          <p:spPr>
            <a:xfrm>
              <a:off x="3654070" y="3149393"/>
              <a:ext cx="1133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Lato Regular"/>
                  <a:cs typeface="Lato Regular"/>
                </a:rPr>
                <a:t>heaviside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679241" y="3486459"/>
              <a:ext cx="1088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Lato Regular"/>
                  <a:cs typeface="Lato Regular"/>
                </a:rPr>
                <a:t>sigmoïde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686782" y="3855791"/>
              <a:ext cx="1069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latin typeface="Lato Regular"/>
                  <a:cs typeface="Lato Regular"/>
                </a:rPr>
                <a:t>et bien plus…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085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 dir="d"/>
      </p:transition>
    </mc:Choice>
    <mc:Fallback xmlns="">
      <p:transition xmlns:p14="http://schemas.microsoft.com/office/powerpoint/2010/main">
        <p:push dir="d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1258</Words>
  <Application>Microsoft Macintosh PowerPoint</Application>
  <PresentationFormat>On-screen Show (4:3)</PresentationFormat>
  <Paragraphs>323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Romaric Mollard</dc:creator>
  <cp:lastModifiedBy>Romaric Mollard</cp:lastModifiedBy>
  <cp:revision>159</cp:revision>
  <dcterms:created xsi:type="dcterms:W3CDTF">2016-09-20T16:54:54Z</dcterms:created>
  <dcterms:modified xsi:type="dcterms:W3CDTF">2016-09-23T12:00:12Z</dcterms:modified>
</cp:coreProperties>
</file>