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56" r:id="rId4"/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70" r:id="rId15"/>
    <p:sldId id="273" r:id="rId16"/>
    <p:sldId id="276" r:id="rId17"/>
    <p:sldId id="274" r:id="rId18"/>
    <p:sldId id="275" r:id="rId19"/>
    <p:sldId id="271" r:id="rId20"/>
    <p:sldId id="26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0490-1729-0543-B3C1-F32A76B1DA7A}" type="datetimeFigureOut"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3"/>
            <a:ext cx="9540908" cy="5986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1601" y="2116547"/>
            <a:ext cx="580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Lato Regular"/>
                <a:cs typeface="Lato Regular"/>
              </a:rPr>
              <a:t>Réseaux neuronaux</a:t>
            </a:r>
          </a:p>
          <a:p>
            <a:pPr algn="ctr"/>
            <a:endParaRPr lang="en-US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Lato Regular"/>
                <a:cs typeface="Lato Regular"/>
              </a:rPr>
              <a:t>Partie 1 : Modèle du neurone, Multiple Layer Perceptron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94517" y="32806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10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06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Maintenant on met plein de neurones !</a:t>
            </a:r>
          </a:p>
        </p:txBody>
      </p:sp>
      <p:pic>
        <p:nvPicPr>
          <p:cNvPr id="2" name="Picture 1" descr="1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5"/>
          <a:stretch/>
        </p:blipFill>
        <p:spPr>
          <a:xfrm>
            <a:off x="1484639" y="1982786"/>
            <a:ext cx="6287982" cy="3061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79243" y="4526925"/>
            <a:ext cx="1493378" cy="611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3477" y="1540331"/>
            <a:ext cx="195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Neurones d’entrée</a:t>
            </a:r>
          </a:p>
          <a:p>
            <a:r>
              <a:rPr lang="en-US" b="1"/>
              <a:t>Couche d’entrée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0665" y="1540331"/>
            <a:ext cx="197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Neurones de sortie</a:t>
            </a:r>
          </a:p>
          <a:p>
            <a:r>
              <a:rPr lang="en-US" b="1"/>
              <a:t>Couche de sortie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22951" y="5079564"/>
            <a:ext cx="231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Couches de neurones</a:t>
            </a:r>
          </a:p>
          <a:p>
            <a:r>
              <a:rPr lang="en-US"/>
              <a:t>dites </a:t>
            </a:r>
            <a:r>
              <a:rPr lang="en-US" b="1"/>
              <a:t>couches cachées</a:t>
            </a:r>
          </a:p>
          <a:p>
            <a:r>
              <a:rPr lang="en-US"/>
              <a:t>(ici 2 couches cachées)</a:t>
            </a:r>
          </a:p>
        </p:txBody>
      </p:sp>
    </p:spTree>
    <p:extLst>
      <p:ext uri="{BB962C8B-B14F-4D97-AF65-F5344CB8AC3E}">
        <p14:creationId xmlns:p14="http://schemas.microsoft.com/office/powerpoint/2010/main" val="2694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11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74" y="2037776"/>
            <a:ext cx="3572188" cy="3365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11002" y="2806762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1508" y="243743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49781" y="38841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0.8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72227" y="1931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4800" y="1931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8914" y="23795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76341" y="23912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88329" y="3443067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-0.7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5670" y="453959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0.26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74328" y="3632846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&gt; 0.33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6711" y="5083034"/>
            <a:ext cx="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voulu : </a:t>
            </a: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39617" y="2437430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6259" y="2814603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61788" y="3443067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-0.3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7787" y="3632846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&gt; 0.42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3965" y="4060054"/>
            <a:ext cx="6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16712" y="4759985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&gt; 0.57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7788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12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1318" y="4551728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 = g’(s)*Δr</a:t>
            </a:r>
          </a:p>
          <a:p>
            <a:r>
              <a:rPr lang="en-US" sz="1400">
                <a:latin typeface="Lato Regular"/>
                <a:cs typeface="Lato Regular"/>
              </a:rPr>
              <a:t>Δr = voulu - résultat</a:t>
            </a:r>
          </a:p>
          <a:p>
            <a:r>
              <a:rPr lang="en-US" sz="1400">
                <a:latin typeface="Lato Regular"/>
                <a:cs typeface="Lato Regular"/>
              </a:rPr>
              <a:t>s = résultat de la combinaison (somme)</a:t>
            </a:r>
          </a:p>
          <a:p>
            <a:r>
              <a:rPr lang="en-US" sz="1400">
                <a:latin typeface="Lato Regular"/>
                <a:cs typeface="Lato Regular"/>
              </a:rPr>
              <a:t>g = fonction d’activation (ici dérivée)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75293" y="2832875"/>
            <a:ext cx="4057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 = g’(s)*∑(w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*e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)</a:t>
            </a:r>
          </a:p>
          <a:p>
            <a:r>
              <a:rPr lang="en-US" sz="1400">
                <a:latin typeface="Lato Regular"/>
                <a:cs typeface="Lato Regular"/>
              </a:rPr>
              <a:t>∑(w</a:t>
            </a:r>
            <a:r>
              <a:rPr lang="en-US" sz="1400" baseline="-25000">
                <a:latin typeface="Lato Regular"/>
                <a:cs typeface="Lato Regular"/>
              </a:rPr>
              <a:t>i</a:t>
            </a:r>
            <a:r>
              <a:rPr lang="en-US" sz="1400">
                <a:latin typeface="Lato Regular"/>
                <a:cs typeface="Lato Regular"/>
              </a:rPr>
              <a:t>*e</a:t>
            </a:r>
            <a:r>
              <a:rPr lang="en-US" sz="1400" baseline="-25000">
                <a:latin typeface="Lato Regular"/>
                <a:cs typeface="Lato Regular"/>
              </a:rPr>
              <a:t>i</a:t>
            </a:r>
            <a:r>
              <a:rPr lang="en-US" sz="1400">
                <a:latin typeface="Lato Regular"/>
                <a:cs typeface="Lato Regular"/>
              </a:rPr>
              <a:t>) : poids et erreur des connexions sortantes</a:t>
            </a:r>
          </a:p>
          <a:p>
            <a:r>
              <a:rPr lang="en-US" sz="1400">
                <a:latin typeface="Lato Regular"/>
                <a:cs typeface="Lato Regular"/>
              </a:rPr>
              <a:t>s = résultat de la combinaison (somme)</a:t>
            </a:r>
          </a:p>
          <a:p>
            <a:r>
              <a:rPr lang="en-US" sz="1400">
                <a:latin typeface="Lato Regular"/>
                <a:cs typeface="Lato Regular"/>
              </a:rPr>
              <a:t>g = fonction d’activation (ici dérivée)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87052" y="1582086"/>
            <a:ext cx="2195483" cy="894274"/>
            <a:chOff x="4387052" y="1582086"/>
            <a:chExt cx="2195483" cy="894274"/>
          </a:xfrm>
        </p:grpSpPr>
        <p:sp>
          <p:nvSpPr>
            <p:cNvPr id="10" name="TextBox 9"/>
            <p:cNvSpPr txBox="1"/>
            <p:nvPr/>
          </p:nvSpPr>
          <p:spPr>
            <a:xfrm>
              <a:off x="4387052" y="1582086"/>
              <a:ext cx="21954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Pour </a:t>
              </a:r>
              <a:r>
                <a:rPr lang="en-US" sz="1400" i="1"/>
                <a:t>g</a:t>
              </a:r>
              <a:r>
                <a:rPr lang="en-US" sz="1400"/>
                <a:t> la fonction sigmoïde</a:t>
              </a:r>
            </a:p>
            <a:p>
              <a:endParaRPr lang="en-US" sz="1400"/>
            </a:p>
            <a:p>
              <a:r>
                <a:rPr lang="en-US" sz="1400" i="1"/>
                <a:t>g’(x) =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764" y="1922672"/>
              <a:ext cx="837284" cy="55368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5647627" y="4551350"/>
            <a:ext cx="309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= g’(0.26)*(1-0.57) = 0.25 * 0.43 = </a:t>
            </a:r>
            <a:r>
              <a:rPr lang="en-US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2614" y="2845499"/>
            <a:ext cx="22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= g’(-0.3)*(0.8*0.11) = </a:t>
            </a:r>
            <a:r>
              <a:rPr lang="en-US">
                <a:solidFill>
                  <a:srgbClr val="FF0000"/>
                </a:solidFill>
              </a:rPr>
              <a:t>0.02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1809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150" y="4541324"/>
            <a:ext cx="79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s=0.26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9429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0.33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2504" y="5382725"/>
            <a:ext cx="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voulu : </a:t>
            </a: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5268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840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0.42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89758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6674" y="4808749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0.57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38498" y="5049492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32052" y="3914587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5574" y="4121490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8722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/>
      <p:bldP spid="31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13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4302" y="2977770"/>
            <a:ext cx="249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Lato Regular"/>
                <a:cs typeface="Lato Regular"/>
              </a:rPr>
              <a:t>Modification des coefficients</a:t>
            </a:r>
          </a:p>
          <a:p>
            <a:r>
              <a:rPr lang="en-US" b="1">
                <a:latin typeface="Lato Regular"/>
                <a:cs typeface="Lato Regular"/>
              </a:rPr>
              <a:t>w</a:t>
            </a:r>
            <a:r>
              <a:rPr lang="en-US" b="1" baseline="-25000">
                <a:latin typeface="Lato Regular"/>
                <a:cs typeface="Lato Regular"/>
              </a:rPr>
              <a:t>i-&gt;j</a:t>
            </a:r>
            <a:r>
              <a:rPr lang="en-US" b="1">
                <a:latin typeface="Lato Regular"/>
                <a:cs typeface="Lato Regular"/>
              </a:rPr>
              <a:t> = w</a:t>
            </a:r>
            <a:r>
              <a:rPr lang="en-US" b="1" baseline="-25000">
                <a:latin typeface="Lato Regular"/>
                <a:cs typeface="Lato Regular"/>
              </a:rPr>
              <a:t>i-&gt;j  </a:t>
            </a:r>
            <a:r>
              <a:rPr lang="en-US" b="1">
                <a:latin typeface="Lato Regular"/>
                <a:cs typeface="Lato Regular"/>
              </a:rPr>
              <a:t>+ λ. e</a:t>
            </a:r>
            <a:r>
              <a:rPr lang="en-US" b="1" baseline="-25000">
                <a:latin typeface="Lato Regular"/>
                <a:cs typeface="Lato Regular"/>
              </a:rPr>
              <a:t>j</a:t>
            </a:r>
            <a:r>
              <a:rPr lang="en-US" b="1">
                <a:latin typeface="Lato Regular"/>
                <a:cs typeface="Lato Regular"/>
              </a:rPr>
              <a:t> . s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75574" y="4121490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1809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150" y="4541324"/>
            <a:ext cx="79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s=0.26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9429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0.33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2504" y="5382725"/>
            <a:ext cx="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voulu : </a:t>
            </a: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5268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89758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36674" y="4808749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0.57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38498" y="5049492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e=0.11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2052" y="3914587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3840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0.42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46473" y="4109732"/>
            <a:ext cx="2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 = 0.8 + 0.11*-0.3 = 0.76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16943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14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4302" y="2977770"/>
            <a:ext cx="236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Lato Regular"/>
                <a:cs typeface="Lato Regular"/>
              </a:rPr>
              <a:t>Au bout de quelques tests…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22456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15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686" y="3445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4727" y="345692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9775" y="45147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</p:spTree>
    <p:extLst>
      <p:ext uri="{BB962C8B-B14F-4D97-AF65-F5344CB8AC3E}">
        <p14:creationId xmlns:p14="http://schemas.microsoft.com/office/powerpoint/2010/main" val="40664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16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686" y="3445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4727" y="345692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9775" y="45147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</p:spTree>
    <p:extLst>
      <p:ext uri="{BB962C8B-B14F-4D97-AF65-F5344CB8AC3E}">
        <p14:creationId xmlns:p14="http://schemas.microsoft.com/office/powerpoint/2010/main" val="21878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17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686" y="3445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8799" y="3456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9775" y="45147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</p:spTree>
    <p:extLst>
      <p:ext uri="{BB962C8B-B14F-4D97-AF65-F5344CB8AC3E}">
        <p14:creationId xmlns:p14="http://schemas.microsoft.com/office/powerpoint/2010/main" val="41511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18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963" y="34451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8799" y="3456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4498" y="4502954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-4.5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</p:spTree>
    <p:extLst>
      <p:ext uri="{BB962C8B-B14F-4D97-AF65-F5344CB8AC3E}">
        <p14:creationId xmlns:p14="http://schemas.microsoft.com/office/powerpoint/2010/main" val="11809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19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1975" y="2515024"/>
            <a:ext cx="525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La structure du réseau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  <a:latin typeface="Lato Regular"/>
              <a:cs typeface="Lato Regular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La fonction d’activation ( g, et k pour la sigmoïde )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  <a:latin typeface="Lato Regular"/>
              <a:cs typeface="Lato Regular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Le coefficient d’apprentissage (</a:t>
            </a:r>
            <a:r>
              <a:rPr lang="en-US" b="1">
                <a:latin typeface="Lato Regular"/>
                <a:cs typeface="Lato Regular"/>
              </a:rPr>
              <a:t>λ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)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  <a:latin typeface="Lato Regular"/>
              <a:cs typeface="Lato Regular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Le sur-apprentissage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1975" y="1692323"/>
            <a:ext cx="518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Un réseau neuronal c’est pas tout à fait autonome,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il faut faire attention à :</a:t>
            </a:r>
          </a:p>
        </p:txBody>
      </p:sp>
    </p:spTree>
    <p:extLst>
      <p:ext uri="{BB962C8B-B14F-4D97-AF65-F5344CB8AC3E}">
        <p14:creationId xmlns:p14="http://schemas.microsoft.com/office/powerpoint/2010/main" val="23151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2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neuronaux- partie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525" y="708963"/>
            <a:ext cx="1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Pourquoi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292" y="1775495"/>
            <a:ext cx="734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Visionique (reconnaissance de formes, “compréhension des images”…)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292" y="2125681"/>
            <a:ext cx="266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Reconnaissance vocale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292" y="2483255"/>
            <a:ext cx="23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Restitution d’image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292" y="2820321"/>
            <a:ext cx="337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Reconnaissance de caractères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92" y="3157387"/>
            <a:ext cx="26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Estimations boursières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087" y="3482695"/>
            <a:ext cx="388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Classification des espèces animales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087" y="3831519"/>
            <a:ext cx="173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Météorologie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495" y="4192101"/>
            <a:ext cx="588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Industrie (apprentissage de mouvements, adaptation…)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254" y="4536691"/>
            <a:ext cx="539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Jeux vidéos (ils deviennent meilleurs que nous ! :p)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254" y="4885515"/>
            <a:ext cx="67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• •</a:t>
            </a:r>
          </a:p>
        </p:txBody>
      </p:sp>
    </p:spTree>
    <p:extLst>
      <p:ext uri="{BB962C8B-B14F-4D97-AF65-F5344CB8AC3E}">
        <p14:creationId xmlns:p14="http://schemas.microsoft.com/office/powerpoint/2010/main" val="384972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20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234" y="1255177"/>
            <a:ext cx="7056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Lato Regular"/>
                <a:cs typeface="Lato Regular"/>
              </a:rPr>
              <a:t>Conclusion</a:t>
            </a:r>
            <a:r>
              <a:rPr lang="en-US" sz="1200">
                <a:latin typeface="Lato Regular"/>
                <a:cs typeface="Lato Regular"/>
              </a:rPr>
              <a:t>, on dirait un joli logo pour un réseau XOR, </a:t>
            </a:r>
            <a:r>
              <a:rPr lang="en-US">
                <a:latin typeface="Lato Regular"/>
                <a:cs typeface="Lato Regular"/>
              </a:rPr>
              <a:t>c’est simple et c’est pratique !</a:t>
            </a:r>
          </a:p>
          <a:p>
            <a:pPr algn="ctr"/>
            <a:endParaRPr lang="en-US">
              <a:latin typeface="Lato Regular"/>
              <a:cs typeface="Lato Regular"/>
            </a:endParaRPr>
          </a:p>
          <a:p>
            <a:pPr algn="ctr"/>
            <a:r>
              <a:rPr lang="en-US">
                <a:latin typeface="Lato Regular"/>
                <a:cs typeface="Lato Regular"/>
              </a:rPr>
              <a:t>Avez vous des question ?</a:t>
            </a:r>
            <a:endParaRPr lang="en-US" sz="1200">
              <a:latin typeface="Lato Regular"/>
              <a:cs typeface="Lato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42" y="2543381"/>
            <a:ext cx="2666720" cy="25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21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525" y="708963"/>
            <a:ext cx="23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Résumé des fonctions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8398" y="1775497"/>
            <a:ext cx="45553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Calcul de la somme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Fonction d’activation (sigmoïde)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Dérivée de la fonction d’activation (sigmoïde)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Calcul de l’erreur pour la couche finale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Calcul de l’erreur pour le reste des cas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Modification des valeurs :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8269" y="4533728"/>
            <a:ext cx="224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w</a:t>
            </a:r>
            <a:r>
              <a:rPr lang="en-US" b="1" baseline="-25000">
                <a:latin typeface="Lato Regular"/>
                <a:cs typeface="Lato Regular"/>
              </a:rPr>
              <a:t>i-&gt;j</a:t>
            </a:r>
            <a:r>
              <a:rPr lang="en-US" b="1">
                <a:latin typeface="Lato Regular"/>
                <a:cs typeface="Lato Regular"/>
              </a:rPr>
              <a:t> = w</a:t>
            </a:r>
            <a:r>
              <a:rPr lang="en-US" b="1" baseline="-25000">
                <a:latin typeface="Lato Regular"/>
                <a:cs typeface="Lato Regular"/>
              </a:rPr>
              <a:t>i-&gt;j  </a:t>
            </a:r>
            <a:r>
              <a:rPr lang="en-US" b="1">
                <a:latin typeface="Lato Regular"/>
                <a:cs typeface="Lato Regular"/>
              </a:rPr>
              <a:t>+ λ. e</a:t>
            </a:r>
            <a:r>
              <a:rPr lang="en-US" b="1" baseline="-25000">
                <a:latin typeface="Lato Regular"/>
                <a:cs typeface="Lato Regular"/>
              </a:rPr>
              <a:t>j</a:t>
            </a:r>
            <a:r>
              <a:rPr lang="en-US" b="1">
                <a:latin typeface="Lato Regular"/>
                <a:cs typeface="Lato Regular"/>
              </a:rPr>
              <a:t> . s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5999" y="3961589"/>
            <a:ext cx="39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</a:t>
            </a:r>
            <a:r>
              <a:rPr lang="en-US" b="1" baseline="-25000">
                <a:latin typeface="Lato Regular"/>
                <a:cs typeface="Lato Regular"/>
              </a:rPr>
              <a:t>j</a:t>
            </a:r>
            <a:r>
              <a:rPr lang="en-US" b="1">
                <a:latin typeface="Lato Regular"/>
                <a:cs typeface="Lato Regular"/>
              </a:rPr>
              <a:t> = g’(x)*∑(w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*e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) </a:t>
            </a:r>
            <a:r>
              <a:rPr lang="en-US" sz="1400">
                <a:latin typeface="Lato Regular"/>
                <a:cs typeface="Lato Regular"/>
              </a:rPr>
              <a:t>(i les éléments précédent) </a:t>
            </a:r>
            <a:endParaRPr lang="en-US" sz="1400" b="1">
              <a:latin typeface="Lato Regular"/>
              <a:cs typeface="Lat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0643" y="3417242"/>
            <a:ext cx="3854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 = g’(x)*Δr   </a:t>
            </a:r>
            <a:r>
              <a:rPr lang="en-US" sz="1400">
                <a:latin typeface="Lato Regular"/>
                <a:cs typeface="Lato Regular"/>
              </a:rPr>
              <a:t>(delta : attendu moins obtenu) </a:t>
            </a:r>
            <a:endParaRPr lang="en-US" sz="1400" b="1">
              <a:latin typeface="Lato Regular"/>
              <a:cs typeface="Lat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06" y="2612000"/>
            <a:ext cx="1217683" cy="80524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07946" y="2864148"/>
            <a:ext cx="79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g’(x) =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236" y="2241899"/>
            <a:ext cx="1035491" cy="5015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22343" y="2300191"/>
            <a:ext cx="74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g(x) 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08668" y="1775497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x = ∑w</a:t>
            </a:r>
            <a:r>
              <a:rPr lang="en-US" b="1" baseline="-25000">
                <a:latin typeface="Lato Regular"/>
                <a:cs typeface="Lato Regular"/>
              </a:rPr>
              <a:t>i.</a:t>
            </a:r>
            <a:r>
              <a:rPr lang="en-US" b="1">
                <a:latin typeface="Lato Regular"/>
                <a:cs typeface="Lato Regular"/>
              </a:rPr>
              <a:t> x</a:t>
            </a:r>
            <a:r>
              <a:rPr lang="en-US" b="1" baseline="-25000">
                <a:latin typeface="Lato Regular"/>
                <a:cs typeface="Lato Regular"/>
              </a:rPr>
              <a:t>i   </a:t>
            </a:r>
            <a:r>
              <a:rPr lang="en-US" sz="1400">
                <a:latin typeface="Lato Regular"/>
                <a:cs typeface="Lato Regular"/>
              </a:rPr>
              <a:t>(I les éléments précédent) </a:t>
            </a:r>
            <a:endParaRPr lang="en-US" sz="1400" b="1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8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3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neuronaux- partie 1</a:t>
            </a:r>
          </a:p>
        </p:txBody>
      </p:sp>
      <p:pic>
        <p:nvPicPr>
          <p:cNvPr id="9" name="Picture 8" descr="4845b46c32_50034180_neurone-d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8"/>
          <a:stretch/>
        </p:blipFill>
        <p:spPr>
          <a:xfrm>
            <a:off x="1279601" y="1661752"/>
            <a:ext cx="6984457" cy="380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525" y="708963"/>
            <a:ext cx="24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neurone biologique</a:t>
            </a:r>
          </a:p>
        </p:txBody>
      </p:sp>
      <p:sp>
        <p:nvSpPr>
          <p:cNvPr id="12" name="TextBox 11"/>
          <p:cNvSpPr txBox="1"/>
          <p:nvPr/>
        </p:nvSpPr>
        <p:spPr>
          <a:xfrm rot="2802418">
            <a:off x="175036" y="18024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  <p:sp>
        <p:nvSpPr>
          <p:cNvPr id="13" name="TextBox 12"/>
          <p:cNvSpPr txBox="1"/>
          <p:nvPr/>
        </p:nvSpPr>
        <p:spPr>
          <a:xfrm rot="20552972">
            <a:off x="22900" y="419240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  <p:sp>
        <p:nvSpPr>
          <p:cNvPr id="14" name="TextBox 13"/>
          <p:cNvSpPr txBox="1"/>
          <p:nvPr/>
        </p:nvSpPr>
        <p:spPr>
          <a:xfrm rot="20440866">
            <a:off x="38616" y="48235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  <p:sp>
        <p:nvSpPr>
          <p:cNvPr id="15" name="TextBox 14"/>
          <p:cNvSpPr txBox="1"/>
          <p:nvPr/>
        </p:nvSpPr>
        <p:spPr>
          <a:xfrm rot="1098954">
            <a:off x="52990" y="309797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</p:spTree>
    <p:extLst>
      <p:ext uri="{BB962C8B-B14F-4D97-AF65-F5344CB8AC3E}">
        <p14:creationId xmlns:p14="http://schemas.microsoft.com/office/powerpoint/2010/main" val="282077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4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neuronaux- partie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525" y="708963"/>
            <a:ext cx="43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neurone compris par les informaticiens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1437" y="2474925"/>
            <a:ext cx="223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Traitement</a:t>
            </a:r>
          </a:p>
          <a:p>
            <a:r>
              <a:rPr lang="en-US"/>
              <a:t>des entrées</a:t>
            </a:r>
          </a:p>
          <a:p>
            <a:r>
              <a:rPr lang="en-US"/>
              <a:t>et détermination</a:t>
            </a:r>
          </a:p>
          <a:p>
            <a:r>
              <a:rPr lang="en-US"/>
              <a:t>d’une valeur de sortie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7925" y="4097106"/>
            <a:ext cx="178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Envoi de la sortie</a:t>
            </a:r>
          </a:p>
          <a:p>
            <a:r>
              <a:rPr lang="en-US"/>
              <a:t>avec un certain</a:t>
            </a:r>
          </a:p>
          <a:p>
            <a:r>
              <a:rPr lang="en-US"/>
              <a:t>coefficient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947" y="1803789"/>
            <a:ext cx="282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Arrivée des autres neurones</a:t>
            </a:r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2798616" y="3075090"/>
            <a:ext cx="892821" cy="1022016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"/>
          </p:cNvCxnSpPr>
          <p:nvPr/>
        </p:nvCxnSpPr>
        <p:spPr>
          <a:xfrm flipH="1" flipV="1">
            <a:off x="5925417" y="4256487"/>
            <a:ext cx="352508" cy="302284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>
            <a:off x="2111889" y="2173121"/>
            <a:ext cx="16471" cy="301804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6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5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pic>
        <p:nvPicPr>
          <p:cNvPr id="2" name="Picture 1" descr="Screen Shot 2016-09-20 at 20.17.02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5" y="2205425"/>
            <a:ext cx="7557025" cy="3348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9523" y="343341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2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0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pic>
        <p:nvPicPr>
          <p:cNvPr id="3" name="Picture 2" descr="Screen Shot 2016-09-20 at 20.1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" y="2299489"/>
            <a:ext cx="7672609" cy="3038757"/>
          </a:xfrm>
          <a:prstGeom prst="rect">
            <a:avLst/>
          </a:prstGeom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6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8969" y="221055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3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pic>
        <p:nvPicPr>
          <p:cNvPr id="3" name="Picture 2" descr="Screen Shot 2016-09-20 at 20.1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" y="2299489"/>
            <a:ext cx="7672609" cy="3038757"/>
          </a:xfrm>
          <a:prstGeom prst="rect">
            <a:avLst/>
          </a:prstGeom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7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8969" y="221055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1151" y="3833520"/>
            <a:ext cx="3090442" cy="1994264"/>
            <a:chOff x="1951151" y="3833520"/>
            <a:chExt cx="3090442" cy="1994264"/>
          </a:xfrm>
        </p:grpSpPr>
        <p:sp>
          <p:nvSpPr>
            <p:cNvPr id="19" name="TextBox 18"/>
            <p:cNvSpPr txBox="1"/>
            <p:nvPr/>
          </p:nvSpPr>
          <p:spPr>
            <a:xfrm>
              <a:off x="2810016" y="46205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cxnSp>
          <p:nvCxnSpPr>
            <p:cNvPr id="20" name="Straight Connector 19"/>
            <p:cNvCxnSpPr>
              <a:endCxn id="19" idx="0"/>
            </p:cNvCxnSpPr>
            <p:nvPr/>
          </p:nvCxnSpPr>
          <p:spPr>
            <a:xfrm>
              <a:off x="3434546" y="3833520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51151" y="5181453"/>
              <a:ext cx="1459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 de</a:t>
              </a:r>
            </a:p>
            <a:p>
              <a:r>
                <a:rPr lang="en-US">
                  <a:latin typeface="Lato Regular"/>
                  <a:cs typeface="Lato Regular"/>
                </a:rPr>
                <a:t>combinaison</a:t>
              </a:r>
            </a:p>
          </p:txBody>
        </p:sp>
        <p:cxnSp>
          <p:nvCxnSpPr>
            <p:cNvPr id="28" name="Straight Connector 27"/>
            <p:cNvCxnSpPr>
              <a:endCxn id="27" idx="0"/>
            </p:cNvCxnSpPr>
            <p:nvPr/>
          </p:nvCxnSpPr>
          <p:spPr>
            <a:xfrm>
              <a:off x="2681038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79241" y="5181453"/>
              <a:ext cx="1362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</a:t>
              </a:r>
            </a:p>
            <a:p>
              <a:r>
                <a:rPr lang="en-US">
                  <a:latin typeface="Lato Regular"/>
                  <a:cs typeface="Lato Regular"/>
                </a:rPr>
                <a:t>d’activation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220986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483105" y="3179886"/>
            <a:ext cx="489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∑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54070" y="3149393"/>
            <a:ext cx="1133832" cy="983397"/>
            <a:chOff x="3654070" y="3149393"/>
            <a:chExt cx="1133832" cy="983397"/>
          </a:xfrm>
        </p:grpSpPr>
        <p:sp>
          <p:nvSpPr>
            <p:cNvPr id="32" name="TextBox 31"/>
            <p:cNvSpPr txBox="1"/>
            <p:nvPr/>
          </p:nvSpPr>
          <p:spPr>
            <a:xfrm>
              <a:off x="3654070" y="3149393"/>
              <a:ext cx="113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heaviside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9241" y="3486459"/>
              <a:ext cx="108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sigmoïde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6782" y="3855791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Lato Regular"/>
                  <a:cs typeface="Lato Regular"/>
                </a:rPr>
                <a:t>et bien plus…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8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4" y="3647550"/>
            <a:ext cx="8234219" cy="1787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3342" y="844771"/>
            <a:ext cx="253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Bold"/>
                <a:cs typeface="Lato Bold"/>
              </a:rPr>
              <a:t>Heaviside (simple seuil)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350" y="3236522"/>
            <a:ext cx="434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Bold"/>
                <a:cs typeface="Lato Bold"/>
              </a:rPr>
              <a:t>Sigmoïde (seuil progressif, avec facteur k)</a:t>
            </a:r>
          </a:p>
        </p:txBody>
      </p:sp>
      <p:pic>
        <p:nvPicPr>
          <p:cNvPr id="15" name="Picture 14" descr="Screen Shot 2016-09-20 at 20.51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4" y="1222192"/>
            <a:ext cx="8234219" cy="1813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89" y="1357158"/>
            <a:ext cx="931044" cy="5476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88" y="3629370"/>
            <a:ext cx="1035491" cy="50156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832404" y="5399549"/>
            <a:ext cx="293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FBFBF"/>
                </a:solidFill>
              </a:rPr>
              <a:t>[ en vert k=30, en rouge k=1 ]</a:t>
            </a:r>
          </a:p>
        </p:txBody>
      </p:sp>
    </p:spTree>
    <p:extLst>
      <p:ext uri="{BB962C8B-B14F-4D97-AF65-F5344CB8AC3E}">
        <p14:creationId xmlns:p14="http://schemas.microsoft.com/office/powerpoint/2010/main" val="15282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pic>
        <p:nvPicPr>
          <p:cNvPr id="3" name="Picture 2" descr="Screen Shot 2016-09-20 at 20.1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" y="2299489"/>
            <a:ext cx="7672609" cy="3038757"/>
          </a:xfrm>
          <a:prstGeom prst="rect">
            <a:avLst/>
          </a:prstGeom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9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8969" y="221055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1151" y="3833520"/>
            <a:ext cx="3090442" cy="1994264"/>
            <a:chOff x="1951151" y="3833520"/>
            <a:chExt cx="3090442" cy="1994264"/>
          </a:xfrm>
        </p:grpSpPr>
        <p:sp>
          <p:nvSpPr>
            <p:cNvPr id="19" name="TextBox 18"/>
            <p:cNvSpPr txBox="1"/>
            <p:nvPr/>
          </p:nvSpPr>
          <p:spPr>
            <a:xfrm>
              <a:off x="2810016" y="46205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cxnSp>
          <p:nvCxnSpPr>
            <p:cNvPr id="20" name="Straight Connector 19"/>
            <p:cNvCxnSpPr>
              <a:endCxn id="19" idx="0"/>
            </p:cNvCxnSpPr>
            <p:nvPr/>
          </p:nvCxnSpPr>
          <p:spPr>
            <a:xfrm>
              <a:off x="3434546" y="3833520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51151" y="5181453"/>
              <a:ext cx="1459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 de</a:t>
              </a:r>
            </a:p>
            <a:p>
              <a:r>
                <a:rPr lang="en-US">
                  <a:latin typeface="Lato Regular"/>
                  <a:cs typeface="Lato Regular"/>
                </a:rPr>
                <a:t>combinaison</a:t>
              </a:r>
            </a:p>
          </p:txBody>
        </p:sp>
        <p:cxnSp>
          <p:nvCxnSpPr>
            <p:cNvPr id="28" name="Straight Connector 27"/>
            <p:cNvCxnSpPr>
              <a:endCxn id="27" idx="0"/>
            </p:cNvCxnSpPr>
            <p:nvPr/>
          </p:nvCxnSpPr>
          <p:spPr>
            <a:xfrm>
              <a:off x="2681038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79241" y="5181453"/>
              <a:ext cx="1362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</a:t>
              </a:r>
            </a:p>
            <a:p>
              <a:r>
                <a:rPr lang="en-US">
                  <a:latin typeface="Lato Regular"/>
                  <a:cs typeface="Lato Regular"/>
                </a:rPr>
                <a:t>d’activation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220986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483105" y="3179886"/>
            <a:ext cx="489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∑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54070" y="3149393"/>
            <a:ext cx="1133832" cy="983397"/>
            <a:chOff x="3654070" y="3149393"/>
            <a:chExt cx="1133832" cy="983397"/>
          </a:xfrm>
        </p:grpSpPr>
        <p:sp>
          <p:nvSpPr>
            <p:cNvPr id="32" name="TextBox 31"/>
            <p:cNvSpPr txBox="1"/>
            <p:nvPr/>
          </p:nvSpPr>
          <p:spPr>
            <a:xfrm>
              <a:off x="3654070" y="3149393"/>
              <a:ext cx="113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heaviside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9241" y="3486459"/>
              <a:ext cx="108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sigmoïde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6782" y="3855791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Lato Regular"/>
                  <a:cs typeface="Lato Regular"/>
                </a:rPr>
                <a:t>et bien plus…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8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d"/>
      </p:transition>
    </mc:Choice>
    <mc:Fallback xmlns="">
      <p:transition xmlns:p14="http://schemas.microsoft.com/office/powerpoint/2010/main">
        <p:push dir="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1252</Words>
  <Application>Microsoft Macintosh PowerPoint</Application>
  <PresentationFormat>On-screen Show (4:3)</PresentationFormat>
  <Paragraphs>323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Romaric Mollard</dc:creator>
  <cp:lastModifiedBy>Romaric Mollard</cp:lastModifiedBy>
  <cp:revision>157</cp:revision>
  <dcterms:created xsi:type="dcterms:W3CDTF">2016-09-20T16:54:54Z</dcterms:created>
  <dcterms:modified xsi:type="dcterms:W3CDTF">2016-09-21T07:26:17Z</dcterms:modified>
</cp:coreProperties>
</file>