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2EF40-DBDC-3272-50D0-527480F0D266}" v="1" dt="2022-08-18T10:32:59.594"/>
    <p1510:client id="{3BC584C5-738C-876F-7AF7-B5927BD7FE17}" v="1" dt="2022-08-18T10:34:04.959"/>
    <p1510:client id="{4C4724A8-7297-2B88-881F-C855658BA45C}" v="4" dt="2022-08-18T10:29:25.853"/>
    <p1510:client id="{AE37ACDC-99BB-45D9-850B-290423C178A6}" v="599" dt="2022-08-15T12:20:01.454"/>
    <p1510:client id="{D051A830-A322-4F75-ABE5-7AAEC522471D}" v="299" dt="2022-08-18T10:28:56.845"/>
    <p1510:client id="{E2756866-5FC4-8B26-91F3-8218FF16D3C4}" v="921" dt="2022-08-18T11:30:34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5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6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2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4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0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2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3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3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8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5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9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pratiknalage/opps-its-object-oriented-programming-533c39e4668f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imagen de un lago, montañas y cielo por la noche.">
            <a:extLst>
              <a:ext uri="{FF2B5EF4-FFF2-40B4-BE49-F238E27FC236}">
                <a16:creationId xmlns:a16="http://schemas.microsoft.com/office/drawing/2014/main" id="{7CC6D896-9439-55AB-0C89-13CFA2314F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3372" r="9092" b="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/>
          </a:bodyPr>
          <a:lstStyle/>
          <a:p>
            <a:r>
              <a:rPr lang="es-ES" sz="5000" dirty="0"/>
              <a:t>M5-Entornos de Desarrollo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43467" y="4670246"/>
            <a:ext cx="3685069" cy="91440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Introducción a la Programación de Ordenadores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94206-76CD-D46A-715E-9BFDB0EF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704020"/>
            <a:ext cx="3035880" cy="3470836"/>
          </a:xfrm>
        </p:spPr>
        <p:txBody>
          <a:bodyPr>
            <a:normAutofit/>
          </a:bodyPr>
          <a:lstStyle/>
          <a:p>
            <a:r>
              <a:rPr lang="es-ES_tradnl" dirty="0"/>
              <a:t>Proyecto en Java</a:t>
            </a:r>
            <a:endParaRPr lang="en-US" dirty="0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698C78E1-586D-67CF-4BF2-F79A21F91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619" y="1947258"/>
            <a:ext cx="6480131" cy="324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8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94206-76CD-D46A-715E-9BFDB0EF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704020"/>
            <a:ext cx="3035880" cy="3470836"/>
          </a:xfrm>
        </p:spPr>
        <p:txBody>
          <a:bodyPr>
            <a:normAutofit/>
          </a:bodyPr>
          <a:lstStyle/>
          <a:p>
            <a:r>
              <a:rPr lang="es-ES_tradnl" dirty="0"/>
              <a:t>¿Qué es un 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C18FA-E7AE-9918-F0B9-F29C5E633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853" y="848075"/>
            <a:ext cx="7097103" cy="221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>
                <a:ea typeface="+mn-lt"/>
                <a:cs typeface="+mn-lt"/>
              </a:rPr>
              <a:t>Las siglas de </a:t>
            </a:r>
            <a:r>
              <a:rPr lang="es-ES_tradnl" b="1" dirty="0">
                <a:ea typeface="+mn-lt"/>
                <a:cs typeface="+mn-lt"/>
              </a:rPr>
              <a:t>IDE </a:t>
            </a:r>
            <a:r>
              <a:rPr lang="es-ES_tradnl" dirty="0">
                <a:ea typeface="+mn-lt"/>
                <a:cs typeface="+mn-lt"/>
              </a:rPr>
              <a:t>hacen referencia a</a:t>
            </a:r>
            <a:r>
              <a:rPr lang="es-ES_tradnl" b="1" dirty="0">
                <a:ea typeface="+mn-lt"/>
                <a:cs typeface="+mn-lt"/>
              </a:rPr>
              <a:t> </a:t>
            </a:r>
            <a:r>
              <a:rPr lang="es-ES_tradnl" b="1" dirty="0" err="1">
                <a:ea typeface="+mn-lt"/>
                <a:cs typeface="+mn-lt"/>
              </a:rPr>
              <a:t>Integrated</a:t>
            </a:r>
            <a:r>
              <a:rPr lang="es-ES_tradnl" b="1" dirty="0">
                <a:ea typeface="+mn-lt"/>
                <a:cs typeface="+mn-lt"/>
              </a:rPr>
              <a:t> </a:t>
            </a:r>
            <a:r>
              <a:rPr lang="es-ES_tradnl" b="1" dirty="0" err="1">
                <a:ea typeface="+mn-lt"/>
                <a:cs typeface="+mn-lt"/>
              </a:rPr>
              <a:t>Development</a:t>
            </a:r>
            <a:r>
              <a:rPr lang="es-ES_tradnl" b="1" dirty="0">
                <a:ea typeface="+mn-lt"/>
                <a:cs typeface="+mn-lt"/>
              </a:rPr>
              <a:t> </a:t>
            </a:r>
            <a:r>
              <a:rPr lang="es-ES_tradnl" b="1" dirty="0" err="1">
                <a:ea typeface="+mn-lt"/>
                <a:cs typeface="+mn-lt"/>
              </a:rPr>
              <a:t>Environment</a:t>
            </a:r>
            <a:r>
              <a:rPr lang="es-ES_tradnl" dirty="0">
                <a:ea typeface="+mn-lt"/>
                <a:cs typeface="+mn-lt"/>
              </a:rPr>
              <a:t>. Como su nombre indica, es un entorno de desarrollo que consta de un conjunto de herramientas que facilitan la escritura, la compilación, el enlazado, la ejecución y la depuración del código de los programas que desarrollamos. El objeto de esta asignatura consiste esencialmente en aprender a utilizar </a:t>
            </a:r>
            <a:r>
              <a:rPr lang="es-ES_tradnl" dirty="0" err="1">
                <a:ea typeface="+mn-lt"/>
                <a:cs typeface="+mn-lt"/>
              </a:rPr>
              <a:t>IDEs</a:t>
            </a:r>
            <a:r>
              <a:rPr lang="es-ES_tradnl" dirty="0">
                <a:ea typeface="+mn-lt"/>
                <a:cs typeface="+mn-lt"/>
              </a:rPr>
              <a:t> para desarrollar aplicaciones. </a:t>
            </a:r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A0AAE7C8-4E86-5573-482F-87FBF495B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723" y="2968212"/>
            <a:ext cx="2505075" cy="181927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5615FB3-B188-2752-37B8-E54CD19B6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4392" y="3314636"/>
            <a:ext cx="978205" cy="1136868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8547B863-8D9B-A728-B06A-1654CE9D2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630" y="3213382"/>
            <a:ext cx="1328934" cy="1328934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4B7EABFD-C578-F3CE-E2F7-4FEEAEE3E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698" y="4591246"/>
            <a:ext cx="1255865" cy="1266304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26A4833F-91B6-B307-94D9-CA1BBA601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8219" y="4591247"/>
            <a:ext cx="1255865" cy="126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7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94206-76CD-D46A-715E-9BFDB0EF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704020"/>
            <a:ext cx="3035880" cy="3470836"/>
          </a:xfrm>
        </p:spPr>
        <p:txBody>
          <a:bodyPr>
            <a:normAutofit/>
          </a:bodyPr>
          <a:lstStyle/>
          <a:p>
            <a:r>
              <a:rPr lang="es-ES_tradnl" dirty="0"/>
              <a:t>Arquitectura de 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C18FA-E7AE-9918-F0B9-F29C5E633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031" y="764568"/>
            <a:ext cx="7097103" cy="5328862"/>
          </a:xfrm>
        </p:spPr>
        <p:txBody>
          <a:bodyPr>
            <a:normAutofit/>
          </a:bodyPr>
          <a:lstStyle/>
          <a:p>
            <a:pPr marL="342900" indent="-342900"/>
            <a:r>
              <a:rPr lang="es-ES_tradnl" dirty="0">
                <a:ea typeface="+mn-lt"/>
                <a:cs typeface="+mn-lt"/>
              </a:rPr>
              <a:t>Es el diseño de nivel más alto de la estructura de un sistema, enfocándose más allá de los algoritmos y estructuras de datos. </a:t>
            </a:r>
            <a:endParaRPr lang="en-US" dirty="0">
              <a:ea typeface="+mn-lt"/>
              <a:cs typeface="+mn-lt"/>
            </a:endParaRPr>
          </a:p>
          <a:p>
            <a:pPr marL="342900" indent="-342900"/>
            <a:r>
              <a:rPr lang="es-ES_tradnl" dirty="0">
                <a:ea typeface="+mn-lt"/>
                <a:cs typeface="+mn-lt"/>
              </a:rPr>
              <a:t>Es un conjunto de decisiones que definen a nivel de diseño los componentes computacionales y la interacción entre ellos para garantizar que el proyecto llegue a buen término. </a:t>
            </a:r>
            <a:endParaRPr lang="en-US" dirty="0">
              <a:ea typeface="+mn-lt"/>
              <a:cs typeface="+mn-lt"/>
            </a:endParaRPr>
          </a:p>
          <a:p>
            <a:pPr marL="342900" indent="-342900"/>
            <a:r>
              <a:rPr lang="es-ES_tradnl" dirty="0">
                <a:ea typeface="+mn-lt"/>
                <a:cs typeface="+mn-lt"/>
              </a:rPr>
              <a:t>Se encuentra principalmente vinculado a la programación orientada a objetos, aunque podemos encontrar arquitecturas de software en otros paradigmas. </a:t>
            </a:r>
            <a:endParaRPr lang="en-US">
              <a:ea typeface="+mn-lt"/>
              <a:cs typeface="+mn-lt"/>
            </a:endParaRPr>
          </a:p>
          <a:p>
            <a:pPr marL="342900" indent="-342900"/>
            <a:r>
              <a:rPr lang="es-ES_tradnl" dirty="0">
                <a:ea typeface="+mn-lt"/>
                <a:cs typeface="+mn-lt"/>
              </a:rPr>
              <a:t>Las diferentes técnicas de arquitectura de software se aplican mediante el uso de patrones o modelos de diseños que aportan soluciones a diferentes problemas estableciendo unos objetivos y unas restricciones para cada patrón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763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94206-76CD-D46A-715E-9BFDB0EF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704020"/>
            <a:ext cx="3035880" cy="3470836"/>
          </a:xfrm>
        </p:spPr>
        <p:txBody>
          <a:bodyPr>
            <a:normAutofit/>
          </a:bodyPr>
          <a:lstStyle/>
          <a:p>
            <a:r>
              <a:rPr lang="es-ES_tradnl" dirty="0"/>
              <a:t>Desarrollo en tres capas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C18FA-E7AE-9918-F0B9-F29C5E633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031" y="764568"/>
            <a:ext cx="7097103" cy="5328862"/>
          </a:xfrm>
        </p:spPr>
        <p:txBody>
          <a:bodyPr>
            <a:normAutofit/>
          </a:bodyPr>
          <a:lstStyle/>
          <a:p>
            <a:pPr marL="342900" indent="-342900"/>
            <a:r>
              <a:rPr lang="es-ES_tradnl" dirty="0">
                <a:ea typeface="+mn-lt"/>
                <a:cs typeface="+mn-lt"/>
              </a:rPr>
              <a:t>Separa la lógica de la aplicación del diseño, separando a su vez los datos de la presentación al usuario. </a:t>
            </a:r>
            <a:endParaRPr lang="en-US" dirty="0">
              <a:ea typeface="+mn-lt"/>
              <a:cs typeface="+mn-lt"/>
            </a:endParaRPr>
          </a:p>
          <a:p>
            <a:pPr marL="342900" indent="-342900"/>
            <a:r>
              <a:rPr lang="es-ES_tradnl" dirty="0">
                <a:ea typeface="+mn-lt"/>
                <a:cs typeface="+mn-lt"/>
              </a:rPr>
              <a:t>Mejora y facilita la estructura de nuestro propio software, y aporta la posibilidad de interoperar con otros sistemas ajenos a nuestra aplicación.</a:t>
            </a:r>
          </a:p>
          <a:p>
            <a:pPr marL="342900" indent="-342900"/>
            <a:r>
              <a:rPr lang="es-ES_tradnl" dirty="0">
                <a:ea typeface="+mn-lt"/>
                <a:cs typeface="+mn-lt"/>
              </a:rPr>
              <a:t>Las tres capas son:</a:t>
            </a:r>
          </a:p>
          <a:p>
            <a:pPr marL="845820" lvl="1" indent="-342900"/>
            <a:r>
              <a:rPr lang="es-ES_tradnl" b="1" dirty="0">
                <a:ea typeface="+mn-lt"/>
                <a:cs typeface="+mn-lt"/>
              </a:rPr>
              <a:t>Presentación:</a:t>
            </a:r>
            <a:r>
              <a:rPr lang="es-ES_tradnl" dirty="0">
                <a:ea typeface="+mn-lt"/>
                <a:cs typeface="+mn-lt"/>
              </a:rPr>
              <a:t> Comunica la aplicación con el usuario. Se podría definir como el conjunto de </a:t>
            </a:r>
            <a:r>
              <a:rPr lang="es-ES_tradnl" dirty="0" err="1">
                <a:ea typeface="+mn-lt"/>
                <a:cs typeface="+mn-lt"/>
              </a:rPr>
              <a:t>interficies</a:t>
            </a:r>
            <a:r>
              <a:rPr lang="es-ES_tradnl" dirty="0">
                <a:ea typeface="+mn-lt"/>
                <a:cs typeface="+mn-lt"/>
              </a:rPr>
              <a:t> (interfaces) de usuario de la aplicación. Sólo se comunica con la capa de negocio. </a:t>
            </a:r>
            <a:endParaRPr lang="en-US" dirty="0">
              <a:ea typeface="+mn-lt"/>
              <a:cs typeface="+mn-lt"/>
            </a:endParaRPr>
          </a:p>
          <a:p>
            <a:pPr marL="845820" lvl="1" indent="-342900"/>
            <a:r>
              <a:rPr lang="es-ES_tradnl" b="1" dirty="0">
                <a:ea typeface="+mn-lt"/>
                <a:cs typeface="+mn-lt"/>
              </a:rPr>
              <a:t>Negocio:</a:t>
            </a:r>
            <a:r>
              <a:rPr lang="es-ES_tradnl" dirty="0">
                <a:ea typeface="+mn-lt"/>
                <a:cs typeface="+mn-lt"/>
              </a:rPr>
              <a:t> Contiene la lógica del programa, la funcionalidad interna. Se comunica con las capas de Presentación y Persistencia. </a:t>
            </a:r>
            <a:endParaRPr lang="en-US" dirty="0">
              <a:ea typeface="+mn-lt"/>
              <a:cs typeface="+mn-lt"/>
            </a:endParaRPr>
          </a:p>
          <a:p>
            <a:pPr marL="845820" lvl="1" indent="-342900"/>
            <a:r>
              <a:rPr lang="es-ES_tradnl" b="1" dirty="0">
                <a:ea typeface="+mn-lt"/>
                <a:cs typeface="+mn-lt"/>
              </a:rPr>
              <a:t>Persistencia:</a:t>
            </a:r>
            <a:r>
              <a:rPr lang="es-ES_tradnl" dirty="0">
                <a:ea typeface="+mn-lt"/>
                <a:cs typeface="+mn-lt"/>
              </a:rPr>
              <a:t> Contiene el acceso a datos, tanto para solicitarlos como para guardarlos de forma persistente. Sólo se comunica con la capa de negocio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8673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94206-76CD-D46A-715E-9BFDB0EF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>
            <a:normAutofit/>
          </a:bodyPr>
          <a:lstStyle/>
          <a:p>
            <a:r>
              <a:rPr lang="es-ES_tradnl" dirty="0"/>
              <a:t>El Modelo, Vista Controlador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D080658D-E3C1-E369-869E-EC1F54105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00" y="1589887"/>
            <a:ext cx="4916066" cy="36792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C18FA-E7AE-9918-F0B9-F29C5E633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644" y="2510395"/>
            <a:ext cx="6451109" cy="32745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_tradnl" dirty="0">
                <a:solidFill>
                  <a:srgbClr val="FFFFFF"/>
                </a:solidFill>
                <a:ea typeface="+mn-lt"/>
                <a:cs typeface="+mn-lt"/>
              </a:rPr>
              <a:t>Es una variante del desarrollo en tres capas aplicada a la programación visual orientada a eventos. De alguna manera, la Vista corresponde a la Presentación; el Controlador a la capa de Negocio; y el Modelo a la capa de Persistencia.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1956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94206-76CD-D46A-715E-9BFDB0EF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s-ES_tradnl" dirty="0"/>
              <a:t>Proceso de Desarrollo en Cascada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C18FA-E7AE-9918-F0B9-F29C5E633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1000" dirty="0">
                <a:solidFill>
                  <a:schemeClr val="tx1"/>
                </a:solidFill>
                <a:ea typeface="+mn-lt"/>
                <a:cs typeface="+mn-lt"/>
              </a:rPr>
              <a:t>Durante años, el proceso de desarrollo más utilizado ha sido el modelo de desarrollo en cascada. Consta de 7 etapas: </a:t>
            </a:r>
            <a:endParaRPr lang="en-US" sz="1000">
              <a:solidFill>
                <a:schemeClr val="tx1"/>
              </a:solidFill>
              <a:ea typeface="+mn-lt"/>
              <a:cs typeface="+mn-lt"/>
            </a:endParaRPr>
          </a:p>
          <a:p>
            <a:pPr marL="342900" indent="-342900"/>
            <a:r>
              <a:rPr lang="es-ES_tradnl" sz="1000" b="1" dirty="0">
                <a:solidFill>
                  <a:schemeClr val="tx1"/>
                </a:solidFill>
                <a:ea typeface="+mn-lt"/>
                <a:cs typeface="+mn-lt"/>
              </a:rPr>
              <a:t>Análisis</a:t>
            </a:r>
            <a:r>
              <a:rPr lang="es-ES_tradnl" sz="1000" dirty="0">
                <a:solidFill>
                  <a:schemeClr val="tx1"/>
                </a:solidFill>
                <a:ea typeface="+mn-lt"/>
                <a:cs typeface="+mn-lt"/>
              </a:rPr>
              <a:t>: Define los requisitos del software que hay que desarrollar. </a:t>
            </a:r>
            <a:endParaRPr lang="en-US" sz="1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342900" indent="-342900"/>
            <a:r>
              <a:rPr lang="es-ES_tradnl" sz="1000" b="1" dirty="0">
                <a:solidFill>
                  <a:schemeClr val="tx1"/>
                </a:solidFill>
                <a:ea typeface="+mn-lt"/>
                <a:cs typeface="+mn-lt"/>
              </a:rPr>
              <a:t>Diseño</a:t>
            </a:r>
            <a:r>
              <a:rPr lang="es-ES_tradnl" sz="1000" dirty="0">
                <a:solidFill>
                  <a:schemeClr val="tx1"/>
                </a:solidFill>
                <a:ea typeface="+mn-lt"/>
                <a:cs typeface="+mn-lt"/>
              </a:rPr>
              <a:t>: Determina el funcionamiento de una forma global y general, sin entrar en detalles. </a:t>
            </a:r>
            <a:endParaRPr lang="en-US" sz="1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342900" indent="-342900"/>
            <a:r>
              <a:rPr lang="es-ES_tradnl" sz="1000" b="1" dirty="0">
                <a:solidFill>
                  <a:schemeClr val="tx1"/>
                </a:solidFill>
                <a:ea typeface="+mn-lt"/>
                <a:cs typeface="+mn-lt"/>
              </a:rPr>
              <a:t>Codificación</a:t>
            </a:r>
            <a:r>
              <a:rPr lang="es-ES_tradnl" sz="1000" dirty="0">
                <a:solidFill>
                  <a:schemeClr val="tx1"/>
                </a:solidFill>
                <a:ea typeface="+mn-lt"/>
                <a:cs typeface="+mn-lt"/>
              </a:rPr>
              <a:t>: Programar el diseño</a:t>
            </a:r>
          </a:p>
          <a:p>
            <a:pPr marL="342900" indent="-342900"/>
            <a:r>
              <a:rPr lang="es-ES_tradnl" sz="1000" b="1" dirty="0">
                <a:solidFill>
                  <a:schemeClr val="tx1"/>
                </a:solidFill>
                <a:ea typeface="+mn-lt"/>
                <a:cs typeface="+mn-lt"/>
              </a:rPr>
              <a:t>Pruebas</a:t>
            </a:r>
            <a:r>
              <a:rPr lang="es-ES_tradnl" sz="1000" dirty="0">
                <a:solidFill>
                  <a:schemeClr val="tx1"/>
                </a:solidFill>
                <a:ea typeface="+mn-lt"/>
                <a:cs typeface="+mn-lt"/>
              </a:rPr>
              <a:t>: Confirma que:</a:t>
            </a:r>
            <a:endParaRPr lang="en-US" sz="1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960120" lvl="1" indent="-457200">
              <a:spcAft>
                <a:spcPts val="0"/>
              </a:spcAft>
              <a:buAutoNum type="arabicPeriod"/>
            </a:pPr>
            <a:r>
              <a:rPr lang="es-ES_tradnl" sz="1000" dirty="0">
                <a:solidFill>
                  <a:schemeClr val="tx1"/>
                </a:solidFill>
                <a:ea typeface="+mn-lt"/>
                <a:cs typeface="+mn-lt"/>
              </a:rPr>
              <a:t>El software no contiene errores</a:t>
            </a:r>
            <a:endParaRPr lang="en-US" sz="1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960120" lvl="1" indent="-457200">
              <a:spcAft>
                <a:spcPts val="0"/>
              </a:spcAft>
              <a:buAutoNum type="arabicPeriod"/>
            </a:pPr>
            <a:r>
              <a:rPr lang="es-ES_tradnl" sz="1000" dirty="0">
                <a:solidFill>
                  <a:schemeClr val="tx1"/>
                </a:solidFill>
                <a:ea typeface="+mn-lt"/>
                <a:cs typeface="+mn-lt"/>
              </a:rPr>
              <a:t>El software hace lo que debe hacer. </a:t>
            </a:r>
            <a:endParaRPr lang="en-US" sz="1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342900" indent="-342900"/>
            <a:r>
              <a:rPr lang="es-ES_tradnl" sz="1000" b="1" dirty="0">
                <a:solidFill>
                  <a:schemeClr val="tx1"/>
                </a:solidFill>
                <a:ea typeface="+mn-lt"/>
                <a:cs typeface="+mn-lt"/>
              </a:rPr>
              <a:t>Documentación</a:t>
            </a:r>
            <a:r>
              <a:rPr lang="es-ES_tradnl" sz="1000" dirty="0">
                <a:solidFill>
                  <a:schemeClr val="tx1"/>
                </a:solidFill>
                <a:ea typeface="+mn-lt"/>
                <a:cs typeface="+mn-lt"/>
              </a:rPr>
              <a:t>: Existen dos tipos:</a:t>
            </a:r>
            <a:endParaRPr lang="en-US" sz="1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960120" lvl="1" indent="-457200">
              <a:spcAft>
                <a:spcPts val="0"/>
              </a:spcAft>
              <a:buAutoNum type="arabicPeriod"/>
            </a:pPr>
            <a:r>
              <a:rPr lang="es-ES_tradnl" sz="1000" b="1" dirty="0">
                <a:solidFill>
                  <a:schemeClr val="tx1"/>
                </a:solidFill>
                <a:ea typeface="+mn-lt"/>
                <a:cs typeface="+mn-lt"/>
              </a:rPr>
              <a:t>Funcional</a:t>
            </a:r>
            <a:r>
              <a:rPr lang="es-ES_tradnl" sz="1000" dirty="0">
                <a:solidFill>
                  <a:schemeClr val="tx1"/>
                </a:solidFill>
                <a:ea typeface="+mn-lt"/>
                <a:cs typeface="+mn-lt"/>
              </a:rPr>
              <a:t>: Destinada al cliente. Explica cómo manejar la aplicación. </a:t>
            </a:r>
            <a:endParaRPr lang="en-US" sz="1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960120" lvl="1" indent="-457200">
              <a:spcAft>
                <a:spcPts val="0"/>
              </a:spcAft>
              <a:buAutoNum type="arabicPeriod"/>
            </a:pPr>
            <a:r>
              <a:rPr lang="es-ES_tradnl" sz="1000" b="1" dirty="0">
                <a:solidFill>
                  <a:schemeClr val="tx1"/>
                </a:solidFill>
                <a:ea typeface="+mn-lt"/>
                <a:cs typeface="+mn-lt"/>
              </a:rPr>
              <a:t>Técnica</a:t>
            </a:r>
            <a:r>
              <a:rPr lang="es-ES_tradnl" sz="1000" dirty="0">
                <a:solidFill>
                  <a:schemeClr val="tx1"/>
                </a:solidFill>
                <a:ea typeface="+mn-lt"/>
                <a:cs typeface="+mn-lt"/>
              </a:rPr>
              <a:t>: Destinada a los desarrolladores.</a:t>
            </a:r>
          </a:p>
          <a:p>
            <a:pPr marL="342900" indent="-342900"/>
            <a:r>
              <a:rPr lang="es-ES_tradnl" sz="1000" b="1" dirty="0">
                <a:solidFill>
                  <a:schemeClr val="tx1"/>
                </a:solidFill>
                <a:ea typeface="+mn-lt"/>
                <a:cs typeface="+mn-lt"/>
              </a:rPr>
              <a:t>Explotación</a:t>
            </a:r>
            <a:r>
              <a:rPr lang="es-ES_tradnl" sz="1000" dirty="0">
                <a:solidFill>
                  <a:schemeClr val="tx1"/>
                </a:solidFill>
                <a:ea typeface="+mn-lt"/>
                <a:cs typeface="+mn-lt"/>
              </a:rPr>
              <a:t>: Implementar el software en el sistema elegido o se prepara para que se implemente por sí solo de </a:t>
            </a:r>
            <a:br>
              <a:rPr lang="es-ES_tradnl" sz="1000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s-ES_tradnl" sz="1000" dirty="0">
                <a:solidFill>
                  <a:schemeClr val="tx1"/>
                </a:solidFill>
                <a:ea typeface="+mn-lt"/>
                <a:cs typeface="+mn-lt"/>
              </a:rPr>
              <a:t>manera automática. </a:t>
            </a:r>
            <a:endParaRPr lang="en-US" sz="1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342900" indent="-342900"/>
            <a:r>
              <a:rPr lang="es-ES_tradnl" sz="1000" b="1" dirty="0">
                <a:solidFill>
                  <a:schemeClr val="tx1"/>
                </a:solidFill>
                <a:ea typeface="+mn-lt"/>
                <a:cs typeface="+mn-lt"/>
              </a:rPr>
              <a:t>Mantenimiento</a:t>
            </a:r>
            <a:r>
              <a:rPr lang="es-ES_tradnl" sz="1000" dirty="0">
                <a:solidFill>
                  <a:schemeClr val="tx1"/>
                </a:solidFill>
                <a:ea typeface="+mn-lt"/>
                <a:cs typeface="+mn-lt"/>
              </a:rPr>
              <a:t>: Dos puntos clave:</a:t>
            </a:r>
            <a:endParaRPr lang="en-US" sz="1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960120" lvl="1" indent="-457200">
              <a:spcAft>
                <a:spcPts val="0"/>
              </a:spcAft>
              <a:buAutoNum type="arabicPeriod"/>
            </a:pPr>
            <a:r>
              <a:rPr lang="es-ES_tradnl" sz="1000" dirty="0">
                <a:solidFill>
                  <a:schemeClr val="tx1"/>
                </a:solidFill>
                <a:ea typeface="+mn-lt"/>
                <a:cs typeface="+mn-lt"/>
              </a:rPr>
              <a:t>Arreglar fallos o errores que suceden en producción</a:t>
            </a:r>
            <a:endParaRPr lang="en-US" sz="1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960120" lvl="1" indent="-457200">
              <a:spcAft>
                <a:spcPts val="0"/>
              </a:spcAft>
              <a:buAutoNum type="arabicPeriod"/>
            </a:pPr>
            <a:r>
              <a:rPr lang="es-ES_tradnl" sz="1000" dirty="0">
                <a:solidFill>
                  <a:schemeClr val="tx1"/>
                </a:solidFill>
                <a:ea typeface="+mn-lt"/>
                <a:cs typeface="+mn-lt"/>
              </a:rPr>
              <a:t>Realizar ampliaciones necesitadas o requeridas</a:t>
            </a:r>
            <a:endParaRPr lang="en-US" sz="100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10" name="Imatge 10">
            <a:extLst>
              <a:ext uri="{FF2B5EF4-FFF2-40B4-BE49-F238E27FC236}">
                <a16:creationId xmlns:a16="http://schemas.microsoft.com/office/drawing/2014/main" id="{23E54F2B-BBB5-7AE1-6D05-7068378B5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264" y="2528483"/>
            <a:ext cx="4338752" cy="355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68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94206-76CD-D46A-715E-9BFDB0EF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704020"/>
            <a:ext cx="3035880" cy="3470836"/>
          </a:xfrm>
        </p:spPr>
        <p:txBody>
          <a:bodyPr>
            <a:normAutofit/>
          </a:bodyPr>
          <a:lstStyle/>
          <a:p>
            <a:r>
              <a:rPr lang="es-ES_tradnl" dirty="0"/>
              <a:t>Roles en los Equipos de Desarrollo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C18FA-E7AE-9918-F0B9-F29C5E633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031" y="764568"/>
            <a:ext cx="7097103" cy="5328862"/>
          </a:xfrm>
        </p:spPr>
        <p:txBody>
          <a:bodyPr>
            <a:normAutofit/>
          </a:bodyPr>
          <a:lstStyle/>
          <a:p>
            <a:r>
              <a:rPr lang="es-ES_tradnl" b="1" dirty="0">
                <a:ea typeface="+mn-lt"/>
                <a:cs typeface="+mn-lt"/>
              </a:rPr>
              <a:t>Analista de sistemas: </a:t>
            </a:r>
            <a:r>
              <a:rPr lang="es-ES_tradnl" dirty="0">
                <a:ea typeface="+mn-lt"/>
                <a:cs typeface="+mn-lt"/>
              </a:rPr>
              <a:t>Realiza un estudio del sistema para dirigir el proyecto en una dirección que garantice las expectativas del cliente determinando el comportamiento del s</a:t>
            </a:r>
            <a:r>
              <a:rPr lang="es-ES_tradnl" i="1" dirty="0">
                <a:ea typeface="+mn-lt"/>
                <a:cs typeface="+mn-lt"/>
              </a:rPr>
              <a:t>oftware.</a:t>
            </a:r>
            <a:r>
              <a:rPr lang="es-ES_tradnl" dirty="0">
                <a:ea typeface="+mn-lt"/>
                <a:cs typeface="+mn-lt"/>
              </a:rPr>
              <a:t> Participa en la etapa de </a:t>
            </a:r>
            <a:r>
              <a:rPr lang="es-ES_tradnl" b="1" dirty="0">
                <a:solidFill>
                  <a:srgbClr val="0070C0"/>
                </a:solidFill>
                <a:ea typeface="+mn-lt"/>
                <a:cs typeface="+mn-lt"/>
              </a:rPr>
              <a:t>Análisis</a:t>
            </a:r>
            <a:endParaRPr lang="ca-ES">
              <a:solidFill>
                <a:srgbClr val="0070C0"/>
              </a:solidFill>
            </a:endParaRPr>
          </a:p>
          <a:p>
            <a:r>
              <a:rPr lang="es-ES_tradnl" b="1" dirty="0"/>
              <a:t>Analista Programador: </a:t>
            </a:r>
            <a:r>
              <a:rPr lang="es-ES_tradnl" dirty="0">
                <a:ea typeface="+mn-lt"/>
                <a:cs typeface="+mn-lt"/>
              </a:rPr>
              <a:t>Aporta una visión general del proyecto más detallada diseñando una solución más amigable para la codificación y participando activamente en ella. Participa en las fases de </a:t>
            </a:r>
            <a:r>
              <a:rPr lang="es-ES_tradnl" b="1" dirty="0">
                <a:solidFill>
                  <a:srgbClr val="0070C0"/>
                </a:solidFill>
                <a:ea typeface="+mn-lt"/>
                <a:cs typeface="+mn-lt"/>
              </a:rPr>
              <a:t>Diseño y Codificación</a:t>
            </a:r>
          </a:p>
          <a:p>
            <a:r>
              <a:rPr lang="es-ES_tradnl" b="1" dirty="0"/>
              <a:t>Programador:</a:t>
            </a:r>
            <a:r>
              <a:rPr lang="es-ES_tradnl" dirty="0"/>
              <a:t> </a:t>
            </a:r>
            <a:r>
              <a:rPr lang="es-ES_tradnl" dirty="0">
                <a:ea typeface="+mn-lt"/>
                <a:cs typeface="+mn-lt"/>
              </a:rPr>
              <a:t>Escribe el código fuente en función al estudio realizado por analistas y diseñadores. Participa en la etapa de </a:t>
            </a:r>
            <a:r>
              <a:rPr lang="es-ES_tradnl" b="1" dirty="0">
                <a:solidFill>
                  <a:srgbClr val="0070C0"/>
                </a:solidFill>
                <a:ea typeface="+mn-lt"/>
                <a:cs typeface="+mn-lt"/>
              </a:rPr>
              <a:t>Codificación</a:t>
            </a:r>
            <a:r>
              <a:rPr lang="es-ES_tradnl" dirty="0">
                <a:ea typeface="+mn-lt"/>
                <a:cs typeface="+mn-lt"/>
              </a:rPr>
              <a:t>.</a:t>
            </a:r>
          </a:p>
          <a:p>
            <a:r>
              <a:rPr lang="es-ES_tradnl" b="1" dirty="0"/>
              <a:t>Arquitecto de Software: </a:t>
            </a:r>
            <a:r>
              <a:rPr lang="es-ES_tradnl" dirty="0">
                <a:ea typeface="+mn-lt"/>
                <a:cs typeface="+mn-lt"/>
              </a:rPr>
              <a:t>Conoce e investiga los </a:t>
            </a:r>
            <a:r>
              <a:rPr lang="es-ES_tradnl" i="1" dirty="0" err="1">
                <a:ea typeface="+mn-lt"/>
                <a:cs typeface="+mn-lt"/>
              </a:rPr>
              <a:t>frameworks</a:t>
            </a:r>
            <a:r>
              <a:rPr lang="es-ES_tradnl" i="1" dirty="0">
                <a:ea typeface="+mn-lt"/>
                <a:cs typeface="+mn-lt"/>
              </a:rPr>
              <a:t> </a:t>
            </a:r>
            <a:r>
              <a:rPr lang="es-ES_tradnl" dirty="0">
                <a:ea typeface="+mn-lt"/>
                <a:cs typeface="+mn-lt"/>
              </a:rPr>
              <a:t>y tecnologías revisando que todo el procedimiento se lleva a cabo de la mejor forma y con los recursos más apropiados. Participa en las etapas de </a:t>
            </a:r>
            <a:r>
              <a:rPr lang="es-ES_tradnl" b="1" dirty="0">
                <a:solidFill>
                  <a:srgbClr val="0070C0"/>
                </a:solidFill>
                <a:ea typeface="+mn-lt"/>
                <a:cs typeface="+mn-lt"/>
              </a:rPr>
              <a:t>Análisis, Diseño, Documentación y Explotación.</a:t>
            </a: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1676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94206-76CD-D46A-715E-9BFDB0EF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704020"/>
            <a:ext cx="3035880" cy="3470836"/>
          </a:xfrm>
        </p:spPr>
        <p:txBody>
          <a:bodyPr>
            <a:normAutofit/>
          </a:bodyPr>
          <a:lstStyle/>
          <a:p>
            <a:r>
              <a:rPr lang="es-ES_tradnl" dirty="0"/>
              <a:t>Proceso de Desarrollo Mediante Scrum</a:t>
            </a: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idor de contingut 7">
            <a:extLst>
              <a:ext uri="{FF2B5EF4-FFF2-40B4-BE49-F238E27FC236}">
                <a16:creationId xmlns:a16="http://schemas.microsoft.com/office/drawing/2014/main" id="{9E845F9D-AD54-9C52-CCFE-A3CE0D229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3428" y="1598636"/>
            <a:ext cx="7520040" cy="5120640"/>
          </a:xfrm>
        </p:spPr>
        <p:txBody>
          <a:bodyPr>
            <a:normAutofit/>
          </a:bodyPr>
          <a:lstStyle/>
          <a:p>
            <a:r>
              <a:rPr lang="es-ES_tradnl" dirty="0">
                <a:ea typeface="+mn-lt"/>
                <a:cs typeface="+mn-lt"/>
              </a:rPr>
              <a:t>Scrum es un proceso en el que se aplican, de manera regular, un conjunto de buenas prácticas para trabajar colaborativamente, con equipos altamente productivos, y obtener el mejor resultado en un proyecto. </a:t>
            </a:r>
            <a:endParaRPr lang="es-ES_tradnl" dirty="0"/>
          </a:p>
          <a:p>
            <a:r>
              <a:rPr lang="es-ES_tradnl" dirty="0">
                <a:ea typeface="+mn-lt"/>
                <a:cs typeface="+mn-lt"/>
              </a:rPr>
              <a:t>Se realizan entregas parciales y regulares del producto final, priorizadas por el beneficio que aportan al receptor del proyecto. </a:t>
            </a:r>
          </a:p>
          <a:p>
            <a:r>
              <a:rPr lang="es-ES_tradnl" dirty="0">
                <a:ea typeface="+mn-lt"/>
                <a:cs typeface="+mn-lt"/>
              </a:rPr>
              <a:t>Está especialmente indicado para proyectos en entornos complejos, donde se necesita obtener resultados pronto, donde los requisitos son cambiantes o poco definidos, donde la innovación, la competitividad, la flexibilidad y la productividad son fundamentales.</a:t>
            </a:r>
            <a:endParaRPr lang="es-ES_tradnl"/>
          </a:p>
          <a:p>
            <a:pPr marL="0" indent="0">
              <a:buNone/>
            </a:pPr>
            <a:endParaRPr lang="es-ES_tradnl" dirty="0"/>
          </a:p>
        </p:txBody>
      </p:sp>
      <p:pic>
        <p:nvPicPr>
          <p:cNvPr id="12" name="Imatge 12">
            <a:extLst>
              <a:ext uri="{FF2B5EF4-FFF2-40B4-BE49-F238E27FC236}">
                <a16:creationId xmlns:a16="http://schemas.microsoft.com/office/drawing/2014/main" id="{7F5D694B-7C48-6BFA-DD76-AEF68D80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023" y="762911"/>
            <a:ext cx="4231341" cy="142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0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94206-76CD-D46A-715E-9BFDB0EF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704020"/>
            <a:ext cx="3035880" cy="3470836"/>
          </a:xfrm>
        </p:spPr>
        <p:txBody>
          <a:bodyPr>
            <a:normAutofit/>
          </a:bodyPr>
          <a:lstStyle/>
          <a:p>
            <a:r>
              <a:rPr lang="es-ES_tradnl" dirty="0"/>
              <a:t>¿Cómo se aplica Scrum?</a:t>
            </a: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idor de contingut 7">
            <a:extLst>
              <a:ext uri="{FF2B5EF4-FFF2-40B4-BE49-F238E27FC236}">
                <a16:creationId xmlns:a16="http://schemas.microsoft.com/office/drawing/2014/main" id="{9E845F9D-AD54-9C52-CCFE-A3CE0D229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757" y="675271"/>
            <a:ext cx="7520040" cy="3273911"/>
          </a:xfrm>
        </p:spPr>
        <p:txBody>
          <a:bodyPr>
            <a:normAutofit/>
          </a:bodyPr>
          <a:lstStyle/>
          <a:p>
            <a:r>
              <a:rPr lang="es-ES_tradnl" dirty="0">
                <a:ea typeface="+mn-lt"/>
                <a:cs typeface="+mn-lt"/>
              </a:rPr>
              <a:t>Se ejecuta en ciclos temporales cortos y de duración fija, normalmente dos semanas, llamados </a:t>
            </a:r>
            <a:r>
              <a:rPr lang="es-ES_tradnl" dirty="0" err="1">
                <a:ea typeface="+mn-lt"/>
                <a:cs typeface="+mn-lt"/>
              </a:rPr>
              <a:t>sprints</a:t>
            </a:r>
            <a:r>
              <a:rPr lang="es-ES_tradnl" dirty="0">
                <a:ea typeface="+mn-lt"/>
                <a:cs typeface="+mn-lt"/>
              </a:rPr>
              <a:t> o iteraciones.</a:t>
            </a:r>
          </a:p>
          <a:p>
            <a:r>
              <a:rPr lang="es-ES_tradnl" dirty="0">
                <a:ea typeface="+mn-lt"/>
                <a:cs typeface="+mn-lt"/>
              </a:rPr>
              <a:t>Cada iteración tiene que proporcionar un incremento de producto final que sea susceptible de ser entregado  al cliente.</a:t>
            </a:r>
            <a:endParaRPr lang="es-ES_tradnl" dirty="0"/>
          </a:p>
          <a:p>
            <a:r>
              <a:rPr lang="es-ES_tradnl" dirty="0">
                <a:ea typeface="+mn-lt"/>
                <a:cs typeface="+mn-lt"/>
              </a:rPr>
              <a:t>El proceso parte de la lista de requisitos priorizada del producto, que actúa como plan del proyecto. En esta lista </a:t>
            </a:r>
            <a:r>
              <a:rPr lang="es-ES_tradnl" b="1" dirty="0">
                <a:ea typeface="+mn-lt"/>
                <a:cs typeface="+mn-lt"/>
              </a:rPr>
              <a:t>el cliente (</a:t>
            </a:r>
            <a:r>
              <a:rPr lang="es-ES_tradnl" b="1" dirty="0" err="1">
                <a:ea typeface="+mn-lt"/>
                <a:cs typeface="+mn-lt"/>
              </a:rPr>
              <a:t>Product</a:t>
            </a:r>
            <a:r>
              <a:rPr lang="es-ES_tradnl" b="1" dirty="0">
                <a:ea typeface="+mn-lt"/>
                <a:cs typeface="+mn-lt"/>
              </a:rPr>
              <a:t> </a:t>
            </a:r>
            <a:r>
              <a:rPr lang="es-ES_tradnl" b="1" dirty="0" err="1">
                <a:ea typeface="+mn-lt"/>
                <a:cs typeface="+mn-lt"/>
              </a:rPr>
              <a:t>Owner</a:t>
            </a:r>
            <a:r>
              <a:rPr lang="es-ES_tradnl" b="1" dirty="0">
                <a:ea typeface="+mn-lt"/>
                <a:cs typeface="+mn-lt"/>
              </a:rPr>
              <a:t>) prioriza los objetivos balanceando el valor que le aportan respecto a su coste</a:t>
            </a:r>
            <a:r>
              <a:rPr lang="es-ES_tradnl" dirty="0">
                <a:ea typeface="+mn-lt"/>
                <a:cs typeface="+mn-lt"/>
              </a:rPr>
              <a:t> (que el equipo estima considerando la Definición de Hecho) y quedan repartidos en iteraciones y entregas.   </a:t>
            </a:r>
            <a:endParaRPr lang="en-US" dirty="0"/>
          </a:p>
        </p:txBody>
      </p:sp>
      <p:pic>
        <p:nvPicPr>
          <p:cNvPr id="3" name="Imatge 3">
            <a:extLst>
              <a:ext uri="{FF2B5EF4-FFF2-40B4-BE49-F238E27FC236}">
                <a16:creationId xmlns:a16="http://schemas.microsoft.com/office/drawing/2014/main" id="{758E33C2-692C-AFAA-4881-A738630D4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06" y="3761263"/>
            <a:ext cx="5827058" cy="303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32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94206-76CD-D46A-715E-9BFDB0EF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704020"/>
            <a:ext cx="3035880" cy="3470836"/>
          </a:xfrm>
        </p:spPr>
        <p:txBody>
          <a:bodyPr>
            <a:normAutofit/>
          </a:bodyPr>
          <a:lstStyle/>
          <a:p>
            <a:r>
              <a:rPr lang="es-ES_tradnl" dirty="0"/>
              <a:t>Roles y Reuniones en Scrum</a:t>
            </a: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idor de contingut 7">
            <a:extLst>
              <a:ext uri="{FF2B5EF4-FFF2-40B4-BE49-F238E27FC236}">
                <a16:creationId xmlns:a16="http://schemas.microsoft.com/office/drawing/2014/main" id="{9E845F9D-AD54-9C52-CCFE-A3CE0D229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5828" y="3436400"/>
            <a:ext cx="7152487" cy="326494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ES_tradnl" b="1" dirty="0">
                <a:ea typeface="+mn-lt"/>
                <a:cs typeface="+mn-lt"/>
              </a:rPr>
              <a:t>Un Sprint normal dispone de las siguientes reuniones:</a:t>
            </a:r>
            <a:endParaRPr lang="es-ES_tradnl" b="1"/>
          </a:p>
          <a:p>
            <a:pPr>
              <a:buFont typeface="Wingdings 2"/>
              <a:buChar char=""/>
            </a:pPr>
            <a:r>
              <a:rPr lang="es-ES_tradnl" b="1" i="1" dirty="0">
                <a:ea typeface="+mn-lt"/>
                <a:cs typeface="+mn-lt"/>
              </a:rPr>
              <a:t>Sprint </a:t>
            </a:r>
            <a:r>
              <a:rPr lang="es-ES_tradnl" b="1" i="1" dirty="0" err="1">
                <a:ea typeface="+mn-lt"/>
                <a:cs typeface="+mn-lt"/>
              </a:rPr>
              <a:t>Planning</a:t>
            </a:r>
            <a:r>
              <a:rPr lang="es-ES_tradnl" b="1" i="1" dirty="0">
                <a:ea typeface="+mn-lt"/>
                <a:cs typeface="+mn-lt"/>
              </a:rPr>
              <a:t>: </a:t>
            </a:r>
            <a:r>
              <a:rPr lang="es-ES_tradnl" dirty="0">
                <a:ea typeface="+mn-lt"/>
                <a:cs typeface="+mn-lt"/>
              </a:rPr>
              <a:t>Se hace al comenzar el sprint. Se detalla el alcance de la iteración, según las necesidades del </a:t>
            </a:r>
            <a:r>
              <a:rPr lang="es-ES_tradnl" dirty="0" err="1">
                <a:ea typeface="+mn-lt"/>
                <a:cs typeface="+mn-lt"/>
              </a:rPr>
              <a:t>Product</a:t>
            </a:r>
            <a:r>
              <a:rPr lang="es-ES_tradnl" dirty="0">
                <a:ea typeface="+mn-lt"/>
                <a:cs typeface="+mn-lt"/>
              </a:rPr>
              <a:t> </a:t>
            </a:r>
            <a:r>
              <a:rPr lang="es-ES_tradnl" dirty="0" err="1">
                <a:ea typeface="+mn-lt"/>
                <a:cs typeface="+mn-lt"/>
              </a:rPr>
              <a:t>Owner</a:t>
            </a:r>
            <a:r>
              <a:rPr lang="es-ES_tradnl" dirty="0">
                <a:ea typeface="+mn-lt"/>
                <a:cs typeface="+mn-lt"/>
              </a:rPr>
              <a:t>.</a:t>
            </a:r>
            <a:endParaRPr lang="es-ES_tradnl" dirty="0"/>
          </a:p>
          <a:p>
            <a:pPr>
              <a:buFont typeface="Wingdings 2"/>
              <a:buChar char=""/>
            </a:pPr>
            <a:r>
              <a:rPr lang="es-ES_tradnl" b="1" i="1" dirty="0" err="1">
                <a:ea typeface="+mn-lt"/>
                <a:cs typeface="+mn-lt"/>
              </a:rPr>
              <a:t>Daily</a:t>
            </a:r>
            <a:r>
              <a:rPr lang="es-ES_tradnl" b="1" i="1" dirty="0">
                <a:ea typeface="+mn-lt"/>
                <a:cs typeface="+mn-lt"/>
              </a:rPr>
              <a:t>: </a:t>
            </a:r>
            <a:r>
              <a:rPr lang="es-ES_tradnl" dirty="0">
                <a:ea typeface="+mn-lt"/>
                <a:cs typeface="+mn-lt"/>
              </a:rPr>
              <a:t>Se hacen cada día y su tiempo no debe sobrepasar los tres minutos por participante. Cada miembro del equipo de desarrollo dice lo que realizó el día anterior, qué tiene pensado hacer hoy y los impedimentos surgidos.</a:t>
            </a:r>
            <a:endParaRPr lang="es-ES_tradnl" dirty="0"/>
          </a:p>
          <a:p>
            <a:pPr>
              <a:buFont typeface="Wingdings 2"/>
              <a:buChar char=""/>
            </a:pPr>
            <a:r>
              <a:rPr lang="es-ES_tradnl" b="1" i="1" dirty="0">
                <a:ea typeface="+mn-lt"/>
                <a:cs typeface="+mn-lt"/>
              </a:rPr>
              <a:t>Sprint </a:t>
            </a:r>
            <a:r>
              <a:rPr lang="es-ES_tradnl" b="1" i="1" dirty="0" err="1">
                <a:ea typeface="+mn-lt"/>
                <a:cs typeface="+mn-lt"/>
              </a:rPr>
              <a:t>Review</a:t>
            </a:r>
            <a:r>
              <a:rPr lang="es-ES_tradnl" b="1" i="1" dirty="0">
                <a:ea typeface="+mn-lt"/>
                <a:cs typeface="+mn-lt"/>
              </a:rPr>
              <a:t>:</a:t>
            </a:r>
            <a:r>
              <a:rPr lang="es-ES_tradnl" dirty="0">
                <a:ea typeface="+mn-lt"/>
                <a:cs typeface="+mn-lt"/>
              </a:rPr>
              <a:t> Al final del Sprint para valorar el incremento realizado.</a:t>
            </a:r>
            <a:endParaRPr lang="es-ES_tradnl" dirty="0"/>
          </a:p>
          <a:p>
            <a:pPr>
              <a:buFont typeface="Wingdings 2"/>
              <a:buChar char=""/>
            </a:pPr>
            <a:r>
              <a:rPr lang="es-ES_tradnl" b="1" dirty="0">
                <a:ea typeface="+mn-lt"/>
                <a:cs typeface="+mn-lt"/>
              </a:rPr>
              <a:t>Retrospectiva:</a:t>
            </a:r>
            <a:r>
              <a:rPr lang="es-ES_tradnl" dirty="0">
                <a:ea typeface="+mn-lt"/>
                <a:cs typeface="+mn-lt"/>
              </a:rPr>
              <a:t> Se hace después del Sprint </a:t>
            </a:r>
            <a:r>
              <a:rPr lang="es-ES_tradnl" dirty="0" err="1">
                <a:ea typeface="+mn-lt"/>
                <a:cs typeface="+mn-lt"/>
              </a:rPr>
              <a:t>Review</a:t>
            </a:r>
            <a:r>
              <a:rPr lang="es-ES_tradnl" dirty="0">
                <a:ea typeface="+mn-lt"/>
                <a:cs typeface="+mn-lt"/>
              </a:rPr>
              <a:t>. El equipo habla sobre cómo ha ido el </a:t>
            </a:r>
            <a:r>
              <a:rPr lang="es-ES_tradnl" dirty="0" err="1">
                <a:ea typeface="+mn-lt"/>
                <a:cs typeface="+mn-lt"/>
              </a:rPr>
              <a:t>spinrt</a:t>
            </a:r>
            <a:r>
              <a:rPr lang="es-ES_tradnl" dirty="0">
                <a:ea typeface="+mn-lt"/>
                <a:cs typeface="+mn-lt"/>
              </a:rPr>
              <a:t>, qué se hace bien y qué se ha de mejorar.</a:t>
            </a:r>
            <a:endParaRPr lang="es-ES_tradnl" dirty="0"/>
          </a:p>
        </p:txBody>
      </p:sp>
      <p:sp>
        <p:nvSpPr>
          <p:cNvPr id="9" name="Contenidor de contingut 7">
            <a:extLst>
              <a:ext uri="{FF2B5EF4-FFF2-40B4-BE49-F238E27FC236}">
                <a16:creationId xmlns:a16="http://schemas.microsoft.com/office/drawing/2014/main" id="{6C78E913-4B86-39FE-688E-D80789AF0304}"/>
              </a:ext>
            </a:extLst>
          </p:cNvPr>
          <p:cNvSpPr txBox="1">
            <a:spLocks/>
          </p:cNvSpPr>
          <p:nvPr/>
        </p:nvSpPr>
        <p:spPr>
          <a:xfrm>
            <a:off x="4167898" y="469082"/>
            <a:ext cx="7520040" cy="3273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ES_tradnl" b="1" dirty="0"/>
              <a:t>Los roles en Scrum son:</a:t>
            </a:r>
          </a:p>
          <a:p>
            <a:r>
              <a:rPr lang="es-ES_tradnl" dirty="0" err="1"/>
              <a:t>Product</a:t>
            </a:r>
            <a:r>
              <a:rPr lang="es-ES_tradnl" dirty="0"/>
              <a:t> </a:t>
            </a:r>
            <a:r>
              <a:rPr lang="es-ES_tradnl" dirty="0" err="1"/>
              <a:t>Owner</a:t>
            </a:r>
            <a:r>
              <a:rPr lang="es-ES_tradnl" dirty="0"/>
              <a:t>: E</a:t>
            </a:r>
            <a:r>
              <a:rPr lang="es-ES_tradnl" b="1" dirty="0">
                <a:ea typeface="+mn-lt"/>
                <a:cs typeface="+mn-lt"/>
              </a:rPr>
              <a:t>s el encargado de optimizar y maximizar el valor del producto</a:t>
            </a:r>
            <a:r>
              <a:rPr lang="es-ES_tradnl" dirty="0">
                <a:ea typeface="+mn-lt"/>
                <a:cs typeface="+mn-lt"/>
              </a:rPr>
              <a:t>, gestionando el flujo de valor del producto a través del </a:t>
            </a:r>
            <a:r>
              <a:rPr lang="es-ES_tradnl" dirty="0" err="1">
                <a:ea typeface="+mn-lt"/>
                <a:cs typeface="+mn-lt"/>
              </a:rPr>
              <a:t>Product</a:t>
            </a:r>
            <a:r>
              <a:rPr lang="es-ES_tradnl" dirty="0">
                <a:ea typeface="+mn-lt"/>
                <a:cs typeface="+mn-lt"/>
              </a:rPr>
              <a:t> Backlog y de estar en contacto con el cliente.</a:t>
            </a:r>
          </a:p>
          <a:p>
            <a:r>
              <a:rPr lang="es-ES_tradnl" dirty="0"/>
              <a:t>Equipo de desarrollo: Los desarrolladores. El número de integrantes debe ser de entre 3 y 9.</a:t>
            </a:r>
          </a:p>
          <a:p>
            <a:r>
              <a:rPr lang="es-ES_tradnl" dirty="0"/>
              <a:t>Scrum Master: Se asegura que se aplique Scrum correctamente </a:t>
            </a:r>
          </a:p>
        </p:txBody>
      </p:sp>
    </p:spTree>
    <p:extLst>
      <p:ext uri="{BB962C8B-B14F-4D97-AF65-F5344CB8AC3E}">
        <p14:creationId xmlns:p14="http://schemas.microsoft.com/office/powerpoint/2010/main" val="210792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94206-76CD-D46A-715E-9BFDB0EF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704020"/>
            <a:ext cx="3035880" cy="3470836"/>
          </a:xfrm>
        </p:spPr>
        <p:txBody>
          <a:bodyPr>
            <a:normAutofit/>
          </a:bodyPr>
          <a:lstStyle/>
          <a:p>
            <a:r>
              <a:rPr lang="es-ES_tradnl" dirty="0"/>
              <a:t>¿Qué es un programa informático?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C18FA-E7AE-9918-F0B9-F29C5E633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761535"/>
            <a:ext cx="6627377" cy="3491713"/>
          </a:xfrm>
        </p:spPr>
        <p:txBody>
          <a:bodyPr>
            <a:normAutofit lnSpcReduction="10000"/>
          </a:bodyPr>
          <a:lstStyle/>
          <a:p>
            <a:r>
              <a:rPr lang="es-ES_tradnl" dirty="0">
                <a:ea typeface="+mn-lt"/>
                <a:cs typeface="+mn-lt"/>
              </a:rPr>
              <a:t> Es un conjunto de instrucciones que se ejecutan de manera secuencial, con el objetivo de realizar una o varias tareas en un sistema. </a:t>
            </a:r>
          </a:p>
          <a:p>
            <a:r>
              <a:rPr lang="es-ES_tradnl" dirty="0">
                <a:ea typeface="+mn-lt"/>
                <a:cs typeface="+mn-lt"/>
              </a:rPr>
              <a:t>El sistema informático ejecuta las diferentes instrucciones del programa en la CPU. A esas instrucciones que el procesador es capaz de ejecutar se las conoce por el nombre de microinstrucciones. </a:t>
            </a:r>
          </a:p>
          <a:p>
            <a:r>
              <a:rPr lang="es-ES_tradnl" dirty="0">
                <a:ea typeface="+mn-lt"/>
                <a:cs typeface="+mn-lt"/>
              </a:rPr>
              <a:t>Cada modelo de procesador tiene su propio juego de microinstrucciones, que son las únicas que es capaz de interpretar y ejecutar. Estas microinstrucciones consisten simplemente en cadenas binarias de 1s y 0s. La longitud depende también del procesador (16, 32, 64 bits…).</a:t>
            </a:r>
            <a:endParaRPr lang="es-ES_tradnl" dirty="0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3F6258-E42A-ADF9-9CD7-9E1D48DB3673}"/>
              </a:ext>
            </a:extLst>
          </p:cNvPr>
          <p:cNvSpPr txBox="1">
            <a:spLocks/>
          </p:cNvSpPr>
          <p:nvPr/>
        </p:nvSpPr>
        <p:spPr>
          <a:xfrm>
            <a:off x="4453621" y="4158473"/>
            <a:ext cx="6627377" cy="1226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b="1" dirty="0">
                <a:solidFill>
                  <a:srgbClr val="0070C0"/>
                </a:solidFill>
                <a:ea typeface="+mn-lt"/>
                <a:cs typeface="+mn-lt"/>
              </a:rPr>
              <a:t>Pregunta</a:t>
            </a:r>
            <a:r>
              <a:rPr lang="es-ES_tradnl" b="1" dirty="0">
                <a:ea typeface="+mn-lt"/>
                <a:cs typeface="+mn-lt"/>
              </a:rPr>
              <a:t>: ¿Cómo programamos nosotros? ¿Usamos ceros y unos?</a:t>
            </a:r>
            <a:endParaRPr lang="ca-ES" b="1" dirty="0"/>
          </a:p>
        </p:txBody>
      </p:sp>
      <p:pic>
        <p:nvPicPr>
          <p:cNvPr id="16" name="Imatge 16">
            <a:extLst>
              <a:ext uri="{FF2B5EF4-FFF2-40B4-BE49-F238E27FC236}">
                <a16:creationId xmlns:a16="http://schemas.microsoft.com/office/drawing/2014/main" id="{767BD08A-E4EE-36D6-30CE-49C1923AF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808" y="4155251"/>
            <a:ext cx="2047052" cy="204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1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94206-76CD-D46A-715E-9BFDB0EF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704020"/>
            <a:ext cx="3035880" cy="3470836"/>
          </a:xfrm>
        </p:spPr>
        <p:txBody>
          <a:bodyPr>
            <a:normAutofit/>
          </a:bodyPr>
          <a:lstStyle/>
          <a:p>
            <a:r>
              <a:rPr lang="es-ES_tradnl" dirty="0"/>
              <a:t>¿Qué es un Lenguaje de Programación?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C18FA-E7AE-9918-F0B9-F29C5E633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0767" y="765467"/>
            <a:ext cx="7071831" cy="1581224"/>
          </a:xfrm>
        </p:spPr>
        <p:txBody>
          <a:bodyPr>
            <a:normAutofit/>
          </a:bodyPr>
          <a:lstStyle/>
          <a:p>
            <a:pPr algn="just"/>
            <a:r>
              <a:rPr lang="es-ES_tradnl" dirty="0">
                <a:ea typeface="+mn-lt"/>
                <a:cs typeface="+mn-lt"/>
              </a:rPr>
              <a:t>Un lenguaje de programación es un conjunto de instrucciones, operadores y reglas de sintaxis y semánticas, que se ponen a disposición del programador para que éste pueda comunicarse con los dispositivos de hardware y software existentes.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F1AEB5E-D6B5-B946-AB8B-DC1ECE5CB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253" y="2346691"/>
            <a:ext cx="2698766" cy="133010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A1C0B62-0989-BFB2-87B6-B5BE00F68869}"/>
              </a:ext>
            </a:extLst>
          </p:cNvPr>
          <p:cNvSpPr txBox="1"/>
          <p:nvPr/>
        </p:nvSpPr>
        <p:spPr>
          <a:xfrm>
            <a:off x="4559103" y="3836637"/>
            <a:ext cx="66314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El sistema (procesador) sólo es capaz de entender código escrito en código máquina (es decir, mediante las microinstrucciones del procesador, 1s y 0s); programar directamente en código máquina es una tarea ardua y tediosa, hasta el punto de resultar inviable en la práctica.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_tradnl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El uso de un lenguaje de programación de más alto nivel tiene el objetivo de facilitar la tarea a los programadores, permitiendo escribir programas utilizando un mayor nivel de abstracción en el código.</a:t>
            </a:r>
            <a:endParaRPr lang="ca-ES" sz="2000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15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94206-76CD-D46A-715E-9BFDB0EF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704020"/>
            <a:ext cx="3035880" cy="3470836"/>
          </a:xfrm>
        </p:spPr>
        <p:txBody>
          <a:bodyPr>
            <a:normAutofit/>
          </a:bodyPr>
          <a:lstStyle/>
          <a:p>
            <a:r>
              <a:rPr lang="es-ES_tradnl" dirty="0"/>
              <a:t>Nivel de abstracción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C18FA-E7AE-9918-F0B9-F29C5E633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031" y="2152869"/>
            <a:ext cx="6627377" cy="3491713"/>
          </a:xfrm>
        </p:spPr>
        <p:txBody>
          <a:bodyPr>
            <a:normAutofit fontScale="92500" lnSpcReduction="20000"/>
          </a:bodyPr>
          <a:lstStyle/>
          <a:p>
            <a:r>
              <a:rPr lang="es-ES_tradnl" b="1" dirty="0">
                <a:ea typeface="+mn-lt"/>
                <a:cs typeface="+mn-lt"/>
              </a:rPr>
              <a:t>Bajo nivel:</a:t>
            </a:r>
            <a:r>
              <a:rPr lang="es-ES_tradnl" dirty="0">
                <a:ea typeface="+mn-lt"/>
                <a:cs typeface="+mn-lt"/>
              </a:rPr>
              <a:t> Sólo hay un lenguaje totalmente de bajo nivel, el lenguaje máquina. </a:t>
            </a:r>
            <a:endParaRPr lang="en-US" dirty="0">
              <a:ea typeface="+mn-lt"/>
              <a:cs typeface="+mn-lt"/>
            </a:endParaRPr>
          </a:p>
          <a:p>
            <a:r>
              <a:rPr lang="es-ES_tradnl" b="1" dirty="0">
                <a:ea typeface="+mn-lt"/>
                <a:cs typeface="+mn-lt"/>
              </a:rPr>
              <a:t>Medio nivel: </a:t>
            </a:r>
            <a:r>
              <a:rPr lang="es-ES_tradnl" dirty="0">
                <a:ea typeface="+mn-lt"/>
                <a:cs typeface="+mn-lt"/>
              </a:rPr>
              <a:t>Tienen definidas una serie de instrucciones sencillas para trabajar con datos simples y posiciones de memoria. El lenguaje principal (por no decir único) de este nivel es el lenguaje ensamblador, aunque en ocasiones también se considera el C/C++. </a:t>
            </a:r>
            <a:endParaRPr lang="en-US">
              <a:ea typeface="+mn-lt"/>
              <a:cs typeface="+mn-lt"/>
            </a:endParaRPr>
          </a:p>
          <a:p>
            <a:r>
              <a:rPr lang="es-ES_tradnl" b="1" dirty="0">
                <a:ea typeface="+mn-lt"/>
                <a:cs typeface="+mn-lt"/>
              </a:rPr>
              <a:t>Alto nivel:</a:t>
            </a:r>
            <a:r>
              <a:rPr lang="es-ES_tradnl" dirty="0">
                <a:ea typeface="+mn-lt"/>
                <a:cs typeface="+mn-lt"/>
              </a:rPr>
              <a:t> La mayoría de los lenguajes que se utilizan hoy en día para programar aplicaciones son de alto nivel. Son muy cercanos a nuestro propio lenguaje humano (inglés), y permiten la realización de patrones de diseño complejos, como en Java o C#. También nos encontramos en este nivel de abstracción los lenguajes destinados a un propósito específico, como podría ser el SQL (acceso a Bases de Datos), el PHP (programas de servidor web).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B2B25C-C536-3D4A-5E99-FB16529C8F21}"/>
              </a:ext>
            </a:extLst>
          </p:cNvPr>
          <p:cNvSpPr txBox="1"/>
          <p:nvPr/>
        </p:nvSpPr>
        <p:spPr>
          <a:xfrm>
            <a:off x="4359057" y="757825"/>
            <a:ext cx="7430021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900" b="1" dirty="0">
                <a:solidFill>
                  <a:srgbClr val="595959"/>
                </a:solidFill>
              </a:rPr>
              <a:t>El nivel de abstracción de un lenguaje implica lo alejado que está del código máquina: cuanto más parecido sea a nuestro lenguaje y menos al código máquina, de mayor nivel será el lenguaje. En cambio, cuanto más próximo sea al lenguaje máquina, de más bajo nivel será.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8919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94206-76CD-D46A-715E-9BFDB0EF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704020"/>
            <a:ext cx="3035880" cy="3470836"/>
          </a:xfrm>
        </p:spPr>
        <p:txBody>
          <a:bodyPr>
            <a:normAutofit/>
          </a:bodyPr>
          <a:lstStyle/>
          <a:p>
            <a:r>
              <a:rPr lang="es-ES_tradnl" dirty="0"/>
              <a:t>Ejemplos de abstracción</a:t>
            </a: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4CB91E2B-169E-2E2B-B6D3-971B3143F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564" y="5062557"/>
            <a:ext cx="2743200" cy="94998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9AECFDCD-CE2E-6156-6333-75B56D92A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564" y="2797343"/>
            <a:ext cx="2743200" cy="1952244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C0DF183B-34EF-5B9A-B633-AEEA0E4B9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563" y="521396"/>
            <a:ext cx="2743200" cy="2057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EC91C5-EEB8-8C0F-8A2B-00914FB6AB7C}"/>
              </a:ext>
            </a:extLst>
          </p:cNvPr>
          <p:cNvSpPr txBox="1"/>
          <p:nvPr/>
        </p:nvSpPr>
        <p:spPr>
          <a:xfrm>
            <a:off x="89770" y="6290153"/>
            <a:ext cx="65010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5"/>
              </a:rPr>
              <a:t>Oops! — It’s object oriented programming | by Pratik | Medium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DC3AB9-0740-2365-880E-1493C5D4D04A}"/>
              </a:ext>
            </a:extLst>
          </p:cNvPr>
          <p:cNvSpPr txBox="1"/>
          <p:nvPr/>
        </p:nvSpPr>
        <p:spPr>
          <a:xfrm>
            <a:off x="4484317" y="1321496"/>
            <a:ext cx="19394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 dirty="0">
                <a:solidFill>
                  <a:srgbClr val="595959"/>
                </a:solidFill>
              </a:rPr>
              <a:t>BAJO NIVEL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8DA3BE-CFDF-4D0C-2023-A8DA68BA2019}"/>
              </a:ext>
            </a:extLst>
          </p:cNvPr>
          <p:cNvSpPr txBox="1"/>
          <p:nvPr/>
        </p:nvSpPr>
        <p:spPr>
          <a:xfrm>
            <a:off x="4484316" y="3586619"/>
            <a:ext cx="20855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 dirty="0">
                <a:solidFill>
                  <a:srgbClr val="595959"/>
                </a:solidFill>
              </a:rPr>
              <a:t>MEDIO NIVEL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C4AF0D-9ADF-5DFA-7AFB-AEC24F55FAB0}"/>
              </a:ext>
            </a:extLst>
          </p:cNvPr>
          <p:cNvSpPr txBox="1"/>
          <p:nvPr/>
        </p:nvSpPr>
        <p:spPr>
          <a:xfrm>
            <a:off x="4484316" y="5434208"/>
            <a:ext cx="19394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 dirty="0">
                <a:solidFill>
                  <a:srgbClr val="595959"/>
                </a:solidFill>
              </a:rPr>
              <a:t>ALTO NIVEL</a:t>
            </a:r>
          </a:p>
        </p:txBody>
      </p:sp>
    </p:spTree>
    <p:extLst>
      <p:ext uri="{BB962C8B-B14F-4D97-AF65-F5344CB8AC3E}">
        <p14:creationId xmlns:p14="http://schemas.microsoft.com/office/powerpoint/2010/main" val="397854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94206-76CD-D46A-715E-9BFDB0EF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704020"/>
            <a:ext cx="3035880" cy="3470836"/>
          </a:xfrm>
        </p:spPr>
        <p:txBody>
          <a:bodyPr>
            <a:normAutofit/>
          </a:bodyPr>
          <a:lstStyle/>
          <a:p>
            <a:r>
              <a:rPr lang="es-ES_tradnl" dirty="0"/>
              <a:t>Tipos de Lenguajes según la forma de Traducción-Ejecución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C18FA-E7AE-9918-F0B9-F29C5E633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031" y="764568"/>
            <a:ext cx="7097103" cy="5328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>
                <a:ea typeface="+mn-lt"/>
                <a:cs typeface="+mn-lt"/>
              </a:rPr>
              <a:t>Para que programas escritos en un lenguaje de alto nivel puedan ser entendidos y ejecutados por el procesador, deben traducirse a lenguaje máquina. </a:t>
            </a:r>
            <a:endParaRPr lang="en-US" dirty="0">
              <a:ea typeface="+mn-lt"/>
              <a:cs typeface="+mn-lt"/>
            </a:endParaRPr>
          </a:p>
          <a:p>
            <a:r>
              <a:rPr lang="es-ES_tradnl" b="1" dirty="0">
                <a:ea typeface="+mn-lt"/>
                <a:cs typeface="+mn-lt"/>
              </a:rPr>
              <a:t>Compilados:</a:t>
            </a:r>
            <a:r>
              <a:rPr lang="es-ES_tradnl" dirty="0">
                <a:ea typeface="+mn-lt"/>
                <a:cs typeface="+mn-lt"/>
              </a:rPr>
              <a:t> Un programa traductor (compilador) convierte el código fuente en código objeto para crear un programa ejecutable. (Ej.: C++). Este tipo de lenguajes se ha dado en llamar también de “código nativo”. </a:t>
            </a:r>
            <a:endParaRPr lang="en-US">
              <a:ea typeface="+mn-lt"/>
              <a:cs typeface="+mn-lt"/>
            </a:endParaRPr>
          </a:p>
          <a:p>
            <a:r>
              <a:rPr lang="es-ES_tradnl" b="1" dirty="0">
                <a:ea typeface="+mn-lt"/>
                <a:cs typeface="+mn-lt"/>
              </a:rPr>
              <a:t>Interpretados:</a:t>
            </a:r>
            <a:r>
              <a:rPr lang="es-ES_tradnl" dirty="0">
                <a:ea typeface="+mn-lt"/>
                <a:cs typeface="+mn-lt"/>
              </a:rPr>
              <a:t> Ejecutan las instrucciones directamente, sin generar código objeto. La propia máquina se encargará de interpretarlo instrucción a instrucción. (Ej.: JavaScript) </a:t>
            </a:r>
            <a:endParaRPr lang="en-US">
              <a:ea typeface="+mn-lt"/>
              <a:cs typeface="+mn-lt"/>
            </a:endParaRPr>
          </a:p>
          <a:p>
            <a:r>
              <a:rPr lang="es-ES_tradnl" b="1" dirty="0">
                <a:ea typeface="+mn-lt"/>
                <a:cs typeface="+mn-lt"/>
              </a:rPr>
              <a:t>Virtuales:</a:t>
            </a:r>
            <a:r>
              <a:rPr lang="es-ES_tradnl" dirty="0">
                <a:ea typeface="+mn-lt"/>
                <a:cs typeface="+mn-lt"/>
              </a:rPr>
              <a:t> Tienen un comportamiento similar al de los lenguajes compilados, con una peculiaridad: el compilador no genera código objeto sino código </a:t>
            </a:r>
            <a:r>
              <a:rPr lang="es-ES_tradnl" dirty="0" err="1">
                <a:ea typeface="+mn-lt"/>
                <a:cs typeface="+mn-lt"/>
              </a:rPr>
              <a:t>bytecode</a:t>
            </a:r>
            <a:r>
              <a:rPr lang="es-ES_tradnl" dirty="0">
                <a:ea typeface="+mn-lt"/>
                <a:cs typeface="+mn-lt"/>
              </a:rPr>
              <a:t>. Una máquina virtual se encargará de interpretar el </a:t>
            </a:r>
            <a:r>
              <a:rPr lang="es-ES_tradnl" dirty="0" err="1">
                <a:ea typeface="+mn-lt"/>
                <a:cs typeface="+mn-lt"/>
              </a:rPr>
              <a:t>bytecode</a:t>
            </a:r>
            <a:r>
              <a:rPr lang="es-ES_tradnl" dirty="0">
                <a:ea typeface="+mn-lt"/>
                <a:cs typeface="+mn-lt"/>
              </a:rPr>
              <a:t> para ejecutarlo en el sistema. (Ej.: Java) Este tipo de lenguajes se ha dado en llamar también de “código administrado”.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194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94206-76CD-D46A-715E-9BFDB0EF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704020"/>
            <a:ext cx="3035880" cy="3470836"/>
          </a:xfrm>
        </p:spPr>
        <p:txBody>
          <a:bodyPr>
            <a:normAutofit/>
          </a:bodyPr>
          <a:lstStyle/>
          <a:p>
            <a:r>
              <a:rPr lang="es-ES_tradnl" dirty="0"/>
              <a:t>¿Cómo se obtiene el código ejecutable?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C18FA-E7AE-9918-F0B9-F29C5E633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031" y="764568"/>
            <a:ext cx="7097103" cy="5328862"/>
          </a:xfrm>
        </p:spPr>
        <p:txBody>
          <a:bodyPr>
            <a:normAutofit/>
          </a:bodyPr>
          <a:lstStyle/>
          <a:p>
            <a:pPr marL="342900" indent="-342900"/>
            <a:r>
              <a:rPr lang="es-ES_tradnl" b="1" dirty="0">
                <a:ea typeface="+mn-lt"/>
                <a:cs typeface="+mn-lt"/>
              </a:rPr>
              <a:t>Código fuente:</a:t>
            </a:r>
            <a:r>
              <a:rPr lang="es-ES_tradnl" dirty="0">
                <a:ea typeface="+mn-lt"/>
                <a:cs typeface="+mn-lt"/>
              </a:rPr>
              <a:t> Es un conjunto de instrucciones escritas en un lenguaje de programación determinado, en modo texto, mediante un editor. (Ejemplos: .</a:t>
            </a:r>
            <a:r>
              <a:rPr lang="es-ES_tradnl" dirty="0" err="1">
                <a:ea typeface="+mn-lt"/>
                <a:cs typeface="+mn-lt"/>
              </a:rPr>
              <a:t>cpp</a:t>
            </a:r>
            <a:r>
              <a:rPr lang="es-ES_tradnl" dirty="0">
                <a:ea typeface="+mn-lt"/>
                <a:cs typeface="+mn-lt"/>
              </a:rPr>
              <a:t> en C++, o .java en Java). </a:t>
            </a:r>
            <a:endParaRPr lang="en-US" dirty="0">
              <a:ea typeface="+mn-lt"/>
              <a:cs typeface="+mn-lt"/>
            </a:endParaRPr>
          </a:p>
          <a:p>
            <a:pPr marL="342900" indent="-342900"/>
            <a:r>
              <a:rPr lang="es-ES_tradnl" b="1" dirty="0">
                <a:ea typeface="+mn-lt"/>
                <a:cs typeface="+mn-lt"/>
              </a:rPr>
              <a:t>Código objeto:</a:t>
            </a:r>
            <a:r>
              <a:rPr lang="es-ES_tradnl" dirty="0">
                <a:ea typeface="+mn-lt"/>
                <a:cs typeface="+mn-lt"/>
              </a:rPr>
              <a:t> Es el código resultante de compilar el código fuente. Si es un lenguaje de programación compilado, el código objeto será código máquina (</a:t>
            </a:r>
            <a:r>
              <a:rPr lang="es-ES_tradnl" dirty="0" err="1">
                <a:ea typeface="+mn-lt"/>
                <a:cs typeface="+mn-lt"/>
              </a:rPr>
              <a:t>ej</a:t>
            </a:r>
            <a:r>
              <a:rPr lang="es-ES_tradnl" dirty="0">
                <a:ea typeface="+mn-lt"/>
                <a:cs typeface="+mn-lt"/>
              </a:rPr>
              <a:t>: archivos .</a:t>
            </a:r>
            <a:r>
              <a:rPr lang="es-ES_tradnl" dirty="0" err="1">
                <a:ea typeface="+mn-lt"/>
                <a:cs typeface="+mn-lt"/>
              </a:rPr>
              <a:t>obj</a:t>
            </a:r>
            <a:r>
              <a:rPr lang="es-ES_tradnl" dirty="0">
                <a:ea typeface="+mn-lt"/>
                <a:cs typeface="+mn-lt"/>
              </a:rPr>
              <a:t> en C++); mientras que, si se trata de un lenguaje de programación virtual, será código </a:t>
            </a:r>
            <a:r>
              <a:rPr lang="es-ES_tradnl" dirty="0" err="1">
                <a:ea typeface="+mn-lt"/>
                <a:cs typeface="+mn-lt"/>
              </a:rPr>
              <a:t>bytecode</a:t>
            </a:r>
            <a:r>
              <a:rPr lang="es-ES_tradnl" dirty="0">
                <a:ea typeface="+mn-lt"/>
                <a:cs typeface="+mn-lt"/>
              </a:rPr>
              <a:t> (</a:t>
            </a:r>
            <a:r>
              <a:rPr lang="es-ES_tradnl" dirty="0" err="1">
                <a:ea typeface="+mn-lt"/>
                <a:cs typeface="+mn-lt"/>
              </a:rPr>
              <a:t>ej</a:t>
            </a:r>
            <a:r>
              <a:rPr lang="es-ES_tradnl" dirty="0">
                <a:ea typeface="+mn-lt"/>
                <a:cs typeface="+mn-lt"/>
              </a:rPr>
              <a:t>: archivos .</a:t>
            </a:r>
            <a:r>
              <a:rPr lang="es-ES_tradnl" dirty="0" err="1">
                <a:ea typeface="+mn-lt"/>
                <a:cs typeface="+mn-lt"/>
              </a:rPr>
              <a:t>class</a:t>
            </a:r>
            <a:r>
              <a:rPr lang="es-ES_tradnl" dirty="0">
                <a:ea typeface="+mn-lt"/>
                <a:cs typeface="+mn-lt"/>
              </a:rPr>
              <a:t> en Java). </a:t>
            </a:r>
            <a:endParaRPr lang="en-US" dirty="0">
              <a:ea typeface="+mn-lt"/>
              <a:cs typeface="+mn-lt"/>
            </a:endParaRPr>
          </a:p>
          <a:p>
            <a:pPr marL="342900" indent="-342900"/>
            <a:r>
              <a:rPr lang="es-ES_tradnl" b="1" dirty="0">
                <a:ea typeface="+mn-lt"/>
                <a:cs typeface="+mn-lt"/>
              </a:rPr>
              <a:t>Código ejecutable:</a:t>
            </a:r>
            <a:r>
              <a:rPr lang="es-ES_tradnl" dirty="0">
                <a:ea typeface="+mn-lt"/>
                <a:cs typeface="+mn-lt"/>
              </a:rPr>
              <a:t> Es el resultado obtenido de enlazar nuestro código objeto con las librerías. Este código se ejecutará directamente en nuestro sistema o sobre una máquina virtual en el caso de los lenguajes de programación virtuales. </a:t>
            </a:r>
            <a:r>
              <a:rPr lang="es-ES_tradnl" dirty="0" err="1">
                <a:ea typeface="+mn-lt"/>
                <a:cs typeface="+mn-lt"/>
              </a:rPr>
              <a:t>ej</a:t>
            </a:r>
            <a:r>
              <a:rPr lang="es-ES_tradnl" dirty="0">
                <a:ea typeface="+mn-lt"/>
                <a:cs typeface="+mn-lt"/>
              </a:rPr>
              <a:t>: archivos .exe en C++, que contienen código máquina, fruto del enlazado de los .</a:t>
            </a:r>
            <a:r>
              <a:rPr lang="es-ES_tradnl" dirty="0" err="1">
                <a:ea typeface="+mn-lt"/>
                <a:cs typeface="+mn-lt"/>
              </a:rPr>
              <a:t>obj</a:t>
            </a:r>
            <a:r>
              <a:rPr lang="es-ES_tradnl" dirty="0">
                <a:ea typeface="+mn-lt"/>
                <a:cs typeface="+mn-lt"/>
              </a:rPr>
              <a:t> (también código máquina, pero todavía no enlazado); o .</a:t>
            </a:r>
            <a:r>
              <a:rPr lang="es-ES_tradnl" dirty="0" err="1">
                <a:ea typeface="+mn-lt"/>
                <a:cs typeface="+mn-lt"/>
              </a:rPr>
              <a:t>class</a:t>
            </a:r>
            <a:r>
              <a:rPr lang="es-ES_tradnl" dirty="0">
                <a:ea typeface="+mn-lt"/>
                <a:cs typeface="+mn-lt"/>
              </a:rPr>
              <a:t> en Java, contienen </a:t>
            </a:r>
            <a:r>
              <a:rPr lang="es-ES_tradnl" dirty="0" err="1">
                <a:ea typeface="+mn-lt"/>
                <a:cs typeface="+mn-lt"/>
              </a:rPr>
              <a:t>bytecode</a:t>
            </a:r>
            <a:r>
              <a:rPr lang="es-ES_tradnl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553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94206-76CD-D46A-715E-9BFDB0EF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704020"/>
            <a:ext cx="3035880" cy="3470836"/>
          </a:xfrm>
        </p:spPr>
        <p:txBody>
          <a:bodyPr>
            <a:normAutofit/>
          </a:bodyPr>
          <a:lstStyle/>
          <a:p>
            <a:r>
              <a:rPr lang="es-ES_tradnl" dirty="0"/>
              <a:t>Fases de codificación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C18FA-E7AE-9918-F0B9-F29C5E633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031" y="764568"/>
            <a:ext cx="7097103" cy="532886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_tradnl" b="1" dirty="0">
                <a:ea typeface="+mn-lt"/>
                <a:cs typeface="+mn-lt"/>
              </a:rPr>
              <a:t>Escritura del código fuente:</a:t>
            </a:r>
            <a:r>
              <a:rPr lang="es-ES_tradnl" dirty="0">
                <a:ea typeface="+mn-lt"/>
                <a:cs typeface="+mn-lt"/>
              </a:rPr>
              <a:t> Mediante un editor de texto, se escribe el código fuente, en un determinado lenguaje de programación. </a:t>
            </a:r>
          </a:p>
          <a:p>
            <a:pPr marL="457200" indent="-457200">
              <a:buAutoNum type="arabicPeriod"/>
            </a:pPr>
            <a:r>
              <a:rPr lang="es-ES_tradnl" b="1" dirty="0">
                <a:ea typeface="+mn-lt"/>
                <a:cs typeface="+mn-lt"/>
              </a:rPr>
              <a:t>Compilación:</a:t>
            </a:r>
            <a:r>
              <a:rPr lang="es-ES_tradnl" dirty="0">
                <a:ea typeface="+mn-lt"/>
                <a:cs typeface="+mn-lt"/>
              </a:rPr>
              <a:t> Mediante un compilador para el lenguaje (y, si procede, la plataforma) requeridos, se procede a la compilación. Los intentos de compilación pueden dar lugar a errores de compilación, que hay que ir eliminando hasta conseguir una compilación correcta. </a:t>
            </a:r>
          </a:p>
          <a:p>
            <a:pPr marL="457200" indent="-457200">
              <a:buAutoNum type="arabicPeriod"/>
            </a:pPr>
            <a:r>
              <a:rPr lang="es-ES_tradnl" b="1" dirty="0">
                <a:ea typeface="+mn-lt"/>
                <a:cs typeface="+mn-lt"/>
              </a:rPr>
              <a:t>Enlazado, ejecución y depuración:</a:t>
            </a:r>
            <a:r>
              <a:rPr lang="es-ES_tradnl" dirty="0">
                <a:ea typeface="+mn-lt"/>
                <a:cs typeface="+mn-lt"/>
              </a:rPr>
              <a:t> Una vez compilado el programa, se procede al enlace de sus diferentes módulos; y a su posterior ejecución. Es posible que el programa no se ejecute correctamente: que dé errores de ejecución (como quedarse “colgado”, o “petar” con un error del sistema), o, simplemente, que no haga lo que se pretendía. En este caso, se debe proceder a la depuración (</a:t>
            </a:r>
            <a:r>
              <a:rPr lang="es-ES_tradnl" dirty="0" err="1">
                <a:ea typeface="+mn-lt"/>
                <a:cs typeface="+mn-lt"/>
              </a:rPr>
              <a:t>debugging</a:t>
            </a:r>
            <a:r>
              <a:rPr lang="es-ES_tradnl" dirty="0">
                <a:ea typeface="+mn-lt"/>
                <a:cs typeface="+mn-lt"/>
              </a:rPr>
              <a:t>) del código</a:t>
            </a:r>
            <a:endParaRPr lang="es-ES_tradnl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912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94206-76CD-D46A-715E-9BFDB0EF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704020"/>
            <a:ext cx="3035880" cy="3470836"/>
          </a:xfrm>
        </p:spPr>
        <p:txBody>
          <a:bodyPr>
            <a:normAutofit/>
          </a:bodyPr>
          <a:lstStyle/>
          <a:p>
            <a:r>
              <a:rPr lang="es-ES_tradnl" dirty="0"/>
              <a:t>Proyecto en C++</a:t>
            </a: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4B553814-613D-196E-E02F-A7B0F5508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4875" y="1810789"/>
            <a:ext cx="7131876" cy="3248155"/>
          </a:xfrm>
        </p:spPr>
      </p:pic>
    </p:spTree>
    <p:extLst>
      <p:ext uri="{BB962C8B-B14F-4D97-AF65-F5344CB8AC3E}">
        <p14:creationId xmlns:p14="http://schemas.microsoft.com/office/powerpoint/2010/main" val="114634552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2073</Words>
  <Application>Microsoft Macintosh PowerPoint</Application>
  <PresentationFormat>Panorámica</PresentationFormat>
  <Paragraphs>90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Corbel</vt:lpstr>
      <vt:lpstr>Wingdings 2</vt:lpstr>
      <vt:lpstr>Frame</vt:lpstr>
      <vt:lpstr>M5-Entornos de Desarrollo</vt:lpstr>
      <vt:lpstr>¿Qué es un programa informático?</vt:lpstr>
      <vt:lpstr>¿Qué es un Lenguaje de Programación?</vt:lpstr>
      <vt:lpstr>Nivel de abstracción</vt:lpstr>
      <vt:lpstr>Ejemplos de abstracción</vt:lpstr>
      <vt:lpstr>Tipos de Lenguajes según la forma de Traducción-Ejecución</vt:lpstr>
      <vt:lpstr>¿Cómo se obtiene el código ejecutable?</vt:lpstr>
      <vt:lpstr>Fases de codificación</vt:lpstr>
      <vt:lpstr>Proyecto en C++</vt:lpstr>
      <vt:lpstr>Proyecto en Java</vt:lpstr>
      <vt:lpstr>¿Qué es un IDE?</vt:lpstr>
      <vt:lpstr>Arquitectura de Software</vt:lpstr>
      <vt:lpstr>Desarrollo en tres capas</vt:lpstr>
      <vt:lpstr>El Modelo, Vista Controlador</vt:lpstr>
      <vt:lpstr>Proceso de Desarrollo en Cascada</vt:lpstr>
      <vt:lpstr>Roles en los Equipos de Desarrollo</vt:lpstr>
      <vt:lpstr>Proceso de Desarrollo Mediante Scrum</vt:lpstr>
      <vt:lpstr>¿Cómo se aplica Scrum?</vt:lpstr>
      <vt:lpstr>Roles y Reuniones en Scrum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Javier Salvador Marco</cp:lastModifiedBy>
  <cp:revision>597</cp:revision>
  <dcterms:created xsi:type="dcterms:W3CDTF">2022-08-15T08:44:49Z</dcterms:created>
  <dcterms:modified xsi:type="dcterms:W3CDTF">2023-09-07T08:14:15Z</dcterms:modified>
</cp:coreProperties>
</file>