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3" r:id="rId6"/>
    <p:sldId id="267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2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BoJ_17141</a:t>
            </a:r>
            <a:endParaRPr lang="en-US" altLang="ko-KR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62" y="916180"/>
            <a:ext cx="10252638" cy="56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트리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481" y="1115568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 (tree)</a:t>
            </a:r>
            <a:r>
              <a:rPr lang="ko-KR" altLang="en-US" dirty="0"/>
              <a:t>란 계층적인 자료를 표현하는데 이용하는 자료구조이다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노드</a:t>
            </a:r>
            <a:r>
              <a:rPr lang="en-US" altLang="ko-KR" dirty="0"/>
              <a:t> (node)</a:t>
            </a:r>
            <a:r>
              <a:rPr lang="ko-KR" altLang="en-US" dirty="0"/>
              <a:t>란 트리의 구성 요소로 트리는 한 개 이상의 노드로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779"/>
            <a:ext cx="7000754" cy="3796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7430" y="2075377"/>
            <a:ext cx="60580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노드 </a:t>
            </a:r>
            <a:r>
              <a:rPr lang="en-US" altLang="ko-KR" dirty="0"/>
              <a:t>(root node): </a:t>
            </a:r>
            <a:r>
              <a:rPr lang="ko-KR" altLang="en-US" dirty="0"/>
              <a:t>부모가 없는 노드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트리는 하나의 루트 </a:t>
            </a:r>
            <a:r>
              <a:rPr lang="ko-KR" altLang="en-US" dirty="0" err="1"/>
              <a:t>노드만을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단말 노드 </a:t>
            </a:r>
            <a:r>
              <a:rPr lang="en-US" altLang="ko-KR" dirty="0"/>
              <a:t>(leaf node): </a:t>
            </a:r>
            <a:r>
              <a:rPr lang="ko-KR" altLang="en-US" dirty="0"/>
              <a:t>자식이 없는 노드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간선 </a:t>
            </a:r>
            <a:r>
              <a:rPr lang="en-US" altLang="ko-KR" dirty="0"/>
              <a:t>(edge): </a:t>
            </a:r>
            <a:r>
              <a:rPr lang="ko-KR" altLang="en-US" dirty="0"/>
              <a:t>노드와 노드 사이를 연결하는 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형제 </a:t>
            </a:r>
            <a:r>
              <a:rPr lang="en-US" altLang="ko-KR" dirty="0"/>
              <a:t>(sibling): </a:t>
            </a:r>
            <a:r>
              <a:rPr lang="ko-KR" altLang="en-US" dirty="0"/>
              <a:t>같은 부모를 가지는 노드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차수 </a:t>
            </a:r>
            <a:r>
              <a:rPr lang="en-US" altLang="ko-KR" dirty="0"/>
              <a:t>(degree): </a:t>
            </a:r>
            <a:r>
              <a:rPr lang="ko-KR" altLang="en-US" dirty="0"/>
              <a:t>노드가 가지고 있는 자식 노드의 개수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높이 </a:t>
            </a:r>
            <a:r>
              <a:rPr lang="en-US" altLang="ko-KR" dirty="0"/>
              <a:t>(height): </a:t>
            </a:r>
            <a:r>
              <a:rPr lang="ko-KR" altLang="en-US" dirty="0"/>
              <a:t>루트 노드에서 가장 깊숙이 있는 노드의</a:t>
            </a:r>
            <a:br>
              <a:rPr lang="en-US" altLang="ko-KR" dirty="0"/>
            </a:br>
            <a:r>
              <a:rPr lang="ko-KR" altLang="en-US" dirty="0"/>
              <a:t>깊이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깊이 </a:t>
            </a:r>
            <a:r>
              <a:rPr lang="en-US" altLang="ko-KR" dirty="0"/>
              <a:t>(depth): </a:t>
            </a:r>
            <a:r>
              <a:rPr lang="ko-KR" altLang="en-US" dirty="0"/>
              <a:t>루트에서 어떤 노드까지 거쳐야 하는 간</a:t>
            </a:r>
            <a:br>
              <a:rPr lang="en-US" altLang="ko-KR" dirty="0"/>
            </a:br>
            <a:r>
              <a:rPr lang="ko-KR" altLang="en-US" dirty="0"/>
              <a:t>선의 수</a:t>
            </a:r>
          </a:p>
        </p:txBody>
      </p:sp>
    </p:spTree>
    <p:extLst>
      <p:ext uri="{BB962C8B-B14F-4D97-AF65-F5344CB8AC3E}">
        <p14:creationId xmlns:p14="http://schemas.microsoft.com/office/powerpoint/2010/main" val="26908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4528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깊이 우선 탐색 </a:t>
            </a:r>
            <a:r>
              <a:rPr lang="en-US" altLang="ko-KR" sz="3600" dirty="0"/>
              <a:t>(DFS)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CC797-8BFB-034E-F3FC-CFC8BA8A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9" y="1617738"/>
            <a:ext cx="3869271" cy="4078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2D0AD-9966-823E-4EAF-71DA9D4D3256}"/>
              </a:ext>
            </a:extLst>
          </p:cNvPr>
          <p:cNvSpPr txBox="1"/>
          <p:nvPr/>
        </p:nvSpPr>
        <p:spPr>
          <a:xfrm>
            <a:off x="4660159" y="1902518"/>
            <a:ext cx="75745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루트 노드 또는 임의의 노드에서 시작해서 다음 분기로 넘어가기 전에</a:t>
            </a:r>
            <a:br>
              <a:rPr lang="en-US" altLang="ko-KR" dirty="0"/>
            </a:br>
            <a:r>
              <a:rPr lang="ko-KR" altLang="en-US" dirty="0"/>
              <a:t>해당 분기를 완벽하게 탐색하는 방식을 의미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노드를 방문하고자 하는 경우에 이 방식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DFS</a:t>
            </a:r>
            <a:r>
              <a:rPr lang="ko-KR" altLang="en-US" dirty="0"/>
              <a:t>가 너비 우선 탐색 </a:t>
            </a:r>
            <a:r>
              <a:rPr lang="en-US" altLang="ko-KR" dirty="0"/>
              <a:t>(BFS)</a:t>
            </a:r>
            <a:r>
              <a:rPr lang="ko-KR" altLang="en-US" dirty="0"/>
              <a:t>보다 조금 더 간단함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검색 속도는 </a:t>
            </a:r>
            <a:r>
              <a:rPr lang="en-US" altLang="ko-KR" dirty="0"/>
              <a:t>BFS</a:t>
            </a:r>
            <a:r>
              <a:rPr lang="ko-KR" altLang="en-US" dirty="0"/>
              <a:t>에 비해서 느림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A~B</a:t>
            </a:r>
            <a:r>
              <a:rPr lang="ko-KR" altLang="en-US" dirty="0"/>
              <a:t>까지 가는 경로에 특정 조건 </a:t>
            </a: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중복된 알파벳이 있으면 안</a:t>
            </a:r>
            <a:br>
              <a:rPr lang="en-US" altLang="ko-KR" dirty="0"/>
            </a:br>
            <a:r>
              <a:rPr lang="ko-KR" altLang="en-US" dirty="0"/>
              <a:t>된다</a:t>
            </a:r>
            <a:r>
              <a:rPr lang="en-US" altLang="ko-KR" dirty="0"/>
              <a:t>)</a:t>
            </a:r>
            <a:r>
              <a:rPr lang="ko-KR" altLang="en-US" dirty="0"/>
              <a:t>이 있는 경우 </a:t>
            </a:r>
            <a:r>
              <a:rPr lang="en-US" altLang="ko-KR" dirty="0"/>
              <a:t>DFS </a:t>
            </a:r>
            <a:r>
              <a:rPr lang="ko-KR" altLang="en-US" dirty="0"/>
              <a:t>사용</a:t>
            </a:r>
            <a:r>
              <a:rPr lang="en-US" altLang="ko-KR" dirty="0"/>
              <a:t>, BFS</a:t>
            </a:r>
            <a:r>
              <a:rPr lang="ko-KR" altLang="en-US" dirty="0"/>
              <a:t>는 경로의 특징을 기억하지 못한다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이전 칸이 어딘지 모름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스택 또는 재귀함수로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5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446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너비 우선 탐색 </a:t>
            </a:r>
            <a:r>
              <a:rPr lang="en-US" altLang="ko-KR" sz="3600" dirty="0"/>
              <a:t>(BFS)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2D0AD-9966-823E-4EAF-71DA9D4D3256}"/>
              </a:ext>
            </a:extLst>
          </p:cNvPr>
          <p:cNvSpPr txBox="1"/>
          <p:nvPr/>
        </p:nvSpPr>
        <p:spPr>
          <a:xfrm>
            <a:off x="4660159" y="1902518"/>
            <a:ext cx="7665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루트 노드 또는 임의의 노드에서 시작해서 인접한 노드를 우선 탐색하는</a:t>
            </a:r>
            <a:endParaRPr lang="en-US" altLang="ko-KR" dirty="0"/>
          </a:p>
          <a:p>
            <a:r>
              <a:rPr lang="ko-KR" altLang="en-US" dirty="0"/>
              <a:t>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 정점으로부터 가까운 정점을 먼저 방문하고</a:t>
            </a:r>
            <a:r>
              <a:rPr lang="en-US" altLang="ko-KR" dirty="0"/>
              <a:t>, </a:t>
            </a:r>
            <a:r>
              <a:rPr lang="ko-KR" altLang="en-US" dirty="0"/>
              <a:t>멀리 떨어져 있는 정점</a:t>
            </a:r>
            <a:br>
              <a:rPr lang="en-US" altLang="ko-KR" dirty="0"/>
            </a:br>
            <a:r>
              <a:rPr lang="ko-KR" altLang="en-US" dirty="0"/>
              <a:t>을 나중에 방문하는 순회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노드 사이의 최단 경로를 찾고 싶을 때 이 방식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큐를 이용해서 구현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C995D-F6F9-7E44-EA7A-C2D79EC5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1228966"/>
            <a:ext cx="3848545" cy="45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9C71-4AB8-0E7A-FFC8-B06B0B123F4E}"/>
              </a:ext>
            </a:extLst>
          </p:cNvPr>
          <p:cNvSpPr txBox="1"/>
          <p:nvPr/>
        </p:nvSpPr>
        <p:spPr>
          <a:xfrm>
            <a:off x="131483" y="4781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이진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0099-07C1-EADB-A27D-7CB7CBCA6DD3}"/>
              </a:ext>
            </a:extLst>
          </p:cNvPr>
          <p:cNvSpPr txBox="1"/>
          <p:nvPr/>
        </p:nvSpPr>
        <p:spPr>
          <a:xfrm>
            <a:off x="685481" y="1115568"/>
            <a:ext cx="11383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 (tree)</a:t>
            </a:r>
            <a:r>
              <a:rPr lang="ko-KR" altLang="en-US" dirty="0"/>
              <a:t>에서 각 노드가 최대 </a:t>
            </a:r>
            <a:r>
              <a:rPr lang="en-US" altLang="ko-KR" dirty="0"/>
              <a:t>2</a:t>
            </a:r>
            <a:r>
              <a:rPr lang="ko-KR" altLang="en-US" dirty="0"/>
              <a:t>개의 자식 노드를 가질 때 이진 트리라고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개의 자식을 가지므로 자식이 없을 수도</a:t>
            </a:r>
            <a:r>
              <a:rPr lang="en-US" altLang="ko-KR" dirty="0"/>
              <a:t>, </a:t>
            </a:r>
            <a:r>
              <a:rPr lang="ko-KR" altLang="en-US" dirty="0"/>
              <a:t>한 개만 있을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 트리는 특징에 따라 다음과 같이 세 가지로 분류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정 이진 트리</a:t>
            </a:r>
            <a:r>
              <a:rPr lang="en-US" altLang="ko-KR" dirty="0"/>
              <a:t>: </a:t>
            </a:r>
            <a:r>
              <a:rPr lang="ko-KR" altLang="en-US" dirty="0"/>
              <a:t>이진 트리를 구성하는 각 노드가 자식이 두 개 있거나 아예 없으면 정 이진 트리가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포화 이진 트리</a:t>
            </a:r>
            <a:r>
              <a:rPr lang="en-US" altLang="ko-KR" dirty="0"/>
              <a:t>: </a:t>
            </a:r>
            <a:r>
              <a:rPr lang="ko-KR" altLang="en-US" dirty="0"/>
              <a:t>모든 노드가 </a:t>
            </a:r>
            <a:r>
              <a:rPr lang="en-US" altLang="ko-KR" dirty="0"/>
              <a:t>2</a:t>
            </a:r>
            <a:r>
              <a:rPr lang="ko-KR" altLang="en-US" dirty="0"/>
              <a:t>개의 자식을 가지고 단말 노드가 모두 같은 레벨에 있을 때</a:t>
            </a:r>
            <a:r>
              <a:rPr lang="en-US" altLang="ko-KR" dirty="0"/>
              <a:t>, </a:t>
            </a:r>
            <a:r>
              <a:rPr lang="ko-KR" altLang="en-US" dirty="0"/>
              <a:t>포화 이진 트리</a:t>
            </a:r>
            <a:br>
              <a:rPr lang="en-US" altLang="ko-KR" dirty="0"/>
            </a:b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완전 이진 트리</a:t>
            </a:r>
            <a:r>
              <a:rPr lang="en-US" altLang="ko-KR" dirty="0"/>
              <a:t>: </a:t>
            </a:r>
            <a:r>
              <a:rPr lang="ko-KR" altLang="en-US" dirty="0"/>
              <a:t>마지막 레벨을 제외하고 모든 노드가 채워져 있고</a:t>
            </a:r>
            <a:r>
              <a:rPr lang="en-US" altLang="ko-KR" dirty="0"/>
              <a:t>, </a:t>
            </a:r>
            <a:r>
              <a:rPr lang="ko-KR" altLang="en-US" dirty="0"/>
              <a:t>왼쪽 자식부터 채워진 </a:t>
            </a:r>
            <a:r>
              <a:rPr lang="ko-KR" altLang="en-US" dirty="0" err="1"/>
              <a:t>트리여야한다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9BA51-0B94-2125-8BF5-42843DE7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" y="3423892"/>
            <a:ext cx="2981741" cy="2743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630BF7-0274-2F8F-ECB8-2CB598E3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97" y="3423892"/>
            <a:ext cx="3781953" cy="2915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397CC3-55BD-A1F7-EBB6-F0CD31A2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540" y="3490576"/>
            <a:ext cx="3982006" cy="2781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E6EB0-023C-E651-6B86-97C6FF9415AC}"/>
              </a:ext>
            </a:extLst>
          </p:cNvPr>
          <p:cNvSpPr txBox="1"/>
          <p:nvPr/>
        </p:nvSpPr>
        <p:spPr>
          <a:xfrm>
            <a:off x="1292087" y="62722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 이진 트리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E6859-79D3-2ADA-A0EF-E21E9C332A51}"/>
              </a:ext>
            </a:extLst>
          </p:cNvPr>
          <p:cNvSpPr txBox="1"/>
          <p:nvPr/>
        </p:nvSpPr>
        <p:spPr>
          <a:xfrm>
            <a:off x="4791959" y="62722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포화 이진 트리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60A7A-692F-EA38-8AEB-AA43F9616A71}"/>
              </a:ext>
            </a:extLst>
          </p:cNvPr>
          <p:cNvSpPr txBox="1"/>
          <p:nvPr/>
        </p:nvSpPr>
        <p:spPr>
          <a:xfrm>
            <a:off x="9052533" y="62722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완전 이진 트리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EB115-113A-99B1-D547-B163AE065682}"/>
              </a:ext>
            </a:extLst>
          </p:cNvPr>
          <p:cNvSpPr txBox="1"/>
          <p:nvPr/>
        </p:nvSpPr>
        <p:spPr>
          <a:xfrm>
            <a:off x="8823770" y="6611779"/>
            <a:ext cx="3368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https://velog.io/@lucky-korma/DFS-BFS</a:t>
            </a:r>
            <a:r>
              <a:rPr lang="ko-KR" altLang="en-US" sz="1000" dirty="0"/>
              <a:t>의</a:t>
            </a:r>
            <a:r>
              <a:rPr lang="en-US" altLang="ko-KR" sz="1000" dirty="0"/>
              <a:t>-</a:t>
            </a:r>
            <a:r>
              <a:rPr lang="ko-KR" altLang="en-US" sz="1000" dirty="0"/>
              <a:t>설명</a:t>
            </a:r>
            <a:r>
              <a:rPr lang="en-US" altLang="ko-KR" sz="1000" dirty="0"/>
              <a:t>-</a:t>
            </a:r>
            <a:r>
              <a:rPr lang="ko-KR" altLang="en-US" sz="1000" dirty="0"/>
              <a:t>차이점</a:t>
            </a:r>
          </a:p>
        </p:txBody>
      </p:sp>
    </p:spTree>
    <p:extLst>
      <p:ext uri="{BB962C8B-B14F-4D97-AF65-F5344CB8AC3E}">
        <p14:creationId xmlns:p14="http://schemas.microsoft.com/office/powerpoint/2010/main" val="28666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9C71-4AB8-0E7A-FFC8-B06B0B123F4E}"/>
              </a:ext>
            </a:extLst>
          </p:cNvPr>
          <p:cNvSpPr txBox="1"/>
          <p:nvPr/>
        </p:nvSpPr>
        <p:spPr>
          <a:xfrm>
            <a:off x="131483" y="47811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이진 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A0099-07C1-EADB-A27D-7CB7CBCA6DD3}"/>
              </a:ext>
            </a:extLst>
          </p:cNvPr>
          <p:cNvSpPr txBox="1"/>
          <p:nvPr/>
        </p:nvSpPr>
        <p:spPr>
          <a:xfrm>
            <a:off x="685481" y="1115568"/>
            <a:ext cx="1111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 순회 </a:t>
            </a:r>
            <a:r>
              <a:rPr lang="en-US" altLang="ko-KR" dirty="0"/>
              <a:t>(Preorder </a:t>
            </a:r>
            <a:r>
              <a:rPr lang="en-US" altLang="ko-KR" dirty="0" err="1"/>
              <a:t>Traversa</a:t>
            </a:r>
            <a:r>
              <a:rPr lang="en-US" altLang="ko-KR" dirty="0"/>
              <a:t>): </a:t>
            </a:r>
            <a:r>
              <a:rPr lang="ko-KR" altLang="en-US" dirty="0"/>
              <a:t>루트 노드 탐색 이후 자식 노드를 탐색하는 방식</a:t>
            </a:r>
            <a:endParaRPr lang="en-US" altLang="ko-KR" dirty="0"/>
          </a:p>
          <a:p>
            <a:r>
              <a:rPr lang="ko-KR" altLang="en-US" dirty="0"/>
              <a:t>중위 순회 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Traversal): </a:t>
            </a:r>
            <a:r>
              <a:rPr lang="ko-KR" altLang="en-US" dirty="0"/>
              <a:t>왼쪽 자식 노드 이후 루트 노드 그리고 오른쪽 자식 노드를 탐색하는 방식</a:t>
            </a:r>
            <a:endParaRPr lang="en-US" altLang="ko-KR" dirty="0"/>
          </a:p>
          <a:p>
            <a:r>
              <a:rPr lang="ko-KR" altLang="en-US" dirty="0"/>
              <a:t>후위 순회 </a:t>
            </a:r>
            <a:r>
              <a:rPr lang="en-US" altLang="ko-KR" dirty="0"/>
              <a:t>(</a:t>
            </a:r>
            <a:r>
              <a:rPr lang="en-US" altLang="ko-KR" dirty="0" err="1"/>
              <a:t>Postorder</a:t>
            </a:r>
            <a:r>
              <a:rPr lang="en-US" altLang="ko-KR" dirty="0"/>
              <a:t> Traversal): </a:t>
            </a:r>
            <a:r>
              <a:rPr lang="ko-KR" altLang="en-US" dirty="0"/>
              <a:t>왼쪽 자식 노드 이후 오른쪽 자식 노드 그리고 루트 노드를 탐색하는 방식</a:t>
            </a:r>
            <a:endParaRPr lang="en-US" altLang="ko-KR" dirty="0"/>
          </a:p>
          <a:p>
            <a:r>
              <a:rPr lang="ko-KR" altLang="en-US" dirty="0"/>
              <a:t>레벨 순회 </a:t>
            </a:r>
            <a:r>
              <a:rPr lang="en-US" altLang="ko-KR" dirty="0"/>
              <a:t>(</a:t>
            </a:r>
            <a:r>
              <a:rPr lang="en-US" altLang="ko-KR" dirty="0" err="1"/>
              <a:t>Leverlorder</a:t>
            </a:r>
            <a:r>
              <a:rPr lang="en-US" altLang="ko-KR" dirty="0"/>
              <a:t> Traversal; BFS)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4C1EF-97A0-F4D7-EFC0-62FD8471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62" y="3303335"/>
            <a:ext cx="2444353" cy="2439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7CD76B-9696-7ACD-D676-ADF6B3B9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5" y="3367860"/>
            <a:ext cx="2444353" cy="22060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8D25E9-6516-7CB0-D123-62939CD7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05" y="3425682"/>
            <a:ext cx="2241355" cy="21481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8D2CED-F914-6BF9-4D54-326F5C73A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283" y="3425682"/>
            <a:ext cx="2076316" cy="2125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2DE3FD-7A5B-8A4C-3D7F-079B9FFEB3E3}"/>
              </a:ext>
            </a:extLst>
          </p:cNvPr>
          <p:cNvSpPr txBox="1"/>
          <p:nvPr/>
        </p:nvSpPr>
        <p:spPr>
          <a:xfrm>
            <a:off x="1791772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28E02-57F0-67EC-BB3C-78709A988653}"/>
              </a:ext>
            </a:extLst>
          </p:cNvPr>
          <p:cNvSpPr txBox="1"/>
          <p:nvPr/>
        </p:nvSpPr>
        <p:spPr>
          <a:xfrm>
            <a:off x="4309400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</a:t>
            </a:r>
            <a:r>
              <a:rPr lang="ko-KR" altLang="en-US"/>
              <a:t>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CC543-E519-F47B-C372-2248351092D3}"/>
              </a:ext>
            </a:extLst>
          </p:cNvPr>
          <p:cNvSpPr txBox="1"/>
          <p:nvPr/>
        </p:nvSpPr>
        <p:spPr>
          <a:xfrm>
            <a:off x="6827028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</a:t>
            </a:r>
            <a:r>
              <a:rPr lang="ko-KR" altLang="en-US"/>
              <a:t>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3EA18-5A5B-78DB-2ADE-92F2E0D47D1E}"/>
              </a:ext>
            </a:extLst>
          </p:cNvPr>
          <p:cNvSpPr txBox="1"/>
          <p:nvPr/>
        </p:nvSpPr>
        <p:spPr>
          <a:xfrm>
            <a:off x="9344656" y="5682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80CC9-6CCD-4955-2EC9-54F87E91AC55}"/>
              </a:ext>
            </a:extLst>
          </p:cNvPr>
          <p:cNvSpPr txBox="1"/>
          <p:nvPr/>
        </p:nvSpPr>
        <p:spPr>
          <a:xfrm>
            <a:off x="9477441" y="6611779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https://www.jiwon.me/binary-tree-traversal/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088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BoJ_11725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587"/>
          <a:stretch/>
        </p:blipFill>
        <p:spPr>
          <a:xfrm>
            <a:off x="567690" y="1075112"/>
            <a:ext cx="5665470" cy="54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BoJ_16173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0457" b="44145"/>
          <a:stretch/>
        </p:blipFill>
        <p:spPr>
          <a:xfrm>
            <a:off x="0" y="1179334"/>
            <a:ext cx="5479326" cy="3249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5869"/>
          <a:stretch/>
        </p:blipFill>
        <p:spPr>
          <a:xfrm>
            <a:off x="5303520" y="1861426"/>
            <a:ext cx="6888480" cy="25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BoJ_1987</a:t>
            </a:r>
            <a:endParaRPr lang="en-US" altLang="ko-KR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915" b="55176"/>
          <a:stretch/>
        </p:blipFill>
        <p:spPr>
          <a:xfrm>
            <a:off x="709127" y="1693247"/>
            <a:ext cx="4943746" cy="2908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4394" t="43865"/>
          <a:stretch/>
        </p:blipFill>
        <p:spPr>
          <a:xfrm>
            <a:off x="6239070" y="1791478"/>
            <a:ext cx="4859770" cy="36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466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시현 김</cp:lastModifiedBy>
  <cp:revision>17</cp:revision>
  <dcterms:created xsi:type="dcterms:W3CDTF">2024-01-03T17:24:47Z</dcterms:created>
  <dcterms:modified xsi:type="dcterms:W3CDTF">2024-01-14T08:59:05Z</dcterms:modified>
</cp:coreProperties>
</file>