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67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F8E2-0B99-43D8-9634-51D8E830670D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491448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 flipH="1">
            <a:off x="1181925" y="501034"/>
            <a:ext cx="50924" cy="35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764" y="3752925"/>
            <a:ext cx="1910637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Imc</a:t>
            </a:r>
            <a:r>
              <a:rPr lang="pt-BR" sz="1200" dirty="0">
                <a:solidFill>
                  <a:sysClr val="windowText" lastClr="000000"/>
                </a:solidFill>
              </a:rPr>
              <a:t> &lt;- peso/altura*altura</a:t>
            </a:r>
          </a:p>
        </p:txBody>
      </p: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875572" y="4550442"/>
            <a:ext cx="0" cy="493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445448" y="855283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peso, altura, </a:t>
            </a:r>
            <a:r>
              <a:rPr lang="pt-BR" sz="1400" dirty="0" err="1">
                <a:solidFill>
                  <a:sysClr val="windowText" lastClr="000000"/>
                </a:solidFill>
              </a:rPr>
              <a:t>imc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ector de seta reta 68"/>
          <p:cNvCxnSpPr>
            <a:cxnSpLocks/>
          </p:cNvCxnSpPr>
          <p:nvPr/>
        </p:nvCxnSpPr>
        <p:spPr>
          <a:xfrm>
            <a:off x="860214" y="2244512"/>
            <a:ext cx="7679" cy="43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6 L1</a:t>
            </a:r>
          </a:p>
        </p:txBody>
      </p:sp>
      <p:sp>
        <p:nvSpPr>
          <p:cNvPr id="65" name="Paralelogramo 64">
            <a:extLst>
              <a:ext uri="{FF2B5EF4-FFF2-40B4-BE49-F238E27FC236}">
                <a16:creationId xmlns:a16="http://schemas.microsoft.com/office/drawing/2014/main" id="{DD60670C-49E1-4986-9598-67529BF118E7}"/>
              </a:ext>
            </a:extLst>
          </p:cNvPr>
          <p:cNvSpPr/>
          <p:nvPr/>
        </p:nvSpPr>
        <p:spPr>
          <a:xfrm>
            <a:off x="231739" y="2679463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Altura</a:t>
            </a:r>
          </a:p>
        </p:txBody>
      </p:sp>
      <p:cxnSp>
        <p:nvCxnSpPr>
          <p:cNvPr id="66" name="Conector de seta reta 68">
            <a:extLst>
              <a:ext uri="{FF2B5EF4-FFF2-40B4-BE49-F238E27FC236}">
                <a16:creationId xmlns:a16="http://schemas.microsoft.com/office/drawing/2014/main" id="{5789D806-893F-4A9F-987B-65F4A70A7062}"/>
              </a:ext>
            </a:extLst>
          </p:cNvPr>
          <p:cNvCxnSpPr>
            <a:cxnSpLocks/>
          </p:cNvCxnSpPr>
          <p:nvPr/>
        </p:nvCxnSpPr>
        <p:spPr>
          <a:xfrm>
            <a:off x="867893" y="3360407"/>
            <a:ext cx="7679" cy="43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Atraso 66">
            <a:extLst>
              <a:ext uri="{FF2B5EF4-FFF2-40B4-BE49-F238E27FC236}">
                <a16:creationId xmlns:a16="http://schemas.microsoft.com/office/drawing/2014/main" id="{87EDCE64-D7F4-49A1-B07E-424495B9D5DC}"/>
              </a:ext>
            </a:extLst>
          </p:cNvPr>
          <p:cNvSpPr/>
          <p:nvPr/>
        </p:nvSpPr>
        <p:spPr>
          <a:xfrm>
            <a:off x="231739" y="5044147"/>
            <a:ext cx="1472941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endParaRPr lang="pt-BR" dirty="0"/>
          </a:p>
        </p:txBody>
      </p:sp>
      <p:cxnSp>
        <p:nvCxnSpPr>
          <p:cNvPr id="73" name="Conector de seta reta 8">
            <a:extLst>
              <a:ext uri="{FF2B5EF4-FFF2-40B4-BE49-F238E27FC236}">
                <a16:creationId xmlns:a16="http://schemas.microsoft.com/office/drawing/2014/main" id="{299315B6-80BA-469D-B34D-1F77F54B3F4F}"/>
              </a:ext>
            </a:extLst>
          </p:cNvPr>
          <p:cNvCxnSpPr/>
          <p:nvPr/>
        </p:nvCxnSpPr>
        <p:spPr>
          <a:xfrm flipH="1">
            <a:off x="885261" y="5811918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">
            <a:extLst>
              <a:ext uri="{FF2B5EF4-FFF2-40B4-BE49-F238E27FC236}">
                <a16:creationId xmlns:a16="http://schemas.microsoft.com/office/drawing/2014/main" id="{78DF7005-1B35-4D4E-B888-8EED88A80118}"/>
              </a:ext>
            </a:extLst>
          </p:cNvPr>
          <p:cNvSpPr/>
          <p:nvPr/>
        </p:nvSpPr>
        <p:spPr>
          <a:xfrm>
            <a:off x="152623" y="6252414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76" name="Paralelogramo 75">
            <a:extLst>
              <a:ext uri="{FF2B5EF4-FFF2-40B4-BE49-F238E27FC236}">
                <a16:creationId xmlns:a16="http://schemas.microsoft.com/office/drawing/2014/main" id="{40CD2415-E1F0-4F2F-917B-85937D0992A1}"/>
              </a:ext>
            </a:extLst>
          </p:cNvPr>
          <p:cNvSpPr/>
          <p:nvPr/>
        </p:nvSpPr>
        <p:spPr>
          <a:xfrm>
            <a:off x="191202" y="1732074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Peso</a:t>
            </a:r>
          </a:p>
        </p:txBody>
      </p:sp>
      <p:cxnSp>
        <p:nvCxnSpPr>
          <p:cNvPr id="77" name="Conector de seta reta 68">
            <a:extLst>
              <a:ext uri="{FF2B5EF4-FFF2-40B4-BE49-F238E27FC236}">
                <a16:creationId xmlns:a16="http://schemas.microsoft.com/office/drawing/2014/main" id="{D82CFF63-3EE0-44DF-83F7-A2F361170FE2}"/>
              </a:ext>
            </a:extLst>
          </p:cNvPr>
          <p:cNvCxnSpPr>
            <a:cxnSpLocks/>
          </p:cNvCxnSpPr>
          <p:nvPr/>
        </p:nvCxnSpPr>
        <p:spPr>
          <a:xfrm>
            <a:off x="964011" y="1406034"/>
            <a:ext cx="39607" cy="334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491448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cxnSpLocks/>
            <a:stCxn id="8" idx="2"/>
            <a:endCxn id="57" idx="0"/>
          </p:cNvCxnSpPr>
          <p:nvPr/>
        </p:nvCxnSpPr>
        <p:spPr>
          <a:xfrm flipH="1">
            <a:off x="1195978" y="501034"/>
            <a:ext cx="36871" cy="17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-22887" y="3743375"/>
            <a:ext cx="2284859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ysClr val="windowText" lastClr="000000"/>
                </a:solidFill>
              </a:rPr>
              <a:t>aumento &lt;- (</a:t>
            </a:r>
            <a:r>
              <a:rPr lang="pt-BR" sz="1200" dirty="0" err="1">
                <a:solidFill>
                  <a:sysClr val="windowText" lastClr="000000"/>
                </a:solidFill>
              </a:rPr>
              <a:t>salario_f</a:t>
            </a:r>
            <a:r>
              <a:rPr lang="pt-BR" sz="1200" dirty="0">
                <a:solidFill>
                  <a:sysClr val="windowText" lastClr="000000"/>
                </a:solidFill>
              </a:rPr>
              <a:t>*(</a:t>
            </a:r>
            <a:r>
              <a:rPr lang="pt-BR" sz="1200" dirty="0" err="1">
                <a:solidFill>
                  <a:sysClr val="windowText" lastClr="000000"/>
                </a:solidFill>
              </a:rPr>
              <a:t>percentual_a</a:t>
            </a:r>
            <a:r>
              <a:rPr lang="pt-BR" sz="1200" dirty="0">
                <a:solidFill>
                  <a:sysClr val="windowText" lastClr="000000"/>
                </a:solidFill>
              </a:rPr>
              <a:t>/100))</a:t>
            </a:r>
          </a:p>
        </p:txBody>
      </p: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1055334" y="4558748"/>
            <a:ext cx="0" cy="321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417706" y="672623"/>
            <a:ext cx="1556543" cy="78919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salario_f</a:t>
            </a:r>
            <a:r>
              <a:rPr lang="pt-BR" sz="1400" dirty="0">
                <a:solidFill>
                  <a:sysClr val="windowText" lastClr="000000"/>
                </a:solidFill>
              </a:rPr>
              <a:t>, </a:t>
            </a:r>
            <a:r>
              <a:rPr lang="pt-BR" sz="1400" dirty="0" err="1">
                <a:solidFill>
                  <a:sysClr val="windowText" lastClr="000000"/>
                </a:solidFill>
              </a:rPr>
              <a:t>percentual_a</a:t>
            </a:r>
            <a:r>
              <a:rPr lang="pt-BR" sz="1400" dirty="0">
                <a:solidFill>
                  <a:sysClr val="windowText" lastClr="000000"/>
                </a:solidFill>
              </a:rPr>
              <a:t>, aumento, </a:t>
            </a:r>
            <a:r>
              <a:rPr lang="pt-BR" sz="1400" dirty="0" err="1">
                <a:solidFill>
                  <a:sysClr val="windowText" lastClr="000000"/>
                </a:solidFill>
              </a:rPr>
              <a:t>novo_s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ector de seta reta 68"/>
          <p:cNvCxnSpPr>
            <a:cxnSpLocks/>
          </p:cNvCxnSpPr>
          <p:nvPr/>
        </p:nvCxnSpPr>
        <p:spPr>
          <a:xfrm>
            <a:off x="1055334" y="2349436"/>
            <a:ext cx="7679" cy="43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7 L1</a:t>
            </a:r>
          </a:p>
        </p:txBody>
      </p:sp>
      <p:sp>
        <p:nvSpPr>
          <p:cNvPr id="65" name="Paralelogramo 64">
            <a:extLst>
              <a:ext uri="{FF2B5EF4-FFF2-40B4-BE49-F238E27FC236}">
                <a16:creationId xmlns:a16="http://schemas.microsoft.com/office/drawing/2014/main" id="{DD60670C-49E1-4986-9598-67529BF118E7}"/>
              </a:ext>
            </a:extLst>
          </p:cNvPr>
          <p:cNvSpPr/>
          <p:nvPr/>
        </p:nvSpPr>
        <p:spPr>
          <a:xfrm>
            <a:off x="277062" y="2712758"/>
            <a:ext cx="1556544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Percentual_a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ector de seta reta 68">
            <a:extLst>
              <a:ext uri="{FF2B5EF4-FFF2-40B4-BE49-F238E27FC236}">
                <a16:creationId xmlns:a16="http://schemas.microsoft.com/office/drawing/2014/main" id="{5789D806-893F-4A9F-987B-65F4A70A7062}"/>
              </a:ext>
            </a:extLst>
          </p:cNvPr>
          <p:cNvCxnSpPr>
            <a:cxnSpLocks/>
          </p:cNvCxnSpPr>
          <p:nvPr/>
        </p:nvCxnSpPr>
        <p:spPr>
          <a:xfrm>
            <a:off x="1040762" y="3286312"/>
            <a:ext cx="7679" cy="43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Atraso 66">
            <a:extLst>
              <a:ext uri="{FF2B5EF4-FFF2-40B4-BE49-F238E27FC236}">
                <a16:creationId xmlns:a16="http://schemas.microsoft.com/office/drawing/2014/main" id="{87EDCE64-D7F4-49A1-B07E-424495B9D5DC}"/>
              </a:ext>
            </a:extLst>
          </p:cNvPr>
          <p:cNvSpPr/>
          <p:nvPr/>
        </p:nvSpPr>
        <p:spPr>
          <a:xfrm>
            <a:off x="90490" y="6089873"/>
            <a:ext cx="1472941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aumento</a:t>
            </a:r>
          </a:p>
        </p:txBody>
      </p:sp>
      <p:cxnSp>
        <p:nvCxnSpPr>
          <p:cNvPr id="73" name="Conector de seta reta 8">
            <a:extLst>
              <a:ext uri="{FF2B5EF4-FFF2-40B4-BE49-F238E27FC236}">
                <a16:creationId xmlns:a16="http://schemas.microsoft.com/office/drawing/2014/main" id="{299315B6-80BA-469D-B34D-1F77F54B3F4F}"/>
              </a:ext>
            </a:extLst>
          </p:cNvPr>
          <p:cNvCxnSpPr/>
          <p:nvPr/>
        </p:nvCxnSpPr>
        <p:spPr>
          <a:xfrm flipH="1">
            <a:off x="801657" y="5694218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">
            <a:extLst>
              <a:ext uri="{FF2B5EF4-FFF2-40B4-BE49-F238E27FC236}">
                <a16:creationId xmlns:a16="http://schemas.microsoft.com/office/drawing/2014/main" id="{78DF7005-1B35-4D4E-B888-8EED88A80118}"/>
              </a:ext>
            </a:extLst>
          </p:cNvPr>
          <p:cNvSpPr/>
          <p:nvPr/>
        </p:nvSpPr>
        <p:spPr>
          <a:xfrm>
            <a:off x="4713097" y="6258762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D61D8B-199A-4158-89DD-E6D57892B9F6}"/>
              </a:ext>
            </a:extLst>
          </p:cNvPr>
          <p:cNvSpPr/>
          <p:nvPr/>
        </p:nvSpPr>
        <p:spPr>
          <a:xfrm>
            <a:off x="0" y="4879902"/>
            <a:ext cx="2270089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novo_s</a:t>
            </a:r>
            <a:r>
              <a:rPr lang="pt-BR" sz="1200" dirty="0">
                <a:solidFill>
                  <a:sysClr val="windowText" lastClr="000000"/>
                </a:solidFill>
              </a:rPr>
              <a:t>  &lt;- </a:t>
            </a:r>
            <a:r>
              <a:rPr lang="pt-BR" sz="1200" dirty="0" err="1">
                <a:solidFill>
                  <a:sysClr val="windowText" lastClr="000000"/>
                </a:solidFill>
              </a:rPr>
              <a:t>salario_f+aumento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03E6B7-CEA1-40E4-BCBE-8A260CC4CC4C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563431" y="6451338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6A61E29E-DDD0-4D3B-B4A5-08EF3B7FA659}"/>
              </a:ext>
            </a:extLst>
          </p:cNvPr>
          <p:cNvSpPr/>
          <p:nvPr/>
        </p:nvSpPr>
        <p:spPr>
          <a:xfrm>
            <a:off x="2418197" y="6115874"/>
            <a:ext cx="1440135" cy="696929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Novo_s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216C3D-8B36-400D-8AF9-EDA9CD0132CA}"/>
              </a:ext>
            </a:extLst>
          </p:cNvPr>
          <p:cNvCxnSpPr>
            <a:cxnSpLocks/>
          </p:cNvCxnSpPr>
          <p:nvPr/>
        </p:nvCxnSpPr>
        <p:spPr>
          <a:xfrm>
            <a:off x="3858332" y="6451338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92F0BAE0-3E8B-4EAE-886A-C086EF62F7F3}"/>
              </a:ext>
            </a:extLst>
          </p:cNvPr>
          <p:cNvSpPr/>
          <p:nvPr/>
        </p:nvSpPr>
        <p:spPr>
          <a:xfrm>
            <a:off x="289989" y="1730644"/>
            <a:ext cx="1556544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salario_f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ector de seta reta 8">
            <a:extLst>
              <a:ext uri="{FF2B5EF4-FFF2-40B4-BE49-F238E27FC236}">
                <a16:creationId xmlns:a16="http://schemas.microsoft.com/office/drawing/2014/main" id="{19456A6C-17B8-4C30-947C-B85FD79BBC4A}"/>
              </a:ext>
            </a:extLst>
          </p:cNvPr>
          <p:cNvCxnSpPr/>
          <p:nvPr/>
        </p:nvCxnSpPr>
        <p:spPr>
          <a:xfrm flipH="1">
            <a:off x="1130120" y="1515880"/>
            <a:ext cx="4924" cy="267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491448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 flipH="1">
            <a:off x="1227924" y="501033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 flipH="1">
            <a:off x="933778" y="4452730"/>
            <a:ext cx="7679" cy="33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491448" y="896688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C,J,M,F</a:t>
            </a:r>
          </a:p>
        </p:txBody>
      </p:sp>
      <p:cxnSp>
        <p:nvCxnSpPr>
          <p:cNvPr id="69" name="Conector de seta reta 68"/>
          <p:cNvCxnSpPr>
            <a:cxnSpLocks/>
            <a:stCxn id="57" idx="3"/>
          </p:cNvCxnSpPr>
          <p:nvPr/>
        </p:nvCxnSpPr>
        <p:spPr>
          <a:xfrm>
            <a:off x="1154184" y="1486614"/>
            <a:ext cx="7679" cy="43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8 L1</a:t>
            </a:r>
          </a:p>
        </p:txBody>
      </p:sp>
      <p:sp>
        <p:nvSpPr>
          <p:cNvPr id="65" name="Paralelogramo 64">
            <a:extLst>
              <a:ext uri="{FF2B5EF4-FFF2-40B4-BE49-F238E27FC236}">
                <a16:creationId xmlns:a16="http://schemas.microsoft.com/office/drawing/2014/main" id="{DD60670C-49E1-4986-9598-67529BF118E7}"/>
              </a:ext>
            </a:extLst>
          </p:cNvPr>
          <p:cNvSpPr/>
          <p:nvPr/>
        </p:nvSpPr>
        <p:spPr>
          <a:xfrm>
            <a:off x="163185" y="2960599"/>
            <a:ext cx="1556544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J</a:t>
            </a:r>
          </a:p>
        </p:txBody>
      </p:sp>
      <p:cxnSp>
        <p:nvCxnSpPr>
          <p:cNvPr id="66" name="Conector de seta reta 68">
            <a:extLst>
              <a:ext uri="{FF2B5EF4-FFF2-40B4-BE49-F238E27FC236}">
                <a16:creationId xmlns:a16="http://schemas.microsoft.com/office/drawing/2014/main" id="{5789D806-893F-4A9F-987B-65F4A70A7062}"/>
              </a:ext>
            </a:extLst>
          </p:cNvPr>
          <p:cNvCxnSpPr>
            <a:cxnSpLocks/>
          </p:cNvCxnSpPr>
          <p:nvPr/>
        </p:nvCxnSpPr>
        <p:spPr>
          <a:xfrm>
            <a:off x="933778" y="3569634"/>
            <a:ext cx="7679" cy="32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Atraso 66">
            <a:extLst>
              <a:ext uri="{FF2B5EF4-FFF2-40B4-BE49-F238E27FC236}">
                <a16:creationId xmlns:a16="http://schemas.microsoft.com/office/drawing/2014/main" id="{87EDCE64-D7F4-49A1-B07E-424495B9D5DC}"/>
              </a:ext>
            </a:extLst>
          </p:cNvPr>
          <p:cNvSpPr/>
          <p:nvPr/>
        </p:nvSpPr>
        <p:spPr>
          <a:xfrm>
            <a:off x="25587" y="6135069"/>
            <a:ext cx="1472941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</a:t>
            </a:r>
          </a:p>
        </p:txBody>
      </p:sp>
      <p:cxnSp>
        <p:nvCxnSpPr>
          <p:cNvPr id="73" name="Conector de seta reta 8">
            <a:extLst>
              <a:ext uri="{FF2B5EF4-FFF2-40B4-BE49-F238E27FC236}">
                <a16:creationId xmlns:a16="http://schemas.microsoft.com/office/drawing/2014/main" id="{299315B6-80BA-469D-B34D-1F77F54B3F4F}"/>
              </a:ext>
            </a:extLst>
          </p:cNvPr>
          <p:cNvCxnSpPr/>
          <p:nvPr/>
        </p:nvCxnSpPr>
        <p:spPr>
          <a:xfrm flipH="1">
            <a:off x="825681" y="5602328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">
            <a:extLst>
              <a:ext uri="{FF2B5EF4-FFF2-40B4-BE49-F238E27FC236}">
                <a16:creationId xmlns:a16="http://schemas.microsoft.com/office/drawing/2014/main" id="{78DF7005-1B35-4D4E-B888-8EED88A80118}"/>
              </a:ext>
            </a:extLst>
          </p:cNvPr>
          <p:cNvSpPr/>
          <p:nvPr/>
        </p:nvSpPr>
        <p:spPr>
          <a:xfrm>
            <a:off x="2356611" y="6246017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D61D8B-199A-4158-89DD-E6D57892B9F6}"/>
              </a:ext>
            </a:extLst>
          </p:cNvPr>
          <p:cNvSpPr/>
          <p:nvPr/>
        </p:nvSpPr>
        <p:spPr>
          <a:xfrm>
            <a:off x="-51004" y="4787375"/>
            <a:ext cx="2270089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ysClr val="windowText" lastClr="000000"/>
                </a:solidFill>
              </a:rPr>
              <a:t>F &lt;- (C*(1+J/100*M))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03E6B7-CEA1-40E4-BCBE-8A260CC4CC4C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498528" y="6496534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EC7E57A7-570A-48B3-981B-E0C6DD61326C}"/>
              </a:ext>
            </a:extLst>
          </p:cNvPr>
          <p:cNvSpPr/>
          <p:nvPr/>
        </p:nvSpPr>
        <p:spPr>
          <a:xfrm>
            <a:off x="155506" y="3857132"/>
            <a:ext cx="1556544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M</a:t>
            </a:r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71D7078-E11E-4EB8-95E8-C399D855163E}"/>
              </a:ext>
            </a:extLst>
          </p:cNvPr>
          <p:cNvSpPr/>
          <p:nvPr/>
        </p:nvSpPr>
        <p:spPr>
          <a:xfrm>
            <a:off x="305768" y="1950102"/>
            <a:ext cx="1556544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3" name="Conector de seta reta 68">
            <a:extLst>
              <a:ext uri="{FF2B5EF4-FFF2-40B4-BE49-F238E27FC236}">
                <a16:creationId xmlns:a16="http://schemas.microsoft.com/office/drawing/2014/main" id="{15E1AB03-CB57-425E-ACF8-17966DB59402}"/>
              </a:ext>
            </a:extLst>
          </p:cNvPr>
          <p:cNvCxnSpPr>
            <a:cxnSpLocks/>
          </p:cNvCxnSpPr>
          <p:nvPr/>
        </p:nvCxnSpPr>
        <p:spPr>
          <a:xfrm>
            <a:off x="965323" y="2649104"/>
            <a:ext cx="7679" cy="32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491448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cxnSpLocks/>
            <a:stCxn id="8" idx="2"/>
            <a:endCxn id="57" idx="0"/>
          </p:cNvCxnSpPr>
          <p:nvPr/>
        </p:nvCxnSpPr>
        <p:spPr>
          <a:xfrm flipH="1">
            <a:off x="1227925" y="501034"/>
            <a:ext cx="4924" cy="543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2913566"/>
            <a:ext cx="2284859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sal_r</a:t>
            </a:r>
            <a:r>
              <a:rPr lang="pt-BR" sz="1200" dirty="0">
                <a:solidFill>
                  <a:sysClr val="windowText" lastClr="000000"/>
                </a:solidFill>
              </a:rPr>
              <a:t> &lt;- </a:t>
            </a:r>
            <a:r>
              <a:rPr lang="pt-BR" sz="1200" dirty="0" err="1">
                <a:solidFill>
                  <a:sysClr val="windowText" lastClr="000000"/>
                </a:solidFill>
              </a:rPr>
              <a:t>sal_b</a:t>
            </a:r>
            <a:r>
              <a:rPr lang="pt-BR" sz="1200" dirty="0">
                <a:solidFill>
                  <a:sysClr val="windowText" lastClr="000000"/>
                </a:solidFill>
              </a:rPr>
              <a:t> - (</a:t>
            </a:r>
            <a:r>
              <a:rPr lang="pt-BR" sz="1200" dirty="0" err="1">
                <a:solidFill>
                  <a:sysClr val="windowText" lastClr="000000"/>
                </a:solidFill>
              </a:rPr>
              <a:t>sal_b</a:t>
            </a:r>
            <a:r>
              <a:rPr lang="pt-BR" sz="1200" dirty="0">
                <a:solidFill>
                  <a:sysClr val="windowText" lastClr="000000"/>
                </a:solidFill>
              </a:rPr>
              <a:t>*0.065)</a:t>
            </a:r>
          </a:p>
        </p:txBody>
      </p:sp>
      <p:sp>
        <p:nvSpPr>
          <p:cNvPr id="57" name="Paralelogramo 56"/>
          <p:cNvSpPr/>
          <p:nvPr/>
        </p:nvSpPr>
        <p:spPr>
          <a:xfrm>
            <a:off x="491448" y="1044450"/>
            <a:ext cx="1472953" cy="50103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chemeClr val="tx1"/>
                </a:solidFill>
              </a:rPr>
              <a:t>sal_b</a:t>
            </a:r>
            <a:r>
              <a:rPr lang="pt-BR" sz="1400" dirty="0">
                <a:solidFill>
                  <a:schemeClr val="tx1"/>
                </a:solidFill>
              </a:rPr>
              <a:t>, </a:t>
            </a:r>
            <a:r>
              <a:rPr lang="pt-BR" sz="1400" dirty="0" err="1">
                <a:solidFill>
                  <a:schemeClr val="tx1"/>
                </a:solidFill>
              </a:rPr>
              <a:t>sal_r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cxnSpLocks/>
            <a:stCxn id="57" idx="3"/>
          </p:cNvCxnSpPr>
          <p:nvPr/>
        </p:nvCxnSpPr>
        <p:spPr>
          <a:xfrm flipH="1">
            <a:off x="1161863" y="1545483"/>
            <a:ext cx="3432" cy="434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9 L1</a:t>
            </a:r>
          </a:p>
        </p:txBody>
      </p:sp>
      <p:sp>
        <p:nvSpPr>
          <p:cNvPr id="67" name="Fluxograma: Atraso 66">
            <a:extLst>
              <a:ext uri="{FF2B5EF4-FFF2-40B4-BE49-F238E27FC236}">
                <a16:creationId xmlns:a16="http://schemas.microsoft.com/office/drawing/2014/main" id="{87EDCE64-D7F4-49A1-B07E-424495B9D5DC}"/>
              </a:ext>
            </a:extLst>
          </p:cNvPr>
          <p:cNvSpPr/>
          <p:nvPr/>
        </p:nvSpPr>
        <p:spPr>
          <a:xfrm>
            <a:off x="425392" y="4102059"/>
            <a:ext cx="1472941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Sal_r</a:t>
            </a:r>
            <a:endParaRPr lang="pt-BR" sz="1400" dirty="0"/>
          </a:p>
        </p:txBody>
      </p:sp>
      <p:cxnSp>
        <p:nvCxnSpPr>
          <p:cNvPr id="73" name="Conector de seta reta 8">
            <a:extLst>
              <a:ext uri="{FF2B5EF4-FFF2-40B4-BE49-F238E27FC236}">
                <a16:creationId xmlns:a16="http://schemas.microsoft.com/office/drawing/2014/main" id="{299315B6-80BA-469D-B34D-1F77F54B3F4F}"/>
              </a:ext>
            </a:extLst>
          </p:cNvPr>
          <p:cNvCxnSpPr/>
          <p:nvPr/>
        </p:nvCxnSpPr>
        <p:spPr>
          <a:xfrm flipH="1">
            <a:off x="1016089" y="3703977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">
            <a:extLst>
              <a:ext uri="{FF2B5EF4-FFF2-40B4-BE49-F238E27FC236}">
                <a16:creationId xmlns:a16="http://schemas.microsoft.com/office/drawing/2014/main" id="{78DF7005-1B35-4D4E-B888-8EED88A80118}"/>
              </a:ext>
            </a:extLst>
          </p:cNvPr>
          <p:cNvSpPr/>
          <p:nvPr/>
        </p:nvSpPr>
        <p:spPr>
          <a:xfrm>
            <a:off x="2842267" y="4213007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03E6B7-CEA1-40E4-BCBE-8A260CC4CC4C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898333" y="4463524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A5ECF123-E6A3-4F35-9AAA-12FBEDFFD961}"/>
              </a:ext>
            </a:extLst>
          </p:cNvPr>
          <p:cNvSpPr/>
          <p:nvPr/>
        </p:nvSpPr>
        <p:spPr>
          <a:xfrm>
            <a:off x="5478683" y="324433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sal_b</a:t>
            </a:r>
            <a:r>
              <a:rPr lang="pt-BR" dirty="0"/>
              <a:t>, </a:t>
            </a:r>
            <a:r>
              <a:rPr lang="pt-BR" dirty="0" err="1"/>
              <a:t>sal_r</a:t>
            </a:r>
            <a:endParaRPr lang="pt-BR" dirty="0"/>
          </a:p>
        </p:txBody>
      </p: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DC55085B-4C99-423E-A2DB-43B01B7C7B7F}"/>
              </a:ext>
            </a:extLst>
          </p:cNvPr>
          <p:cNvSpPr/>
          <p:nvPr/>
        </p:nvSpPr>
        <p:spPr>
          <a:xfrm>
            <a:off x="425392" y="2002585"/>
            <a:ext cx="1472953" cy="50103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sal_b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ector de seta reta 8">
            <a:extLst>
              <a:ext uri="{FF2B5EF4-FFF2-40B4-BE49-F238E27FC236}">
                <a16:creationId xmlns:a16="http://schemas.microsoft.com/office/drawing/2014/main" id="{4476A1BB-0764-47F7-838E-F8059363D845}"/>
              </a:ext>
            </a:extLst>
          </p:cNvPr>
          <p:cNvCxnSpPr>
            <a:cxnSpLocks/>
          </p:cNvCxnSpPr>
          <p:nvPr/>
        </p:nvCxnSpPr>
        <p:spPr>
          <a:xfrm flipH="1">
            <a:off x="1145171" y="2581219"/>
            <a:ext cx="9253" cy="328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2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491448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cxnSpLocks/>
            <a:stCxn id="8" idx="2"/>
            <a:endCxn id="57" idx="0"/>
          </p:cNvCxnSpPr>
          <p:nvPr/>
        </p:nvCxnSpPr>
        <p:spPr>
          <a:xfrm>
            <a:off x="1232849" y="501034"/>
            <a:ext cx="16736" cy="42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27514" y="3359222"/>
            <a:ext cx="1800232" cy="589926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ysClr val="windowText" lastClr="000000"/>
                </a:solidFill>
              </a:rPr>
              <a:t>idade &lt;- </a:t>
            </a:r>
            <a:r>
              <a:rPr lang="pt-BR" sz="1200" dirty="0" err="1">
                <a:solidFill>
                  <a:sysClr val="windowText" lastClr="000000"/>
                </a:solidFill>
              </a:rPr>
              <a:t>ano_a</a:t>
            </a:r>
            <a:r>
              <a:rPr lang="pt-BR" sz="1200" dirty="0">
                <a:solidFill>
                  <a:sysClr val="windowText" lastClr="000000"/>
                </a:solidFill>
              </a:rPr>
              <a:t> - </a:t>
            </a:r>
            <a:r>
              <a:rPr lang="pt-BR" sz="1200" dirty="0" err="1">
                <a:solidFill>
                  <a:sysClr val="windowText" lastClr="000000"/>
                </a:solidFill>
              </a:rPr>
              <a:t>nasc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1092804" y="3949148"/>
            <a:ext cx="0" cy="332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360989" y="921807"/>
            <a:ext cx="1777192" cy="7266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nasc</a:t>
            </a:r>
            <a:r>
              <a:rPr lang="pt-BR" sz="1400" dirty="0">
                <a:solidFill>
                  <a:sysClr val="windowText" lastClr="000000"/>
                </a:solidFill>
              </a:rPr>
              <a:t>, </a:t>
            </a:r>
            <a:r>
              <a:rPr lang="pt-BR" sz="1400" dirty="0" err="1">
                <a:solidFill>
                  <a:sysClr val="windowText" lastClr="000000"/>
                </a:solidFill>
              </a:rPr>
              <a:t>ano_a</a:t>
            </a:r>
            <a:r>
              <a:rPr lang="pt-BR" sz="1400" dirty="0">
                <a:solidFill>
                  <a:sysClr val="windowText" lastClr="000000"/>
                </a:solidFill>
              </a:rPr>
              <a:t>, </a:t>
            </a:r>
            <a:r>
              <a:rPr lang="pt-BR" sz="1400" dirty="0" err="1">
                <a:solidFill>
                  <a:sysClr val="windowText" lastClr="000000"/>
                </a:solidFill>
              </a:rPr>
              <a:t>idade,id_meses</a:t>
            </a:r>
            <a:r>
              <a:rPr lang="pt-BR" sz="1400" dirty="0">
                <a:solidFill>
                  <a:sysClr val="windowText" lastClr="000000"/>
                </a:solidFill>
              </a:rPr>
              <a:t>, </a:t>
            </a:r>
            <a:r>
              <a:rPr lang="pt-BR" sz="1400" dirty="0" err="1">
                <a:solidFill>
                  <a:sysClr val="windowText" lastClr="000000"/>
                </a:solidFill>
              </a:rPr>
              <a:t>id_ano</a:t>
            </a:r>
            <a:r>
              <a:rPr lang="pt-BR" sz="1400" dirty="0">
                <a:solidFill>
                  <a:sysClr val="windowText" lastClr="000000"/>
                </a:solidFill>
              </a:rPr>
              <a:t>: real;</a:t>
            </a:r>
          </a:p>
        </p:txBody>
      </p:sp>
      <p:cxnSp>
        <p:nvCxnSpPr>
          <p:cNvPr id="69" name="Conector de seta reta 68"/>
          <p:cNvCxnSpPr>
            <a:cxnSpLocks/>
          </p:cNvCxnSpPr>
          <p:nvPr/>
        </p:nvCxnSpPr>
        <p:spPr>
          <a:xfrm>
            <a:off x="996100" y="2399663"/>
            <a:ext cx="0" cy="257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10 L1</a:t>
            </a:r>
          </a:p>
        </p:txBody>
      </p:sp>
      <p:sp>
        <p:nvSpPr>
          <p:cNvPr id="65" name="Paralelogramo 64">
            <a:extLst>
              <a:ext uri="{FF2B5EF4-FFF2-40B4-BE49-F238E27FC236}">
                <a16:creationId xmlns:a16="http://schemas.microsoft.com/office/drawing/2014/main" id="{DD60670C-49E1-4986-9598-67529BF118E7}"/>
              </a:ext>
            </a:extLst>
          </p:cNvPr>
          <p:cNvSpPr/>
          <p:nvPr/>
        </p:nvSpPr>
        <p:spPr>
          <a:xfrm>
            <a:off x="302672" y="2657519"/>
            <a:ext cx="1449916" cy="434951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>
                <a:solidFill>
                  <a:sysClr val="windowText" lastClr="000000"/>
                </a:solidFill>
              </a:rPr>
              <a:t>ano_a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ector de seta reta 68">
            <a:extLst>
              <a:ext uri="{FF2B5EF4-FFF2-40B4-BE49-F238E27FC236}">
                <a16:creationId xmlns:a16="http://schemas.microsoft.com/office/drawing/2014/main" id="{5789D806-893F-4A9F-987B-65F4A70A7062}"/>
              </a:ext>
            </a:extLst>
          </p:cNvPr>
          <p:cNvCxnSpPr>
            <a:cxnSpLocks/>
          </p:cNvCxnSpPr>
          <p:nvPr/>
        </p:nvCxnSpPr>
        <p:spPr>
          <a:xfrm>
            <a:off x="996100" y="3101366"/>
            <a:ext cx="0" cy="257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Atraso 66">
            <a:extLst>
              <a:ext uri="{FF2B5EF4-FFF2-40B4-BE49-F238E27FC236}">
                <a16:creationId xmlns:a16="http://schemas.microsoft.com/office/drawing/2014/main" id="{87EDCE64-D7F4-49A1-B07E-424495B9D5DC}"/>
              </a:ext>
            </a:extLst>
          </p:cNvPr>
          <p:cNvSpPr/>
          <p:nvPr/>
        </p:nvSpPr>
        <p:spPr>
          <a:xfrm>
            <a:off x="4853351" y="5566418"/>
            <a:ext cx="1242650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cxnSp>
        <p:nvCxnSpPr>
          <p:cNvPr id="73" name="Conector de seta reta 8">
            <a:extLst>
              <a:ext uri="{FF2B5EF4-FFF2-40B4-BE49-F238E27FC236}">
                <a16:creationId xmlns:a16="http://schemas.microsoft.com/office/drawing/2014/main" id="{299315B6-80BA-469D-B34D-1F77F54B3F4F}"/>
              </a:ext>
            </a:extLst>
          </p:cNvPr>
          <p:cNvCxnSpPr/>
          <p:nvPr/>
        </p:nvCxnSpPr>
        <p:spPr>
          <a:xfrm flipH="1">
            <a:off x="1084041" y="5086705"/>
            <a:ext cx="4924" cy="39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">
            <a:extLst>
              <a:ext uri="{FF2B5EF4-FFF2-40B4-BE49-F238E27FC236}">
                <a16:creationId xmlns:a16="http://schemas.microsoft.com/office/drawing/2014/main" id="{78DF7005-1B35-4D4E-B888-8EED88A80118}"/>
              </a:ext>
            </a:extLst>
          </p:cNvPr>
          <p:cNvSpPr/>
          <p:nvPr/>
        </p:nvSpPr>
        <p:spPr>
          <a:xfrm>
            <a:off x="10690836" y="564177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D61D8B-199A-4158-89DD-E6D57892B9F6}"/>
              </a:ext>
            </a:extLst>
          </p:cNvPr>
          <p:cNvSpPr/>
          <p:nvPr/>
        </p:nvSpPr>
        <p:spPr>
          <a:xfrm>
            <a:off x="102734" y="4290182"/>
            <a:ext cx="2043125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id_meses</a:t>
            </a:r>
            <a:r>
              <a:rPr lang="pt-BR" sz="1200" dirty="0">
                <a:solidFill>
                  <a:sysClr val="windowText" lastClr="000000"/>
                </a:solidFill>
              </a:rPr>
              <a:t> &lt;- idade*12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003E6B7-CEA1-40E4-BCBE-8A260CC4CC4C}"/>
              </a:ext>
            </a:extLst>
          </p:cNvPr>
          <p:cNvCxnSpPr>
            <a:cxnSpLocks/>
          </p:cNvCxnSpPr>
          <p:nvPr/>
        </p:nvCxnSpPr>
        <p:spPr>
          <a:xfrm>
            <a:off x="6096000" y="5927883"/>
            <a:ext cx="6891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6A61E29E-DDD0-4D3B-B4A5-08EF3B7FA659}"/>
              </a:ext>
            </a:extLst>
          </p:cNvPr>
          <p:cNvSpPr/>
          <p:nvPr/>
        </p:nvSpPr>
        <p:spPr>
          <a:xfrm>
            <a:off x="6817919" y="5566418"/>
            <a:ext cx="1242651" cy="696929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id_meses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216C3D-8B36-400D-8AF9-EDA9CD0132CA}"/>
              </a:ext>
            </a:extLst>
          </p:cNvPr>
          <p:cNvCxnSpPr>
            <a:cxnSpLocks/>
          </p:cNvCxnSpPr>
          <p:nvPr/>
        </p:nvCxnSpPr>
        <p:spPr>
          <a:xfrm>
            <a:off x="1563269" y="5894749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BC14D109-5708-479C-839E-344548D14FD3}"/>
              </a:ext>
            </a:extLst>
          </p:cNvPr>
          <p:cNvSpPr/>
          <p:nvPr/>
        </p:nvSpPr>
        <p:spPr>
          <a:xfrm>
            <a:off x="102734" y="5500152"/>
            <a:ext cx="1626003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id_meses</a:t>
            </a:r>
            <a:r>
              <a:rPr lang="pt-BR" sz="1200" dirty="0">
                <a:solidFill>
                  <a:sysClr val="windowText" lastClr="000000"/>
                </a:solidFill>
              </a:rPr>
              <a:t> &lt;- idade*12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3B5D1E-905E-4288-9FCA-110D5C943BAD}"/>
              </a:ext>
            </a:extLst>
          </p:cNvPr>
          <p:cNvSpPr/>
          <p:nvPr/>
        </p:nvSpPr>
        <p:spPr>
          <a:xfrm>
            <a:off x="2424531" y="5533284"/>
            <a:ext cx="1606859" cy="789197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 err="1">
                <a:solidFill>
                  <a:sysClr val="windowText" lastClr="000000"/>
                </a:solidFill>
              </a:rPr>
              <a:t>id_meses</a:t>
            </a:r>
            <a:r>
              <a:rPr lang="pt-BR" sz="1200" dirty="0">
                <a:solidFill>
                  <a:sysClr val="windowText" lastClr="000000"/>
                </a:solidFill>
              </a:rPr>
              <a:t> &lt;- idade*12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BBA7F91-F9C7-4812-812B-6EE72227189E}"/>
              </a:ext>
            </a:extLst>
          </p:cNvPr>
          <p:cNvCxnSpPr>
            <a:cxnSpLocks/>
          </p:cNvCxnSpPr>
          <p:nvPr/>
        </p:nvCxnSpPr>
        <p:spPr>
          <a:xfrm>
            <a:off x="4031390" y="5927883"/>
            <a:ext cx="821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luxograma: Atraso 22">
            <a:extLst>
              <a:ext uri="{FF2B5EF4-FFF2-40B4-BE49-F238E27FC236}">
                <a16:creationId xmlns:a16="http://schemas.microsoft.com/office/drawing/2014/main" id="{CACBBE24-AC45-4E37-8D62-C7F3A95F904C}"/>
              </a:ext>
            </a:extLst>
          </p:cNvPr>
          <p:cNvSpPr/>
          <p:nvPr/>
        </p:nvSpPr>
        <p:spPr>
          <a:xfrm>
            <a:off x="8579354" y="5530823"/>
            <a:ext cx="1472941" cy="722930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id_ano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13B801-557B-490A-963A-3DC3679B731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052295" y="5892288"/>
            <a:ext cx="5892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77EA46C-0156-4ADD-9E34-050A83449C86}"/>
              </a:ext>
            </a:extLst>
          </p:cNvPr>
          <p:cNvCxnSpPr>
            <a:cxnSpLocks/>
          </p:cNvCxnSpPr>
          <p:nvPr/>
        </p:nvCxnSpPr>
        <p:spPr>
          <a:xfrm>
            <a:off x="8060570" y="5927883"/>
            <a:ext cx="518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Paralelogramo 36">
            <a:extLst>
              <a:ext uri="{FF2B5EF4-FFF2-40B4-BE49-F238E27FC236}">
                <a16:creationId xmlns:a16="http://schemas.microsoft.com/office/drawing/2014/main" id="{E1A08765-550F-4F7F-9A70-472F41C005CF}"/>
              </a:ext>
            </a:extLst>
          </p:cNvPr>
          <p:cNvSpPr/>
          <p:nvPr/>
        </p:nvSpPr>
        <p:spPr>
          <a:xfrm>
            <a:off x="302672" y="1930901"/>
            <a:ext cx="1449916" cy="434951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idade</a:t>
            </a:r>
          </a:p>
        </p:txBody>
      </p:sp>
      <p:cxnSp>
        <p:nvCxnSpPr>
          <p:cNvPr id="39" name="Conector de seta reta 68">
            <a:extLst>
              <a:ext uri="{FF2B5EF4-FFF2-40B4-BE49-F238E27FC236}">
                <a16:creationId xmlns:a16="http://schemas.microsoft.com/office/drawing/2014/main" id="{F983D34D-6B60-4101-8E6B-34FE76340A4F}"/>
              </a:ext>
            </a:extLst>
          </p:cNvPr>
          <p:cNvCxnSpPr>
            <a:cxnSpLocks/>
          </p:cNvCxnSpPr>
          <p:nvPr/>
        </p:nvCxnSpPr>
        <p:spPr>
          <a:xfrm>
            <a:off x="1092804" y="1673045"/>
            <a:ext cx="0" cy="257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84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201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Junior</dc:creator>
  <cp:lastModifiedBy>Administrativo Pegasus Contabilidade</cp:lastModifiedBy>
  <cp:revision>13</cp:revision>
  <dcterms:created xsi:type="dcterms:W3CDTF">2019-10-06T17:04:03Z</dcterms:created>
  <dcterms:modified xsi:type="dcterms:W3CDTF">2019-10-07T04:13:33Z</dcterms:modified>
</cp:coreProperties>
</file>