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27" r:id="rId6"/>
    <p:sldId id="315" r:id="rId7"/>
    <p:sldId id="329" r:id="rId8"/>
    <p:sldId id="302" r:id="rId9"/>
    <p:sldId id="339" r:id="rId10"/>
    <p:sldId id="340" r:id="rId11"/>
    <p:sldId id="341" r:id="rId12"/>
    <p:sldId id="344" r:id="rId13"/>
    <p:sldId id="342" r:id="rId14"/>
    <p:sldId id="343"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109B11-726B-622E-F1D0-53498C852A02}" v="122" dt="2025-09-25T09:02:38.153"/>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86" d="100"/>
          <a:sy n="86" d="100"/>
        </p:scale>
        <p:origin x="600" y="39"/>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10/6/2025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10/6/2025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10/6/2025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10/6/2025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10/6/2025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https://colab.research.google.com/drive/1Q4vwpSJCssXk-HuHtboAvG7WnldhvZen?usp=sharing" TargetMode="External"/><Relationship Id="rId2" Type="http://schemas.openxmlformats.org/officeDocument/2006/relationships/image" Target="../media/image1.jfif"/><Relationship Id="rId1" Type="http://schemas.openxmlformats.org/officeDocument/2006/relationships/slideLayout" Target="../slideLayouts/slideLayout19.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https://colab.research.google.com/drive/1Q4vwpSJCssXk-HuHtboAvG7WnldhvZen?usp=sharing" TargetMode="External"/><Relationship Id="rId2" Type="http://schemas.openxmlformats.org/officeDocument/2006/relationships/image" Target="../media/image1.jfif"/><Relationship Id="rId1" Type="http://schemas.openxmlformats.org/officeDocument/2006/relationships/slideLayout" Target="../slideLayouts/slideLayout1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AlgorythmRK/VOIS_AICTE_Oct2025_Raghavendra_Rao_Kulkarni"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hyperlink" Target="https://colab.research.google.com/drive/1Q4vwpSJCssXk-HuHtboAvG7WnldhvZen?usp=shar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5595258" y="3429000"/>
            <a:ext cx="4077543" cy="861497"/>
          </a:xfrm>
        </p:spPr>
        <p:txBody>
          <a:bodyPr>
            <a:normAutofit fontScale="85000" lnSpcReduction="10000"/>
          </a:bodyPr>
          <a:lstStyle/>
          <a:p>
            <a:pPr algn="r"/>
            <a:r>
              <a:rPr lang="en-US" b="0" dirty="0">
                <a:solidFill>
                  <a:schemeClr val="tx1"/>
                </a:solidFill>
              </a:rPr>
              <a:t>Raghavendra Rao Kulkarni</a:t>
            </a:r>
            <a:r>
              <a:rPr lang="en-IN" b="0" dirty="0"/>
              <a:t> </a:t>
            </a:r>
          </a:p>
          <a:p>
            <a:pPr algn="r"/>
            <a:r>
              <a:rPr lang="en-IN" b="0" dirty="0"/>
              <a:t>INTERNSHIP_17546440516895be537820f</a:t>
            </a: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6400800" y="2179027"/>
            <a:ext cx="4311586" cy="743448"/>
          </a:xfrm>
        </p:spPr>
        <p:txBody>
          <a:bodyPr>
            <a:noAutofit/>
          </a:bodyPr>
          <a:lstStyle/>
          <a:p>
            <a:r>
              <a:rPr lang="en-GB" sz="3600" dirty="0"/>
              <a:t>Airbnb Hotel Booking Analysis</a:t>
            </a:r>
            <a:endParaRPr lang="en-IN" sz="36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675957" y="370589"/>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460BF899-F7CC-395F-D4B6-232771689F29}"/>
              </a:ext>
            </a:extLst>
          </p:cNvPr>
          <p:cNvSpPr>
            <a:spLocks noGrp="1"/>
          </p:cNvSpPr>
          <p:nvPr>
            <p:ph type="body" sz="quarter" idx="12"/>
          </p:nvPr>
        </p:nvSpPr>
        <p:spPr>
          <a:xfrm>
            <a:off x="833043" y="1183154"/>
            <a:ext cx="4275138" cy="477520"/>
          </a:xfrm>
        </p:spPr>
        <p:txBody>
          <a:bodyPr/>
          <a:lstStyle/>
          <a:p>
            <a:pPr marL="0" indent="0">
              <a:buNone/>
            </a:pPr>
            <a:endParaRPr lang="en-IN" dirty="0"/>
          </a:p>
        </p:txBody>
      </p:sp>
      <p:pic>
        <p:nvPicPr>
          <p:cNvPr id="3" name="Picture 2">
            <a:extLst>
              <a:ext uri="{FF2B5EF4-FFF2-40B4-BE49-F238E27FC236}">
                <a16:creationId xmlns:a16="http://schemas.microsoft.com/office/drawing/2014/main" id="{78B02FB6-4CD7-86D4-DC04-A1ED339EFA9B}"/>
              </a:ext>
            </a:extLst>
          </p:cNvPr>
          <p:cNvPicPr>
            <a:picLocks noChangeAspect="1"/>
          </p:cNvPicPr>
          <p:nvPr/>
        </p:nvPicPr>
        <p:blipFill>
          <a:blip r:embed="rId3"/>
          <a:stretch>
            <a:fillRect/>
          </a:stretch>
        </p:blipFill>
        <p:spPr>
          <a:xfrm>
            <a:off x="675957" y="1067560"/>
            <a:ext cx="8108814" cy="5712720"/>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D48169FB-B4CE-0F31-B897-737AB3A70EC0}"/>
              </a:ext>
            </a:extLst>
          </p:cNvPr>
          <p:cNvSpPr>
            <a:spLocks noGrp="1"/>
          </p:cNvSpPr>
          <p:nvPr>
            <p:ph type="body" sz="quarter" idx="12"/>
          </p:nvPr>
        </p:nvSpPr>
        <p:spPr>
          <a:xfrm>
            <a:off x="833043" y="1183154"/>
            <a:ext cx="4275138" cy="477520"/>
          </a:xfrm>
        </p:spPr>
        <p:txBody>
          <a:bodyPr/>
          <a:lstStyle/>
          <a:p>
            <a:pPr marL="0" indent="0">
              <a:buNone/>
            </a:pPr>
            <a:r>
              <a:rPr lang="en-US" dirty="0"/>
              <a:t>[Paste your Certificate Here]</a:t>
            </a:r>
            <a:endParaRPr lang="en-IN" dirty="0"/>
          </a:p>
        </p:txBody>
      </p:sp>
      <p:pic>
        <p:nvPicPr>
          <p:cNvPr id="3" name="Picture 2">
            <a:extLst>
              <a:ext uri="{FF2B5EF4-FFF2-40B4-BE49-F238E27FC236}">
                <a16:creationId xmlns:a16="http://schemas.microsoft.com/office/drawing/2014/main" id="{A9CE0FE2-825B-78D5-7890-7B4D92BB93D0}"/>
              </a:ext>
            </a:extLst>
          </p:cNvPr>
          <p:cNvPicPr>
            <a:picLocks noChangeAspect="1"/>
          </p:cNvPicPr>
          <p:nvPr/>
        </p:nvPicPr>
        <p:blipFill>
          <a:blip r:embed="rId3"/>
          <a:stretch>
            <a:fillRect/>
          </a:stretch>
        </p:blipFill>
        <p:spPr>
          <a:xfrm>
            <a:off x="576941" y="1078884"/>
            <a:ext cx="8104415" cy="5718620"/>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1053900" y="3037024"/>
            <a:ext cx="11340000" cy="700114"/>
          </a:xfrm>
          <a:prstGeom prst="rect">
            <a:avLst/>
          </a:prstGeom>
        </p:spPr>
        <p:txBody>
          <a:bodyPr anchor="ctr">
            <a:noAutofit/>
          </a:bodyPr>
          <a:lstStyle/>
          <a:p>
            <a:pPr algn="ctr"/>
            <a:r>
              <a:rPr lang="en-US" sz="60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502194" y="1891884"/>
            <a:ext cx="6949204" cy="3607987"/>
          </a:xfrm>
        </p:spPr>
        <p:txBody>
          <a:bodyPr>
            <a:noAutofit/>
          </a:bodyPr>
          <a:lstStyle/>
          <a:p>
            <a:pPr>
              <a:lnSpc>
                <a:spcPct val="150000"/>
              </a:lnSpc>
            </a:pPr>
            <a:r>
              <a:rPr lang="en-US" dirty="0"/>
              <a:t>Airbnb serves as a global marketplace connecting travelers with hosts who offer short-term stays in their homes or apartments. A major challenge for hosts lies in setting an appropriate price for their listings. Pricing often fluctuates based on multiple factors, including property size, number of bedrooms and bathrooms, cleanliness standards, accuracy of the listing details, and the quality of communication between hosts and guests.</a:t>
            </a:r>
            <a:endParaRPr lang="en-IN"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463961" y="968499"/>
            <a:ext cx="6276109" cy="830997"/>
          </a:xfrm>
        </p:spPr>
        <p:txBody>
          <a:bodyPr>
            <a:noAutofit/>
          </a:bodyPr>
          <a:lstStyle/>
          <a:p>
            <a:r>
              <a:rPr lang="en-US" sz="2400" b="0" dirty="0"/>
              <a:t>This project aims to develop a machine learning model capable of predicting Airbnb listing prices. Accurate pricing is vital for both hosts and guests — hosts seek to optimize revenue and occupancy, while guests look for reasonable and competitive rates. By leveraging historical Airbnb data, the model applies regression techniques to uncover patterns between property features (like bedroom count, bathroom count, location, and guest reviews) and listing prices. The trained model can then estimate prices for new or potential listings, enabling hosts to make data-driven pricing decisions.</a:t>
            </a:r>
            <a:br>
              <a:rPr lang="en-US" sz="2400" b="0" dirty="0"/>
            </a:br>
            <a:br>
              <a:rPr lang="en-GB" sz="2400" b="0" dirty="0"/>
            </a:br>
            <a:endParaRPr lang="en-IN" sz="2400" b="0"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2" name="TextBox 1">
            <a:extLst>
              <a:ext uri="{FF2B5EF4-FFF2-40B4-BE49-F238E27FC236}">
                <a16:creationId xmlns:a16="http://schemas.microsoft.com/office/drawing/2014/main" id="{FB5015D0-31A6-4776-C47A-755C225CB94A}"/>
              </a:ext>
            </a:extLst>
          </p:cNvPr>
          <p:cNvSpPr txBox="1"/>
          <p:nvPr/>
        </p:nvSpPr>
        <p:spPr>
          <a:xfrm>
            <a:off x="562427" y="151447"/>
            <a:ext cx="6177643" cy="646331"/>
          </a:xfrm>
          <a:prstGeom prst="rect">
            <a:avLst/>
          </a:prstGeom>
          <a:noFill/>
        </p:spPr>
        <p:txBody>
          <a:bodyPr wrap="square" rtlCol="0">
            <a:spAutoFit/>
          </a:bodyPr>
          <a:lstStyle/>
          <a:p>
            <a:r>
              <a:rPr lang="en-GB" sz="3600" b="1" dirty="0"/>
              <a:t>Project Description :</a:t>
            </a:r>
            <a:endParaRPr lang="en-IN" sz="3600" b="1" dirty="0"/>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492759" y="2186781"/>
            <a:ext cx="7904481" cy="3990023"/>
          </a:xfrm>
        </p:spPr>
        <p:txBody>
          <a:bodyPr>
            <a:normAutofit fontScale="55000" lnSpcReduction="20000"/>
          </a:bodyPr>
          <a:lstStyle/>
          <a:p>
            <a:r>
              <a:rPr lang="en-US" sz="3600" b="1" dirty="0"/>
              <a:t>Airbnb Hosts:</a:t>
            </a:r>
            <a:br>
              <a:rPr lang="en-US" sz="3600" dirty="0"/>
            </a:br>
            <a:r>
              <a:rPr lang="en-US" sz="3600" dirty="0"/>
              <a:t>Can use the model to set optimal prices for their properties by analyzing key factors such as amenities, location, and guest feedback.</a:t>
            </a:r>
          </a:p>
          <a:p>
            <a:r>
              <a:rPr lang="en-US" sz="3600" b="1" dirty="0"/>
              <a:t>Travelers:</a:t>
            </a:r>
            <a:br>
              <a:rPr lang="en-US" sz="3600" dirty="0"/>
            </a:br>
            <a:r>
              <a:rPr lang="en-US" sz="3600" dirty="0"/>
              <a:t>Can assess whether a listing’s price is justified by comparing it with predicted values based on similar property features.</a:t>
            </a:r>
          </a:p>
          <a:p>
            <a:r>
              <a:rPr lang="en-US" sz="3600" b="1" dirty="0"/>
              <a:t>Airbnb Platform Analysts:</a:t>
            </a:r>
            <a:br>
              <a:rPr lang="en-US" sz="3600" dirty="0"/>
            </a:br>
            <a:r>
              <a:rPr lang="en-US" sz="3600" dirty="0"/>
              <a:t>Can enhance automated pricing tools, ensuring more accurate and transparent recommendations that build user confidence.</a:t>
            </a:r>
          </a:p>
          <a:p>
            <a:r>
              <a:rPr lang="en-US" sz="3600" b="1" dirty="0"/>
              <a:t>Researchers and Students:</a:t>
            </a:r>
            <a:br>
              <a:rPr lang="en-US" sz="3600" dirty="0"/>
            </a:br>
            <a:r>
              <a:rPr lang="en-US" sz="3600" dirty="0"/>
              <a:t>Can explore how property characteristics, reviews, and other listing factors influence rental pricing in the sharing economy.</a:t>
            </a:r>
          </a:p>
          <a:p>
            <a:pPr algn="just">
              <a:lnSpc>
                <a:spcPct val="150000"/>
              </a:lnSpc>
            </a:pPr>
            <a:endParaRPr lang="en-IN" sz="3600" dirty="0"/>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03679" y="1299685"/>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1582149" y="1167013"/>
            <a:ext cx="8340180" cy="5243448"/>
          </a:xfrm>
        </p:spPr>
        <p:txBody>
          <a:bodyPr>
            <a:normAutofit fontScale="85000" lnSpcReduction="10000"/>
          </a:bodyPr>
          <a:lstStyle/>
          <a:p>
            <a:r>
              <a:rPr lang="en-IN" b="1" dirty="0"/>
              <a:t>Python:</a:t>
            </a:r>
            <a:r>
              <a:rPr lang="en-IN" dirty="0"/>
              <a:t> Core programming language used for development and implementation.</a:t>
            </a:r>
          </a:p>
          <a:p>
            <a:r>
              <a:rPr lang="en-IN" b="1" dirty="0"/>
              <a:t>Pandas &amp; NumPy:</a:t>
            </a:r>
            <a:r>
              <a:rPr lang="en-IN" dirty="0"/>
              <a:t> Utilized for data cleaning, preprocessing, and numerical computation.</a:t>
            </a:r>
          </a:p>
          <a:p>
            <a:r>
              <a:rPr lang="en-IN" b="1" dirty="0"/>
              <a:t>Scikit-learn:</a:t>
            </a:r>
            <a:r>
              <a:rPr lang="en-IN" dirty="0"/>
              <a:t> Applied for machine learning tasks, including regression model training, testing, and evaluation.</a:t>
            </a:r>
          </a:p>
          <a:p>
            <a:r>
              <a:rPr lang="en-IN" b="1" dirty="0"/>
              <a:t>Matplotlib &amp; Seaborn:</a:t>
            </a:r>
            <a:r>
              <a:rPr lang="en-IN" dirty="0"/>
              <a:t> Used for visualizing data patterns, trends, and feature importance.</a:t>
            </a:r>
          </a:p>
          <a:p>
            <a:r>
              <a:rPr lang="en-IN" b="1" dirty="0"/>
              <a:t>Google </a:t>
            </a:r>
            <a:r>
              <a:rPr lang="en-IN" b="1" dirty="0" err="1"/>
              <a:t>Colab</a:t>
            </a:r>
            <a:r>
              <a:rPr lang="en-IN" b="1" dirty="0"/>
              <a:t>:</a:t>
            </a:r>
            <a:r>
              <a:rPr lang="en-IN" dirty="0"/>
              <a:t> Cloud-based environment for executing code and collaborating efficiently.</a:t>
            </a:r>
          </a:p>
          <a:p>
            <a:r>
              <a:rPr lang="en-IN" b="1" dirty="0"/>
              <a:t>File Handling Libraries:</a:t>
            </a:r>
            <a:r>
              <a:rPr lang="en-IN" dirty="0"/>
              <a:t> Includes </a:t>
            </a:r>
            <a:r>
              <a:rPr lang="en-IN" b="1" dirty="0" err="1"/>
              <a:t>openpyxl</a:t>
            </a:r>
            <a:r>
              <a:rPr lang="en-IN" dirty="0"/>
              <a:t> for Excel file operations and Python’s built-in CSV modules for data input/output handling.</a:t>
            </a:r>
          </a:p>
          <a:p>
            <a:pPr lvl="1">
              <a:lnSpc>
                <a:spcPct val="150000"/>
              </a:lnSpc>
            </a:pP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1836056" y="195565"/>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fade">
                                      <p:cBhvr>
                                        <p:cTn id="35" dur="1000"/>
                                        <p:tgtEl>
                                          <p:spTgt spid="7">
                                            <p:txEl>
                                              <p:pRg st="3" end="3"/>
                                            </p:txEl>
                                          </p:spTgt>
                                        </p:tgtEl>
                                      </p:cBhvr>
                                    </p:animEffect>
                                    <p:anim calcmode="lin" valueType="num">
                                      <p:cBhvr>
                                        <p:cTn id="36"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xEl>
                                              <p:pRg st="4" end="4"/>
                                            </p:txEl>
                                          </p:spTgt>
                                        </p:tgtEl>
                                        <p:attrNameLst>
                                          <p:attrName>style.visibility</p:attrName>
                                        </p:attrNameLst>
                                      </p:cBhvr>
                                      <p:to>
                                        <p:strVal val="visible"/>
                                      </p:to>
                                    </p:set>
                                    <p:animEffect transition="in" filter="fade">
                                      <p:cBhvr>
                                        <p:cTn id="42" dur="1000"/>
                                        <p:tgtEl>
                                          <p:spTgt spid="7">
                                            <p:txEl>
                                              <p:pRg st="4" end="4"/>
                                            </p:txEl>
                                          </p:spTgt>
                                        </p:tgtEl>
                                      </p:cBhvr>
                                    </p:animEffect>
                                    <p:anim calcmode="lin" valueType="num">
                                      <p:cBhvr>
                                        <p:cTn id="4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7">
                                            <p:txEl>
                                              <p:pRg st="5" end="5"/>
                                            </p:txEl>
                                          </p:spTgt>
                                        </p:tgtEl>
                                        <p:attrNameLst>
                                          <p:attrName>style.visibility</p:attrName>
                                        </p:attrNameLst>
                                      </p:cBhvr>
                                      <p:to>
                                        <p:strVal val="visible"/>
                                      </p:to>
                                    </p:set>
                                    <p:animEffect transition="in" filter="fade">
                                      <p:cBhvr>
                                        <p:cTn id="49" dur="1000"/>
                                        <p:tgtEl>
                                          <p:spTgt spid="7">
                                            <p:txEl>
                                              <p:pRg st="5" end="5"/>
                                            </p:txEl>
                                          </p:spTgt>
                                        </p:tgtEl>
                                      </p:cBhvr>
                                    </p:animEffect>
                                    <p:anim calcmode="lin" valueType="num">
                                      <p:cBhvr>
                                        <p:cTn id="5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807164" y="6210971"/>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b="0" u="sng" dirty="0">
                <a:solidFill>
                  <a:srgbClr val="0070C0"/>
                </a:solidFill>
                <a:hlinkClick r:id="rId3"/>
              </a:rPr>
              <a:t>Demo Link</a:t>
            </a:r>
            <a:endParaRPr lang="en-IN" sz="1800" b="0" u="sng" dirty="0">
              <a:solidFill>
                <a:srgbClr val="0070C0"/>
              </a:solidFill>
            </a:endParaRPr>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4" y="1431693"/>
            <a:ext cx="4275138" cy="477520"/>
          </a:xfrm>
        </p:spPr>
        <p:txBody>
          <a:bodyPr>
            <a:normAutofit/>
          </a:bodyPr>
          <a:lstStyle/>
          <a:p>
            <a:pPr marL="0" indent="0">
              <a:buNone/>
            </a:pPr>
            <a:endParaRPr lang="en-IN" dirty="0"/>
          </a:p>
        </p:txBody>
      </p:sp>
      <p:pic>
        <p:nvPicPr>
          <p:cNvPr id="3" name="Picture 2">
            <a:extLst>
              <a:ext uri="{FF2B5EF4-FFF2-40B4-BE49-F238E27FC236}">
                <a16:creationId xmlns:a16="http://schemas.microsoft.com/office/drawing/2014/main" id="{12BAF1F4-0A6E-9FD4-D43E-2D5B19994C25}"/>
              </a:ext>
            </a:extLst>
          </p:cNvPr>
          <p:cNvPicPr>
            <a:picLocks noChangeAspect="1"/>
          </p:cNvPicPr>
          <p:nvPr/>
        </p:nvPicPr>
        <p:blipFill>
          <a:blip r:embed="rId4"/>
          <a:srcRect l="2769" t="9764" r="12372"/>
          <a:stretch>
            <a:fillRect/>
          </a:stretch>
        </p:blipFill>
        <p:spPr>
          <a:xfrm>
            <a:off x="653742" y="1294285"/>
            <a:ext cx="6007716" cy="4346638"/>
          </a:xfrm>
          <a:prstGeom prst="rect">
            <a:avLst/>
          </a:prstGeom>
        </p:spPr>
      </p:pic>
      <p:pic>
        <p:nvPicPr>
          <p:cNvPr id="11" name="Picture 10">
            <a:extLst>
              <a:ext uri="{FF2B5EF4-FFF2-40B4-BE49-F238E27FC236}">
                <a16:creationId xmlns:a16="http://schemas.microsoft.com/office/drawing/2014/main" id="{28F3C39B-50DF-D2F4-5DA3-75B9BE6948AC}"/>
              </a:ext>
            </a:extLst>
          </p:cNvPr>
          <p:cNvPicPr>
            <a:picLocks noChangeAspect="1"/>
          </p:cNvPicPr>
          <p:nvPr/>
        </p:nvPicPr>
        <p:blipFill>
          <a:blip r:embed="rId5"/>
          <a:stretch>
            <a:fillRect/>
          </a:stretch>
        </p:blipFill>
        <p:spPr>
          <a:xfrm>
            <a:off x="4279766" y="315686"/>
            <a:ext cx="5294220" cy="4103914"/>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6" name="Title 3">
            <a:extLst>
              <a:ext uri="{FF2B5EF4-FFF2-40B4-BE49-F238E27FC236}">
                <a16:creationId xmlns:a16="http://schemas.microsoft.com/office/drawing/2014/main" id="{4132D414-D6FB-1FCC-8DAC-8EE767F7E672}"/>
              </a:ext>
            </a:extLst>
          </p:cNvPr>
          <p:cNvSpPr txBox="1">
            <a:spLocks/>
          </p:cNvSpPr>
          <p:nvPr/>
        </p:nvSpPr>
        <p:spPr>
          <a:xfrm>
            <a:off x="475150" y="6348132"/>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b="0" u="sng" dirty="0">
                <a:solidFill>
                  <a:srgbClr val="0070C0"/>
                </a:solidFill>
                <a:hlinkClick r:id="rId3"/>
              </a:rPr>
              <a:t>Demo Link</a:t>
            </a:r>
            <a:endParaRPr lang="en-IN" sz="1800" b="0" u="sng" dirty="0">
              <a:solidFill>
                <a:srgbClr val="0070C0"/>
              </a:solidFill>
            </a:endParaRPr>
          </a:p>
        </p:txBody>
      </p:sp>
      <p:pic>
        <p:nvPicPr>
          <p:cNvPr id="12" name="Picture 11">
            <a:extLst>
              <a:ext uri="{FF2B5EF4-FFF2-40B4-BE49-F238E27FC236}">
                <a16:creationId xmlns:a16="http://schemas.microsoft.com/office/drawing/2014/main" id="{BC68D4FC-20DD-DA59-F46C-FB4BA35568A1}"/>
              </a:ext>
            </a:extLst>
          </p:cNvPr>
          <p:cNvPicPr>
            <a:picLocks noChangeAspect="1"/>
          </p:cNvPicPr>
          <p:nvPr/>
        </p:nvPicPr>
        <p:blipFill>
          <a:blip r:embed="rId4"/>
          <a:stretch>
            <a:fillRect/>
          </a:stretch>
        </p:blipFill>
        <p:spPr>
          <a:xfrm>
            <a:off x="370114" y="1325374"/>
            <a:ext cx="5050971" cy="2764278"/>
          </a:xfrm>
          <a:prstGeom prst="rect">
            <a:avLst/>
          </a:prstGeom>
        </p:spPr>
      </p:pic>
      <p:pic>
        <p:nvPicPr>
          <p:cNvPr id="14" name="Picture 13">
            <a:extLst>
              <a:ext uri="{FF2B5EF4-FFF2-40B4-BE49-F238E27FC236}">
                <a16:creationId xmlns:a16="http://schemas.microsoft.com/office/drawing/2014/main" id="{ABC1AD52-7A89-C30A-1A81-7A2FB5CEEDAF}"/>
              </a:ext>
            </a:extLst>
          </p:cNvPr>
          <p:cNvPicPr>
            <a:picLocks noChangeAspect="1"/>
          </p:cNvPicPr>
          <p:nvPr/>
        </p:nvPicPr>
        <p:blipFill>
          <a:blip r:embed="rId5"/>
          <a:stretch>
            <a:fillRect/>
          </a:stretch>
        </p:blipFill>
        <p:spPr>
          <a:xfrm>
            <a:off x="5290457" y="1275371"/>
            <a:ext cx="4566547" cy="2826061"/>
          </a:xfrm>
          <a:prstGeom prst="rect">
            <a:avLst/>
          </a:prstGeom>
        </p:spPr>
      </p:pic>
      <p:pic>
        <p:nvPicPr>
          <p:cNvPr id="18" name="Picture 17">
            <a:extLst>
              <a:ext uri="{FF2B5EF4-FFF2-40B4-BE49-F238E27FC236}">
                <a16:creationId xmlns:a16="http://schemas.microsoft.com/office/drawing/2014/main" id="{A6B0822B-C224-D66D-8C72-635DB363F144}"/>
              </a:ext>
            </a:extLst>
          </p:cNvPr>
          <p:cNvPicPr>
            <a:picLocks noChangeAspect="1"/>
          </p:cNvPicPr>
          <p:nvPr/>
        </p:nvPicPr>
        <p:blipFill>
          <a:blip r:embed="rId6"/>
          <a:stretch>
            <a:fillRect/>
          </a:stretch>
        </p:blipFill>
        <p:spPr>
          <a:xfrm>
            <a:off x="5720443" y="4187760"/>
            <a:ext cx="4261757" cy="2477200"/>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1C3286AD-B268-E75A-C390-BA89A4EE730E}"/>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F6B14C4F-1746-A8AB-D262-5A993160F568}"/>
              </a:ext>
            </a:extLst>
          </p:cNvPr>
          <p:cNvSpPr>
            <a:spLocks noGrp="1"/>
          </p:cNvSpPr>
          <p:nvPr>
            <p:ph type="body" sz="quarter" idx="12"/>
          </p:nvPr>
        </p:nvSpPr>
        <p:spPr>
          <a:xfrm>
            <a:off x="807164" y="1431693"/>
            <a:ext cx="4275138" cy="477520"/>
          </a:xfrm>
        </p:spPr>
        <p:txBody>
          <a:bodyPr>
            <a:normAutofit fontScale="77500" lnSpcReduction="20000"/>
          </a:bodyPr>
          <a:lstStyle/>
          <a:p>
            <a:pPr marL="0" indent="0">
              <a:buNone/>
            </a:pPr>
            <a:r>
              <a:rPr lang="en-US" dirty="0"/>
              <a:t>[Add screen shots of your code or Chart(s) ]</a:t>
            </a:r>
            <a:endParaRPr lang="en-IN" dirty="0"/>
          </a:p>
        </p:txBody>
      </p:sp>
      <p:pic>
        <p:nvPicPr>
          <p:cNvPr id="11" name="Picture 10">
            <a:extLst>
              <a:ext uri="{FF2B5EF4-FFF2-40B4-BE49-F238E27FC236}">
                <a16:creationId xmlns:a16="http://schemas.microsoft.com/office/drawing/2014/main" id="{0441E23A-64BC-0623-D0E5-AFD39B8D4298}"/>
              </a:ext>
            </a:extLst>
          </p:cNvPr>
          <p:cNvPicPr>
            <a:picLocks noChangeAspect="1"/>
          </p:cNvPicPr>
          <p:nvPr/>
        </p:nvPicPr>
        <p:blipFill>
          <a:blip r:embed="rId4"/>
          <a:stretch>
            <a:fillRect/>
          </a:stretch>
        </p:blipFill>
        <p:spPr>
          <a:xfrm>
            <a:off x="141513" y="1104900"/>
            <a:ext cx="6151645" cy="2798172"/>
          </a:xfrm>
          <a:prstGeom prst="rect">
            <a:avLst/>
          </a:prstGeom>
        </p:spPr>
      </p:pic>
      <p:pic>
        <p:nvPicPr>
          <p:cNvPr id="16" name="Picture 15">
            <a:extLst>
              <a:ext uri="{FF2B5EF4-FFF2-40B4-BE49-F238E27FC236}">
                <a16:creationId xmlns:a16="http://schemas.microsoft.com/office/drawing/2014/main" id="{98EAFBA2-025D-E73F-3B52-8AF3C4778021}"/>
              </a:ext>
            </a:extLst>
          </p:cNvPr>
          <p:cNvPicPr>
            <a:picLocks noChangeAspect="1"/>
          </p:cNvPicPr>
          <p:nvPr/>
        </p:nvPicPr>
        <p:blipFill>
          <a:blip r:embed="rId5"/>
          <a:stretch>
            <a:fillRect/>
          </a:stretch>
        </p:blipFill>
        <p:spPr>
          <a:xfrm>
            <a:off x="5305459" y="880091"/>
            <a:ext cx="5716905" cy="4591316"/>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807164" y="1431693"/>
            <a:ext cx="5680722" cy="2553970"/>
          </a:xfrm>
        </p:spPr>
        <p:txBody>
          <a:bodyPr vert="horz" lIns="91440" tIns="45720" rIns="91440" bIns="45720" rtlCol="0" anchor="t">
            <a:normAutofit/>
          </a:bodyPr>
          <a:lstStyle/>
          <a:p>
            <a:pPr marL="0" indent="0">
              <a:buNone/>
            </a:pPr>
            <a:r>
              <a:rPr lang="en-US" dirty="0">
                <a:solidFill>
                  <a:schemeClr val="accent2">
                    <a:lumMod val="75000"/>
                  </a:schemeClr>
                </a:solidFill>
                <a:hlinkClick r:id="rId3">
                  <a:extLst>
                    <a:ext uri="{A12FA001-AC4F-418D-AE19-62706E023703}">
                      <ahyp:hlinkClr xmlns:ahyp="http://schemas.microsoft.com/office/drawing/2018/hyperlinkcolor" val="tx"/>
                    </a:ext>
                  </a:extLst>
                </a:hlinkClick>
              </a:rPr>
              <a:t>https://github.com/AlgorythmRK/VOIS_AICTE_Oct2025_Raghavendra_Rao_Kulkarni</a:t>
            </a:r>
            <a:endParaRPr lang="en-US" dirty="0">
              <a:solidFill>
                <a:schemeClr val="accent2">
                  <a:lumMod val="75000"/>
                </a:schemeClr>
              </a:solidFill>
            </a:endParaRPr>
          </a:p>
        </p:txBody>
      </p:sp>
      <p:sp>
        <p:nvSpPr>
          <p:cNvPr id="2" name="Title 3">
            <a:extLst>
              <a:ext uri="{FF2B5EF4-FFF2-40B4-BE49-F238E27FC236}">
                <a16:creationId xmlns:a16="http://schemas.microsoft.com/office/drawing/2014/main" id="{63E702E8-7E3E-ADD6-3CA0-D3E345C020CC}"/>
              </a:ext>
            </a:extLst>
          </p:cNvPr>
          <p:cNvSpPr txBox="1">
            <a:spLocks/>
          </p:cNvSpPr>
          <p:nvPr/>
        </p:nvSpPr>
        <p:spPr>
          <a:xfrm>
            <a:off x="475150" y="6348132"/>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b="0" u="sng" dirty="0">
                <a:solidFill>
                  <a:srgbClr val="0070C0"/>
                </a:solidFill>
                <a:hlinkClick r:id="rId4"/>
              </a:rPr>
              <a:t>Demo Link</a:t>
            </a:r>
            <a:endParaRPr lang="en-IN" sz="1800" b="0" u="sng" dirty="0">
              <a:solidFill>
                <a:srgbClr val="0070C0"/>
              </a:solidFill>
            </a:endParaRPr>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579</TotalTime>
  <Words>456</Words>
  <Application>Microsoft Office PowerPoint</Application>
  <PresentationFormat>Widescreen</PresentationFormat>
  <Paragraphs>36</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Trebuchet MS</vt:lpstr>
      <vt:lpstr>Wingdings</vt:lpstr>
      <vt:lpstr>Wingdings 3</vt:lpstr>
      <vt:lpstr>Facet</vt:lpstr>
      <vt:lpstr>Airbnb Hotel Booking Analysis</vt:lpstr>
      <vt:lpstr>PROBLEM  STATEMENT</vt:lpstr>
      <vt:lpstr>This project aims to develop a machine learning model capable of predicting Airbnb listing prices. Accurate pricing is vital for both hosts and guests — hosts seek to optimize revenue and occupancy, while guests look for reasonable and competitive rates. By leveraging historical Airbnb data, the model applies regression techniques to uncover patterns between property features (like bedroom count, bathroom count, location, and guest reviews) and listing prices. The trained model can then estimate prices for new or potential listings, enabling hosts to make data-driven pricing decisions.  </vt:lpstr>
      <vt:lpstr>WHO ARE THE END USERS?</vt:lpstr>
      <vt:lpstr>Technology Used</vt:lpstr>
      <vt:lpstr>RESULTS1 </vt:lpstr>
      <vt:lpstr>RESULTS2</vt:lpstr>
      <vt:lpstr>RESULTS3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Raghavendra Rao Kulkarni</cp:lastModifiedBy>
  <cp:revision>106</cp:revision>
  <dcterms:created xsi:type="dcterms:W3CDTF">2021-07-11T13:13:15Z</dcterms:created>
  <dcterms:modified xsi:type="dcterms:W3CDTF">2025-10-06T15:06:45Z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