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notesMasterIdLst>
    <p:notesMasterId r:id="rId32"/>
  </p:notesMasterIdLst>
  <p:handoutMasterIdLst>
    <p:handoutMasterId r:id="rId33"/>
  </p:handoutMasterIdLst>
  <p:sldIdLst>
    <p:sldId id="257" r:id="rId2"/>
    <p:sldId id="293" r:id="rId3"/>
    <p:sldId id="261" r:id="rId4"/>
    <p:sldId id="262" r:id="rId5"/>
    <p:sldId id="285" r:id="rId6"/>
    <p:sldId id="316" r:id="rId7"/>
    <p:sldId id="318" r:id="rId8"/>
    <p:sldId id="295" r:id="rId9"/>
    <p:sldId id="296" r:id="rId10"/>
    <p:sldId id="284" r:id="rId11"/>
    <p:sldId id="265" r:id="rId12"/>
    <p:sldId id="294" r:id="rId13"/>
    <p:sldId id="260" r:id="rId14"/>
    <p:sldId id="258" r:id="rId15"/>
    <p:sldId id="298" r:id="rId16"/>
    <p:sldId id="259" r:id="rId17"/>
    <p:sldId id="289" r:id="rId18"/>
    <p:sldId id="290" r:id="rId19"/>
    <p:sldId id="288" r:id="rId20"/>
    <p:sldId id="310" r:id="rId21"/>
    <p:sldId id="319" r:id="rId22"/>
    <p:sldId id="311" r:id="rId23"/>
    <p:sldId id="320" r:id="rId24"/>
    <p:sldId id="312" r:id="rId25"/>
    <p:sldId id="313" r:id="rId26"/>
    <p:sldId id="314" r:id="rId27"/>
    <p:sldId id="325" r:id="rId28"/>
    <p:sldId id="322" r:id="rId29"/>
    <p:sldId id="324" r:id="rId30"/>
    <p:sldId id="315" r:id="rId31"/>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1"/>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1308CD-167A-413C-B5F7-79599B89DDE5}" type="datetimeFigureOut">
              <a:rPr lang="id-ID" smtClean="0"/>
              <a:t>05/09/2016</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245A96-4FA4-4E7E-AA83-9D1F0D15C97E}" type="slidenum">
              <a:rPr lang="id-ID" smtClean="0"/>
              <a:t>‹#›</a:t>
            </a:fld>
            <a:endParaRPr lang="id-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2" charset="0"/>
              </a:defRPr>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2" charset="0"/>
              </a:defRPr>
            </a:lvl1pPr>
          </a:lstStyle>
          <a:p>
            <a:fld id="{3D6084DE-20AE-489F-AA88-AF60031EDEDF}" type="datetimeFigureOut">
              <a:rPr lang="id-ID"/>
              <a:pPr/>
              <a:t>05/09/2016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2" charset="0"/>
              </a:defRPr>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2" charset="0"/>
              </a:defRPr>
            </a:lvl1pPr>
          </a:lstStyle>
          <a:p>
            <a:fld id="{CCF2A978-0C78-4FF9-B61D-672EB1E4871F}" type="slidenum">
              <a:rPr lang="id-ID"/>
              <a:pPr/>
              <a:t>‹#›</a:t>
            </a:fld>
            <a:endParaRPr lang="id-ID"/>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BA7225C-D134-4209-89B0-0479D8DB9217}" type="datetimeFigureOut">
              <a:rPr lang="id-ID" smtClean="0"/>
              <a:pPr/>
              <a:t>05/09/2016</a:t>
            </a:fld>
            <a:endParaRPr lang="id-ID"/>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id-ID"/>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D2C1EE4-A3B0-4153-A13F-8BA920AB4231}"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596631-F7BA-4726-94FF-0A986EA41D32}" type="datetimeFigureOut">
              <a:rPr lang="id-ID" smtClean="0"/>
              <a:pPr/>
              <a:t>05/09/2016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CDEF447E-C514-4ABB-916F-FE30E44501B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1874D4C-5320-4EAA-9444-91157B8D2779}" type="datetimeFigureOut">
              <a:rPr lang="id-ID" smtClean="0"/>
              <a:pPr/>
              <a:t>05/09/2016</a:t>
            </a:fld>
            <a:endParaRPr lang="id-ID"/>
          </a:p>
        </p:txBody>
      </p:sp>
      <p:sp>
        <p:nvSpPr>
          <p:cNvPr id="5" name="Footer Placeholder 4"/>
          <p:cNvSpPr>
            <a:spLocks noGrp="1"/>
          </p:cNvSpPr>
          <p:nvPr>
            <p:ph type="ftr" sz="quarter" idx="11"/>
          </p:nvPr>
        </p:nvSpPr>
        <p:spPr>
          <a:xfrm>
            <a:off x="457200" y="6556248"/>
            <a:ext cx="3657600" cy="228600"/>
          </a:xfrm>
        </p:spPr>
        <p:txBody>
          <a:bodyPr/>
          <a:lstStyle>
            <a:extLst/>
          </a:lstStyle>
          <a:p>
            <a:endParaRPr lang="id-ID"/>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D094BA0-F9C3-4087-A5EF-5113B274D755}"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2EF46C-14ED-4F95-A2D5-6B3EB7DB44CC}" type="datetimeFigureOut">
              <a:rPr lang="id-ID" smtClean="0"/>
              <a:pPr/>
              <a:t>05/09/2016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6A25860-2B6E-4676-9A68-4EB31295D077}"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D43E866-E485-4DF6-992A-8FDB82568C39}" type="datetimeFigureOut">
              <a:rPr lang="id-ID" smtClean="0"/>
              <a:pPr/>
              <a:t>05/09/2016</a:t>
            </a:fld>
            <a:endParaRPr lang="id-ID"/>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id-ID"/>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364ADB4-D4BD-40D6-B019-EDFE8EC8AB44}"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E30E12-AFA2-488C-B0C5-77962402C4FB}" type="datetimeFigureOut">
              <a:rPr lang="id-ID" smtClean="0"/>
              <a:pPr/>
              <a:t>05/09/2016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AA27A68E-A5E1-4B6D-96CC-922F75E188F6}"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3DF3AD-E494-4AA8-87AE-3ED5D49B5CEB}" type="datetimeFigureOut">
              <a:rPr lang="id-ID" smtClean="0"/>
              <a:pPr/>
              <a:t>05/09/2016</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3A429747-D9EB-41C6-9B45-F1EDCB0D1BF5}"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6E4E666-2DAD-4DEA-A9A0-8B96AB862EAC}" type="datetimeFigureOut">
              <a:rPr lang="id-ID" smtClean="0"/>
              <a:pPr/>
              <a:t>05/09/2016</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B2BDF74A-EE5D-49E8-93CE-864927DCB976}"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C0387B7-9A62-4E8D-A7B6-3D2954240FD4}" type="datetimeFigureOut">
              <a:rPr lang="id-ID" smtClean="0"/>
              <a:pPr/>
              <a:t>05/09/2016</a:t>
            </a:fld>
            <a:endParaRPr lang="id-ID"/>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id-ID"/>
          </a:p>
        </p:txBody>
      </p:sp>
      <p:sp>
        <p:nvSpPr>
          <p:cNvPr id="4" name="Slide Number Placeholder 3"/>
          <p:cNvSpPr>
            <a:spLocks noGrp="1"/>
          </p:cNvSpPr>
          <p:nvPr>
            <p:ph type="sldNum" sz="quarter" idx="12"/>
          </p:nvPr>
        </p:nvSpPr>
        <p:spPr/>
        <p:txBody>
          <a:bodyPr/>
          <a:lstStyle>
            <a:extLst/>
          </a:lstStyle>
          <a:p>
            <a:fld id="{FAC74D10-E150-42EF-BED5-1787A5A7D3F2}"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B25C38-CBC2-4F14-B5D3-4F35A720784E}" type="datetimeFigureOut">
              <a:rPr lang="id-ID" smtClean="0"/>
              <a:pPr/>
              <a:t>05/09/2016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0E0F5B0D-8138-471D-9285-E87730B3D37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E9F7446-577D-469B-B10B-993548DC1DA7}" type="datetimeFigureOut">
              <a:rPr lang="id-ID" smtClean="0"/>
              <a:pPr/>
              <a:t>05/09/2016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CC93AB6B-543F-4BEF-9548-925BCE53D86B}" type="slidenum">
              <a:rPr lang="id-ID" smtClean="0"/>
              <a:pPr/>
              <a:t>‹#›</a:t>
            </a:fld>
            <a:endParaRPr lang="id-ID"/>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59563D4-61D8-4D2D-AF7B-3B73BD79683F}" type="datetimeFigureOut">
              <a:rPr lang="id-ID" smtClean="0"/>
              <a:pPr/>
              <a:t>05/09/2016</a:t>
            </a:fld>
            <a:endParaRPr lang="id-ID"/>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id-ID"/>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39184DE-2DCF-42E3-A9E7-7B1F2CCEE15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ctrTitle"/>
          </p:nvPr>
        </p:nvSpPr>
        <p:spPr>
          <a:xfrm>
            <a:off x="1643043" y="2143116"/>
            <a:ext cx="5929354" cy="1995496"/>
          </a:xfrm>
        </p:spPr>
        <p:txBody>
          <a:bodyPr>
            <a:normAutofit/>
          </a:bodyPr>
          <a:lstStyle/>
          <a:p>
            <a:pPr algn="ctr" eaLnBrk="1" hangingPunct="1"/>
            <a:r>
              <a:rPr smtClean="0">
                <a:solidFill>
                  <a:schemeClr val="bg1"/>
                </a:solidFill>
              </a:rPr>
              <a:t>Ber</a:t>
            </a:r>
            <a:r>
              <a:rPr lang="id-ID" dirty="0" smtClean="0">
                <a:solidFill>
                  <a:schemeClr val="bg1"/>
                </a:solidFill>
              </a:rPr>
              <a:t>F</a:t>
            </a:r>
            <a:r>
              <a:rPr smtClean="0">
                <a:solidFill>
                  <a:schemeClr val="bg1"/>
                </a:solidFill>
              </a:rPr>
              <a:t>ikir Kritis</a:t>
            </a:r>
            <a:br>
              <a:rPr smtClean="0">
                <a:solidFill>
                  <a:schemeClr val="bg1"/>
                </a:solidFill>
              </a:rPr>
            </a:br>
            <a:r>
              <a:rPr smtClean="0">
                <a:solidFill>
                  <a:schemeClr val="bg1"/>
                </a:solidFill>
              </a:rPr>
              <a:t>(</a:t>
            </a:r>
            <a:r>
              <a:rPr i="1" smtClean="0">
                <a:solidFill>
                  <a:schemeClr val="bg1"/>
                </a:solidFill>
              </a:rPr>
              <a:t>Critical Thinking</a:t>
            </a:r>
            <a:r>
              <a:rPr smtClean="0">
                <a:solidFill>
                  <a:schemeClr val="bg1"/>
                </a:solidFill>
              </a:rPr>
              <a:t>)</a:t>
            </a:r>
            <a:br>
              <a:rPr smtClean="0">
                <a:solidFill>
                  <a:schemeClr val="bg1"/>
                </a:solidFill>
              </a:rPr>
            </a:br>
            <a:endParaRPr smtClean="0">
              <a:solidFill>
                <a:schemeClr val="bg1"/>
              </a:solidFill>
            </a:endParaRPr>
          </a:p>
        </p:txBody>
      </p:sp>
      <p:pic>
        <p:nvPicPr>
          <p:cNvPr id="6150" name="Picture 6" descr="https://encrypted-tbn0.gstatic.com/images?q=tbn:ANd9GcSWAUkmzjGnjuOh5w1ns8ePVGb2wjErstakXOat9Ia-7VSFY4Cz"/>
          <p:cNvPicPr>
            <a:picLocks noChangeAspect="1" noChangeArrowheads="1"/>
          </p:cNvPicPr>
          <p:nvPr/>
        </p:nvPicPr>
        <p:blipFill>
          <a:blip r:embed="rId2"/>
          <a:srcRect/>
          <a:stretch>
            <a:fillRect/>
          </a:stretch>
        </p:blipFill>
        <p:spPr bwMode="auto">
          <a:xfrm>
            <a:off x="6753225" y="0"/>
            <a:ext cx="2390775" cy="1914525"/>
          </a:xfrm>
          <a:prstGeom prst="rect">
            <a:avLst/>
          </a:prstGeom>
          <a:noFill/>
        </p:spPr>
      </p:pic>
      <p:pic>
        <p:nvPicPr>
          <p:cNvPr id="6152" name="Picture 8" descr="https://encrypted-tbn3.gstatic.com/images?q=tbn:ANd9GcQjdGFEURWcBEm62gFRCcSZwL0GiD7KlbDErx36hhEUHROtJoEEaA"/>
          <p:cNvPicPr>
            <a:picLocks noChangeAspect="1" noChangeArrowheads="1"/>
          </p:cNvPicPr>
          <p:nvPr/>
        </p:nvPicPr>
        <p:blipFill>
          <a:blip r:embed="rId3"/>
          <a:srcRect/>
          <a:stretch>
            <a:fillRect/>
          </a:stretch>
        </p:blipFill>
        <p:spPr bwMode="auto">
          <a:xfrm>
            <a:off x="0" y="5429250"/>
            <a:ext cx="3209925" cy="1428750"/>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normAutofit fontScale="90000"/>
          </a:bodyPr>
          <a:lstStyle/>
          <a:p>
            <a:pPr eaLnBrk="1" hangingPunct="1"/>
            <a:r>
              <a:rPr lang="en-US" smtClean="0"/>
              <a:t>Keterampilan Inti Berpikir Kritis</a:t>
            </a:r>
            <a:endParaRPr lang="id-ID" smtClean="0"/>
          </a:p>
        </p:txBody>
      </p:sp>
      <p:pic>
        <p:nvPicPr>
          <p:cNvPr id="13315" name="Picture 2" descr="E:\Core Critical Thinking Skills.jpg"/>
          <p:cNvPicPr>
            <a:picLocks noChangeAspect="1" noChangeArrowheads="1"/>
          </p:cNvPicPr>
          <p:nvPr/>
        </p:nvPicPr>
        <p:blipFill>
          <a:blip r:embed="rId2"/>
          <a:srcRect/>
          <a:stretch>
            <a:fillRect/>
          </a:stretch>
        </p:blipFill>
        <p:spPr bwMode="auto">
          <a:xfrm>
            <a:off x="1928813" y="1928813"/>
            <a:ext cx="5786437" cy="34813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solidFill>
                  <a:schemeClr val="tx2">
                    <a:satMod val="130000"/>
                  </a:schemeClr>
                </a:solidFill>
              </a:rPr>
              <a:t>Keterampilan Inti Berpikir Kritis</a:t>
            </a:r>
            <a:endParaRPr lang="en-US">
              <a:solidFill>
                <a:schemeClr val="tx2">
                  <a:satMod val="130000"/>
                </a:schemeClr>
              </a:solidFill>
            </a:endParaRPr>
          </a:p>
        </p:txBody>
      </p:sp>
      <p:sp>
        <p:nvSpPr>
          <p:cNvPr id="14339" name="Rectangle 11"/>
          <p:cNvSpPr>
            <a:spLocks noGrp="1" noChangeArrowheads="1"/>
          </p:cNvSpPr>
          <p:nvPr>
            <p:ph idx="1"/>
          </p:nvPr>
        </p:nvSpPr>
        <p:spPr>
          <a:xfrm>
            <a:off x="714348" y="1785938"/>
            <a:ext cx="7926415" cy="4071937"/>
          </a:xfrm>
        </p:spPr>
        <p:txBody>
          <a:bodyPr>
            <a:normAutofit/>
          </a:bodyPr>
          <a:lstStyle/>
          <a:p>
            <a:pPr eaLnBrk="1" hangingPunct="1">
              <a:lnSpc>
                <a:spcPct val="90000"/>
              </a:lnSpc>
            </a:pPr>
            <a:r>
              <a:rPr lang="en-US" sz="2400" b="1" dirty="0" err="1" smtClean="0">
                <a:latin typeface="Calibri" pitchFamily="34" charset="0"/>
                <a:cs typeface="Calibri" pitchFamily="34" charset="0"/>
              </a:rPr>
              <a:t>Interpretasi</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kategorisasi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mengklarifikasi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makna</a:t>
            </a:r>
            <a:endParaRPr lang="en-US" sz="2400" dirty="0" smtClean="0">
              <a:latin typeface="Calibri" pitchFamily="34" charset="0"/>
              <a:cs typeface="Calibri" pitchFamily="34" charset="0"/>
            </a:endParaRPr>
          </a:p>
          <a:p>
            <a:pPr eaLnBrk="1" hangingPunct="1">
              <a:lnSpc>
                <a:spcPct val="90000"/>
              </a:lnSpc>
            </a:pPr>
            <a:r>
              <a:rPr lang="en-US" sz="2400" b="1" dirty="0" err="1" smtClean="0">
                <a:latin typeface="Calibri" pitchFamily="34" charset="0"/>
                <a:cs typeface="Calibri" pitchFamily="34" charset="0"/>
              </a:rPr>
              <a:t>Analisis</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memeriksa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gagasan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mengidentifikasi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argumen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menganalisis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argumen</a:t>
            </a:r>
            <a:r>
              <a:rPr lang="en-US" sz="2400" dirty="0" smtClean="0">
                <a:latin typeface="Calibri" pitchFamily="34" charset="0"/>
                <a:cs typeface="Calibri" pitchFamily="34" charset="0"/>
              </a:rPr>
              <a:t> </a:t>
            </a:r>
          </a:p>
          <a:p>
            <a:pPr eaLnBrk="1" hangingPunct="1">
              <a:lnSpc>
                <a:spcPct val="80000"/>
              </a:lnSpc>
            </a:pPr>
            <a:r>
              <a:rPr lang="en-US" sz="2400" b="1" dirty="0" err="1" smtClean="0">
                <a:latin typeface="Calibri" pitchFamily="34" charset="0"/>
                <a:cs typeface="Calibri" pitchFamily="34" charset="0"/>
              </a:rPr>
              <a:t>Evaluasi</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menilai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klaim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pernyataan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menilai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argumen</a:t>
            </a:r>
            <a:endParaRPr lang="en-US" sz="2400" dirty="0" smtClean="0">
              <a:latin typeface="Calibri" pitchFamily="34" charset="0"/>
              <a:cs typeface="Calibri" pitchFamily="34" charset="0"/>
            </a:endParaRPr>
          </a:p>
          <a:p>
            <a:pPr eaLnBrk="1" hangingPunct="1">
              <a:lnSpc>
                <a:spcPct val="80000"/>
              </a:lnSpc>
            </a:pPr>
            <a:r>
              <a:rPr lang="en-US" sz="2400" b="1" dirty="0" err="1" smtClean="0">
                <a:latin typeface="Calibri" pitchFamily="34" charset="0"/>
                <a:cs typeface="Calibri" pitchFamily="34" charset="0"/>
              </a:rPr>
              <a:t>Inferensi</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mempertanyakan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klaim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memikirkan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alternatif</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misalnya</a:t>
            </a:r>
            <a:r>
              <a:rPr lang="en-US" sz="2400" dirty="0" smtClean="0">
                <a:latin typeface="Calibri" pitchFamily="34" charset="0"/>
                <a:cs typeface="Calibri" pitchFamily="34" charset="0"/>
              </a:rPr>
              <a:t>, differential diagnosis), </a:t>
            </a:r>
            <a:r>
              <a:rPr lang="en-US" sz="2400" dirty="0" err="1" smtClean="0">
                <a:latin typeface="Calibri" pitchFamily="34" charset="0"/>
                <a:cs typeface="Calibri" pitchFamily="34" charset="0"/>
              </a:rPr>
              <a:t>menarik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kesimpulan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memecahkan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mengambil</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keputusan</a:t>
            </a:r>
            <a:endParaRPr lang="en-US" sz="2400" dirty="0" smtClean="0">
              <a:latin typeface="Calibri" pitchFamily="34" charset="0"/>
              <a:cs typeface="Calibri" pitchFamily="34" charset="0"/>
            </a:endParaRPr>
          </a:p>
          <a:p>
            <a:pPr eaLnBrk="1" hangingPunct="1">
              <a:lnSpc>
                <a:spcPct val="80000"/>
              </a:lnSpc>
            </a:pPr>
            <a:r>
              <a:rPr lang="en-US" sz="2400" b="1" dirty="0" err="1" smtClean="0">
                <a:latin typeface="Calibri" pitchFamily="34" charset="0"/>
                <a:cs typeface="Calibri" pitchFamily="34" charset="0"/>
              </a:rPr>
              <a:t>Penjelasan</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menyatakan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menyatakan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hasil</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mengemukakan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kebenaran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prosedur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mengemukakan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argumen</a:t>
            </a:r>
            <a:endParaRPr lang="en-US" sz="2400" dirty="0" smtClean="0">
              <a:latin typeface="Calibri" pitchFamily="34" charset="0"/>
              <a:cs typeface="Calibri" pitchFamily="34" charset="0"/>
            </a:endParaRPr>
          </a:p>
          <a:p>
            <a:pPr eaLnBrk="1" hangingPunct="1">
              <a:lnSpc>
                <a:spcPct val="80000"/>
              </a:lnSpc>
            </a:pPr>
            <a:r>
              <a:rPr lang="en-US" sz="2400" b="1" dirty="0" err="1" smtClean="0">
                <a:latin typeface="Calibri" pitchFamily="34" charset="0"/>
                <a:cs typeface="Calibri" pitchFamily="34" charset="0"/>
              </a:rPr>
              <a:t>Regulasi</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diri</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meneliti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mengoreksi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diri</a:t>
            </a:r>
            <a:endParaRPr lang="en-US" sz="2400" dirty="0" smtClean="0">
              <a:latin typeface="Calibri" pitchFamily="34" charset="0"/>
              <a:cs typeface="Calibri" pitchFamily="34" charset="0"/>
            </a:endParaRPr>
          </a:p>
          <a:p>
            <a:pPr lvl="1" eaLnBrk="1" hangingPunct="1">
              <a:lnSpc>
                <a:spcPct val="80000"/>
              </a:lnSpc>
            </a:pPr>
            <a:endParaRPr lang="en-US" dirty="0" smtClean="0"/>
          </a:p>
          <a:p>
            <a:pPr eaLnBrk="1" hangingPunct="1">
              <a:lnSpc>
                <a:spcPct val="90000"/>
              </a:lnSpc>
            </a:pPr>
            <a:endParaRPr lang="en-US" sz="2400" dirty="0" smtClean="0"/>
          </a:p>
          <a:p>
            <a:pPr eaLnBrk="1" hangingPunct="1">
              <a:lnSpc>
                <a:spcPct val="90000"/>
              </a:lnSpc>
            </a:pPr>
            <a:endParaRPr lang="en-US" sz="24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Keterampilan Berpikir Kritis</a:t>
            </a:r>
            <a:endParaRPr lang="id-ID" smtClean="0"/>
          </a:p>
        </p:txBody>
      </p:sp>
      <p:sp>
        <p:nvSpPr>
          <p:cNvPr id="15363" name="Content Placeholder 2"/>
          <p:cNvSpPr>
            <a:spLocks noGrp="1"/>
          </p:cNvSpPr>
          <p:nvPr>
            <p:ph idx="1"/>
          </p:nvPr>
        </p:nvSpPr>
        <p:spPr>
          <a:xfrm>
            <a:off x="357158" y="1785938"/>
            <a:ext cx="8358217" cy="4572000"/>
          </a:xfrm>
        </p:spPr>
        <p:txBody>
          <a:bodyPr>
            <a:normAutofit/>
          </a:bodyPr>
          <a:lstStyle/>
          <a:p>
            <a:pPr marL="514350" indent="-514350" eaLnBrk="1" hangingPunct="1"/>
            <a:r>
              <a:rPr lang="en-US" dirty="0" err="1" smtClean="0"/>
              <a:t>Memahami</a:t>
            </a:r>
            <a:r>
              <a:rPr lang="en-US" dirty="0" smtClean="0"/>
              <a:t> </a:t>
            </a:r>
            <a:r>
              <a:rPr lang="en-US" dirty="0" err="1" smtClean="0"/>
              <a:t>hubungan-hubungan</a:t>
            </a:r>
            <a:r>
              <a:rPr lang="en-US" dirty="0" smtClean="0"/>
              <a:t> </a:t>
            </a:r>
            <a:r>
              <a:rPr lang="en-US" dirty="0" err="1" smtClean="0"/>
              <a:t>logis</a:t>
            </a:r>
            <a:r>
              <a:rPr lang="en-US" dirty="0" smtClean="0"/>
              <a:t> </a:t>
            </a:r>
            <a:r>
              <a:rPr lang="en-US" dirty="0" err="1" smtClean="0"/>
              <a:t>antar</a:t>
            </a:r>
            <a:r>
              <a:rPr lang="en-US" dirty="0" smtClean="0"/>
              <a:t> </a:t>
            </a:r>
            <a:r>
              <a:rPr lang="en-US" dirty="0" err="1" smtClean="0"/>
              <a:t>gagasan</a:t>
            </a:r>
            <a:endParaRPr lang="en-US" dirty="0" smtClean="0"/>
          </a:p>
          <a:p>
            <a:pPr marL="514350" indent="-514350" eaLnBrk="1" hangingPunct="1"/>
            <a:r>
              <a:rPr lang="en-US" dirty="0" err="1" smtClean="0"/>
              <a:t>Mengidentifikasi</a:t>
            </a:r>
            <a:r>
              <a:rPr lang="en-US" dirty="0" smtClean="0"/>
              <a:t>, </a:t>
            </a:r>
            <a:r>
              <a:rPr lang="en-US" dirty="0" err="1" smtClean="0"/>
              <a:t>mengkontruksi</a:t>
            </a:r>
            <a:r>
              <a:rPr lang="en-US" dirty="0" smtClean="0"/>
              <a:t>, </a:t>
            </a:r>
            <a:r>
              <a:rPr lang="en-US" dirty="0" err="1" smtClean="0"/>
              <a:t>dan</a:t>
            </a:r>
            <a:r>
              <a:rPr lang="en-US" dirty="0" smtClean="0"/>
              <a:t> </a:t>
            </a:r>
            <a:r>
              <a:rPr lang="en-US" dirty="0" err="1" smtClean="0"/>
              <a:t>mengevaluasi</a:t>
            </a:r>
            <a:r>
              <a:rPr lang="en-US" dirty="0" smtClean="0"/>
              <a:t> </a:t>
            </a:r>
            <a:r>
              <a:rPr lang="en-US" dirty="0" err="1" smtClean="0"/>
              <a:t>argumen</a:t>
            </a:r>
            <a:endParaRPr lang="en-US" dirty="0" smtClean="0"/>
          </a:p>
          <a:p>
            <a:pPr marL="514350" indent="-514350" eaLnBrk="1" hangingPunct="1"/>
            <a:r>
              <a:rPr lang="en-US" dirty="0" err="1" smtClean="0"/>
              <a:t>Mendeteksi</a:t>
            </a:r>
            <a:r>
              <a:rPr lang="en-US" dirty="0" smtClean="0"/>
              <a:t> </a:t>
            </a:r>
            <a:r>
              <a:rPr lang="en-US" dirty="0" err="1" smtClean="0"/>
              <a:t>inkonsistensi</a:t>
            </a:r>
            <a:r>
              <a:rPr lang="en-US" dirty="0" smtClean="0"/>
              <a:t> </a:t>
            </a:r>
            <a:r>
              <a:rPr lang="en-US" dirty="0" err="1" smtClean="0"/>
              <a:t>dan</a:t>
            </a:r>
            <a:r>
              <a:rPr lang="en-US" dirty="0" smtClean="0"/>
              <a:t> </a:t>
            </a:r>
            <a:r>
              <a:rPr lang="en-US" dirty="0" err="1" smtClean="0"/>
              <a:t>kesalahan</a:t>
            </a:r>
            <a:r>
              <a:rPr lang="en-US" dirty="0" smtClean="0"/>
              <a:t> </a:t>
            </a:r>
            <a:r>
              <a:rPr lang="en-US" dirty="0" err="1" smtClean="0"/>
              <a:t>umum</a:t>
            </a:r>
            <a:r>
              <a:rPr lang="en-US" dirty="0" smtClean="0"/>
              <a:t> </a:t>
            </a:r>
            <a:r>
              <a:rPr lang="en-US" dirty="0" err="1" smtClean="0"/>
              <a:t>dalam</a:t>
            </a:r>
            <a:r>
              <a:rPr lang="en-US" dirty="0" smtClean="0"/>
              <a:t> </a:t>
            </a:r>
            <a:r>
              <a:rPr lang="en-US" dirty="0" err="1" smtClean="0"/>
              <a:t>pemberian</a:t>
            </a:r>
            <a:r>
              <a:rPr lang="en-US" dirty="0" smtClean="0"/>
              <a:t> </a:t>
            </a:r>
            <a:r>
              <a:rPr lang="en-US" dirty="0" err="1" smtClean="0"/>
              <a:t>alasan</a:t>
            </a:r>
            <a:endParaRPr lang="en-US" dirty="0" smtClean="0"/>
          </a:p>
          <a:p>
            <a:pPr marL="514350" indent="-514350" eaLnBrk="1" hangingPunct="1"/>
            <a:r>
              <a:rPr lang="en-US" dirty="0" err="1" smtClean="0"/>
              <a:t>Memecahkan</a:t>
            </a:r>
            <a:r>
              <a:rPr lang="en-US" dirty="0" smtClean="0"/>
              <a:t> </a:t>
            </a:r>
            <a:r>
              <a:rPr lang="en-US" dirty="0" err="1" smtClean="0"/>
              <a:t>masalah</a:t>
            </a:r>
            <a:r>
              <a:rPr lang="en-US" dirty="0" smtClean="0"/>
              <a:t> </a:t>
            </a:r>
            <a:r>
              <a:rPr lang="en-US" dirty="0" err="1" smtClean="0"/>
              <a:t>secara</a:t>
            </a:r>
            <a:r>
              <a:rPr lang="en-US" dirty="0" smtClean="0"/>
              <a:t> </a:t>
            </a:r>
            <a:r>
              <a:rPr lang="en-US" dirty="0" err="1" smtClean="0"/>
              <a:t>sistematis</a:t>
            </a:r>
            <a:endParaRPr lang="en-US" dirty="0" smtClean="0"/>
          </a:p>
          <a:p>
            <a:pPr marL="514350" indent="-514350" eaLnBrk="1" hangingPunct="1"/>
            <a:r>
              <a:rPr lang="en-US" dirty="0" err="1" smtClean="0"/>
              <a:t>Mengidentifikasi</a:t>
            </a:r>
            <a:r>
              <a:rPr lang="en-US" dirty="0" smtClean="0"/>
              <a:t> </a:t>
            </a:r>
            <a:r>
              <a:rPr lang="en-US" dirty="0" err="1" smtClean="0"/>
              <a:t>relevansi</a:t>
            </a:r>
            <a:r>
              <a:rPr lang="en-US" dirty="0" smtClean="0"/>
              <a:t> </a:t>
            </a:r>
            <a:r>
              <a:rPr lang="en-US" dirty="0" err="1" smtClean="0"/>
              <a:t>dan</a:t>
            </a:r>
            <a:r>
              <a:rPr lang="en-US" dirty="0" smtClean="0"/>
              <a:t> </a:t>
            </a:r>
            <a:r>
              <a:rPr lang="en-US" dirty="0" err="1" smtClean="0"/>
              <a:t>kepentingan</a:t>
            </a:r>
            <a:r>
              <a:rPr lang="en-US" dirty="0" smtClean="0"/>
              <a:t> </a:t>
            </a:r>
            <a:r>
              <a:rPr lang="en-US" dirty="0" err="1" smtClean="0"/>
              <a:t>gagasan</a:t>
            </a:r>
            <a:endParaRPr lang="en-US" dirty="0" smtClean="0"/>
          </a:p>
          <a:p>
            <a:pPr marL="514350" indent="-514350" eaLnBrk="1" hangingPunct="1"/>
            <a:r>
              <a:rPr lang="en-US" dirty="0" err="1" smtClean="0"/>
              <a:t>Merefleksikan</a:t>
            </a:r>
            <a:r>
              <a:rPr lang="en-US" dirty="0" smtClean="0"/>
              <a:t> </a:t>
            </a:r>
            <a:r>
              <a:rPr lang="en-US" dirty="0" err="1" smtClean="0"/>
              <a:t>kebenaran</a:t>
            </a:r>
            <a:r>
              <a:rPr lang="en-US" dirty="0" smtClean="0"/>
              <a:t> </a:t>
            </a:r>
            <a:r>
              <a:rPr lang="en-US" dirty="0" err="1" smtClean="0"/>
              <a:t>keyakinan</a:t>
            </a:r>
            <a:r>
              <a:rPr lang="en-US" dirty="0" smtClean="0"/>
              <a:t> </a:t>
            </a:r>
            <a:r>
              <a:rPr lang="en-US" dirty="0" err="1" smtClean="0"/>
              <a:t>dan</a:t>
            </a:r>
            <a:r>
              <a:rPr lang="en-US" dirty="0" smtClean="0"/>
              <a:t> </a:t>
            </a:r>
            <a:r>
              <a:rPr lang="en-US" dirty="0" err="1" smtClean="0"/>
              <a:t>nilai-nilai</a:t>
            </a:r>
            <a:r>
              <a:rPr lang="en-US" dirty="0" smtClean="0"/>
              <a:t> </a:t>
            </a:r>
            <a:r>
              <a:rPr lang="en-US" dirty="0" err="1" smtClean="0"/>
              <a:t>diri</a:t>
            </a:r>
            <a:r>
              <a:rPr lang="en-US" dirty="0" smtClean="0"/>
              <a:t> </a:t>
            </a:r>
            <a:r>
              <a:rPr lang="en-US" dirty="0" err="1" smtClean="0"/>
              <a:t>sendiri</a:t>
            </a:r>
            <a:endParaRPr lang="id-ID"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371600" y="533400"/>
            <a:ext cx="6986588" cy="1038212"/>
          </a:xfrm>
        </p:spPr>
        <p:txBody>
          <a:bodyPr rtlCol="0">
            <a:normAutofit fontScale="90000"/>
          </a:bodyPr>
          <a:lstStyle/>
          <a:p>
            <a:pPr eaLnBrk="1" fontAlgn="auto" hangingPunct="1">
              <a:spcAft>
                <a:spcPts val="0"/>
              </a:spcAft>
              <a:defRPr/>
            </a:pPr>
            <a:r>
              <a:rPr lang="en-US" dirty="0" err="1" smtClean="0">
                <a:solidFill>
                  <a:schemeClr val="tx2">
                    <a:satMod val="130000"/>
                  </a:schemeClr>
                </a:solidFill>
              </a:rPr>
              <a:t>Perbedaan</a:t>
            </a:r>
            <a:r>
              <a:rPr lang="en-US" dirty="0" smtClean="0">
                <a:solidFill>
                  <a:schemeClr val="tx2">
                    <a:satMod val="130000"/>
                  </a:schemeClr>
                </a:solidFill>
              </a:rPr>
              <a:t> </a:t>
            </a:r>
            <a:r>
              <a:rPr lang="en-US" dirty="0" err="1" smtClean="0">
                <a:solidFill>
                  <a:schemeClr val="tx2">
                    <a:satMod val="130000"/>
                  </a:schemeClr>
                </a:solidFill>
              </a:rPr>
              <a:t>antara</a:t>
            </a:r>
            <a:r>
              <a:rPr lang="en-US" dirty="0" smtClean="0">
                <a:solidFill>
                  <a:schemeClr val="tx2">
                    <a:satMod val="130000"/>
                  </a:schemeClr>
                </a:solidFill>
              </a:rPr>
              <a:t> </a:t>
            </a:r>
            <a:r>
              <a:rPr lang="en-US" dirty="0" err="1" smtClean="0">
                <a:solidFill>
                  <a:schemeClr val="tx2">
                    <a:satMod val="130000"/>
                  </a:schemeClr>
                </a:solidFill>
              </a:rPr>
              <a:t>Pemikir</a:t>
            </a:r>
            <a:r>
              <a:rPr lang="en-US" dirty="0" smtClean="0">
                <a:solidFill>
                  <a:schemeClr val="tx2">
                    <a:satMod val="130000"/>
                  </a:schemeClr>
                </a:solidFill>
              </a:rPr>
              <a:t> </a:t>
            </a:r>
            <a:r>
              <a:rPr lang="en-US" dirty="0" err="1" smtClean="0">
                <a:solidFill>
                  <a:schemeClr val="tx2">
                    <a:satMod val="130000"/>
                  </a:schemeClr>
                </a:solidFill>
              </a:rPr>
              <a:t>Kritis</a:t>
            </a:r>
            <a:r>
              <a:rPr lang="en-US" dirty="0" smtClean="0">
                <a:solidFill>
                  <a:schemeClr val="tx2">
                    <a:satMod val="130000"/>
                  </a:schemeClr>
                </a:solidFill>
              </a:rPr>
              <a:t> </a:t>
            </a:r>
            <a:r>
              <a:rPr lang="en-US" dirty="0" err="1" smtClean="0">
                <a:solidFill>
                  <a:schemeClr val="tx2">
                    <a:satMod val="130000"/>
                  </a:schemeClr>
                </a:solidFill>
              </a:rPr>
              <a:t>dan</a:t>
            </a:r>
            <a:r>
              <a:rPr lang="en-US" dirty="0" smtClean="0">
                <a:solidFill>
                  <a:schemeClr val="tx2">
                    <a:satMod val="130000"/>
                  </a:schemeClr>
                </a:solidFill>
              </a:rPr>
              <a:t> </a:t>
            </a:r>
            <a:r>
              <a:rPr lang="en-US" dirty="0" err="1" smtClean="0">
                <a:solidFill>
                  <a:schemeClr val="tx2">
                    <a:satMod val="130000"/>
                  </a:schemeClr>
                </a:solidFill>
              </a:rPr>
              <a:t>Bukan</a:t>
            </a:r>
            <a:r>
              <a:rPr lang="en-US" dirty="0" smtClean="0">
                <a:solidFill>
                  <a:schemeClr val="tx2">
                    <a:satMod val="130000"/>
                  </a:schemeClr>
                </a:solidFill>
              </a:rPr>
              <a:t> </a:t>
            </a:r>
            <a:r>
              <a:rPr lang="en-US" dirty="0" err="1" smtClean="0">
                <a:solidFill>
                  <a:schemeClr val="tx2">
                    <a:satMod val="130000"/>
                  </a:schemeClr>
                </a:solidFill>
              </a:rPr>
              <a:t>Pemikir</a:t>
            </a:r>
            <a:r>
              <a:rPr lang="en-US" dirty="0" smtClean="0">
                <a:solidFill>
                  <a:schemeClr val="tx2">
                    <a:satMod val="130000"/>
                  </a:schemeClr>
                </a:solidFill>
              </a:rPr>
              <a:t> </a:t>
            </a:r>
            <a:r>
              <a:rPr lang="en-US" dirty="0" err="1" smtClean="0">
                <a:solidFill>
                  <a:schemeClr val="tx2">
                    <a:satMod val="130000"/>
                  </a:schemeClr>
                </a:solidFill>
              </a:rPr>
              <a:t>Kritis</a:t>
            </a:r>
            <a:endParaRPr lang="en-US" dirty="0">
              <a:solidFill>
                <a:schemeClr val="tx2">
                  <a:satMod val="130000"/>
                </a:schemeClr>
              </a:solidFill>
            </a:endParaRPr>
          </a:p>
        </p:txBody>
      </p:sp>
      <p:sp>
        <p:nvSpPr>
          <p:cNvPr id="30723" name="Rectangle 3"/>
          <p:cNvSpPr>
            <a:spLocks noGrp="1" noChangeArrowheads="1"/>
          </p:cNvSpPr>
          <p:nvPr>
            <p:ph idx="1"/>
          </p:nvPr>
        </p:nvSpPr>
        <p:spPr>
          <a:xfrm>
            <a:off x="249238" y="1819275"/>
            <a:ext cx="5715000" cy="4095750"/>
          </a:xfrm>
        </p:spPr>
        <p:txBody>
          <a:bodyPr>
            <a:normAutofit fontScale="92500" lnSpcReduction="10000"/>
          </a:bodyPr>
          <a:lstStyle/>
          <a:p>
            <a:pPr eaLnBrk="1" hangingPunct="1">
              <a:lnSpc>
                <a:spcPct val="90000"/>
              </a:lnSpc>
            </a:pPr>
            <a:r>
              <a:rPr lang="en-US" sz="2800" b="1" smtClean="0"/>
              <a:t>Pemikir kritis</a:t>
            </a:r>
          </a:p>
          <a:p>
            <a:pPr lvl="1" eaLnBrk="1" hangingPunct="1">
              <a:lnSpc>
                <a:spcPct val="90000"/>
              </a:lnSpc>
              <a:buFont typeface="Symbol" pitchFamily="16" charset="2"/>
              <a:buChar char="-"/>
            </a:pPr>
            <a:r>
              <a:rPr lang="en-US" sz="2200" smtClean="0"/>
              <a:t>Cepat mengidentifikasi informasi yang relevan, memisahkannya dari informasi yang irelevan</a:t>
            </a:r>
          </a:p>
          <a:p>
            <a:pPr lvl="1" eaLnBrk="1" hangingPunct="1">
              <a:lnSpc>
                <a:spcPct val="90000"/>
              </a:lnSpc>
              <a:buFont typeface="Symbol" pitchFamily="16" charset="2"/>
              <a:buChar char="-"/>
            </a:pPr>
            <a:r>
              <a:rPr lang="en-US" sz="2200" smtClean="0"/>
              <a:t>Dapat memanfaatkan informasi untuk merumuskan solusi masalah atau mengambil keputusan, dan jika perlu mencari informasi tambahan yang relevan</a:t>
            </a:r>
          </a:p>
          <a:p>
            <a:pPr eaLnBrk="1" hangingPunct="1">
              <a:lnSpc>
                <a:spcPct val="90000"/>
              </a:lnSpc>
            </a:pPr>
            <a:r>
              <a:rPr lang="en-US" sz="3000" b="1" smtClean="0"/>
              <a:t>Bukan pemikir kritis</a:t>
            </a:r>
          </a:p>
          <a:p>
            <a:pPr lvl="1" eaLnBrk="1" hangingPunct="1">
              <a:lnSpc>
                <a:spcPct val="90000"/>
              </a:lnSpc>
              <a:buFont typeface="Symbol" pitchFamily="16" charset="2"/>
              <a:buChar char="-"/>
            </a:pPr>
            <a:r>
              <a:rPr lang="en-US" sz="2200" smtClean="0"/>
              <a:t>Mengumpulkan fakta dan informasi, memandang semua informasi sama pentingnya</a:t>
            </a:r>
          </a:p>
          <a:p>
            <a:pPr lvl="1" eaLnBrk="1" hangingPunct="1">
              <a:lnSpc>
                <a:spcPct val="90000"/>
              </a:lnSpc>
              <a:buFont typeface="Symbol" pitchFamily="16" charset="2"/>
              <a:buChar char="-"/>
            </a:pPr>
            <a:r>
              <a:rPr lang="en-US" sz="2200" smtClean="0"/>
              <a:t>Tidak melihat, menangkap, maupun memikirkan masalah inti</a:t>
            </a:r>
          </a:p>
        </p:txBody>
      </p:sp>
      <p:pic>
        <p:nvPicPr>
          <p:cNvPr id="16388" name="Picture 6" descr="http://pickettsmill.typepad.com/.a/6a00e5509b3be68834010536ca989e970b-800wi"/>
          <p:cNvPicPr>
            <a:picLocks noChangeAspect="1" noChangeArrowheads="1"/>
          </p:cNvPicPr>
          <p:nvPr/>
        </p:nvPicPr>
        <p:blipFill>
          <a:blip r:embed="rId2"/>
          <a:srcRect/>
          <a:stretch>
            <a:fillRect/>
          </a:stretch>
        </p:blipFill>
        <p:spPr bwMode="auto">
          <a:xfrm>
            <a:off x="5986463" y="1928813"/>
            <a:ext cx="3157537" cy="45005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14438" y="577850"/>
            <a:ext cx="7143750" cy="1143000"/>
          </a:xfrm>
        </p:spPr>
        <p:txBody>
          <a:bodyPr rtlCol="0">
            <a:normAutofit/>
          </a:bodyPr>
          <a:lstStyle/>
          <a:p>
            <a:pPr eaLnBrk="1" fontAlgn="auto" hangingPunct="1">
              <a:spcAft>
                <a:spcPts val="0"/>
              </a:spcAft>
              <a:defRPr/>
            </a:pPr>
            <a:r>
              <a:rPr lang="en-US" smtClean="0">
                <a:solidFill>
                  <a:schemeClr val="tx2">
                    <a:satMod val="130000"/>
                  </a:schemeClr>
                </a:solidFill>
              </a:rPr>
              <a:t>Mengapa Berpikir Kritis?</a:t>
            </a:r>
            <a:endParaRPr lang="en-US">
              <a:solidFill>
                <a:schemeClr val="tx2">
                  <a:satMod val="130000"/>
                </a:schemeClr>
              </a:solidFill>
            </a:endParaRPr>
          </a:p>
        </p:txBody>
      </p:sp>
      <p:sp>
        <p:nvSpPr>
          <p:cNvPr id="17411" name="Rectangle 3"/>
          <p:cNvSpPr>
            <a:spLocks noGrp="1" noChangeArrowheads="1"/>
          </p:cNvSpPr>
          <p:nvPr>
            <p:ph idx="1"/>
          </p:nvPr>
        </p:nvSpPr>
        <p:spPr>
          <a:xfrm>
            <a:off x="928688" y="2209800"/>
            <a:ext cx="7143750" cy="2214563"/>
          </a:xfrm>
        </p:spPr>
        <p:txBody>
          <a:bodyPr/>
          <a:lstStyle/>
          <a:p>
            <a:pPr marL="441325" indent="-514350" eaLnBrk="1" hangingPunct="1">
              <a:spcBef>
                <a:spcPct val="0"/>
              </a:spcBef>
            </a:pPr>
            <a:r>
              <a:rPr lang="en-US" sz="2800" smtClean="0"/>
              <a:t>Berpikir kritis memungkinkan anda memanfaatkan potensi anda dalam melihat masalah, memecahkan masalah, menciptakan, dan menyadari diri</a:t>
            </a:r>
          </a:p>
        </p:txBody>
      </p:sp>
      <p:pic>
        <p:nvPicPr>
          <p:cNvPr id="17412" name="Picture 5" descr="http://www.paulhobson.com/wordpress/wp-content/uploads/2008/10/critical-thinking.jpg"/>
          <p:cNvPicPr>
            <a:picLocks noChangeAspect="1" noChangeArrowheads="1"/>
          </p:cNvPicPr>
          <p:nvPr/>
        </p:nvPicPr>
        <p:blipFill>
          <a:blip r:embed="rId2"/>
          <a:srcRect/>
          <a:stretch>
            <a:fillRect/>
          </a:stretch>
        </p:blipFill>
        <p:spPr bwMode="auto">
          <a:xfrm>
            <a:off x="2127250" y="4214813"/>
            <a:ext cx="4286250" cy="1905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57250" y="357188"/>
            <a:ext cx="7772400" cy="1143000"/>
          </a:xfrm>
        </p:spPr>
        <p:txBody>
          <a:bodyPr>
            <a:normAutofit fontScale="90000"/>
          </a:bodyPr>
          <a:lstStyle/>
          <a:p>
            <a:pPr eaLnBrk="1" hangingPunct="1"/>
            <a:r>
              <a:rPr lang="en-US" smtClean="0"/>
              <a:t>Mengapa Berpikir Kritis Penting, Sehingga Perlu Dipelajari?</a:t>
            </a:r>
            <a:endParaRPr lang="id-ID" smtClean="0"/>
          </a:p>
        </p:txBody>
      </p:sp>
      <p:sp>
        <p:nvSpPr>
          <p:cNvPr id="18435" name="Content Placeholder 2"/>
          <p:cNvSpPr>
            <a:spLocks noGrp="1"/>
          </p:cNvSpPr>
          <p:nvPr>
            <p:ph idx="1"/>
          </p:nvPr>
        </p:nvSpPr>
        <p:spPr>
          <a:xfrm>
            <a:off x="857250" y="1928802"/>
            <a:ext cx="7772400" cy="4357698"/>
          </a:xfrm>
        </p:spPr>
        <p:txBody>
          <a:bodyPr>
            <a:normAutofit/>
          </a:bodyPr>
          <a:lstStyle/>
          <a:p>
            <a:pPr eaLnBrk="1" hangingPunct="1"/>
            <a:r>
              <a:rPr lang="en-US" dirty="0" err="1" smtClean="0">
                <a:latin typeface="Calibri" pitchFamily="34" charset="0"/>
                <a:cs typeface="Calibri" pitchFamily="34" charset="0"/>
              </a:rPr>
              <a:t>Berpikir</a:t>
            </a:r>
            <a:r>
              <a:rPr lang="en-US" dirty="0" smtClean="0">
                <a:latin typeface="Calibri" pitchFamily="34" charset="0"/>
                <a:cs typeface="Calibri" pitchFamily="34" charset="0"/>
              </a:rPr>
              <a:t> </a:t>
            </a:r>
            <a:r>
              <a:rPr lang="en-US" dirty="0" err="1" smtClean="0">
                <a:latin typeface="Calibri" pitchFamily="34" charset="0"/>
                <a:cs typeface="Calibri" pitchFamily="34" charset="0"/>
              </a:rPr>
              <a:t>kritis</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merupakan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keterampilan</a:t>
            </a:r>
            <a:r>
              <a:rPr lang="en-US" dirty="0" smtClean="0">
                <a:latin typeface="Calibri" pitchFamily="34" charset="0"/>
                <a:cs typeface="Calibri" pitchFamily="34" charset="0"/>
              </a:rPr>
              <a:t> universal. </a:t>
            </a:r>
          </a:p>
          <a:p>
            <a:pPr eaLnBrk="1" hangingPunct="1"/>
            <a:r>
              <a:rPr lang="en-US" dirty="0" err="1" smtClean="0">
                <a:latin typeface="Calibri" pitchFamily="34" charset="0"/>
                <a:cs typeface="Calibri" pitchFamily="34" charset="0"/>
              </a:rPr>
              <a:t>Berpikir</a:t>
            </a:r>
            <a:r>
              <a:rPr lang="en-US" dirty="0" smtClean="0">
                <a:latin typeface="Calibri" pitchFamily="34" charset="0"/>
                <a:cs typeface="Calibri" pitchFamily="34" charset="0"/>
              </a:rPr>
              <a:t> </a:t>
            </a:r>
            <a:r>
              <a:rPr lang="en-US" dirty="0" err="1" smtClean="0">
                <a:latin typeface="Calibri" pitchFamily="34" charset="0"/>
                <a:cs typeface="Calibri" pitchFamily="34" charset="0"/>
              </a:rPr>
              <a:t>kritis</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sangat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penting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a:t>
            </a:r>
            <a:r>
              <a:rPr lang="en-US" dirty="0" smtClean="0">
                <a:latin typeface="Calibri" pitchFamily="34" charset="0"/>
                <a:cs typeface="Calibri" pitchFamily="34" charset="0"/>
              </a:rPr>
              <a:t> </a:t>
            </a:r>
            <a:r>
              <a:rPr lang="en-US" dirty="0" err="1" smtClean="0">
                <a:latin typeface="Calibri" pitchFamily="34" charset="0"/>
                <a:cs typeface="Calibri" pitchFamily="34" charset="0"/>
              </a:rPr>
              <a:t>abad</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a:t>
            </a:r>
            <a:r>
              <a:rPr lang="en-US" dirty="0" smtClean="0">
                <a:latin typeface="Calibri" pitchFamily="34" charset="0"/>
                <a:cs typeface="Calibri" pitchFamily="34" charset="0"/>
              </a:rPr>
              <a:t> 21. </a:t>
            </a:r>
            <a:endParaRPr lang="id-ID" dirty="0" smtClean="0">
              <a:latin typeface="Calibri" pitchFamily="34" charset="0"/>
              <a:cs typeface="Calibri" pitchFamily="34" charset="0"/>
            </a:endParaRPr>
          </a:p>
          <a:p>
            <a:r>
              <a:rPr lang="en-US" sz="3200" dirty="0" err="1" smtClean="0">
                <a:latin typeface="Calibri" pitchFamily="34" charset="0"/>
                <a:cs typeface="Calibri" pitchFamily="34" charset="0"/>
              </a:rPr>
              <a:t>Berpikir</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kritis</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meningkatkan</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keterampilan</a:t>
            </a:r>
            <a:r>
              <a:rPr lang="en-US" sz="3200" dirty="0" smtClean="0">
                <a:latin typeface="Calibri" pitchFamily="34" charset="0"/>
                <a:cs typeface="Calibri" pitchFamily="34" charset="0"/>
              </a:rPr>
              <a:t> verbal </a:t>
            </a:r>
            <a:r>
              <a:rPr lang="en-US" sz="3200" dirty="0" err="1" smtClean="0">
                <a:latin typeface="Calibri" pitchFamily="34" charset="0"/>
                <a:cs typeface="Calibri" pitchFamily="34" charset="0"/>
              </a:rPr>
              <a:t>dan</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analitik</a:t>
            </a:r>
            <a:r>
              <a:rPr lang="en-US" sz="3200" dirty="0" smtClean="0">
                <a:latin typeface="Calibri" pitchFamily="34" charset="0"/>
                <a:cs typeface="Calibri" pitchFamily="34" charset="0"/>
              </a:rPr>
              <a:t>. </a:t>
            </a:r>
          </a:p>
          <a:p>
            <a:r>
              <a:rPr lang="en-US" sz="3200" dirty="0" err="1" smtClean="0">
                <a:latin typeface="Calibri" pitchFamily="34" charset="0"/>
                <a:cs typeface="Calibri" pitchFamily="34" charset="0"/>
              </a:rPr>
              <a:t>Berpikir</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kritis</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meningkatkan</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kreativitas</a:t>
            </a:r>
            <a:r>
              <a:rPr lang="en-US" sz="3200" dirty="0" smtClean="0">
                <a:latin typeface="Calibri" pitchFamily="34" charset="0"/>
                <a:cs typeface="Calibri" pitchFamily="34" charset="0"/>
              </a:rPr>
              <a:t>.</a:t>
            </a:r>
            <a:endParaRPr lang="id-ID" sz="3200" dirty="0" smtClean="0">
              <a:latin typeface="Calibri" pitchFamily="34" charset="0"/>
              <a:cs typeface="Calibri" pitchFamily="34" charset="0"/>
            </a:endParaRPr>
          </a:p>
          <a:p>
            <a:r>
              <a:rPr lang="en-US" sz="3200" dirty="0" err="1" smtClean="0">
                <a:latin typeface="Calibri" pitchFamily="34" charset="0"/>
                <a:cs typeface="Calibri" pitchFamily="34" charset="0"/>
              </a:rPr>
              <a:t>Berpikir</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kritis</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penting</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untuk</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refleksi</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diri</a:t>
            </a:r>
            <a:r>
              <a:rPr lang="en-US" sz="3200" dirty="0" smtClean="0">
                <a:latin typeface="Calibri" pitchFamily="34" charset="0"/>
                <a:cs typeface="Calibri" pitchFamily="34" charset="0"/>
              </a:rPr>
              <a:t> </a:t>
            </a:r>
            <a:endParaRPr lang="id-ID" sz="3200" dirty="0" smtClean="0">
              <a:latin typeface="Calibri" pitchFamily="34" charset="0"/>
              <a:cs typeface="Calibri" pitchFamily="34" charset="0"/>
            </a:endParaRPr>
          </a:p>
          <a:p>
            <a:pPr eaLnBrk="1" hangingPunct="1"/>
            <a:endParaRPr lang="id-ID"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87425" y="500063"/>
            <a:ext cx="7499350" cy="1143000"/>
          </a:xfrm>
        </p:spPr>
        <p:txBody>
          <a:bodyPr rtlCol="0">
            <a:normAutofit fontScale="90000"/>
          </a:bodyPr>
          <a:lstStyle/>
          <a:p>
            <a:pPr eaLnBrk="1" fontAlgn="auto" hangingPunct="1">
              <a:spcAft>
                <a:spcPts val="0"/>
              </a:spcAft>
              <a:defRPr/>
            </a:pPr>
            <a:r>
              <a:rPr lang="en-US" dirty="0" err="1" smtClean="0">
                <a:solidFill>
                  <a:schemeClr val="tx2">
                    <a:satMod val="130000"/>
                  </a:schemeClr>
                </a:solidFill>
              </a:rPr>
              <a:t>Manfaat</a:t>
            </a:r>
            <a:r>
              <a:rPr lang="en-US" dirty="0" smtClean="0">
                <a:solidFill>
                  <a:schemeClr val="tx2">
                    <a:satMod val="130000"/>
                  </a:schemeClr>
                </a:solidFill>
              </a:rPr>
              <a:t> </a:t>
            </a:r>
            <a:r>
              <a:rPr lang="en-US" dirty="0" err="1" smtClean="0">
                <a:solidFill>
                  <a:schemeClr val="tx2">
                    <a:satMod val="130000"/>
                  </a:schemeClr>
                </a:solidFill>
              </a:rPr>
              <a:t>Berpikir</a:t>
            </a:r>
            <a:r>
              <a:rPr lang="en-US" dirty="0" smtClean="0">
                <a:solidFill>
                  <a:schemeClr val="tx2">
                    <a:satMod val="130000"/>
                  </a:schemeClr>
                </a:solidFill>
              </a:rPr>
              <a:t> </a:t>
            </a:r>
            <a:r>
              <a:rPr lang="en-US" dirty="0" err="1" smtClean="0">
                <a:solidFill>
                  <a:schemeClr val="tx2">
                    <a:satMod val="130000"/>
                  </a:schemeClr>
                </a:solidFill>
              </a:rPr>
              <a:t>Kritis</a:t>
            </a:r>
            <a:r>
              <a:rPr lang="en-US" dirty="0" smtClean="0">
                <a:solidFill>
                  <a:schemeClr val="tx2">
                    <a:satMod val="130000"/>
                  </a:schemeClr>
                </a:solidFill>
              </a:rPr>
              <a:t> </a:t>
            </a:r>
            <a:r>
              <a:rPr lang="en-US" dirty="0" err="1" smtClean="0">
                <a:solidFill>
                  <a:schemeClr val="tx2">
                    <a:satMod val="130000"/>
                  </a:schemeClr>
                </a:solidFill>
              </a:rPr>
              <a:t>bagi</a:t>
            </a:r>
            <a:r>
              <a:rPr lang="en-US" dirty="0" smtClean="0">
                <a:solidFill>
                  <a:schemeClr val="tx2">
                    <a:satMod val="130000"/>
                  </a:schemeClr>
                </a:solidFill>
              </a:rPr>
              <a:t> </a:t>
            </a:r>
            <a:r>
              <a:rPr lang="en-US" dirty="0" err="1" smtClean="0">
                <a:solidFill>
                  <a:schemeClr val="tx2">
                    <a:satMod val="130000"/>
                  </a:schemeClr>
                </a:solidFill>
              </a:rPr>
              <a:t>Mahasiswa</a:t>
            </a:r>
            <a:endParaRPr lang="en-US" dirty="0">
              <a:solidFill>
                <a:schemeClr val="tx2">
                  <a:satMod val="130000"/>
                </a:schemeClr>
              </a:solidFill>
            </a:endParaRPr>
          </a:p>
        </p:txBody>
      </p:sp>
      <p:sp>
        <p:nvSpPr>
          <p:cNvPr id="21507" name="Rectangle 3"/>
          <p:cNvSpPr>
            <a:spLocks noGrp="1" noChangeArrowheads="1"/>
          </p:cNvSpPr>
          <p:nvPr>
            <p:ph idx="1"/>
          </p:nvPr>
        </p:nvSpPr>
        <p:spPr>
          <a:xfrm>
            <a:off x="479425" y="1928813"/>
            <a:ext cx="8021665" cy="4114800"/>
          </a:xfrm>
        </p:spPr>
        <p:txBody>
          <a:bodyPr>
            <a:normAutofit/>
          </a:bodyPr>
          <a:lstStyle/>
          <a:p>
            <a:pPr marL="514350" indent="-514350" eaLnBrk="1" hangingPunct="1">
              <a:lnSpc>
                <a:spcPct val="90000"/>
              </a:lnSpc>
              <a:buFont typeface="Franklin Gothic Book" pitchFamily="32" charset="0"/>
              <a:buAutoNum type="arabicPeriod"/>
            </a:pPr>
            <a:r>
              <a:rPr lang="en-US" sz="2400" dirty="0" err="1" smtClean="0">
                <a:latin typeface="Calibri" pitchFamily="34" charset="0"/>
                <a:cs typeface="Calibri" pitchFamily="34" charset="0"/>
              </a:rPr>
              <a:t>Membantu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memperoleh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pengetahuan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memperbaiki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teori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memperkuat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argumen</a:t>
            </a:r>
            <a:endParaRPr lang="en-US" sz="2400" dirty="0" smtClean="0">
              <a:latin typeface="Calibri" pitchFamily="34" charset="0"/>
              <a:cs typeface="Calibri" pitchFamily="34" charset="0"/>
            </a:endParaRPr>
          </a:p>
          <a:p>
            <a:pPr marL="514350" indent="-514350" eaLnBrk="1" hangingPunct="1">
              <a:lnSpc>
                <a:spcPct val="90000"/>
              </a:lnSpc>
              <a:buFont typeface="Franklin Gothic Book" pitchFamily="32" charset="0"/>
              <a:buAutoNum type="arabicPeriod"/>
            </a:pPr>
            <a:r>
              <a:rPr lang="en-US" sz="2400" dirty="0" err="1" smtClean="0">
                <a:latin typeface="Calibri" pitchFamily="34" charset="0"/>
                <a:cs typeface="Calibri" pitchFamily="34" charset="0"/>
              </a:rPr>
              <a:t>Mengemukakan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merumuskan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pertanyaan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jelas</a:t>
            </a:r>
            <a:endParaRPr lang="en-US" sz="2400" dirty="0" smtClean="0">
              <a:latin typeface="Calibri" pitchFamily="34" charset="0"/>
              <a:cs typeface="Calibri" pitchFamily="34" charset="0"/>
            </a:endParaRPr>
          </a:p>
          <a:p>
            <a:pPr marL="514350" indent="-514350" eaLnBrk="1" hangingPunct="1">
              <a:lnSpc>
                <a:spcPct val="90000"/>
              </a:lnSpc>
              <a:buFont typeface="Franklin Gothic Book" pitchFamily="32" charset="0"/>
              <a:buAutoNum type="arabicPeriod"/>
            </a:pPr>
            <a:r>
              <a:rPr lang="en-US" sz="2400" dirty="0" err="1" smtClean="0">
                <a:latin typeface="Calibri" pitchFamily="34" charset="0"/>
                <a:cs typeface="Calibri" pitchFamily="34" charset="0"/>
              </a:rPr>
              <a:t>Mengumpulkan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menilai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menafsirkan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informasi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efektif</a:t>
            </a:r>
            <a:endParaRPr lang="en-US" sz="2400" dirty="0" smtClean="0">
              <a:latin typeface="Calibri" pitchFamily="34" charset="0"/>
              <a:cs typeface="Calibri" pitchFamily="34" charset="0"/>
            </a:endParaRPr>
          </a:p>
          <a:p>
            <a:pPr marL="514350" indent="-514350" eaLnBrk="1" hangingPunct="1">
              <a:lnSpc>
                <a:spcPct val="90000"/>
              </a:lnSpc>
              <a:buFont typeface="Franklin Gothic Book" pitchFamily="32" charset="0"/>
              <a:buAutoNum type="arabicPeriod"/>
            </a:pPr>
            <a:r>
              <a:rPr lang="en-US" sz="2400" dirty="0" err="1" smtClean="0">
                <a:latin typeface="Calibri" pitchFamily="34" charset="0"/>
                <a:cs typeface="Calibri" pitchFamily="34" charset="0"/>
              </a:rPr>
              <a:t>Membuat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kesimpulan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menemukan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solusi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berdasarkan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alasan</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kuat</a:t>
            </a:r>
            <a:endParaRPr lang="en-US" sz="2400" dirty="0" smtClean="0">
              <a:latin typeface="Calibri" pitchFamily="34" charset="0"/>
              <a:cs typeface="Calibri" pitchFamily="34" charset="0"/>
            </a:endParaRPr>
          </a:p>
          <a:p>
            <a:pPr marL="514350" indent="-514350" eaLnBrk="1" hangingPunct="1">
              <a:lnSpc>
                <a:spcPct val="90000"/>
              </a:lnSpc>
              <a:buFont typeface="Franklin Gothic Book" pitchFamily="32" charset="0"/>
              <a:buAutoNum type="arabicPeriod"/>
            </a:pPr>
            <a:r>
              <a:rPr lang="en-US" sz="2400" dirty="0" err="1" smtClean="0">
                <a:latin typeface="Calibri" pitchFamily="34" charset="0"/>
                <a:cs typeface="Calibri" pitchFamily="34" charset="0"/>
              </a:rPr>
              <a:t>Membiasakan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berpikiran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terbuka</a:t>
            </a:r>
            <a:endParaRPr lang="en-US" sz="2400" dirty="0" smtClean="0">
              <a:latin typeface="Calibri" pitchFamily="34" charset="0"/>
              <a:cs typeface="Calibri" pitchFamily="34" charset="0"/>
            </a:endParaRPr>
          </a:p>
          <a:p>
            <a:pPr marL="514350" indent="-514350" eaLnBrk="1" hangingPunct="1">
              <a:lnSpc>
                <a:spcPct val="90000"/>
              </a:lnSpc>
              <a:buFont typeface="Franklin Gothic Book" pitchFamily="32" charset="0"/>
              <a:buAutoNum type="arabicPeriod"/>
            </a:pPr>
            <a:r>
              <a:rPr lang="en-US" sz="2400" dirty="0" err="1" smtClean="0">
                <a:latin typeface="Calibri" pitchFamily="34" charset="0"/>
                <a:cs typeface="Calibri" pitchFamily="34" charset="0"/>
              </a:rPr>
              <a:t>Mengkomunikasikan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gagasan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pendapat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solusi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jelas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kepada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lainnya</a:t>
            </a:r>
            <a:endParaRPr lang="en-US" sz="2400" dirty="0" smtClean="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12"/>
          <p:cNvGrpSpPr>
            <a:grpSpLocks/>
          </p:cNvGrpSpPr>
          <p:nvPr/>
        </p:nvGrpSpPr>
        <p:grpSpPr bwMode="auto">
          <a:xfrm>
            <a:off x="1000125" y="2000250"/>
            <a:ext cx="7467600" cy="3795713"/>
            <a:chOff x="914400" y="1676400"/>
            <a:chExt cx="7467600" cy="3795713"/>
          </a:xfrm>
        </p:grpSpPr>
        <p:sp>
          <p:nvSpPr>
            <p:cNvPr id="24583" name="Text Box 3"/>
            <p:cNvSpPr txBox="1">
              <a:spLocks noChangeArrowheads="1"/>
            </p:cNvSpPr>
            <p:nvPr/>
          </p:nvSpPr>
          <p:spPr bwMode="auto">
            <a:xfrm>
              <a:off x="914400" y="1676400"/>
              <a:ext cx="7467600" cy="523220"/>
            </a:xfrm>
            <a:prstGeom prst="rect">
              <a:avLst/>
            </a:prstGeom>
            <a:noFill/>
            <a:ln w="9525">
              <a:noFill/>
              <a:miter lim="800000"/>
              <a:headEnd/>
              <a:tailEnd/>
            </a:ln>
          </p:spPr>
          <p:txBody>
            <a:bodyPr>
              <a:spAutoFit/>
            </a:bodyPr>
            <a:lstStyle/>
            <a:p>
              <a:pPr>
                <a:spcBef>
                  <a:spcPct val="50000"/>
                </a:spcBef>
              </a:pPr>
              <a:r>
                <a:rPr lang="en-US" sz="2800">
                  <a:latin typeface="Perpetua" pitchFamily="16" charset="0"/>
                </a:rPr>
                <a:t>Taksonomi Bloom tentang domain </a:t>
              </a:r>
              <a:r>
                <a:rPr lang="en-US" sz="2800" b="1">
                  <a:latin typeface="Perpetua" pitchFamily="16" charset="0"/>
                </a:rPr>
                <a:t>kognitif</a:t>
              </a:r>
              <a:r>
                <a:rPr lang="en-US" sz="2800">
                  <a:latin typeface="Perpetua" pitchFamily="16" charset="0"/>
                </a:rPr>
                <a:t>:</a:t>
              </a:r>
            </a:p>
          </p:txBody>
        </p:sp>
        <p:sp>
          <p:nvSpPr>
            <p:cNvPr id="24584" name="Text Box 4"/>
            <p:cNvSpPr txBox="1">
              <a:spLocks noChangeArrowheads="1"/>
            </p:cNvSpPr>
            <p:nvPr/>
          </p:nvSpPr>
          <p:spPr bwMode="auto">
            <a:xfrm>
              <a:off x="1371600" y="2286000"/>
              <a:ext cx="4876800" cy="519113"/>
            </a:xfrm>
            <a:prstGeom prst="rect">
              <a:avLst/>
            </a:prstGeom>
            <a:noFill/>
            <a:ln w="9525">
              <a:noFill/>
              <a:miter lim="800000"/>
              <a:headEnd/>
              <a:tailEnd/>
            </a:ln>
          </p:spPr>
          <p:txBody>
            <a:bodyPr>
              <a:spAutoFit/>
            </a:bodyPr>
            <a:lstStyle/>
            <a:p>
              <a:pPr>
                <a:spcBef>
                  <a:spcPct val="50000"/>
                </a:spcBef>
                <a:buFontTx/>
                <a:buChar char="•"/>
              </a:pPr>
              <a:r>
                <a:rPr lang="en-US" sz="2800">
                  <a:solidFill>
                    <a:srgbClr val="FF0000"/>
                  </a:solidFill>
                  <a:latin typeface="Perpetua" pitchFamily="16" charset="0"/>
                </a:rPr>
                <a:t> </a:t>
              </a:r>
              <a:r>
                <a:rPr lang="en-US" sz="2800" b="1">
                  <a:solidFill>
                    <a:srgbClr val="FF0000"/>
                  </a:solidFill>
                  <a:latin typeface="Perpetua" pitchFamily="16" charset="0"/>
                </a:rPr>
                <a:t>Knowledge</a:t>
              </a:r>
              <a:r>
                <a:rPr lang="en-US" sz="2800">
                  <a:solidFill>
                    <a:srgbClr val="FF0000"/>
                  </a:solidFill>
                  <a:latin typeface="Perpetua" pitchFamily="16" charset="0"/>
                </a:rPr>
                <a:t> </a:t>
              </a:r>
              <a:r>
                <a:rPr lang="en-US" sz="2800">
                  <a:latin typeface="Perpetua" pitchFamily="16" charset="0"/>
                </a:rPr>
                <a:t>(Pengetahuan)</a:t>
              </a:r>
            </a:p>
          </p:txBody>
        </p:sp>
        <p:sp>
          <p:nvSpPr>
            <p:cNvPr id="24585" name="Text Box 5"/>
            <p:cNvSpPr txBox="1">
              <a:spLocks noChangeArrowheads="1"/>
            </p:cNvSpPr>
            <p:nvPr/>
          </p:nvSpPr>
          <p:spPr bwMode="auto">
            <a:xfrm>
              <a:off x="1371600" y="2819400"/>
              <a:ext cx="4876800" cy="519113"/>
            </a:xfrm>
            <a:prstGeom prst="rect">
              <a:avLst/>
            </a:prstGeom>
            <a:noFill/>
            <a:ln w="9525">
              <a:noFill/>
              <a:miter lim="800000"/>
              <a:headEnd/>
              <a:tailEnd/>
            </a:ln>
          </p:spPr>
          <p:txBody>
            <a:bodyPr>
              <a:spAutoFit/>
            </a:bodyPr>
            <a:lstStyle/>
            <a:p>
              <a:pPr>
                <a:spcBef>
                  <a:spcPct val="50000"/>
                </a:spcBef>
                <a:buFontTx/>
                <a:buChar char="•"/>
              </a:pPr>
              <a:r>
                <a:rPr lang="en-US" sz="2800">
                  <a:solidFill>
                    <a:srgbClr val="00B050"/>
                  </a:solidFill>
                  <a:latin typeface="Perpetua" pitchFamily="16" charset="0"/>
                </a:rPr>
                <a:t> </a:t>
              </a:r>
              <a:r>
                <a:rPr lang="en-US" sz="2800" b="1">
                  <a:solidFill>
                    <a:srgbClr val="00B050"/>
                  </a:solidFill>
                  <a:latin typeface="Perpetua" pitchFamily="16" charset="0"/>
                </a:rPr>
                <a:t>Comprehension</a:t>
              </a:r>
              <a:r>
                <a:rPr lang="en-US" sz="2800">
                  <a:solidFill>
                    <a:srgbClr val="00B050"/>
                  </a:solidFill>
                  <a:latin typeface="Perpetua" pitchFamily="16" charset="0"/>
                </a:rPr>
                <a:t> </a:t>
              </a:r>
              <a:r>
                <a:rPr lang="en-US" sz="2800">
                  <a:latin typeface="Perpetua" pitchFamily="16" charset="0"/>
                </a:rPr>
                <a:t>(Pemahaman)</a:t>
              </a:r>
            </a:p>
          </p:txBody>
        </p:sp>
        <p:sp>
          <p:nvSpPr>
            <p:cNvPr id="24586" name="Text Box 6"/>
            <p:cNvSpPr txBox="1">
              <a:spLocks noChangeArrowheads="1"/>
            </p:cNvSpPr>
            <p:nvPr/>
          </p:nvSpPr>
          <p:spPr bwMode="auto">
            <a:xfrm>
              <a:off x="1371600" y="3352800"/>
              <a:ext cx="4876800" cy="519113"/>
            </a:xfrm>
            <a:prstGeom prst="rect">
              <a:avLst/>
            </a:prstGeom>
            <a:noFill/>
            <a:ln w="9525">
              <a:noFill/>
              <a:miter lim="800000"/>
              <a:headEnd/>
              <a:tailEnd/>
            </a:ln>
          </p:spPr>
          <p:txBody>
            <a:bodyPr>
              <a:spAutoFit/>
            </a:bodyPr>
            <a:lstStyle/>
            <a:p>
              <a:pPr>
                <a:spcBef>
                  <a:spcPct val="50000"/>
                </a:spcBef>
                <a:buFontTx/>
                <a:buChar char="•"/>
              </a:pPr>
              <a:r>
                <a:rPr lang="en-US" sz="2800">
                  <a:solidFill>
                    <a:srgbClr val="00B0F0"/>
                  </a:solidFill>
                  <a:latin typeface="Perpetua" pitchFamily="16" charset="0"/>
                </a:rPr>
                <a:t> </a:t>
              </a:r>
              <a:r>
                <a:rPr lang="en-US" sz="2800" b="1">
                  <a:solidFill>
                    <a:srgbClr val="00B0F0"/>
                  </a:solidFill>
                  <a:latin typeface="Perpetua" pitchFamily="16" charset="0"/>
                </a:rPr>
                <a:t>Application</a:t>
              </a:r>
              <a:r>
                <a:rPr lang="en-US" sz="2800">
                  <a:solidFill>
                    <a:srgbClr val="00B0F0"/>
                  </a:solidFill>
                  <a:latin typeface="Perpetua" pitchFamily="16" charset="0"/>
                </a:rPr>
                <a:t> </a:t>
              </a:r>
              <a:r>
                <a:rPr lang="en-US" sz="2800">
                  <a:latin typeface="Perpetua" pitchFamily="16" charset="0"/>
                </a:rPr>
                <a:t>(Penerapan)</a:t>
              </a:r>
            </a:p>
          </p:txBody>
        </p:sp>
        <p:sp>
          <p:nvSpPr>
            <p:cNvPr id="24587" name="Text Box 7"/>
            <p:cNvSpPr txBox="1">
              <a:spLocks noChangeArrowheads="1"/>
            </p:cNvSpPr>
            <p:nvPr/>
          </p:nvSpPr>
          <p:spPr bwMode="auto">
            <a:xfrm>
              <a:off x="1371600" y="4868863"/>
              <a:ext cx="6096000" cy="523220"/>
            </a:xfrm>
            <a:prstGeom prst="rect">
              <a:avLst/>
            </a:prstGeom>
            <a:noFill/>
            <a:ln w="9525">
              <a:noFill/>
              <a:miter lim="800000"/>
              <a:headEnd/>
              <a:tailEnd/>
            </a:ln>
          </p:spPr>
          <p:txBody>
            <a:bodyPr>
              <a:spAutoFit/>
            </a:bodyPr>
            <a:lstStyle/>
            <a:p>
              <a:pPr>
                <a:spcBef>
                  <a:spcPct val="50000"/>
                </a:spcBef>
              </a:pPr>
              <a:r>
                <a:rPr lang="en-US" sz="2800">
                  <a:latin typeface="Perpetua" pitchFamily="16" charset="0"/>
                </a:rPr>
                <a:t> </a:t>
              </a:r>
            </a:p>
          </p:txBody>
        </p:sp>
        <p:sp>
          <p:nvSpPr>
            <p:cNvPr id="24588" name="Text Box 8"/>
            <p:cNvSpPr txBox="1">
              <a:spLocks noChangeArrowheads="1"/>
            </p:cNvSpPr>
            <p:nvPr/>
          </p:nvSpPr>
          <p:spPr bwMode="auto">
            <a:xfrm>
              <a:off x="1371600" y="3886200"/>
              <a:ext cx="4876800" cy="519113"/>
            </a:xfrm>
            <a:prstGeom prst="rect">
              <a:avLst/>
            </a:prstGeom>
            <a:noFill/>
            <a:ln w="9525">
              <a:noFill/>
              <a:miter lim="800000"/>
              <a:headEnd/>
              <a:tailEnd/>
            </a:ln>
          </p:spPr>
          <p:txBody>
            <a:bodyPr>
              <a:spAutoFit/>
            </a:bodyPr>
            <a:lstStyle/>
            <a:p>
              <a:pPr>
                <a:spcBef>
                  <a:spcPct val="50000"/>
                </a:spcBef>
                <a:buFontTx/>
                <a:buChar char="•"/>
              </a:pPr>
              <a:r>
                <a:rPr lang="en-US" sz="2800">
                  <a:solidFill>
                    <a:srgbClr val="7030A0"/>
                  </a:solidFill>
                  <a:latin typeface="Perpetua" pitchFamily="16" charset="0"/>
                </a:rPr>
                <a:t> </a:t>
              </a:r>
              <a:r>
                <a:rPr lang="en-US" sz="2800" b="1">
                  <a:solidFill>
                    <a:srgbClr val="7030A0"/>
                  </a:solidFill>
                  <a:latin typeface="Perpetua" pitchFamily="16" charset="0"/>
                </a:rPr>
                <a:t>Analysis</a:t>
              </a:r>
              <a:r>
                <a:rPr lang="en-US" sz="2800">
                  <a:solidFill>
                    <a:srgbClr val="7030A0"/>
                  </a:solidFill>
                  <a:latin typeface="Perpetua" pitchFamily="16" charset="0"/>
                </a:rPr>
                <a:t> </a:t>
              </a:r>
              <a:r>
                <a:rPr lang="en-US" sz="2800">
                  <a:latin typeface="Perpetua" pitchFamily="16" charset="0"/>
                </a:rPr>
                <a:t>(Analisis)</a:t>
              </a:r>
            </a:p>
          </p:txBody>
        </p:sp>
        <p:sp>
          <p:nvSpPr>
            <p:cNvPr id="24589" name="Text Box 9"/>
            <p:cNvSpPr txBox="1">
              <a:spLocks noChangeArrowheads="1"/>
            </p:cNvSpPr>
            <p:nvPr/>
          </p:nvSpPr>
          <p:spPr bwMode="auto">
            <a:xfrm>
              <a:off x="1371600" y="4419600"/>
              <a:ext cx="4876800" cy="519113"/>
            </a:xfrm>
            <a:prstGeom prst="rect">
              <a:avLst/>
            </a:prstGeom>
            <a:noFill/>
            <a:ln w="9525">
              <a:noFill/>
              <a:miter lim="800000"/>
              <a:headEnd/>
              <a:tailEnd/>
            </a:ln>
          </p:spPr>
          <p:txBody>
            <a:bodyPr>
              <a:spAutoFit/>
            </a:bodyPr>
            <a:lstStyle/>
            <a:p>
              <a:pPr>
                <a:spcBef>
                  <a:spcPct val="50000"/>
                </a:spcBef>
                <a:buFontTx/>
                <a:buChar char="•"/>
              </a:pPr>
              <a:r>
                <a:rPr lang="en-US" sz="2800">
                  <a:solidFill>
                    <a:srgbClr val="FFC000"/>
                  </a:solidFill>
                  <a:latin typeface="Perpetua" pitchFamily="16" charset="0"/>
                </a:rPr>
                <a:t> </a:t>
              </a:r>
              <a:r>
                <a:rPr lang="en-US" sz="2800" b="1">
                  <a:solidFill>
                    <a:srgbClr val="FFC000"/>
                  </a:solidFill>
                  <a:latin typeface="Perpetua" pitchFamily="16" charset="0"/>
                </a:rPr>
                <a:t>Synthesis </a:t>
              </a:r>
              <a:r>
                <a:rPr lang="en-US" sz="2800">
                  <a:latin typeface="Perpetua" pitchFamily="16" charset="0"/>
                </a:rPr>
                <a:t>(Sintesis)</a:t>
              </a:r>
            </a:p>
          </p:txBody>
        </p:sp>
        <p:sp>
          <p:nvSpPr>
            <p:cNvPr id="24590" name="Text Box 10"/>
            <p:cNvSpPr txBox="1">
              <a:spLocks noChangeArrowheads="1"/>
            </p:cNvSpPr>
            <p:nvPr/>
          </p:nvSpPr>
          <p:spPr bwMode="auto">
            <a:xfrm>
              <a:off x="1371600" y="4953000"/>
              <a:ext cx="4876800" cy="519113"/>
            </a:xfrm>
            <a:prstGeom prst="rect">
              <a:avLst/>
            </a:prstGeom>
            <a:noFill/>
            <a:ln w="9525">
              <a:noFill/>
              <a:miter lim="800000"/>
              <a:headEnd/>
              <a:tailEnd/>
            </a:ln>
          </p:spPr>
          <p:txBody>
            <a:bodyPr>
              <a:spAutoFit/>
            </a:bodyPr>
            <a:lstStyle/>
            <a:p>
              <a:pPr>
                <a:spcBef>
                  <a:spcPct val="50000"/>
                </a:spcBef>
                <a:buFontTx/>
                <a:buChar char="•"/>
              </a:pPr>
              <a:r>
                <a:rPr lang="en-US" sz="2800">
                  <a:solidFill>
                    <a:srgbClr val="C00000"/>
                  </a:solidFill>
                  <a:latin typeface="Perpetua" pitchFamily="16" charset="0"/>
                </a:rPr>
                <a:t> </a:t>
              </a:r>
              <a:r>
                <a:rPr lang="en-US" sz="2800" b="1">
                  <a:solidFill>
                    <a:srgbClr val="C00000"/>
                  </a:solidFill>
                  <a:latin typeface="Perpetua" pitchFamily="16" charset="0"/>
                </a:rPr>
                <a:t>Evaluation</a:t>
              </a:r>
              <a:r>
                <a:rPr lang="en-US" sz="2800">
                  <a:solidFill>
                    <a:srgbClr val="C00000"/>
                  </a:solidFill>
                  <a:latin typeface="Perpetua" pitchFamily="16" charset="0"/>
                </a:rPr>
                <a:t> </a:t>
              </a:r>
              <a:r>
                <a:rPr lang="en-US" sz="2800">
                  <a:latin typeface="Perpetua" pitchFamily="16" charset="0"/>
                </a:rPr>
                <a:t>(Evaluasi)</a:t>
              </a:r>
            </a:p>
          </p:txBody>
        </p:sp>
      </p:grpSp>
      <p:sp>
        <p:nvSpPr>
          <p:cNvPr id="24579" name="Text Box 2"/>
          <p:cNvSpPr txBox="1">
            <a:spLocks noChangeArrowheads="1"/>
          </p:cNvSpPr>
          <p:nvPr/>
        </p:nvSpPr>
        <p:spPr bwMode="auto">
          <a:xfrm>
            <a:off x="785813" y="381000"/>
            <a:ext cx="6834187" cy="1323975"/>
          </a:xfrm>
          <a:prstGeom prst="rect">
            <a:avLst/>
          </a:prstGeom>
          <a:noFill/>
          <a:ln w="9525">
            <a:noFill/>
            <a:miter lim="800000"/>
            <a:headEnd/>
            <a:tailEnd/>
          </a:ln>
        </p:spPr>
        <p:txBody>
          <a:bodyPr>
            <a:spAutoFit/>
          </a:bodyPr>
          <a:lstStyle/>
          <a:p>
            <a:pPr algn="ctr">
              <a:spcBef>
                <a:spcPct val="50000"/>
              </a:spcBef>
            </a:pPr>
            <a:r>
              <a:rPr lang="en-US" sz="4000">
                <a:solidFill>
                  <a:schemeClr val="tx2"/>
                </a:solidFill>
                <a:latin typeface="Franklin Gothic Book" pitchFamily="32" charset="0"/>
              </a:rPr>
              <a:t>Membandingkan Taksonomi Bloom dalam Berpikir Kritis</a:t>
            </a:r>
            <a:endParaRPr lang="en-US" sz="2400">
              <a:solidFill>
                <a:schemeClr val="tx2"/>
              </a:solidFill>
              <a:latin typeface="Franklin Gothic Book" pitchFamily="32" charset="0"/>
            </a:endParaRPr>
          </a:p>
        </p:txBody>
      </p:sp>
      <p:sp>
        <p:nvSpPr>
          <p:cNvPr id="17" name="Down Arrow 16"/>
          <p:cNvSpPr/>
          <p:nvPr/>
        </p:nvSpPr>
        <p:spPr>
          <a:xfrm>
            <a:off x="6357938" y="2857500"/>
            <a:ext cx="428625" cy="2786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id-ID">
              <a:solidFill>
                <a:srgbClr val="FFFFFF"/>
              </a:solidFill>
              <a:cs typeface="Arial" charset="0"/>
            </a:endParaRPr>
          </a:p>
        </p:txBody>
      </p:sp>
      <p:sp>
        <p:nvSpPr>
          <p:cNvPr id="24581" name="TextBox 17"/>
          <p:cNvSpPr txBox="1">
            <a:spLocks noChangeArrowheads="1"/>
          </p:cNvSpPr>
          <p:nvPr/>
        </p:nvSpPr>
        <p:spPr bwMode="auto">
          <a:xfrm>
            <a:off x="7000875" y="2759075"/>
            <a:ext cx="1500188" cy="646113"/>
          </a:xfrm>
          <a:prstGeom prst="rect">
            <a:avLst/>
          </a:prstGeom>
          <a:noFill/>
          <a:ln w="9525">
            <a:noFill/>
            <a:miter lim="800000"/>
            <a:headEnd/>
            <a:tailEnd/>
          </a:ln>
        </p:spPr>
        <p:txBody>
          <a:bodyPr>
            <a:spAutoFit/>
          </a:bodyPr>
          <a:lstStyle/>
          <a:p>
            <a:r>
              <a:rPr lang="en-US"/>
              <a:t>Lebih superfisial</a:t>
            </a:r>
            <a:endParaRPr lang="id-ID"/>
          </a:p>
        </p:txBody>
      </p:sp>
      <p:sp>
        <p:nvSpPr>
          <p:cNvPr id="24582" name="TextBox 18"/>
          <p:cNvSpPr txBox="1">
            <a:spLocks noChangeArrowheads="1"/>
          </p:cNvSpPr>
          <p:nvPr/>
        </p:nvSpPr>
        <p:spPr bwMode="auto">
          <a:xfrm>
            <a:off x="7072313" y="5000625"/>
            <a:ext cx="1500187" cy="646113"/>
          </a:xfrm>
          <a:prstGeom prst="rect">
            <a:avLst/>
          </a:prstGeom>
          <a:noFill/>
          <a:ln w="9525">
            <a:noFill/>
            <a:miter lim="800000"/>
            <a:headEnd/>
            <a:tailEnd/>
          </a:ln>
        </p:spPr>
        <p:txBody>
          <a:bodyPr>
            <a:spAutoFit/>
          </a:bodyPr>
          <a:lstStyle/>
          <a:p>
            <a:r>
              <a:rPr lang="en-US"/>
              <a:t>Lebih mendalam</a:t>
            </a:r>
            <a:endParaRPr lang="id-ID"/>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3"/>
          <p:cNvGrpSpPr>
            <a:grpSpLocks/>
          </p:cNvGrpSpPr>
          <p:nvPr/>
        </p:nvGrpSpPr>
        <p:grpSpPr bwMode="auto">
          <a:xfrm>
            <a:off x="533400" y="2133600"/>
            <a:ext cx="8229600" cy="3967163"/>
            <a:chOff x="533400" y="2133600"/>
            <a:chExt cx="8229600" cy="3967163"/>
          </a:xfrm>
        </p:grpSpPr>
        <p:grpSp>
          <p:nvGrpSpPr>
            <p:cNvPr id="25604" name="Group 2"/>
            <p:cNvGrpSpPr>
              <a:grpSpLocks/>
            </p:cNvGrpSpPr>
            <p:nvPr/>
          </p:nvGrpSpPr>
          <p:grpSpPr bwMode="auto">
            <a:xfrm>
              <a:off x="2286000" y="5486400"/>
              <a:ext cx="4953000" cy="614363"/>
              <a:chOff x="1776" y="3840"/>
              <a:chExt cx="2544" cy="336"/>
            </a:xfrm>
          </p:grpSpPr>
          <p:sp>
            <p:nvSpPr>
              <p:cNvPr id="25622" name="Rectangle 3"/>
              <p:cNvSpPr>
                <a:spLocks noChangeArrowheads="1"/>
              </p:cNvSpPr>
              <p:nvPr/>
            </p:nvSpPr>
            <p:spPr bwMode="auto">
              <a:xfrm>
                <a:off x="1776" y="3840"/>
                <a:ext cx="2544" cy="336"/>
              </a:xfrm>
              <a:prstGeom prst="rect">
                <a:avLst/>
              </a:prstGeom>
              <a:solidFill>
                <a:srgbClr val="FF66FF"/>
              </a:solidFill>
              <a:ln w="9525">
                <a:solidFill>
                  <a:schemeClr val="tx1"/>
                </a:solidFill>
                <a:miter lim="800000"/>
                <a:headEnd/>
                <a:tailEnd/>
              </a:ln>
            </p:spPr>
            <p:txBody>
              <a:bodyPr wrap="none" anchor="ctr"/>
              <a:lstStyle/>
              <a:p>
                <a:endParaRPr lang="id-ID" sz="2800" b="1">
                  <a:latin typeface="Perpetua" pitchFamily="16" charset="0"/>
                </a:endParaRPr>
              </a:p>
            </p:txBody>
          </p:sp>
          <p:sp>
            <p:nvSpPr>
              <p:cNvPr id="25623" name="Text Box 4"/>
              <p:cNvSpPr txBox="1">
                <a:spLocks noChangeArrowheads="1"/>
              </p:cNvSpPr>
              <p:nvPr/>
            </p:nvSpPr>
            <p:spPr bwMode="auto">
              <a:xfrm>
                <a:off x="2496" y="3888"/>
                <a:ext cx="1104" cy="286"/>
              </a:xfrm>
              <a:prstGeom prst="rect">
                <a:avLst/>
              </a:prstGeom>
              <a:solidFill>
                <a:srgbClr val="FF66FF"/>
              </a:solidFill>
              <a:ln w="9525">
                <a:noFill/>
                <a:miter lim="800000"/>
                <a:headEnd/>
                <a:tailEnd/>
              </a:ln>
            </p:spPr>
            <p:txBody>
              <a:bodyPr>
                <a:spAutoFit/>
              </a:bodyPr>
              <a:lstStyle/>
              <a:p>
                <a:pPr>
                  <a:spcBef>
                    <a:spcPct val="50000"/>
                  </a:spcBef>
                </a:pPr>
                <a:r>
                  <a:rPr lang="en-US" sz="2800" b="1" dirty="0" err="1">
                    <a:latin typeface="Perpetua" pitchFamily="16" charset="0"/>
                  </a:rPr>
                  <a:t>Pengetahuan</a:t>
                </a:r>
                <a:endParaRPr lang="en-US" sz="2800" b="1" dirty="0">
                  <a:latin typeface="Perpetua" pitchFamily="16" charset="0"/>
                </a:endParaRPr>
              </a:p>
            </p:txBody>
          </p:sp>
        </p:grpSp>
        <p:grpSp>
          <p:nvGrpSpPr>
            <p:cNvPr id="25605" name="Group 5"/>
            <p:cNvGrpSpPr>
              <a:grpSpLocks/>
            </p:cNvGrpSpPr>
            <p:nvPr/>
          </p:nvGrpSpPr>
          <p:grpSpPr bwMode="auto">
            <a:xfrm>
              <a:off x="2286000" y="4724400"/>
              <a:ext cx="4953000" cy="762000"/>
              <a:chOff x="1824" y="3360"/>
              <a:chExt cx="2544" cy="336"/>
            </a:xfrm>
          </p:grpSpPr>
          <p:sp>
            <p:nvSpPr>
              <p:cNvPr id="25620" name="Rectangle 6"/>
              <p:cNvSpPr>
                <a:spLocks noChangeArrowheads="1"/>
              </p:cNvSpPr>
              <p:nvPr/>
            </p:nvSpPr>
            <p:spPr bwMode="auto">
              <a:xfrm>
                <a:off x="1824" y="3360"/>
                <a:ext cx="2544" cy="336"/>
              </a:xfrm>
              <a:prstGeom prst="rect">
                <a:avLst/>
              </a:prstGeom>
              <a:solidFill>
                <a:srgbClr val="66CCFF"/>
              </a:solidFill>
              <a:ln w="9525">
                <a:solidFill>
                  <a:schemeClr val="tx1"/>
                </a:solidFill>
                <a:miter lim="800000"/>
                <a:headEnd/>
                <a:tailEnd/>
              </a:ln>
            </p:spPr>
            <p:txBody>
              <a:bodyPr wrap="none" anchor="ctr"/>
              <a:lstStyle/>
              <a:p>
                <a:endParaRPr lang="id-ID" sz="2800" b="1">
                  <a:latin typeface="Perpetua" pitchFamily="16" charset="0"/>
                </a:endParaRPr>
              </a:p>
            </p:txBody>
          </p:sp>
          <p:sp>
            <p:nvSpPr>
              <p:cNvPr id="25621" name="Text Box 7"/>
              <p:cNvSpPr txBox="1">
                <a:spLocks noChangeArrowheads="1"/>
              </p:cNvSpPr>
              <p:nvPr/>
            </p:nvSpPr>
            <p:spPr bwMode="auto">
              <a:xfrm>
                <a:off x="2321" y="3396"/>
                <a:ext cx="1440" cy="231"/>
              </a:xfrm>
              <a:prstGeom prst="rect">
                <a:avLst/>
              </a:prstGeom>
              <a:solidFill>
                <a:srgbClr val="66CCFF"/>
              </a:solidFill>
              <a:ln w="9525">
                <a:noFill/>
                <a:miter lim="800000"/>
                <a:headEnd/>
                <a:tailEnd/>
              </a:ln>
            </p:spPr>
            <p:txBody>
              <a:bodyPr>
                <a:spAutoFit/>
              </a:bodyPr>
              <a:lstStyle/>
              <a:p>
                <a:pPr algn="ctr">
                  <a:spcBef>
                    <a:spcPct val="50000"/>
                  </a:spcBef>
                </a:pPr>
                <a:r>
                  <a:rPr lang="en-US" sz="2800" b="1" dirty="0" err="1">
                    <a:latin typeface="Perpetua" pitchFamily="16" charset="0"/>
                  </a:rPr>
                  <a:t>Pemahaman</a:t>
                </a:r>
                <a:endParaRPr lang="en-US" sz="2800" b="1" dirty="0">
                  <a:latin typeface="Perpetua" pitchFamily="16" charset="0"/>
                </a:endParaRPr>
              </a:p>
            </p:txBody>
          </p:sp>
        </p:grpSp>
        <p:grpSp>
          <p:nvGrpSpPr>
            <p:cNvPr id="25606" name="Group 8"/>
            <p:cNvGrpSpPr>
              <a:grpSpLocks/>
            </p:cNvGrpSpPr>
            <p:nvPr/>
          </p:nvGrpSpPr>
          <p:grpSpPr bwMode="auto">
            <a:xfrm>
              <a:off x="2286000" y="4114800"/>
              <a:ext cx="4953000" cy="615950"/>
              <a:chOff x="1824" y="2928"/>
              <a:chExt cx="2544" cy="336"/>
            </a:xfrm>
          </p:grpSpPr>
          <p:sp>
            <p:nvSpPr>
              <p:cNvPr id="25618" name="Rectangle 9"/>
              <p:cNvSpPr>
                <a:spLocks noChangeArrowheads="1"/>
              </p:cNvSpPr>
              <p:nvPr/>
            </p:nvSpPr>
            <p:spPr bwMode="auto">
              <a:xfrm>
                <a:off x="1824" y="2928"/>
                <a:ext cx="2544" cy="336"/>
              </a:xfrm>
              <a:prstGeom prst="rect">
                <a:avLst/>
              </a:prstGeom>
              <a:solidFill>
                <a:srgbClr val="FF7C80"/>
              </a:solidFill>
              <a:ln w="9525">
                <a:solidFill>
                  <a:schemeClr val="tx1"/>
                </a:solidFill>
                <a:miter lim="800000"/>
                <a:headEnd/>
                <a:tailEnd/>
              </a:ln>
            </p:spPr>
            <p:txBody>
              <a:bodyPr wrap="none" anchor="ctr"/>
              <a:lstStyle/>
              <a:p>
                <a:endParaRPr lang="id-ID" sz="2800" b="1">
                  <a:latin typeface="Perpetua" pitchFamily="16" charset="0"/>
                </a:endParaRPr>
              </a:p>
            </p:txBody>
          </p:sp>
          <p:sp>
            <p:nvSpPr>
              <p:cNvPr id="25619" name="Text Box 10"/>
              <p:cNvSpPr txBox="1">
                <a:spLocks noChangeArrowheads="1"/>
              </p:cNvSpPr>
              <p:nvPr/>
            </p:nvSpPr>
            <p:spPr bwMode="auto">
              <a:xfrm>
                <a:off x="2301" y="2976"/>
                <a:ext cx="1584" cy="285"/>
              </a:xfrm>
              <a:prstGeom prst="rect">
                <a:avLst/>
              </a:prstGeom>
              <a:solidFill>
                <a:srgbClr val="FF7C80"/>
              </a:solidFill>
              <a:ln w="9525">
                <a:noFill/>
                <a:miter lim="800000"/>
                <a:headEnd/>
                <a:tailEnd/>
              </a:ln>
            </p:spPr>
            <p:txBody>
              <a:bodyPr>
                <a:spAutoFit/>
              </a:bodyPr>
              <a:lstStyle/>
              <a:p>
                <a:pPr algn="ctr">
                  <a:spcBef>
                    <a:spcPct val="50000"/>
                  </a:spcBef>
                </a:pPr>
                <a:r>
                  <a:rPr lang="en-US" sz="2800" b="1" dirty="0" err="1">
                    <a:latin typeface="Perpetua" pitchFamily="16" charset="0"/>
                  </a:rPr>
                  <a:t>Penerapan</a:t>
                </a:r>
                <a:endParaRPr lang="en-US" sz="2800" b="1" dirty="0">
                  <a:latin typeface="Perpetua" pitchFamily="16" charset="0"/>
                </a:endParaRPr>
              </a:p>
            </p:txBody>
          </p:sp>
        </p:grpSp>
        <p:grpSp>
          <p:nvGrpSpPr>
            <p:cNvPr id="25607" name="Group 11"/>
            <p:cNvGrpSpPr>
              <a:grpSpLocks/>
            </p:cNvGrpSpPr>
            <p:nvPr/>
          </p:nvGrpSpPr>
          <p:grpSpPr bwMode="auto">
            <a:xfrm>
              <a:off x="2286000" y="3505200"/>
              <a:ext cx="4953000" cy="614363"/>
              <a:chOff x="1824" y="2496"/>
              <a:chExt cx="2544" cy="336"/>
            </a:xfrm>
          </p:grpSpPr>
          <p:sp>
            <p:nvSpPr>
              <p:cNvPr id="25616" name="Rectangle 12"/>
              <p:cNvSpPr>
                <a:spLocks noChangeArrowheads="1"/>
              </p:cNvSpPr>
              <p:nvPr/>
            </p:nvSpPr>
            <p:spPr bwMode="auto">
              <a:xfrm>
                <a:off x="1824" y="2496"/>
                <a:ext cx="2544" cy="336"/>
              </a:xfrm>
              <a:prstGeom prst="rect">
                <a:avLst/>
              </a:prstGeom>
              <a:solidFill>
                <a:srgbClr val="FFFF99"/>
              </a:solidFill>
              <a:ln w="9525">
                <a:solidFill>
                  <a:schemeClr val="tx1"/>
                </a:solidFill>
                <a:miter lim="800000"/>
                <a:headEnd/>
                <a:tailEnd/>
              </a:ln>
            </p:spPr>
            <p:txBody>
              <a:bodyPr wrap="none" anchor="ctr"/>
              <a:lstStyle/>
              <a:p>
                <a:endParaRPr lang="id-ID" sz="2800" b="1">
                  <a:latin typeface="Perpetua" pitchFamily="16" charset="0"/>
                </a:endParaRPr>
              </a:p>
            </p:txBody>
          </p:sp>
          <p:sp>
            <p:nvSpPr>
              <p:cNvPr id="25617" name="Text Box 13"/>
              <p:cNvSpPr txBox="1">
                <a:spLocks noChangeArrowheads="1"/>
              </p:cNvSpPr>
              <p:nvPr/>
            </p:nvSpPr>
            <p:spPr bwMode="auto">
              <a:xfrm>
                <a:off x="2688" y="2544"/>
                <a:ext cx="1008" cy="284"/>
              </a:xfrm>
              <a:prstGeom prst="rect">
                <a:avLst/>
              </a:prstGeom>
              <a:noFill/>
              <a:ln w="9525">
                <a:noFill/>
                <a:miter lim="800000"/>
                <a:headEnd/>
                <a:tailEnd/>
              </a:ln>
            </p:spPr>
            <p:txBody>
              <a:bodyPr>
                <a:spAutoFit/>
              </a:bodyPr>
              <a:lstStyle/>
              <a:p>
                <a:pPr>
                  <a:spcBef>
                    <a:spcPct val="50000"/>
                  </a:spcBef>
                </a:pPr>
                <a:r>
                  <a:rPr lang="en-US" sz="2800" b="1" dirty="0" err="1">
                    <a:latin typeface="Perpetua" pitchFamily="16" charset="0"/>
                  </a:rPr>
                  <a:t>Analisis</a:t>
                </a:r>
                <a:endParaRPr lang="en-US" sz="2800" b="1" dirty="0">
                  <a:latin typeface="Perpetua" pitchFamily="16" charset="0"/>
                </a:endParaRPr>
              </a:p>
            </p:txBody>
          </p:sp>
        </p:grpSp>
        <p:grpSp>
          <p:nvGrpSpPr>
            <p:cNvPr id="25608" name="Group 14"/>
            <p:cNvGrpSpPr>
              <a:grpSpLocks/>
            </p:cNvGrpSpPr>
            <p:nvPr/>
          </p:nvGrpSpPr>
          <p:grpSpPr bwMode="auto">
            <a:xfrm>
              <a:off x="533400" y="2819400"/>
              <a:ext cx="4038600" cy="533400"/>
              <a:chOff x="384" y="1872"/>
              <a:chExt cx="2544" cy="336"/>
            </a:xfrm>
          </p:grpSpPr>
          <p:sp>
            <p:nvSpPr>
              <p:cNvPr id="25614" name="Rectangle 15"/>
              <p:cNvSpPr>
                <a:spLocks noChangeArrowheads="1"/>
              </p:cNvSpPr>
              <p:nvPr/>
            </p:nvSpPr>
            <p:spPr bwMode="auto">
              <a:xfrm>
                <a:off x="384" y="1872"/>
                <a:ext cx="2544" cy="336"/>
              </a:xfrm>
              <a:prstGeom prst="rect">
                <a:avLst/>
              </a:prstGeom>
              <a:solidFill>
                <a:srgbClr val="CCFFCC"/>
              </a:solidFill>
              <a:ln w="9525">
                <a:solidFill>
                  <a:schemeClr val="tx1"/>
                </a:solidFill>
                <a:miter lim="800000"/>
                <a:headEnd/>
                <a:tailEnd/>
              </a:ln>
            </p:spPr>
            <p:txBody>
              <a:bodyPr wrap="none" anchor="ctr"/>
              <a:lstStyle/>
              <a:p>
                <a:endParaRPr lang="id-ID" sz="2800" b="1">
                  <a:latin typeface="Perpetua" pitchFamily="16" charset="0"/>
                </a:endParaRPr>
              </a:p>
            </p:txBody>
          </p:sp>
          <p:sp>
            <p:nvSpPr>
              <p:cNvPr id="25615" name="Text Box 16"/>
              <p:cNvSpPr txBox="1">
                <a:spLocks noChangeArrowheads="1"/>
              </p:cNvSpPr>
              <p:nvPr/>
            </p:nvSpPr>
            <p:spPr bwMode="auto">
              <a:xfrm>
                <a:off x="1152" y="1872"/>
                <a:ext cx="1056" cy="330"/>
              </a:xfrm>
              <a:prstGeom prst="rect">
                <a:avLst/>
              </a:prstGeom>
              <a:noFill/>
              <a:ln w="9525">
                <a:noFill/>
                <a:miter lim="800000"/>
                <a:headEnd/>
                <a:tailEnd/>
              </a:ln>
            </p:spPr>
            <p:txBody>
              <a:bodyPr>
                <a:spAutoFit/>
              </a:bodyPr>
              <a:lstStyle/>
              <a:p>
                <a:pPr>
                  <a:spcBef>
                    <a:spcPct val="50000"/>
                  </a:spcBef>
                </a:pPr>
                <a:r>
                  <a:rPr lang="en-US" sz="2800" b="1" dirty="0" err="1">
                    <a:latin typeface="Perpetua" pitchFamily="16" charset="0"/>
                  </a:rPr>
                  <a:t>Sintesis</a:t>
                </a:r>
                <a:endParaRPr lang="en-US" sz="2800" b="1" dirty="0">
                  <a:latin typeface="Perpetua" pitchFamily="16" charset="0"/>
                </a:endParaRPr>
              </a:p>
            </p:txBody>
          </p:sp>
        </p:grpSp>
        <p:grpSp>
          <p:nvGrpSpPr>
            <p:cNvPr id="25609" name="Group 17"/>
            <p:cNvGrpSpPr>
              <a:grpSpLocks/>
            </p:cNvGrpSpPr>
            <p:nvPr/>
          </p:nvGrpSpPr>
          <p:grpSpPr bwMode="auto">
            <a:xfrm>
              <a:off x="4724400" y="2819400"/>
              <a:ext cx="4038600" cy="533400"/>
              <a:chOff x="3216" y="2064"/>
              <a:chExt cx="2544" cy="336"/>
            </a:xfrm>
          </p:grpSpPr>
          <p:sp>
            <p:nvSpPr>
              <p:cNvPr id="25612" name="Rectangle 18"/>
              <p:cNvSpPr>
                <a:spLocks noChangeArrowheads="1"/>
              </p:cNvSpPr>
              <p:nvPr/>
            </p:nvSpPr>
            <p:spPr bwMode="auto">
              <a:xfrm>
                <a:off x="3216" y="2064"/>
                <a:ext cx="2544" cy="336"/>
              </a:xfrm>
              <a:prstGeom prst="rect">
                <a:avLst/>
              </a:prstGeom>
              <a:solidFill>
                <a:srgbClr val="CCFFCC"/>
              </a:solidFill>
              <a:ln w="9525">
                <a:solidFill>
                  <a:schemeClr val="tx1"/>
                </a:solidFill>
                <a:miter lim="800000"/>
                <a:headEnd/>
                <a:tailEnd/>
              </a:ln>
            </p:spPr>
            <p:txBody>
              <a:bodyPr wrap="none" anchor="ctr"/>
              <a:lstStyle/>
              <a:p>
                <a:endParaRPr lang="id-ID" sz="2800" b="1">
                  <a:latin typeface="Perpetua" pitchFamily="16" charset="0"/>
                </a:endParaRPr>
              </a:p>
            </p:txBody>
          </p:sp>
          <p:sp>
            <p:nvSpPr>
              <p:cNvPr id="25613" name="Text Box 19"/>
              <p:cNvSpPr txBox="1">
                <a:spLocks noChangeArrowheads="1"/>
              </p:cNvSpPr>
              <p:nvPr/>
            </p:nvSpPr>
            <p:spPr bwMode="auto">
              <a:xfrm>
                <a:off x="3984" y="2064"/>
                <a:ext cx="1296" cy="330"/>
              </a:xfrm>
              <a:prstGeom prst="rect">
                <a:avLst/>
              </a:prstGeom>
              <a:noFill/>
              <a:ln w="9525">
                <a:noFill/>
                <a:miter lim="800000"/>
                <a:headEnd/>
                <a:tailEnd/>
              </a:ln>
            </p:spPr>
            <p:txBody>
              <a:bodyPr>
                <a:spAutoFit/>
              </a:bodyPr>
              <a:lstStyle/>
              <a:p>
                <a:pPr>
                  <a:spcBef>
                    <a:spcPct val="50000"/>
                  </a:spcBef>
                </a:pPr>
                <a:r>
                  <a:rPr lang="en-US" sz="2800" b="1" dirty="0" err="1">
                    <a:latin typeface="Perpetua" pitchFamily="16" charset="0"/>
                  </a:rPr>
                  <a:t>Evaluasi</a:t>
                </a:r>
                <a:endParaRPr lang="en-US" sz="2800" b="1" dirty="0">
                  <a:latin typeface="Perpetua" pitchFamily="16" charset="0"/>
                </a:endParaRPr>
              </a:p>
            </p:txBody>
          </p:sp>
        </p:grpSp>
        <p:sp>
          <p:nvSpPr>
            <p:cNvPr id="25610" name="Text Box 20"/>
            <p:cNvSpPr txBox="1">
              <a:spLocks noChangeArrowheads="1"/>
            </p:cNvSpPr>
            <p:nvPr/>
          </p:nvSpPr>
          <p:spPr bwMode="auto">
            <a:xfrm>
              <a:off x="533400" y="2133600"/>
              <a:ext cx="4038600" cy="523220"/>
            </a:xfrm>
            <a:prstGeom prst="rect">
              <a:avLst/>
            </a:prstGeom>
            <a:solidFill>
              <a:schemeClr val="accent2"/>
            </a:solidFill>
            <a:ln w="9525">
              <a:solidFill>
                <a:schemeClr val="tx1"/>
              </a:solidFill>
              <a:miter lim="800000"/>
              <a:headEnd/>
              <a:tailEnd/>
            </a:ln>
          </p:spPr>
          <p:txBody>
            <a:bodyPr>
              <a:spAutoFit/>
            </a:bodyPr>
            <a:lstStyle/>
            <a:p>
              <a:pPr algn="ctr">
                <a:spcBef>
                  <a:spcPct val="50000"/>
                </a:spcBef>
              </a:pPr>
              <a:r>
                <a:rPr lang="en-US" sz="2800" b="1" dirty="0" err="1">
                  <a:latin typeface="Perpetua" pitchFamily="16" charset="0"/>
                </a:rPr>
                <a:t>Berpikir</a:t>
              </a:r>
              <a:r>
                <a:rPr lang="en-US" sz="2800" b="1" dirty="0">
                  <a:latin typeface="Perpetua" pitchFamily="16" charset="0"/>
                </a:rPr>
                <a:t> </a:t>
              </a:r>
              <a:r>
                <a:rPr lang="en-US" sz="2800" b="1" dirty="0" err="1">
                  <a:latin typeface="Perpetua" pitchFamily="16" charset="0"/>
                </a:rPr>
                <a:t>Kreatif</a:t>
              </a:r>
              <a:endParaRPr lang="en-US" sz="2800" b="1" dirty="0">
                <a:latin typeface="Perpetua" pitchFamily="16" charset="0"/>
              </a:endParaRPr>
            </a:p>
          </p:txBody>
        </p:sp>
        <p:sp>
          <p:nvSpPr>
            <p:cNvPr id="25611" name="Text Box 21"/>
            <p:cNvSpPr txBox="1">
              <a:spLocks noChangeArrowheads="1"/>
            </p:cNvSpPr>
            <p:nvPr/>
          </p:nvSpPr>
          <p:spPr bwMode="auto">
            <a:xfrm>
              <a:off x="4724400" y="2133600"/>
              <a:ext cx="4038600" cy="523220"/>
            </a:xfrm>
            <a:prstGeom prst="rect">
              <a:avLst/>
            </a:prstGeom>
            <a:solidFill>
              <a:schemeClr val="accent2"/>
            </a:solidFill>
            <a:ln w="9525">
              <a:solidFill>
                <a:schemeClr val="tx1"/>
              </a:solidFill>
              <a:miter lim="800000"/>
              <a:headEnd/>
              <a:tailEnd/>
            </a:ln>
          </p:spPr>
          <p:txBody>
            <a:bodyPr>
              <a:spAutoFit/>
            </a:bodyPr>
            <a:lstStyle/>
            <a:p>
              <a:pPr algn="ctr">
                <a:spcBef>
                  <a:spcPct val="50000"/>
                </a:spcBef>
              </a:pPr>
              <a:r>
                <a:rPr lang="en-US" sz="2800" b="1" dirty="0" err="1">
                  <a:latin typeface="Perpetua" pitchFamily="16" charset="0"/>
                </a:rPr>
                <a:t>Berpikir</a:t>
              </a:r>
              <a:r>
                <a:rPr lang="en-US" sz="2800" b="1" dirty="0">
                  <a:latin typeface="Perpetua" pitchFamily="16" charset="0"/>
                </a:rPr>
                <a:t> </a:t>
              </a:r>
              <a:r>
                <a:rPr lang="en-US" sz="2800" b="1" dirty="0" err="1">
                  <a:latin typeface="Perpetua" pitchFamily="16" charset="0"/>
                </a:rPr>
                <a:t>Kritis</a:t>
              </a:r>
              <a:endParaRPr lang="en-US" sz="2800" b="1" dirty="0">
                <a:latin typeface="Perpetua" pitchFamily="16" charset="0"/>
              </a:endParaRPr>
            </a:p>
          </p:txBody>
        </p:sp>
      </p:grpSp>
      <p:sp>
        <p:nvSpPr>
          <p:cNvPr id="25603" name="Text Box 2"/>
          <p:cNvSpPr txBox="1">
            <a:spLocks noChangeArrowheads="1"/>
          </p:cNvSpPr>
          <p:nvPr/>
        </p:nvSpPr>
        <p:spPr bwMode="auto">
          <a:xfrm>
            <a:off x="785813" y="381000"/>
            <a:ext cx="6834187" cy="1323975"/>
          </a:xfrm>
          <a:prstGeom prst="rect">
            <a:avLst/>
          </a:prstGeom>
          <a:noFill/>
          <a:ln w="9525">
            <a:noFill/>
            <a:miter lim="800000"/>
            <a:headEnd/>
            <a:tailEnd/>
          </a:ln>
        </p:spPr>
        <p:txBody>
          <a:bodyPr>
            <a:spAutoFit/>
          </a:bodyPr>
          <a:lstStyle/>
          <a:p>
            <a:pPr algn="ctr">
              <a:spcBef>
                <a:spcPct val="50000"/>
              </a:spcBef>
            </a:pPr>
            <a:r>
              <a:rPr lang="en-US" sz="4000">
                <a:solidFill>
                  <a:schemeClr val="tx2"/>
                </a:solidFill>
                <a:latin typeface="Franklin Gothic Book" pitchFamily="32" charset="0"/>
              </a:rPr>
              <a:t>Membandingkan Taksonomi Bloom dalam Berpikir Kritis</a:t>
            </a:r>
            <a:endParaRPr lang="en-US" sz="2400">
              <a:solidFill>
                <a:schemeClr val="tx2"/>
              </a:solidFill>
              <a:latin typeface="Franklin Gothic Book" pitchFamily="32"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8"/>
          <p:cNvGrpSpPr>
            <a:grpSpLocks/>
          </p:cNvGrpSpPr>
          <p:nvPr/>
        </p:nvGrpSpPr>
        <p:grpSpPr bwMode="auto">
          <a:xfrm>
            <a:off x="714374" y="2071688"/>
            <a:ext cx="8072467" cy="4025255"/>
            <a:chOff x="609600" y="1752600"/>
            <a:chExt cx="7467600" cy="4026033"/>
          </a:xfrm>
        </p:grpSpPr>
        <p:sp>
          <p:nvSpPr>
            <p:cNvPr id="26628" name="Text Box 3"/>
            <p:cNvSpPr txBox="1">
              <a:spLocks noChangeArrowheads="1"/>
            </p:cNvSpPr>
            <p:nvPr/>
          </p:nvSpPr>
          <p:spPr bwMode="auto">
            <a:xfrm>
              <a:off x="609600" y="1752600"/>
              <a:ext cx="7391400" cy="954107"/>
            </a:xfrm>
            <a:prstGeom prst="rect">
              <a:avLst/>
            </a:prstGeom>
            <a:noFill/>
            <a:ln w="9525">
              <a:noFill/>
              <a:miter lim="800000"/>
              <a:headEnd/>
              <a:tailEnd/>
            </a:ln>
          </p:spPr>
          <p:txBody>
            <a:bodyPr>
              <a:spAutoFit/>
            </a:bodyPr>
            <a:lstStyle/>
            <a:p>
              <a:r>
                <a:rPr lang="en-US" sz="2800" dirty="0" err="1">
                  <a:latin typeface="Calibri" pitchFamily="34" charset="0"/>
                  <a:cs typeface="Calibri" pitchFamily="34" charset="0"/>
                </a:rPr>
                <a:t>Klasifikasi</a:t>
              </a:r>
              <a:r>
                <a:rPr lang="en-US" sz="2800" dirty="0">
                  <a:latin typeface="Calibri" pitchFamily="34" charset="0"/>
                  <a:cs typeface="Calibri" pitchFamily="34" charset="0"/>
                </a:rPr>
                <a:t> </a:t>
              </a:r>
              <a:r>
                <a:rPr lang="en-US" sz="2800" dirty="0" err="1">
                  <a:latin typeface="Calibri" pitchFamily="34" charset="0"/>
                  <a:cs typeface="Calibri" pitchFamily="34" charset="0"/>
                </a:rPr>
                <a:t>Huitt’s</a:t>
              </a:r>
              <a:r>
                <a:rPr lang="en-US" sz="2800" dirty="0">
                  <a:latin typeface="Calibri" pitchFamily="34" charset="0"/>
                  <a:cs typeface="Calibri" pitchFamily="34" charset="0"/>
                </a:rPr>
                <a:t> (1992) </a:t>
              </a:r>
              <a:r>
                <a:rPr lang="en-US" sz="2800" dirty="0" err="1">
                  <a:latin typeface="Calibri" pitchFamily="34" charset="0"/>
                  <a:cs typeface="Calibri" pitchFamily="34" charset="0"/>
                </a:rPr>
                <a:t>tentang</a:t>
              </a:r>
              <a:r>
                <a:rPr lang="en-US" sz="2800" dirty="0">
                  <a:latin typeface="Calibri" pitchFamily="34" charset="0"/>
                  <a:cs typeface="Calibri" pitchFamily="34" charset="0"/>
                </a:rPr>
                <a:t> </a:t>
              </a:r>
              <a:r>
                <a:rPr lang="en-US" sz="2800" dirty="0" err="1">
                  <a:latin typeface="Calibri" pitchFamily="34" charset="0"/>
                  <a:cs typeface="Calibri" pitchFamily="34" charset="0"/>
                </a:rPr>
                <a:t>teknik</a:t>
              </a:r>
              <a:r>
                <a:rPr lang="en-US" sz="2800" dirty="0">
                  <a:latin typeface="Calibri" pitchFamily="34" charset="0"/>
                  <a:cs typeface="Calibri" pitchFamily="34" charset="0"/>
                </a:rPr>
                <a:t> </a:t>
              </a:r>
              <a:r>
                <a:rPr lang="en-US" sz="2800" dirty="0" err="1">
                  <a:latin typeface="Calibri" pitchFamily="34" charset="0"/>
                  <a:cs typeface="Calibri" pitchFamily="34" charset="0"/>
                </a:rPr>
                <a:t>pemecahan</a:t>
              </a:r>
              <a:r>
                <a:rPr lang="en-US" sz="2800" dirty="0">
                  <a:latin typeface="Calibri" pitchFamily="34" charset="0"/>
                  <a:cs typeface="Calibri" pitchFamily="34" charset="0"/>
                </a:rPr>
                <a:t> </a:t>
              </a:r>
              <a:r>
                <a:rPr lang="en-US" sz="2800" dirty="0" err="1">
                  <a:latin typeface="Calibri" pitchFamily="34" charset="0"/>
                  <a:cs typeface="Calibri" pitchFamily="34" charset="0"/>
                </a:rPr>
                <a:t>masalah</a:t>
              </a:r>
              <a:r>
                <a:rPr lang="en-US" sz="2800" dirty="0">
                  <a:latin typeface="Calibri" pitchFamily="34" charset="0"/>
                  <a:cs typeface="Calibri" pitchFamily="34" charset="0"/>
                </a:rPr>
                <a:t>:</a:t>
              </a:r>
              <a:endParaRPr lang="en-US" dirty="0">
                <a:latin typeface="Calibri" pitchFamily="34" charset="0"/>
                <a:cs typeface="Calibri" pitchFamily="34" charset="0"/>
              </a:endParaRPr>
            </a:p>
          </p:txBody>
        </p:sp>
        <p:sp>
          <p:nvSpPr>
            <p:cNvPr id="26629" name="Text Box 4"/>
            <p:cNvSpPr txBox="1">
              <a:spLocks noChangeArrowheads="1"/>
            </p:cNvSpPr>
            <p:nvPr/>
          </p:nvSpPr>
          <p:spPr bwMode="auto">
            <a:xfrm>
              <a:off x="1371600" y="2667000"/>
              <a:ext cx="6705600" cy="1384995"/>
            </a:xfrm>
            <a:prstGeom prst="rect">
              <a:avLst/>
            </a:prstGeom>
            <a:noFill/>
            <a:ln w="9525">
              <a:noFill/>
              <a:miter lim="800000"/>
              <a:headEnd/>
              <a:tailEnd/>
            </a:ln>
          </p:spPr>
          <p:txBody>
            <a:bodyPr>
              <a:spAutoFit/>
            </a:bodyPr>
            <a:lstStyle/>
            <a:p>
              <a:pPr>
                <a:spcBef>
                  <a:spcPct val="50000"/>
                </a:spcBef>
                <a:buFontTx/>
                <a:buChar char="•"/>
              </a:pPr>
              <a:r>
                <a:rPr lang="en-US" sz="2800" dirty="0">
                  <a:latin typeface="Perpetua" pitchFamily="16" charset="0"/>
                </a:rPr>
                <a:t> </a:t>
              </a:r>
              <a:r>
                <a:rPr lang="en-US" sz="2800" b="1" dirty="0" err="1">
                  <a:solidFill>
                    <a:srgbClr val="CC0066"/>
                  </a:solidFill>
                  <a:latin typeface="Calibri" pitchFamily="34" charset="0"/>
                  <a:cs typeface="Calibri" pitchFamily="34" charset="0"/>
                </a:rPr>
                <a:t>Berpikir</a:t>
              </a:r>
              <a:r>
                <a:rPr lang="en-US" sz="2800" b="1" dirty="0">
                  <a:solidFill>
                    <a:srgbClr val="CC0066"/>
                  </a:solidFill>
                  <a:latin typeface="Calibri" pitchFamily="34" charset="0"/>
                  <a:cs typeface="Calibri" pitchFamily="34" charset="0"/>
                </a:rPr>
                <a:t> </a:t>
              </a:r>
              <a:r>
                <a:rPr lang="en-US" sz="2800" b="1" dirty="0" err="1">
                  <a:solidFill>
                    <a:srgbClr val="CC0066"/>
                  </a:solidFill>
                  <a:latin typeface="Calibri" pitchFamily="34" charset="0"/>
                  <a:cs typeface="Calibri" pitchFamily="34" charset="0"/>
                </a:rPr>
                <a:t>kritis</a:t>
              </a:r>
              <a:r>
                <a:rPr lang="en-US" sz="2800" dirty="0">
                  <a:latin typeface="Calibri" pitchFamily="34" charset="0"/>
                  <a:cs typeface="Calibri" pitchFamily="34" charset="0"/>
                </a:rPr>
                <a:t>—linier </a:t>
              </a:r>
              <a:r>
                <a:rPr lang="en-US" sz="2800" dirty="0" err="1">
                  <a:latin typeface="Calibri" pitchFamily="34" charset="0"/>
                  <a:cs typeface="Calibri" pitchFamily="34" charset="0"/>
                </a:rPr>
                <a:t>dan</a:t>
              </a:r>
              <a:r>
                <a:rPr lang="en-US" sz="2800" dirty="0">
                  <a:latin typeface="Calibri" pitchFamily="34" charset="0"/>
                  <a:cs typeface="Calibri" pitchFamily="34" charset="0"/>
                </a:rPr>
                <a:t> </a:t>
              </a:r>
              <a:r>
                <a:rPr lang="en-US" sz="2800" dirty="0" err="1">
                  <a:latin typeface="Calibri" pitchFamily="34" charset="0"/>
                  <a:cs typeface="Calibri" pitchFamily="34" charset="0"/>
                </a:rPr>
                <a:t>berseri</a:t>
              </a:r>
              <a:r>
                <a:rPr lang="en-US" sz="2800" dirty="0">
                  <a:latin typeface="Calibri" pitchFamily="34" charset="0"/>
                  <a:cs typeface="Calibri" pitchFamily="34" charset="0"/>
                </a:rPr>
                <a:t> (</a:t>
              </a:r>
              <a:r>
                <a:rPr lang="en-US" sz="2800" dirty="0" err="1">
                  <a:latin typeface="Calibri" pitchFamily="34" charset="0"/>
                  <a:cs typeface="Calibri" pitchFamily="34" charset="0"/>
                </a:rPr>
                <a:t>berurutan</a:t>
              </a:r>
              <a:r>
                <a:rPr lang="en-US" sz="2800" dirty="0">
                  <a:latin typeface="Calibri" pitchFamily="34" charset="0"/>
                  <a:cs typeface="Calibri" pitchFamily="34" charset="0"/>
                </a:rPr>
                <a:t>), </a:t>
              </a:r>
              <a:r>
                <a:rPr lang="en-US" sz="2800" dirty="0" err="1">
                  <a:latin typeface="Calibri" pitchFamily="34" charset="0"/>
                  <a:cs typeface="Calibri" pitchFamily="34" charset="0"/>
                </a:rPr>
                <a:t>lebih</a:t>
              </a:r>
              <a:r>
                <a:rPr lang="en-US" sz="2800" dirty="0">
                  <a:latin typeface="Calibri" pitchFamily="34" charset="0"/>
                  <a:cs typeface="Calibri" pitchFamily="34" charset="0"/>
                </a:rPr>
                <a:t> </a:t>
              </a:r>
              <a:r>
                <a:rPr lang="en-US" sz="2800" dirty="0" err="1">
                  <a:latin typeface="Calibri" pitchFamily="34" charset="0"/>
                  <a:cs typeface="Calibri" pitchFamily="34" charset="0"/>
                </a:rPr>
                <a:t>terstruktur</a:t>
              </a:r>
              <a:r>
                <a:rPr lang="en-US" sz="2800" dirty="0">
                  <a:latin typeface="Calibri" pitchFamily="34" charset="0"/>
                  <a:cs typeface="Calibri" pitchFamily="34" charset="0"/>
                </a:rPr>
                <a:t>, </a:t>
              </a:r>
              <a:r>
                <a:rPr lang="en-US" sz="2800" dirty="0" err="1">
                  <a:latin typeface="Calibri" pitchFamily="34" charset="0"/>
                  <a:cs typeface="Calibri" pitchFamily="34" charset="0"/>
                </a:rPr>
                <a:t>lebih</a:t>
              </a:r>
              <a:r>
                <a:rPr lang="en-US" sz="2800" dirty="0">
                  <a:latin typeface="Calibri" pitchFamily="34" charset="0"/>
                  <a:cs typeface="Calibri" pitchFamily="34" charset="0"/>
                </a:rPr>
                <a:t> </a:t>
              </a:r>
              <a:r>
                <a:rPr lang="en-US" sz="2800" dirty="0" err="1">
                  <a:latin typeface="Calibri" pitchFamily="34" charset="0"/>
                  <a:cs typeface="Calibri" pitchFamily="34" charset="0"/>
                </a:rPr>
                <a:t>rasional</a:t>
              </a:r>
              <a:r>
                <a:rPr lang="en-US" sz="2800" dirty="0">
                  <a:latin typeface="Calibri" pitchFamily="34" charset="0"/>
                  <a:cs typeface="Calibri" pitchFamily="34" charset="0"/>
                </a:rPr>
                <a:t> </a:t>
              </a:r>
              <a:r>
                <a:rPr lang="en-US" sz="2800" dirty="0" err="1">
                  <a:latin typeface="Calibri" pitchFamily="34" charset="0"/>
                  <a:cs typeface="Calibri" pitchFamily="34" charset="0"/>
                </a:rPr>
                <a:t>dan</a:t>
              </a:r>
              <a:r>
                <a:rPr lang="en-US" sz="2800" dirty="0">
                  <a:latin typeface="Calibri" pitchFamily="34" charset="0"/>
                  <a:cs typeface="Calibri" pitchFamily="34" charset="0"/>
                </a:rPr>
                <a:t> </a:t>
              </a:r>
              <a:r>
                <a:rPr lang="en-US" sz="2800" dirty="0" err="1">
                  <a:latin typeface="Calibri" pitchFamily="34" charset="0"/>
                  <a:cs typeface="Calibri" pitchFamily="34" charset="0"/>
                </a:rPr>
                <a:t>analitik</a:t>
              </a:r>
              <a:r>
                <a:rPr lang="en-US" sz="2800" dirty="0">
                  <a:latin typeface="Calibri" pitchFamily="34" charset="0"/>
                  <a:cs typeface="Calibri" pitchFamily="34" charset="0"/>
                </a:rPr>
                <a:t>, </a:t>
              </a:r>
              <a:r>
                <a:rPr lang="en-US" sz="2800" dirty="0" err="1">
                  <a:latin typeface="Calibri" pitchFamily="34" charset="0"/>
                  <a:cs typeface="Calibri" pitchFamily="34" charset="0"/>
                </a:rPr>
                <a:t>lebih</a:t>
              </a:r>
              <a:r>
                <a:rPr lang="en-US" sz="2800" dirty="0">
                  <a:latin typeface="Calibri" pitchFamily="34" charset="0"/>
                  <a:cs typeface="Calibri" pitchFamily="34" charset="0"/>
                </a:rPr>
                <a:t> </a:t>
              </a:r>
              <a:r>
                <a:rPr lang="en-US" sz="2800" dirty="0" err="1">
                  <a:latin typeface="Calibri" pitchFamily="34" charset="0"/>
                  <a:cs typeface="Calibri" pitchFamily="34" charset="0"/>
                </a:rPr>
                <a:t>berorientasi</a:t>
              </a:r>
              <a:r>
                <a:rPr lang="en-US" sz="2800" dirty="0">
                  <a:latin typeface="Calibri" pitchFamily="34" charset="0"/>
                  <a:cs typeface="Calibri" pitchFamily="34" charset="0"/>
                </a:rPr>
                <a:t> </a:t>
              </a:r>
              <a:r>
                <a:rPr lang="en-US" sz="2800" dirty="0" err="1">
                  <a:latin typeface="Calibri" pitchFamily="34" charset="0"/>
                  <a:cs typeface="Calibri" pitchFamily="34" charset="0"/>
                </a:rPr>
                <a:t>kepada</a:t>
              </a:r>
              <a:r>
                <a:rPr lang="en-US" sz="2800" dirty="0">
                  <a:latin typeface="Calibri" pitchFamily="34" charset="0"/>
                  <a:cs typeface="Calibri" pitchFamily="34" charset="0"/>
                </a:rPr>
                <a:t> </a:t>
              </a:r>
              <a:r>
                <a:rPr lang="en-US" sz="2800" dirty="0" err="1">
                  <a:latin typeface="Calibri" pitchFamily="34" charset="0"/>
                  <a:cs typeface="Calibri" pitchFamily="34" charset="0"/>
                </a:rPr>
                <a:t>tujuan</a:t>
              </a:r>
              <a:endParaRPr lang="en-US" sz="2800" dirty="0">
                <a:latin typeface="Calibri" pitchFamily="34" charset="0"/>
                <a:cs typeface="Calibri" pitchFamily="34" charset="0"/>
              </a:endParaRPr>
            </a:p>
          </p:txBody>
        </p:sp>
        <p:sp>
          <p:nvSpPr>
            <p:cNvPr id="26630" name="Text Box 5"/>
            <p:cNvSpPr txBox="1">
              <a:spLocks noChangeArrowheads="1"/>
            </p:cNvSpPr>
            <p:nvPr/>
          </p:nvSpPr>
          <p:spPr bwMode="auto">
            <a:xfrm>
              <a:off x="1371600" y="3962400"/>
              <a:ext cx="6477000" cy="1816233"/>
            </a:xfrm>
            <a:prstGeom prst="rect">
              <a:avLst/>
            </a:prstGeom>
            <a:noFill/>
            <a:ln w="9525">
              <a:noFill/>
              <a:miter lim="800000"/>
              <a:headEnd/>
              <a:tailEnd/>
            </a:ln>
          </p:spPr>
          <p:txBody>
            <a:bodyPr>
              <a:spAutoFit/>
            </a:bodyPr>
            <a:lstStyle/>
            <a:p>
              <a:pPr>
                <a:spcBef>
                  <a:spcPct val="50000"/>
                </a:spcBef>
                <a:buFontTx/>
                <a:buChar char="•"/>
              </a:pPr>
              <a:r>
                <a:rPr lang="en-US" sz="2800" dirty="0">
                  <a:latin typeface="Perpetua" pitchFamily="16" charset="0"/>
                </a:rPr>
                <a:t> </a:t>
              </a:r>
              <a:r>
                <a:rPr lang="en-US" sz="2800" b="1" dirty="0" err="1">
                  <a:solidFill>
                    <a:srgbClr val="009900"/>
                  </a:solidFill>
                  <a:latin typeface="Calibri" pitchFamily="34" charset="0"/>
                  <a:cs typeface="Calibri" pitchFamily="34" charset="0"/>
                </a:rPr>
                <a:t>Berpikir</a:t>
              </a:r>
              <a:r>
                <a:rPr lang="en-US" sz="2800" b="1" dirty="0">
                  <a:solidFill>
                    <a:srgbClr val="009900"/>
                  </a:solidFill>
                  <a:latin typeface="Calibri" pitchFamily="34" charset="0"/>
                  <a:cs typeface="Calibri" pitchFamily="34" charset="0"/>
                </a:rPr>
                <a:t> </a:t>
              </a:r>
              <a:r>
                <a:rPr lang="en-US" sz="2800" b="1" dirty="0" err="1">
                  <a:solidFill>
                    <a:srgbClr val="009900"/>
                  </a:solidFill>
                  <a:latin typeface="Calibri" pitchFamily="34" charset="0"/>
                  <a:cs typeface="Calibri" pitchFamily="34" charset="0"/>
                </a:rPr>
                <a:t>kreatif</a:t>
              </a:r>
              <a:r>
                <a:rPr lang="en-US" sz="2800" dirty="0" err="1">
                  <a:latin typeface="Calibri" pitchFamily="34" charset="0"/>
                  <a:cs typeface="Calibri" pitchFamily="34" charset="0"/>
                </a:rPr>
                <a:t>—holistik</a:t>
              </a:r>
              <a:r>
                <a:rPr lang="en-US" sz="2800" b="1" dirty="0">
                  <a:latin typeface="Calibri" pitchFamily="34" charset="0"/>
                  <a:cs typeface="Calibri" pitchFamily="34" charset="0"/>
                </a:rPr>
                <a:t> </a:t>
              </a:r>
              <a:r>
                <a:rPr lang="en-US" sz="2800" dirty="0" err="1">
                  <a:latin typeface="Calibri" pitchFamily="34" charset="0"/>
                  <a:cs typeface="Calibri" pitchFamily="34" charset="0"/>
                </a:rPr>
                <a:t>dan</a:t>
              </a:r>
              <a:r>
                <a:rPr lang="en-US" sz="2800" dirty="0">
                  <a:latin typeface="Calibri" pitchFamily="34" charset="0"/>
                  <a:cs typeface="Calibri" pitchFamily="34" charset="0"/>
                </a:rPr>
                <a:t> </a:t>
              </a:r>
              <a:r>
                <a:rPr lang="en-US" sz="2800" dirty="0" err="1">
                  <a:latin typeface="Calibri" pitchFamily="34" charset="0"/>
                  <a:cs typeface="Calibri" pitchFamily="34" charset="0"/>
                </a:rPr>
                <a:t>paralel</a:t>
              </a:r>
              <a:r>
                <a:rPr lang="en-US" sz="2800" dirty="0">
                  <a:latin typeface="Calibri" pitchFamily="34" charset="0"/>
                  <a:cs typeface="Calibri" pitchFamily="34" charset="0"/>
                </a:rPr>
                <a:t>, </a:t>
              </a:r>
              <a:r>
                <a:rPr lang="en-US" sz="2800" dirty="0" err="1">
                  <a:latin typeface="Calibri" pitchFamily="34" charset="0"/>
                  <a:cs typeface="Calibri" pitchFamily="34" charset="0"/>
                </a:rPr>
                <a:t>lebih</a:t>
              </a:r>
              <a:r>
                <a:rPr lang="en-US" sz="2800" dirty="0">
                  <a:latin typeface="Calibri" pitchFamily="34" charset="0"/>
                  <a:cs typeface="Calibri" pitchFamily="34" charset="0"/>
                </a:rPr>
                <a:t> </a:t>
              </a:r>
              <a:r>
                <a:rPr lang="en-US" sz="2800" dirty="0" err="1">
                  <a:latin typeface="Calibri" pitchFamily="34" charset="0"/>
                  <a:cs typeface="Calibri" pitchFamily="34" charset="0"/>
                </a:rPr>
                <a:t>intuitif</a:t>
              </a:r>
              <a:r>
                <a:rPr lang="en-US" sz="2800" dirty="0">
                  <a:latin typeface="Calibri" pitchFamily="34" charset="0"/>
                  <a:cs typeface="Calibri" pitchFamily="34" charset="0"/>
                </a:rPr>
                <a:t> (</a:t>
              </a:r>
              <a:r>
                <a:rPr lang="en-US" sz="2800" dirty="0" err="1">
                  <a:latin typeface="Calibri" pitchFamily="34" charset="0"/>
                  <a:cs typeface="Calibri" pitchFamily="34" charset="0"/>
                </a:rPr>
                <a:t>bisikan</a:t>
              </a:r>
              <a:r>
                <a:rPr lang="en-US" sz="2800" dirty="0">
                  <a:latin typeface="Calibri" pitchFamily="34" charset="0"/>
                  <a:cs typeface="Calibri" pitchFamily="34" charset="0"/>
                </a:rPr>
                <a:t> </a:t>
              </a:r>
              <a:r>
                <a:rPr lang="en-US" sz="2800" dirty="0" err="1">
                  <a:latin typeface="Calibri" pitchFamily="34" charset="0"/>
                  <a:cs typeface="Calibri" pitchFamily="34" charset="0"/>
                </a:rPr>
                <a:t>kalbu</a:t>
              </a:r>
              <a:r>
                <a:rPr lang="en-US" sz="2800" dirty="0">
                  <a:latin typeface="Calibri" pitchFamily="34" charset="0"/>
                  <a:cs typeface="Calibri" pitchFamily="34" charset="0"/>
                </a:rPr>
                <a:t>) </a:t>
              </a:r>
              <a:r>
                <a:rPr lang="en-US" sz="2800" dirty="0" err="1">
                  <a:latin typeface="Calibri" pitchFamily="34" charset="0"/>
                  <a:cs typeface="Calibri" pitchFamily="34" charset="0"/>
                </a:rPr>
                <a:t>dan</a:t>
              </a:r>
              <a:r>
                <a:rPr lang="en-US" sz="2800" dirty="0">
                  <a:latin typeface="Calibri" pitchFamily="34" charset="0"/>
                  <a:cs typeface="Calibri" pitchFamily="34" charset="0"/>
                </a:rPr>
                <a:t> </a:t>
              </a:r>
              <a:r>
                <a:rPr lang="en-US" sz="2800" dirty="0" err="1">
                  <a:latin typeface="Calibri" pitchFamily="34" charset="0"/>
                  <a:cs typeface="Calibri" pitchFamily="34" charset="0"/>
                </a:rPr>
                <a:t>emosional</a:t>
              </a:r>
              <a:r>
                <a:rPr lang="en-US" sz="2800" dirty="0">
                  <a:latin typeface="Calibri" pitchFamily="34" charset="0"/>
                  <a:cs typeface="Calibri" pitchFamily="34" charset="0"/>
                </a:rPr>
                <a:t>, </a:t>
              </a:r>
              <a:r>
                <a:rPr lang="en-US" sz="2800" dirty="0" err="1">
                  <a:latin typeface="Calibri" pitchFamily="34" charset="0"/>
                  <a:cs typeface="Calibri" pitchFamily="34" charset="0"/>
                </a:rPr>
                <a:t>lebih</a:t>
              </a:r>
              <a:r>
                <a:rPr lang="en-US" sz="2800" dirty="0">
                  <a:latin typeface="Calibri" pitchFamily="34" charset="0"/>
                  <a:cs typeface="Calibri" pitchFamily="34" charset="0"/>
                </a:rPr>
                <a:t> </a:t>
              </a:r>
              <a:r>
                <a:rPr lang="en-US" sz="2800" dirty="0" err="1">
                  <a:latin typeface="Calibri" pitchFamily="34" charset="0"/>
                  <a:cs typeface="Calibri" pitchFamily="34" charset="0"/>
                </a:rPr>
                <a:t>kreatif</a:t>
              </a:r>
              <a:r>
                <a:rPr lang="en-US" sz="2800" dirty="0">
                  <a:latin typeface="Calibri" pitchFamily="34" charset="0"/>
                  <a:cs typeface="Calibri" pitchFamily="34" charset="0"/>
                </a:rPr>
                <a:t>, </a:t>
              </a:r>
              <a:r>
                <a:rPr lang="en-US" sz="2800" dirty="0" err="1">
                  <a:latin typeface="Calibri" pitchFamily="34" charset="0"/>
                  <a:cs typeface="Calibri" pitchFamily="34" charset="0"/>
                </a:rPr>
                <a:t>lebih</a:t>
              </a:r>
              <a:r>
                <a:rPr lang="en-US" sz="2800" dirty="0">
                  <a:latin typeface="Calibri" pitchFamily="34" charset="0"/>
                  <a:cs typeface="Calibri" pitchFamily="34" charset="0"/>
                </a:rPr>
                <a:t> visual, </a:t>
              </a:r>
              <a:r>
                <a:rPr lang="en-US" sz="2800" dirty="0" err="1">
                  <a:latin typeface="Calibri" pitchFamily="34" charset="0"/>
                  <a:cs typeface="Calibri" pitchFamily="34" charset="0"/>
                </a:rPr>
                <a:t>dan</a:t>
              </a:r>
              <a:r>
                <a:rPr lang="en-US" sz="2800" dirty="0">
                  <a:latin typeface="Calibri" pitchFamily="34" charset="0"/>
                  <a:cs typeface="Calibri" pitchFamily="34" charset="0"/>
                </a:rPr>
                <a:t> </a:t>
              </a:r>
              <a:r>
                <a:rPr lang="en-US" sz="2800" dirty="0" err="1">
                  <a:latin typeface="Calibri" pitchFamily="34" charset="0"/>
                  <a:cs typeface="Calibri" pitchFamily="34" charset="0"/>
                </a:rPr>
                <a:t>lebih</a:t>
              </a:r>
              <a:r>
                <a:rPr lang="en-US" sz="2800" dirty="0">
                  <a:latin typeface="Calibri" pitchFamily="34" charset="0"/>
                  <a:cs typeface="Calibri" pitchFamily="34" charset="0"/>
                </a:rPr>
                <a:t> </a:t>
              </a:r>
              <a:r>
                <a:rPr lang="en-US" sz="2800" dirty="0" err="1">
                  <a:latin typeface="Calibri" pitchFamily="34" charset="0"/>
                  <a:cs typeface="Calibri" pitchFamily="34" charset="0"/>
                </a:rPr>
                <a:t>taktual</a:t>
              </a:r>
              <a:r>
                <a:rPr lang="en-US" sz="2800" dirty="0">
                  <a:latin typeface="Calibri" pitchFamily="34" charset="0"/>
                  <a:cs typeface="Calibri" pitchFamily="34" charset="0"/>
                </a:rPr>
                <a:t>/ </a:t>
              </a:r>
              <a:r>
                <a:rPr lang="en-US" sz="2800" dirty="0" err="1">
                  <a:latin typeface="Calibri" pitchFamily="34" charset="0"/>
                  <a:cs typeface="Calibri" pitchFamily="34" charset="0"/>
                </a:rPr>
                <a:t>kinestetik</a:t>
              </a:r>
              <a:endParaRPr lang="en-US" dirty="0">
                <a:latin typeface="Calibri" pitchFamily="34" charset="0"/>
                <a:cs typeface="Calibri" pitchFamily="34" charset="0"/>
              </a:endParaRPr>
            </a:p>
          </p:txBody>
        </p:sp>
      </p:grpSp>
      <p:sp>
        <p:nvSpPr>
          <p:cNvPr id="26627" name="Text Box 2"/>
          <p:cNvSpPr txBox="1">
            <a:spLocks noChangeArrowheads="1"/>
          </p:cNvSpPr>
          <p:nvPr/>
        </p:nvSpPr>
        <p:spPr bwMode="auto">
          <a:xfrm>
            <a:off x="785813" y="381000"/>
            <a:ext cx="6834187" cy="1323975"/>
          </a:xfrm>
          <a:prstGeom prst="rect">
            <a:avLst/>
          </a:prstGeom>
          <a:noFill/>
          <a:ln w="9525">
            <a:noFill/>
            <a:miter lim="800000"/>
            <a:headEnd/>
            <a:tailEnd/>
          </a:ln>
        </p:spPr>
        <p:txBody>
          <a:bodyPr>
            <a:spAutoFit/>
          </a:bodyPr>
          <a:lstStyle/>
          <a:p>
            <a:pPr algn="ctr">
              <a:spcBef>
                <a:spcPct val="50000"/>
              </a:spcBef>
            </a:pPr>
            <a:r>
              <a:rPr lang="en-US" sz="4000">
                <a:solidFill>
                  <a:schemeClr val="tx2"/>
                </a:solidFill>
                <a:latin typeface="Franklin Gothic Book" pitchFamily="32" charset="0"/>
              </a:rPr>
              <a:t>Membandingkan Taksonomi Bloom dalam Berpikir Kritis</a:t>
            </a:r>
            <a:endParaRPr lang="en-US" sz="2400">
              <a:solidFill>
                <a:schemeClr val="tx2"/>
              </a:solidFill>
              <a:latin typeface="Franklin Gothic Book" pitchFamily="32"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8688" y="357188"/>
            <a:ext cx="7772400" cy="1143000"/>
          </a:xfrm>
        </p:spPr>
        <p:txBody>
          <a:bodyPr>
            <a:normAutofit fontScale="90000"/>
          </a:bodyPr>
          <a:lstStyle/>
          <a:p>
            <a:pPr eaLnBrk="1" hangingPunct="1"/>
            <a:r>
              <a:rPr lang="en-US" smtClean="0">
                <a:solidFill>
                  <a:srgbClr val="6A6363"/>
                </a:solidFill>
              </a:rPr>
              <a:t>What Is Critical Thinking?</a:t>
            </a:r>
            <a:br>
              <a:rPr lang="en-US" smtClean="0">
                <a:solidFill>
                  <a:srgbClr val="6A6363"/>
                </a:solidFill>
              </a:rPr>
            </a:br>
            <a:r>
              <a:rPr lang="en-US" smtClean="0">
                <a:solidFill>
                  <a:srgbClr val="6A6363"/>
                </a:solidFill>
              </a:rPr>
              <a:t>(Definisi Berpikir Kritis)</a:t>
            </a:r>
            <a:endParaRPr lang="id-ID" smtClean="0"/>
          </a:p>
        </p:txBody>
      </p:sp>
      <p:sp>
        <p:nvSpPr>
          <p:cNvPr id="7171" name="Content Placeholder 4"/>
          <p:cNvSpPr>
            <a:spLocks noGrp="1"/>
          </p:cNvSpPr>
          <p:nvPr>
            <p:ph idx="1"/>
          </p:nvPr>
        </p:nvSpPr>
        <p:spPr>
          <a:xfrm>
            <a:off x="928688" y="1785938"/>
            <a:ext cx="7772400" cy="4572000"/>
          </a:xfrm>
        </p:spPr>
        <p:txBody>
          <a:bodyPr/>
          <a:lstStyle/>
          <a:p>
            <a:pPr eaLnBrk="1" hangingPunct="1"/>
            <a:r>
              <a:rPr lang="en-US" sz="2800" smtClean="0"/>
              <a:t>Kemampuan untuk berpikir jernih dan rasional, yang meliputi kemampuan untuk berpikir reflektif dan independen</a:t>
            </a:r>
            <a:endParaRPr lang="id-ID" sz="2800" smtClean="0"/>
          </a:p>
        </p:txBody>
      </p:sp>
      <p:pic>
        <p:nvPicPr>
          <p:cNvPr id="5" name="Picture 4" descr="lookatchart"/>
          <p:cNvPicPr>
            <a:picLocks noChangeAspect="1" noChangeArrowheads="1"/>
          </p:cNvPicPr>
          <p:nvPr/>
        </p:nvPicPr>
        <p:blipFill>
          <a:blip r:embed="rId2" cstate="print"/>
          <a:srcRect/>
          <a:stretch>
            <a:fillRect/>
          </a:stretch>
        </p:blipFill>
        <p:spPr bwMode="auto">
          <a:xfrm>
            <a:off x="6286512" y="2772150"/>
            <a:ext cx="2246703" cy="40858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4000" dirty="0" err="1"/>
              <a:t>Beberapa</a:t>
            </a:r>
            <a:r>
              <a:rPr lang="en-US" sz="4000" dirty="0"/>
              <a:t> </a:t>
            </a:r>
            <a:r>
              <a:rPr lang="en-US" sz="4000" dirty="0" err="1"/>
              <a:t>cara</a:t>
            </a:r>
            <a:r>
              <a:rPr lang="en-US" sz="4000" dirty="0"/>
              <a:t> </a:t>
            </a:r>
            <a:r>
              <a:rPr lang="en-US" sz="4000" dirty="0" err="1"/>
              <a:t>untuk</a:t>
            </a:r>
            <a:r>
              <a:rPr lang="en-US" sz="4000" dirty="0"/>
              <a:t> </a:t>
            </a:r>
            <a:r>
              <a:rPr lang="en-US" sz="4000" dirty="0" err="1"/>
              <a:t>meningkatkan</a:t>
            </a:r>
            <a:r>
              <a:rPr lang="en-US" sz="4000" dirty="0"/>
              <a:t> </a:t>
            </a:r>
            <a:r>
              <a:rPr lang="en-US" sz="4000" dirty="0" err="1"/>
              <a:t>kemampuan</a:t>
            </a:r>
            <a:r>
              <a:rPr lang="en-US" sz="4000" dirty="0"/>
              <a:t> </a:t>
            </a:r>
            <a:r>
              <a:rPr lang="en-US" sz="4000" dirty="0" err="1"/>
              <a:t>berpikir</a:t>
            </a:r>
            <a:r>
              <a:rPr lang="en-US" sz="4000" dirty="0"/>
              <a:t> </a:t>
            </a:r>
            <a:r>
              <a:rPr lang="en-US" sz="4000" dirty="0" err="1"/>
              <a:t>kritis</a:t>
            </a:r>
            <a:r>
              <a:rPr lang="en-US" sz="4000" dirty="0"/>
              <a:t> </a:t>
            </a:r>
          </a:p>
        </p:txBody>
      </p:sp>
      <p:sp>
        <p:nvSpPr>
          <p:cNvPr id="17411" name="Rectangle 3"/>
          <p:cNvSpPr>
            <a:spLocks noGrp="1" noChangeArrowheads="1"/>
          </p:cNvSpPr>
          <p:nvPr>
            <p:ph idx="1"/>
          </p:nvPr>
        </p:nvSpPr>
        <p:spPr>
          <a:xfrm>
            <a:off x="457200" y="1600200"/>
            <a:ext cx="7901014" cy="4525963"/>
          </a:xfrm>
        </p:spPr>
        <p:txBody>
          <a:bodyPr>
            <a:normAutofit/>
          </a:bodyPr>
          <a:lstStyle/>
          <a:p>
            <a:pPr marL="400050" indent="-400050">
              <a:lnSpc>
                <a:spcPct val="80000"/>
              </a:lnSpc>
              <a:buFont typeface="Wingdings" pitchFamily="2" charset="2"/>
              <a:buNone/>
            </a:pPr>
            <a:r>
              <a:rPr lang="en-US" sz="2400" dirty="0"/>
              <a:t>(</a:t>
            </a:r>
            <a:r>
              <a:rPr lang="en-US" sz="2400" dirty="0" err="1"/>
              <a:t>Schafersman</a:t>
            </a:r>
            <a:r>
              <a:rPr lang="en-US" sz="2400" dirty="0"/>
              <a:t> SD. 1991), </a:t>
            </a:r>
            <a:r>
              <a:rPr lang="en-US" sz="2400" dirty="0" err="1"/>
              <a:t>yaitu</a:t>
            </a:r>
            <a:endParaRPr lang="en-US" sz="2400" dirty="0"/>
          </a:p>
          <a:p>
            <a:pPr marL="400050" indent="-400050">
              <a:lnSpc>
                <a:spcPct val="80000"/>
              </a:lnSpc>
              <a:buFont typeface="Wingdings" pitchFamily="2" charset="2"/>
              <a:buAutoNum type="arabicPeriod"/>
            </a:pPr>
            <a:r>
              <a:rPr lang="en-US" sz="3200" dirty="0" err="1">
                <a:latin typeface="Calibri" pitchFamily="34" charset="0"/>
                <a:cs typeface="Calibri" pitchFamily="34" charset="0"/>
              </a:rPr>
              <a:t>Meningkatkan</a:t>
            </a:r>
            <a:r>
              <a:rPr lang="en-US" sz="3200" dirty="0">
                <a:latin typeface="Calibri" pitchFamily="34" charset="0"/>
                <a:cs typeface="Calibri" pitchFamily="34" charset="0"/>
              </a:rPr>
              <a:t> </a:t>
            </a:r>
            <a:r>
              <a:rPr lang="en-US" sz="3200" dirty="0" err="1">
                <a:latin typeface="Calibri" pitchFamily="34" charset="0"/>
                <a:cs typeface="Calibri" pitchFamily="34" charset="0"/>
              </a:rPr>
              <a:t>kemampuan</a:t>
            </a:r>
            <a:r>
              <a:rPr lang="en-US" sz="3200" dirty="0">
                <a:latin typeface="Calibri" pitchFamily="34" charset="0"/>
                <a:cs typeface="Calibri" pitchFamily="34" charset="0"/>
              </a:rPr>
              <a:t> </a:t>
            </a:r>
            <a:r>
              <a:rPr lang="en-US" sz="3200" dirty="0" err="1">
                <a:latin typeface="Calibri" pitchFamily="34" charset="0"/>
                <a:cs typeface="Calibri" pitchFamily="34" charset="0"/>
              </a:rPr>
              <a:t>membaca</a:t>
            </a:r>
            <a:r>
              <a:rPr lang="en-US" sz="3200" dirty="0">
                <a:latin typeface="Calibri" pitchFamily="34" charset="0"/>
                <a:cs typeface="Calibri" pitchFamily="34" charset="0"/>
              </a:rPr>
              <a:t> </a:t>
            </a:r>
            <a:r>
              <a:rPr lang="en-US" sz="3200" dirty="0" err="1">
                <a:latin typeface="Calibri" pitchFamily="34" charset="0"/>
                <a:cs typeface="Calibri" pitchFamily="34" charset="0"/>
              </a:rPr>
              <a:t>secara</a:t>
            </a:r>
            <a:r>
              <a:rPr lang="en-US" sz="3200" dirty="0">
                <a:latin typeface="Calibri" pitchFamily="34" charset="0"/>
                <a:cs typeface="Calibri" pitchFamily="34" charset="0"/>
              </a:rPr>
              <a:t> </a:t>
            </a:r>
            <a:r>
              <a:rPr lang="en-US" sz="3200" dirty="0" err="1">
                <a:latin typeface="Calibri" pitchFamily="34" charset="0"/>
                <a:cs typeface="Calibri" pitchFamily="34" charset="0"/>
              </a:rPr>
              <a:t>kritis</a:t>
            </a:r>
            <a:r>
              <a:rPr lang="en-US" sz="3200" dirty="0">
                <a:latin typeface="Calibri" pitchFamily="34" charset="0"/>
                <a:cs typeface="Calibri" pitchFamily="34" charset="0"/>
              </a:rPr>
              <a:t>, </a:t>
            </a:r>
            <a:r>
              <a:rPr lang="en-US" sz="3200" dirty="0" err="1" smtClean="0">
                <a:latin typeface="Calibri" pitchFamily="34" charset="0"/>
                <a:cs typeface="Calibri" pitchFamily="34" charset="0"/>
              </a:rPr>
              <a:t>dengan</a:t>
            </a:r>
            <a:endParaRPr lang="id-ID" sz="3200" dirty="0" smtClean="0">
              <a:latin typeface="Calibri" pitchFamily="34" charset="0"/>
              <a:cs typeface="Calibri" pitchFamily="34" charset="0"/>
            </a:endParaRPr>
          </a:p>
          <a:p>
            <a:pPr marL="400050" indent="-400050">
              <a:lnSpc>
                <a:spcPct val="80000"/>
              </a:lnSpc>
              <a:buNone/>
            </a:pPr>
            <a:r>
              <a:rPr lang="id-ID" sz="3200" dirty="0" smtClean="0">
                <a:latin typeface="Calibri" pitchFamily="34" charset="0"/>
                <a:cs typeface="Calibri" pitchFamily="34" charset="0"/>
              </a:rPr>
              <a:t>	</a:t>
            </a:r>
            <a:r>
              <a:rPr lang="en-US" sz="3200" dirty="0" smtClean="0">
                <a:latin typeface="Calibri" pitchFamily="34" charset="0"/>
                <a:cs typeface="Calibri" pitchFamily="34" charset="0"/>
              </a:rPr>
              <a:t> </a:t>
            </a:r>
            <a:r>
              <a:rPr lang="en-US" sz="3200" dirty="0">
                <a:latin typeface="Calibri" pitchFamily="34" charset="0"/>
                <a:cs typeface="Calibri" pitchFamily="34" charset="0"/>
              </a:rPr>
              <a:t>(a) </a:t>
            </a:r>
            <a:r>
              <a:rPr lang="en-US" sz="2800" dirty="0" err="1">
                <a:latin typeface="Calibri" pitchFamily="34" charset="0"/>
                <a:cs typeface="Calibri" pitchFamily="34" charset="0"/>
              </a:rPr>
              <a:t>menggaris</a:t>
            </a:r>
            <a:r>
              <a:rPr lang="en-US" sz="2800" dirty="0">
                <a:latin typeface="Calibri" pitchFamily="34" charset="0"/>
                <a:cs typeface="Calibri" pitchFamily="34" charset="0"/>
              </a:rPr>
              <a:t> </a:t>
            </a:r>
            <a:r>
              <a:rPr lang="en-US" sz="2800" dirty="0" err="1">
                <a:latin typeface="Calibri" pitchFamily="34" charset="0"/>
                <a:cs typeface="Calibri" pitchFamily="34" charset="0"/>
              </a:rPr>
              <a:t>bawahi</a:t>
            </a:r>
            <a:r>
              <a:rPr lang="en-US" sz="2800" dirty="0">
                <a:latin typeface="Calibri" pitchFamily="34" charset="0"/>
                <a:cs typeface="Calibri" pitchFamily="34" charset="0"/>
              </a:rPr>
              <a:t> </a:t>
            </a:r>
            <a:r>
              <a:rPr lang="en-US" sz="2800" dirty="0" err="1">
                <a:latin typeface="Calibri" pitchFamily="34" charset="0"/>
                <a:cs typeface="Calibri" pitchFamily="34" charset="0"/>
              </a:rPr>
              <a:t>ide</a:t>
            </a:r>
            <a:r>
              <a:rPr lang="en-US" sz="2800" dirty="0">
                <a:latin typeface="Calibri" pitchFamily="34" charset="0"/>
                <a:cs typeface="Calibri" pitchFamily="34" charset="0"/>
              </a:rPr>
              <a:t> </a:t>
            </a:r>
            <a:r>
              <a:rPr lang="en-US" sz="2800" dirty="0" err="1">
                <a:latin typeface="Calibri" pitchFamily="34" charset="0"/>
                <a:cs typeface="Calibri" pitchFamily="34" charset="0"/>
              </a:rPr>
              <a:t>utama</a:t>
            </a:r>
            <a:r>
              <a:rPr lang="en-US" sz="2800" dirty="0">
                <a:latin typeface="Calibri" pitchFamily="34" charset="0"/>
                <a:cs typeface="Calibri" pitchFamily="34" charset="0"/>
              </a:rPr>
              <a:t> yang </a:t>
            </a:r>
            <a:r>
              <a:rPr lang="en-US" sz="2800" dirty="0" err="1">
                <a:latin typeface="Calibri" pitchFamily="34" charset="0"/>
                <a:cs typeface="Calibri" pitchFamily="34" charset="0"/>
              </a:rPr>
              <a:t>dibaca</a:t>
            </a:r>
            <a:r>
              <a:rPr lang="en-US" sz="2800" dirty="0" smtClean="0">
                <a:latin typeface="Calibri" pitchFamily="34" charset="0"/>
                <a:cs typeface="Calibri" pitchFamily="34" charset="0"/>
              </a:rPr>
              <a:t>;</a:t>
            </a:r>
            <a:endParaRPr lang="id-ID" sz="2800" dirty="0" smtClean="0">
              <a:latin typeface="Calibri" pitchFamily="34" charset="0"/>
              <a:cs typeface="Calibri" pitchFamily="34" charset="0"/>
            </a:endParaRPr>
          </a:p>
          <a:p>
            <a:pPr marL="400050" indent="-400050">
              <a:lnSpc>
                <a:spcPct val="80000"/>
              </a:lnSpc>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 </a:t>
            </a:r>
            <a:r>
              <a:rPr lang="en-US" sz="2800" dirty="0">
                <a:latin typeface="Calibri" pitchFamily="34" charset="0"/>
                <a:cs typeface="Calibri" pitchFamily="34" charset="0"/>
              </a:rPr>
              <a:t>(b) </a:t>
            </a:r>
            <a:r>
              <a:rPr lang="en-US" sz="2800" dirty="0" err="1">
                <a:latin typeface="Calibri" pitchFamily="34" charset="0"/>
                <a:cs typeface="Calibri" pitchFamily="34" charset="0"/>
              </a:rPr>
              <a:t>belajar</a:t>
            </a:r>
            <a:r>
              <a:rPr lang="en-US" sz="2800" dirty="0">
                <a:latin typeface="Calibri" pitchFamily="34" charset="0"/>
                <a:cs typeface="Calibri" pitchFamily="34" charset="0"/>
              </a:rPr>
              <a:t> </a:t>
            </a:r>
            <a:r>
              <a:rPr lang="en-US" sz="2800" dirty="0" err="1">
                <a:latin typeface="Calibri" pitchFamily="34" charset="0"/>
                <a:cs typeface="Calibri" pitchFamily="34" charset="0"/>
              </a:rPr>
              <a:t>bersama</a:t>
            </a:r>
            <a:r>
              <a:rPr lang="en-US" sz="2800" dirty="0">
                <a:latin typeface="Calibri" pitchFamily="34" charset="0"/>
                <a:cs typeface="Calibri" pitchFamily="34" charset="0"/>
              </a:rPr>
              <a:t> </a:t>
            </a:r>
            <a:r>
              <a:rPr lang="en-US" sz="2800" dirty="0" err="1">
                <a:latin typeface="Calibri" pitchFamily="34" charset="0"/>
                <a:cs typeface="Calibri" pitchFamily="34" charset="0"/>
              </a:rPr>
              <a:t>dan</a:t>
            </a:r>
            <a:r>
              <a:rPr lang="en-US" sz="2800" dirty="0">
                <a:latin typeface="Calibri" pitchFamily="34" charset="0"/>
                <a:cs typeface="Calibri" pitchFamily="34" charset="0"/>
              </a:rPr>
              <a:t> </a:t>
            </a:r>
            <a:r>
              <a:rPr lang="en-US" sz="2800" dirty="0" err="1">
                <a:latin typeface="Calibri" pitchFamily="34" charset="0"/>
                <a:cs typeface="Calibri" pitchFamily="34" charset="0"/>
              </a:rPr>
              <a:t>mencocokkan</a:t>
            </a:r>
            <a:r>
              <a:rPr lang="en-US" sz="2800" dirty="0">
                <a:latin typeface="Calibri" pitchFamily="34" charset="0"/>
                <a:cs typeface="Calibri" pitchFamily="34" charset="0"/>
              </a:rPr>
              <a:t> </a:t>
            </a:r>
            <a:r>
              <a:rPr lang="en-US" sz="2800" dirty="0" err="1">
                <a:latin typeface="Calibri" pitchFamily="34" charset="0"/>
                <a:cs typeface="Calibri" pitchFamily="34" charset="0"/>
              </a:rPr>
              <a:t>apakah</a:t>
            </a:r>
            <a:r>
              <a:rPr lang="en-US" sz="2800" dirty="0">
                <a:latin typeface="Calibri" pitchFamily="34" charset="0"/>
                <a:cs typeface="Calibri" pitchFamily="34" charset="0"/>
              </a:rPr>
              <a:t> </a:t>
            </a:r>
            <a:r>
              <a:rPr lang="en-US" sz="2800" dirty="0" err="1">
                <a:latin typeface="Calibri" pitchFamily="34" charset="0"/>
                <a:cs typeface="Calibri" pitchFamily="34" charset="0"/>
              </a:rPr>
              <a:t>ide</a:t>
            </a:r>
            <a:r>
              <a:rPr lang="en-US" sz="2800" dirty="0">
                <a:latin typeface="Calibri" pitchFamily="34" charset="0"/>
                <a:cs typeface="Calibri" pitchFamily="34" charset="0"/>
              </a:rPr>
              <a:t> </a:t>
            </a:r>
            <a:r>
              <a:rPr lang="en-US" sz="2800" dirty="0" err="1">
                <a:latin typeface="Calibri" pitchFamily="34" charset="0"/>
                <a:cs typeface="Calibri" pitchFamily="34" charset="0"/>
              </a:rPr>
              <a:t>utama</a:t>
            </a:r>
            <a:r>
              <a:rPr lang="en-US" sz="2800" dirty="0">
                <a:latin typeface="Calibri" pitchFamily="34" charset="0"/>
                <a:cs typeface="Calibri" pitchFamily="34" charset="0"/>
              </a:rPr>
              <a:t> yang </a:t>
            </a:r>
            <a:r>
              <a:rPr lang="en-US" sz="2800" dirty="0" err="1">
                <a:latin typeface="Calibri" pitchFamily="34" charset="0"/>
                <a:cs typeface="Calibri" pitchFamily="34" charset="0"/>
              </a:rPr>
              <a:t>dibuat</a:t>
            </a:r>
            <a:r>
              <a:rPr lang="en-US" sz="2800" dirty="0">
                <a:latin typeface="Calibri" pitchFamily="34" charset="0"/>
                <a:cs typeface="Calibri" pitchFamily="34" charset="0"/>
              </a:rPr>
              <a:t> </a:t>
            </a:r>
            <a:r>
              <a:rPr lang="en-US" sz="2800" dirty="0" err="1">
                <a:latin typeface="Calibri" pitchFamily="34" charset="0"/>
                <a:cs typeface="Calibri" pitchFamily="34" charset="0"/>
              </a:rPr>
              <a:t>sama</a:t>
            </a:r>
            <a:r>
              <a:rPr lang="en-US" sz="2800" dirty="0">
                <a:latin typeface="Calibri" pitchFamily="34" charset="0"/>
                <a:cs typeface="Calibri" pitchFamily="34" charset="0"/>
              </a:rPr>
              <a:t> </a:t>
            </a:r>
            <a:r>
              <a:rPr lang="en-US" sz="2800" dirty="0" err="1">
                <a:latin typeface="Calibri" pitchFamily="34" charset="0"/>
                <a:cs typeface="Calibri" pitchFamily="34" charset="0"/>
              </a:rPr>
              <a:t>dengan</a:t>
            </a:r>
            <a:r>
              <a:rPr lang="en-US" sz="2800" dirty="0">
                <a:latin typeface="Calibri" pitchFamily="34" charset="0"/>
                <a:cs typeface="Calibri" pitchFamily="34" charset="0"/>
              </a:rPr>
              <a:t> </a:t>
            </a:r>
            <a:r>
              <a:rPr lang="en-US" sz="2800" dirty="0" err="1">
                <a:latin typeface="Calibri" pitchFamily="34" charset="0"/>
                <a:cs typeface="Calibri" pitchFamily="34" charset="0"/>
              </a:rPr>
              <a:t>anggota</a:t>
            </a:r>
            <a:r>
              <a:rPr lang="en-US" sz="2800" dirty="0">
                <a:latin typeface="Calibri" pitchFamily="34" charset="0"/>
                <a:cs typeface="Calibri" pitchFamily="34" charset="0"/>
              </a:rPr>
              <a:t> </a:t>
            </a:r>
            <a:r>
              <a:rPr lang="en-US" sz="2800" dirty="0" err="1">
                <a:latin typeface="Calibri" pitchFamily="34" charset="0"/>
                <a:cs typeface="Calibri" pitchFamily="34" charset="0"/>
              </a:rPr>
              <a:t>kelompok</a:t>
            </a:r>
            <a:r>
              <a:rPr lang="en-US" sz="2800" dirty="0">
                <a:latin typeface="Calibri" pitchFamily="34" charset="0"/>
                <a:cs typeface="Calibri" pitchFamily="34" charset="0"/>
              </a:rPr>
              <a:t> </a:t>
            </a:r>
            <a:r>
              <a:rPr lang="en-US" sz="2800" dirty="0" err="1">
                <a:latin typeface="Calibri" pitchFamily="34" charset="0"/>
                <a:cs typeface="Calibri" pitchFamily="34" charset="0"/>
              </a:rPr>
              <a:t>lainnya</a:t>
            </a:r>
            <a:r>
              <a:rPr lang="en-US" sz="2800" dirty="0" smtClean="0">
                <a:latin typeface="Calibri" pitchFamily="34" charset="0"/>
                <a:cs typeface="Calibri" pitchFamily="34" charset="0"/>
              </a:rPr>
              <a:t>;</a:t>
            </a:r>
            <a:endParaRPr lang="id-ID" sz="2800" dirty="0" smtClean="0">
              <a:latin typeface="Calibri" pitchFamily="34" charset="0"/>
              <a:cs typeface="Calibri" pitchFamily="34" charset="0"/>
            </a:endParaRPr>
          </a:p>
          <a:p>
            <a:pPr marL="400050" indent="-400050">
              <a:lnSpc>
                <a:spcPct val="80000"/>
              </a:lnSpc>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 </a:t>
            </a:r>
            <a:r>
              <a:rPr lang="en-US" sz="2800" dirty="0">
                <a:latin typeface="Calibri" pitchFamily="34" charset="0"/>
                <a:cs typeface="Calibri" pitchFamily="34" charset="0"/>
              </a:rPr>
              <a:t>(c) </a:t>
            </a:r>
            <a:r>
              <a:rPr lang="en-US" sz="2800" dirty="0" err="1">
                <a:latin typeface="Calibri" pitchFamily="34" charset="0"/>
                <a:cs typeface="Calibri" pitchFamily="34" charset="0"/>
              </a:rPr>
              <a:t>menulis</a:t>
            </a:r>
            <a:r>
              <a:rPr lang="en-US" sz="2800" dirty="0">
                <a:latin typeface="Calibri" pitchFamily="34" charset="0"/>
                <a:cs typeface="Calibri" pitchFamily="34" charset="0"/>
              </a:rPr>
              <a:t> </a:t>
            </a:r>
            <a:r>
              <a:rPr lang="en-US" sz="2800" dirty="0" err="1">
                <a:latin typeface="Calibri" pitchFamily="34" charset="0"/>
                <a:cs typeface="Calibri" pitchFamily="34" charset="0"/>
              </a:rPr>
              <a:t>apa</a:t>
            </a:r>
            <a:r>
              <a:rPr lang="en-US" sz="2800" dirty="0">
                <a:latin typeface="Calibri" pitchFamily="34" charset="0"/>
                <a:cs typeface="Calibri" pitchFamily="34" charset="0"/>
              </a:rPr>
              <a:t> yang </a:t>
            </a:r>
            <a:r>
              <a:rPr lang="en-US" sz="2800" dirty="0" err="1">
                <a:latin typeface="Calibri" pitchFamily="34" charset="0"/>
                <a:cs typeface="Calibri" pitchFamily="34" charset="0"/>
              </a:rPr>
              <a:t>menjadi</a:t>
            </a:r>
            <a:r>
              <a:rPr lang="en-US" sz="2800" dirty="0">
                <a:latin typeface="Calibri" pitchFamily="34" charset="0"/>
                <a:cs typeface="Calibri" pitchFamily="34" charset="0"/>
              </a:rPr>
              <a:t> </a:t>
            </a:r>
            <a:r>
              <a:rPr lang="en-US" sz="2800" dirty="0" err="1">
                <a:latin typeface="Calibri" pitchFamily="34" charset="0"/>
                <a:cs typeface="Calibri" pitchFamily="34" charset="0"/>
              </a:rPr>
              <a:t>ide</a:t>
            </a:r>
            <a:r>
              <a:rPr lang="en-US" sz="2800" dirty="0">
                <a:latin typeface="Calibri" pitchFamily="34" charset="0"/>
                <a:cs typeface="Calibri" pitchFamily="34" charset="0"/>
              </a:rPr>
              <a:t> </a:t>
            </a:r>
            <a:r>
              <a:rPr lang="en-US" sz="2800" dirty="0" err="1">
                <a:latin typeface="Calibri" pitchFamily="34" charset="0"/>
                <a:cs typeface="Calibri" pitchFamily="34" charset="0"/>
              </a:rPr>
              <a:t>utama</a:t>
            </a:r>
            <a:r>
              <a:rPr lang="en-US" sz="2800" dirty="0">
                <a:latin typeface="Calibri" pitchFamily="34" charset="0"/>
                <a:cs typeface="Calibri" pitchFamily="34" charset="0"/>
              </a:rPr>
              <a:t> </a:t>
            </a:r>
            <a:r>
              <a:rPr lang="en-US" sz="2800" dirty="0" err="1">
                <a:latin typeface="Calibri" pitchFamily="34" charset="0"/>
                <a:cs typeface="Calibri" pitchFamily="34" charset="0"/>
              </a:rPr>
              <a:t>dalam</a:t>
            </a:r>
            <a:r>
              <a:rPr lang="en-US" sz="2800" dirty="0">
                <a:latin typeface="Calibri" pitchFamily="34" charset="0"/>
                <a:cs typeface="Calibri" pitchFamily="34" charset="0"/>
              </a:rPr>
              <a:t> </a:t>
            </a:r>
            <a:r>
              <a:rPr lang="en-US" sz="2800" dirty="0" err="1">
                <a:latin typeface="Calibri" pitchFamily="34" charset="0"/>
                <a:cs typeface="Calibri" pitchFamily="34" charset="0"/>
              </a:rPr>
              <a:t>suatu</a:t>
            </a:r>
            <a:r>
              <a:rPr lang="en-US" sz="2800" dirty="0">
                <a:latin typeface="Calibri" pitchFamily="34" charset="0"/>
                <a:cs typeface="Calibri" pitchFamily="34" charset="0"/>
              </a:rPr>
              <a:t> </a:t>
            </a:r>
            <a:r>
              <a:rPr lang="en-US" sz="2800" dirty="0" err="1">
                <a:latin typeface="Calibri" pitchFamily="34" charset="0"/>
                <a:cs typeface="Calibri" pitchFamily="34" charset="0"/>
              </a:rPr>
              <a:t>bacaan</a:t>
            </a:r>
            <a:r>
              <a:rPr lang="en-US" sz="2800" dirty="0">
                <a:latin typeface="Calibri" pitchFamily="34" charset="0"/>
                <a:cs typeface="Calibri" pitchFamily="34" charset="0"/>
              </a:rPr>
              <a:t> </a:t>
            </a:r>
            <a:r>
              <a:rPr lang="en-US" sz="2800" dirty="0" err="1">
                <a:latin typeface="Calibri" pitchFamily="34" charset="0"/>
                <a:cs typeface="Calibri" pitchFamily="34" charset="0"/>
              </a:rPr>
              <a:t>dalam</a:t>
            </a:r>
            <a:r>
              <a:rPr lang="en-US" sz="2800" dirty="0">
                <a:latin typeface="Calibri" pitchFamily="34" charset="0"/>
                <a:cs typeface="Calibri" pitchFamily="34" charset="0"/>
              </a:rPr>
              <a:t> </a:t>
            </a:r>
            <a:r>
              <a:rPr lang="en-US" sz="2800" dirty="0" err="1">
                <a:latin typeface="Calibri" pitchFamily="34" charset="0"/>
                <a:cs typeface="Calibri" pitchFamily="34" charset="0"/>
              </a:rPr>
              <a:t>kata-kata</a:t>
            </a:r>
            <a:r>
              <a:rPr lang="en-US" sz="2800" dirty="0">
                <a:latin typeface="Calibri" pitchFamily="34" charset="0"/>
                <a:cs typeface="Calibri" pitchFamily="34" charset="0"/>
              </a:rPr>
              <a:t> </a:t>
            </a:r>
            <a:r>
              <a:rPr lang="en-US" sz="2800" dirty="0" err="1">
                <a:latin typeface="Calibri" pitchFamily="34" charset="0"/>
                <a:cs typeface="Calibri" pitchFamily="34" charset="0"/>
              </a:rPr>
              <a:t>sendiri</a:t>
            </a:r>
            <a:r>
              <a:rPr lang="en-US" sz="2800" dirty="0">
                <a:latin typeface="Calibri" pitchFamily="34" charset="0"/>
                <a:cs typeface="Calibri" pitchFamily="34" charset="0"/>
              </a:rPr>
              <a:t>.</a:t>
            </a:r>
          </a:p>
          <a:p>
            <a:pPr marL="400050" indent="-400050">
              <a:lnSpc>
                <a:spcPct val="80000"/>
              </a:lnSpc>
              <a:buFont typeface="Wingdings" pitchFamily="2" charset="2"/>
              <a:buAutoNum type="arabicPeriod"/>
            </a:pP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4000" dirty="0" err="1"/>
              <a:t>Beberapa</a:t>
            </a:r>
            <a:r>
              <a:rPr lang="en-US" sz="4000" dirty="0"/>
              <a:t> </a:t>
            </a:r>
            <a:r>
              <a:rPr lang="en-US" sz="4000" dirty="0" err="1"/>
              <a:t>cara</a:t>
            </a:r>
            <a:r>
              <a:rPr lang="en-US" sz="4000" dirty="0"/>
              <a:t> </a:t>
            </a:r>
            <a:r>
              <a:rPr lang="en-US" sz="4000" dirty="0" err="1"/>
              <a:t>untuk</a:t>
            </a:r>
            <a:r>
              <a:rPr lang="en-US" sz="4000" dirty="0"/>
              <a:t> </a:t>
            </a:r>
            <a:r>
              <a:rPr lang="en-US" sz="4000" dirty="0" err="1"/>
              <a:t>meningkatkan</a:t>
            </a:r>
            <a:r>
              <a:rPr lang="en-US" sz="4000" dirty="0"/>
              <a:t> </a:t>
            </a:r>
            <a:r>
              <a:rPr lang="en-US" sz="4000" dirty="0" err="1"/>
              <a:t>kemampuan</a:t>
            </a:r>
            <a:r>
              <a:rPr lang="en-US" sz="4000" dirty="0"/>
              <a:t> </a:t>
            </a:r>
            <a:r>
              <a:rPr lang="en-US" sz="4000" dirty="0" err="1"/>
              <a:t>berpikir</a:t>
            </a:r>
            <a:r>
              <a:rPr lang="en-US" sz="4000" dirty="0"/>
              <a:t> </a:t>
            </a:r>
            <a:r>
              <a:rPr lang="en-US" sz="4000" dirty="0" err="1"/>
              <a:t>kritis</a:t>
            </a:r>
            <a:r>
              <a:rPr lang="en-US" sz="4000" dirty="0"/>
              <a:t> </a:t>
            </a:r>
          </a:p>
        </p:txBody>
      </p:sp>
      <p:sp>
        <p:nvSpPr>
          <p:cNvPr id="17411" name="Rectangle 3"/>
          <p:cNvSpPr>
            <a:spLocks noGrp="1" noChangeArrowheads="1"/>
          </p:cNvSpPr>
          <p:nvPr>
            <p:ph idx="1"/>
          </p:nvPr>
        </p:nvSpPr>
        <p:spPr>
          <a:xfrm>
            <a:off x="457200" y="1600200"/>
            <a:ext cx="7829576" cy="4525963"/>
          </a:xfrm>
        </p:spPr>
        <p:txBody>
          <a:bodyPr/>
          <a:lstStyle/>
          <a:p>
            <a:pPr marL="400050" indent="-400050">
              <a:lnSpc>
                <a:spcPct val="80000"/>
              </a:lnSpc>
              <a:buFont typeface="Wingdings" pitchFamily="2" charset="2"/>
              <a:buNone/>
            </a:pPr>
            <a:r>
              <a:rPr lang="en-US" sz="2400" dirty="0"/>
              <a:t>(</a:t>
            </a:r>
            <a:r>
              <a:rPr lang="en-US" sz="2400" dirty="0" err="1"/>
              <a:t>Schafersman</a:t>
            </a:r>
            <a:r>
              <a:rPr lang="en-US" sz="2400" dirty="0"/>
              <a:t> SD. 1991), </a:t>
            </a:r>
            <a:r>
              <a:rPr lang="en-US" sz="2400" dirty="0" err="1"/>
              <a:t>yaitu</a:t>
            </a:r>
            <a:endParaRPr lang="en-US" sz="2400" dirty="0"/>
          </a:p>
          <a:p>
            <a:pPr marL="400050" indent="-400050">
              <a:lnSpc>
                <a:spcPct val="80000"/>
              </a:lnSpc>
              <a:buFont typeface="Wingdings" pitchFamily="2" charset="2"/>
              <a:buAutoNum type="arabicPeriod"/>
            </a:pPr>
            <a:endParaRPr lang="en-US" sz="2400" dirty="0">
              <a:latin typeface="Calibri" pitchFamily="34" charset="0"/>
              <a:cs typeface="Calibri" pitchFamily="34" charset="0"/>
            </a:endParaRPr>
          </a:p>
          <a:p>
            <a:pPr marL="514350" indent="-514350">
              <a:lnSpc>
                <a:spcPct val="80000"/>
              </a:lnSpc>
              <a:buAutoNum type="arabicPeriod" startAt="2"/>
            </a:pPr>
            <a:r>
              <a:rPr lang="en-US" sz="3200" dirty="0" err="1" smtClean="0">
                <a:latin typeface="Calibri" pitchFamily="34" charset="0"/>
                <a:cs typeface="Calibri" pitchFamily="34" charset="0"/>
              </a:rPr>
              <a:t>Meningkatkan</a:t>
            </a:r>
            <a:r>
              <a:rPr lang="en-US" sz="3200" dirty="0" smtClean="0">
                <a:latin typeface="Calibri" pitchFamily="34" charset="0"/>
                <a:cs typeface="Calibri" pitchFamily="34" charset="0"/>
              </a:rPr>
              <a:t> </a:t>
            </a:r>
            <a:r>
              <a:rPr lang="en-US" sz="3200" dirty="0" err="1">
                <a:latin typeface="Calibri" pitchFamily="34" charset="0"/>
                <a:cs typeface="Calibri" pitchFamily="34" charset="0"/>
              </a:rPr>
              <a:t>kemampuan</a:t>
            </a:r>
            <a:r>
              <a:rPr lang="en-US" sz="3200" dirty="0">
                <a:latin typeface="Calibri" pitchFamily="34" charset="0"/>
                <a:cs typeface="Calibri" pitchFamily="34" charset="0"/>
              </a:rPr>
              <a:t> </a:t>
            </a:r>
            <a:r>
              <a:rPr lang="en-US" sz="3200" dirty="0" err="1">
                <a:latin typeface="Calibri" pitchFamily="34" charset="0"/>
                <a:cs typeface="Calibri" pitchFamily="34" charset="0"/>
              </a:rPr>
              <a:t>mendengarkan</a:t>
            </a:r>
            <a:r>
              <a:rPr lang="en-US" sz="3200" dirty="0">
                <a:latin typeface="Calibri" pitchFamily="34" charset="0"/>
                <a:cs typeface="Calibri" pitchFamily="34" charset="0"/>
              </a:rPr>
              <a:t> </a:t>
            </a:r>
            <a:r>
              <a:rPr lang="en-US" sz="3200" dirty="0" err="1">
                <a:latin typeface="Calibri" pitchFamily="34" charset="0"/>
                <a:cs typeface="Calibri" pitchFamily="34" charset="0"/>
              </a:rPr>
              <a:t>secara</a:t>
            </a:r>
            <a:r>
              <a:rPr lang="en-US" sz="3200" dirty="0">
                <a:latin typeface="Calibri" pitchFamily="34" charset="0"/>
                <a:cs typeface="Calibri" pitchFamily="34" charset="0"/>
              </a:rPr>
              <a:t> </a:t>
            </a:r>
            <a:r>
              <a:rPr lang="en-US" sz="3200" dirty="0" err="1">
                <a:latin typeface="Calibri" pitchFamily="34" charset="0"/>
                <a:cs typeface="Calibri" pitchFamily="34" charset="0"/>
              </a:rPr>
              <a:t>kritis</a:t>
            </a:r>
            <a:r>
              <a:rPr lang="en-US" sz="3200" dirty="0">
                <a:latin typeface="Calibri" pitchFamily="34" charset="0"/>
                <a:cs typeface="Calibri" pitchFamily="34" charset="0"/>
              </a:rPr>
              <a:t>, </a:t>
            </a:r>
            <a:r>
              <a:rPr lang="en-US" sz="3200" dirty="0" err="1" smtClean="0">
                <a:latin typeface="Calibri" pitchFamily="34" charset="0"/>
                <a:cs typeface="Calibri" pitchFamily="34" charset="0"/>
              </a:rPr>
              <a:t>dengan</a:t>
            </a:r>
            <a:endParaRPr lang="id-ID" sz="3200" dirty="0" smtClean="0">
              <a:latin typeface="Calibri" pitchFamily="34" charset="0"/>
              <a:cs typeface="Calibri" pitchFamily="34" charset="0"/>
            </a:endParaRPr>
          </a:p>
          <a:p>
            <a:pPr marL="514350" indent="-514350">
              <a:lnSpc>
                <a:spcPct val="80000"/>
              </a:lnSpc>
              <a:buNone/>
            </a:pPr>
            <a:r>
              <a:rPr lang="id-ID" sz="3200" dirty="0" smtClean="0">
                <a:latin typeface="Calibri" pitchFamily="34" charset="0"/>
                <a:cs typeface="Calibri" pitchFamily="34" charset="0"/>
              </a:rPr>
              <a:t>	</a:t>
            </a:r>
            <a:r>
              <a:rPr lang="en-US" sz="3200" dirty="0" smtClean="0">
                <a:latin typeface="Calibri" pitchFamily="34" charset="0"/>
                <a:cs typeface="Calibri" pitchFamily="34" charset="0"/>
              </a:rPr>
              <a:t> </a:t>
            </a:r>
            <a:r>
              <a:rPr lang="en-US" sz="3200" dirty="0">
                <a:latin typeface="Calibri" pitchFamily="34" charset="0"/>
                <a:cs typeface="Calibri" pitchFamily="34" charset="0"/>
              </a:rPr>
              <a:t>(a) </a:t>
            </a:r>
            <a:r>
              <a:rPr lang="en-US" sz="3200" dirty="0" err="1">
                <a:latin typeface="Calibri" pitchFamily="34" charset="0"/>
                <a:cs typeface="Calibri" pitchFamily="34" charset="0"/>
              </a:rPr>
              <a:t>membuat</a:t>
            </a:r>
            <a:r>
              <a:rPr lang="en-US" sz="3200" dirty="0">
                <a:latin typeface="Calibri" pitchFamily="34" charset="0"/>
                <a:cs typeface="Calibri" pitchFamily="34" charset="0"/>
              </a:rPr>
              <a:t>-point-point yang </a:t>
            </a:r>
            <a:r>
              <a:rPr lang="en-US" sz="3200" dirty="0" err="1">
                <a:latin typeface="Calibri" pitchFamily="34" charset="0"/>
                <a:cs typeface="Calibri" pitchFamily="34" charset="0"/>
              </a:rPr>
              <a:t>penting</a:t>
            </a:r>
            <a:r>
              <a:rPr lang="en-US" sz="3200" dirty="0" smtClean="0">
                <a:latin typeface="Calibri" pitchFamily="34" charset="0"/>
                <a:cs typeface="Calibri" pitchFamily="34" charset="0"/>
              </a:rPr>
              <a:t>;</a:t>
            </a:r>
            <a:endParaRPr lang="id-ID" sz="3200" dirty="0" smtClean="0">
              <a:latin typeface="Calibri" pitchFamily="34" charset="0"/>
              <a:cs typeface="Calibri" pitchFamily="34" charset="0"/>
            </a:endParaRPr>
          </a:p>
          <a:p>
            <a:pPr marL="514350" indent="-514350">
              <a:lnSpc>
                <a:spcPct val="80000"/>
              </a:lnSpc>
              <a:buNone/>
            </a:pPr>
            <a:r>
              <a:rPr lang="id-ID" sz="3200" dirty="0" smtClean="0">
                <a:latin typeface="Calibri" pitchFamily="34" charset="0"/>
                <a:cs typeface="Calibri" pitchFamily="34" charset="0"/>
              </a:rPr>
              <a:t>	</a:t>
            </a:r>
            <a:r>
              <a:rPr lang="en-US" sz="3200" dirty="0" smtClean="0">
                <a:latin typeface="Calibri" pitchFamily="34" charset="0"/>
                <a:cs typeface="Calibri" pitchFamily="34" charset="0"/>
              </a:rPr>
              <a:t> </a:t>
            </a:r>
            <a:r>
              <a:rPr lang="en-US" sz="3200" dirty="0">
                <a:latin typeface="Calibri" pitchFamily="34" charset="0"/>
                <a:cs typeface="Calibri" pitchFamily="34" charset="0"/>
              </a:rPr>
              <a:t>(b) </a:t>
            </a:r>
            <a:r>
              <a:rPr lang="en-US" sz="3200" dirty="0" err="1">
                <a:latin typeface="Calibri" pitchFamily="34" charset="0"/>
                <a:cs typeface="Calibri" pitchFamily="34" charset="0"/>
              </a:rPr>
              <a:t>fokus</a:t>
            </a:r>
            <a:r>
              <a:rPr lang="en-US" sz="3200" dirty="0">
                <a:latin typeface="Calibri" pitchFamily="34" charset="0"/>
                <a:cs typeface="Calibri" pitchFamily="34" charset="0"/>
              </a:rPr>
              <a:t> </a:t>
            </a:r>
            <a:r>
              <a:rPr lang="en-US" sz="3200" dirty="0" err="1">
                <a:latin typeface="Calibri" pitchFamily="34" charset="0"/>
                <a:cs typeface="Calibri" pitchFamily="34" charset="0"/>
              </a:rPr>
              <a:t>pada</a:t>
            </a:r>
            <a:r>
              <a:rPr lang="en-US" sz="3200" dirty="0">
                <a:latin typeface="Calibri" pitchFamily="34" charset="0"/>
                <a:cs typeface="Calibri" pitchFamily="34" charset="0"/>
              </a:rPr>
              <a:t> </a:t>
            </a:r>
            <a:r>
              <a:rPr lang="en-US" sz="3200" dirty="0" err="1">
                <a:latin typeface="Calibri" pitchFamily="34" charset="0"/>
                <a:cs typeface="Calibri" pitchFamily="34" charset="0"/>
              </a:rPr>
              <a:t>apa</a:t>
            </a:r>
            <a:r>
              <a:rPr lang="en-US" sz="3200" dirty="0">
                <a:latin typeface="Calibri" pitchFamily="34" charset="0"/>
                <a:cs typeface="Calibri" pitchFamily="34" charset="0"/>
              </a:rPr>
              <a:t> yang </a:t>
            </a:r>
            <a:r>
              <a:rPr lang="en-US" sz="3200" dirty="0" err="1">
                <a:latin typeface="Calibri" pitchFamily="34" charset="0"/>
                <a:cs typeface="Calibri" pitchFamily="34" charset="0"/>
              </a:rPr>
              <a:t>pembicara</a:t>
            </a:r>
            <a:r>
              <a:rPr lang="en-US" sz="3200" dirty="0">
                <a:latin typeface="Calibri" pitchFamily="34" charset="0"/>
                <a:cs typeface="Calibri" pitchFamily="34" charset="0"/>
              </a:rPr>
              <a:t> </a:t>
            </a:r>
            <a:r>
              <a:rPr lang="en-US" sz="3200" dirty="0" err="1">
                <a:latin typeface="Calibri" pitchFamily="34" charset="0"/>
                <a:cs typeface="Calibri" pitchFamily="34" charset="0"/>
              </a:rPr>
              <a:t>katakan</a:t>
            </a:r>
            <a:r>
              <a:rPr lang="en-US" sz="3200" dirty="0">
                <a:latin typeface="Calibri" pitchFamily="34" charset="0"/>
                <a:cs typeface="Calibri" pitchFamily="34" charset="0"/>
              </a:rPr>
              <a:t> </a:t>
            </a:r>
            <a:r>
              <a:rPr lang="en-US" sz="3200" dirty="0" err="1">
                <a:latin typeface="Calibri" pitchFamily="34" charset="0"/>
                <a:cs typeface="Calibri" pitchFamily="34" charset="0"/>
              </a:rPr>
              <a:t>dan</a:t>
            </a:r>
            <a:r>
              <a:rPr lang="en-US" sz="3200" dirty="0">
                <a:latin typeface="Calibri" pitchFamily="34" charset="0"/>
                <a:cs typeface="Calibri" pitchFamily="34" charset="0"/>
              </a:rPr>
              <a:t> </a:t>
            </a:r>
            <a:r>
              <a:rPr lang="en-US" sz="3200" dirty="0" err="1">
                <a:latin typeface="Calibri" pitchFamily="34" charset="0"/>
                <a:cs typeface="Calibri" pitchFamily="34" charset="0"/>
              </a:rPr>
              <a:t>mendengar</a:t>
            </a:r>
            <a:r>
              <a:rPr lang="en-US" sz="3200" dirty="0">
                <a:latin typeface="Calibri" pitchFamily="34" charset="0"/>
                <a:cs typeface="Calibri" pitchFamily="34" charset="0"/>
              </a:rPr>
              <a:t> point-point </a:t>
            </a:r>
            <a:r>
              <a:rPr lang="en-US" sz="3200" dirty="0" err="1">
                <a:latin typeface="Calibri" pitchFamily="34" charset="0"/>
                <a:cs typeface="Calibri" pitchFamily="34" charset="0"/>
              </a:rPr>
              <a:t>utama</a:t>
            </a:r>
            <a:r>
              <a:rPr lang="en-US" sz="3200" dirty="0">
                <a:latin typeface="Calibri" pitchFamily="34" charset="0"/>
                <a:cs typeface="Calibri" pitchFamily="34" charset="0"/>
              </a:rPr>
              <a:t> </a:t>
            </a:r>
            <a:r>
              <a:rPr lang="en-US" sz="3200" dirty="0" err="1">
                <a:latin typeface="Calibri" pitchFamily="34" charset="0"/>
                <a:cs typeface="Calibri" pitchFamily="34" charset="0"/>
              </a:rPr>
              <a:t>atau</a:t>
            </a:r>
            <a:r>
              <a:rPr lang="en-US" sz="3200" dirty="0">
                <a:latin typeface="Calibri" pitchFamily="34" charset="0"/>
                <a:cs typeface="Calibri" pitchFamily="34" charset="0"/>
              </a:rPr>
              <a:t> </a:t>
            </a:r>
            <a:r>
              <a:rPr lang="en-US" sz="3200" dirty="0" err="1">
                <a:latin typeface="Calibri" pitchFamily="34" charset="0"/>
                <a:cs typeface="Calibri" pitchFamily="34" charset="0"/>
              </a:rPr>
              <a:t>kunci</a:t>
            </a:r>
            <a:r>
              <a:rPr lang="en-US" sz="2400" dirty="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7829576" cy="1143000"/>
          </a:xfrm>
        </p:spPr>
        <p:txBody>
          <a:bodyPr>
            <a:normAutofit fontScale="90000"/>
          </a:bodyPr>
          <a:lstStyle/>
          <a:p>
            <a:r>
              <a:rPr lang="en-US" sz="4000" dirty="0" err="1"/>
              <a:t>Beberapa</a:t>
            </a:r>
            <a:r>
              <a:rPr lang="en-US" sz="4000" dirty="0"/>
              <a:t> </a:t>
            </a:r>
            <a:r>
              <a:rPr lang="en-US" sz="4000" dirty="0" err="1"/>
              <a:t>cara</a:t>
            </a:r>
            <a:r>
              <a:rPr lang="en-US" sz="4000" dirty="0"/>
              <a:t> </a:t>
            </a:r>
            <a:r>
              <a:rPr lang="en-US" sz="4000" dirty="0" err="1"/>
              <a:t>untuk</a:t>
            </a:r>
            <a:r>
              <a:rPr lang="en-US" sz="4000" dirty="0"/>
              <a:t> </a:t>
            </a:r>
            <a:r>
              <a:rPr lang="en-US" sz="4000" dirty="0" err="1"/>
              <a:t>meningkatkan</a:t>
            </a:r>
            <a:r>
              <a:rPr lang="en-US" sz="4000" dirty="0"/>
              <a:t> </a:t>
            </a:r>
            <a:r>
              <a:rPr lang="en-US" sz="4000" dirty="0" err="1"/>
              <a:t>kemampuan</a:t>
            </a:r>
            <a:r>
              <a:rPr lang="en-US" sz="4000" dirty="0"/>
              <a:t> </a:t>
            </a:r>
            <a:r>
              <a:rPr lang="en-US" sz="4000" dirty="0" err="1"/>
              <a:t>berpikir</a:t>
            </a:r>
            <a:r>
              <a:rPr lang="en-US" sz="4000" dirty="0"/>
              <a:t> </a:t>
            </a:r>
            <a:r>
              <a:rPr lang="en-US" sz="4000" dirty="0" err="1"/>
              <a:t>kritis</a:t>
            </a:r>
            <a:r>
              <a:rPr lang="en-US" sz="4000" dirty="0"/>
              <a:t> </a:t>
            </a:r>
          </a:p>
        </p:txBody>
      </p:sp>
      <p:sp>
        <p:nvSpPr>
          <p:cNvPr id="18435" name="Rectangle 3"/>
          <p:cNvSpPr>
            <a:spLocks noGrp="1" noChangeArrowheads="1"/>
          </p:cNvSpPr>
          <p:nvPr>
            <p:ph idx="1"/>
          </p:nvPr>
        </p:nvSpPr>
        <p:spPr>
          <a:xfrm>
            <a:off x="323850" y="1571611"/>
            <a:ext cx="8229600" cy="4953013"/>
          </a:xfrm>
        </p:spPr>
        <p:txBody>
          <a:bodyPr>
            <a:normAutofit/>
          </a:bodyPr>
          <a:lstStyle/>
          <a:p>
            <a:pPr marL="361950" indent="-361950">
              <a:lnSpc>
                <a:spcPct val="80000"/>
              </a:lnSpc>
            </a:pPr>
            <a:r>
              <a:rPr lang="en-US" sz="2400" dirty="0"/>
              <a:t>(</a:t>
            </a:r>
            <a:r>
              <a:rPr lang="en-US" sz="2400" dirty="0" err="1"/>
              <a:t>Schafersman</a:t>
            </a:r>
            <a:r>
              <a:rPr lang="en-US" sz="2400" dirty="0"/>
              <a:t> SD. 1991), </a:t>
            </a:r>
            <a:r>
              <a:rPr lang="en-US" sz="2400" dirty="0" err="1"/>
              <a:t>yaitu</a:t>
            </a:r>
            <a:endParaRPr lang="en-US" sz="2400" dirty="0"/>
          </a:p>
          <a:p>
            <a:pPr marL="361950" indent="-361950">
              <a:lnSpc>
                <a:spcPct val="80000"/>
              </a:lnSpc>
              <a:buFont typeface="Wingdings" pitchFamily="2" charset="2"/>
              <a:buAutoNum type="arabicPlain" startAt="3"/>
            </a:pPr>
            <a:r>
              <a:rPr lang="en-US" sz="3200" dirty="0" err="1">
                <a:latin typeface="Calibri" pitchFamily="34" charset="0"/>
                <a:cs typeface="Calibri" pitchFamily="34" charset="0"/>
              </a:rPr>
              <a:t>Meningkatkan</a:t>
            </a:r>
            <a:r>
              <a:rPr lang="en-US" sz="3200" dirty="0">
                <a:latin typeface="Calibri" pitchFamily="34" charset="0"/>
                <a:cs typeface="Calibri" pitchFamily="34" charset="0"/>
              </a:rPr>
              <a:t> </a:t>
            </a:r>
            <a:r>
              <a:rPr lang="en-US" sz="3200" dirty="0" err="1">
                <a:latin typeface="Calibri" pitchFamily="34" charset="0"/>
                <a:cs typeface="Calibri" pitchFamily="34" charset="0"/>
              </a:rPr>
              <a:t>kemampuan</a:t>
            </a:r>
            <a:r>
              <a:rPr lang="en-US" sz="3200" dirty="0">
                <a:latin typeface="Calibri" pitchFamily="34" charset="0"/>
                <a:cs typeface="Calibri" pitchFamily="34" charset="0"/>
              </a:rPr>
              <a:t> </a:t>
            </a:r>
            <a:r>
              <a:rPr lang="en-US" sz="3200" dirty="0" err="1">
                <a:latin typeface="Calibri" pitchFamily="34" charset="0"/>
                <a:cs typeface="Calibri" pitchFamily="34" charset="0"/>
              </a:rPr>
              <a:t>mengamati</a:t>
            </a:r>
            <a:r>
              <a:rPr lang="en-US" sz="3200" dirty="0">
                <a:latin typeface="Calibri" pitchFamily="34" charset="0"/>
                <a:cs typeface="Calibri" pitchFamily="34" charset="0"/>
              </a:rPr>
              <a:t> </a:t>
            </a:r>
            <a:r>
              <a:rPr lang="en-US" sz="3200" dirty="0" err="1">
                <a:latin typeface="Calibri" pitchFamily="34" charset="0"/>
                <a:cs typeface="Calibri" pitchFamily="34" charset="0"/>
              </a:rPr>
              <a:t>secara</a:t>
            </a:r>
            <a:r>
              <a:rPr lang="en-US" sz="3200" dirty="0">
                <a:latin typeface="Calibri" pitchFamily="34" charset="0"/>
                <a:cs typeface="Calibri" pitchFamily="34" charset="0"/>
              </a:rPr>
              <a:t> </a:t>
            </a:r>
            <a:r>
              <a:rPr lang="en-US" sz="3200" dirty="0" err="1">
                <a:latin typeface="Calibri" pitchFamily="34" charset="0"/>
                <a:cs typeface="Calibri" pitchFamily="34" charset="0"/>
              </a:rPr>
              <a:t>kritis</a:t>
            </a:r>
            <a:r>
              <a:rPr lang="en-US" sz="3200" dirty="0">
                <a:latin typeface="Calibri" pitchFamily="34" charset="0"/>
                <a:cs typeface="Calibri" pitchFamily="34" charset="0"/>
              </a:rPr>
              <a:t>, </a:t>
            </a:r>
            <a:r>
              <a:rPr lang="en-US" sz="3200" dirty="0" err="1" smtClean="0">
                <a:latin typeface="Calibri" pitchFamily="34" charset="0"/>
                <a:cs typeface="Calibri" pitchFamily="34" charset="0"/>
              </a:rPr>
              <a:t>dengan</a:t>
            </a:r>
            <a:endParaRPr lang="id-ID" sz="3200" dirty="0" smtClean="0">
              <a:latin typeface="Calibri" pitchFamily="34" charset="0"/>
              <a:cs typeface="Calibri" pitchFamily="34" charset="0"/>
            </a:endParaRPr>
          </a:p>
          <a:p>
            <a:pPr marL="361950" indent="-361950">
              <a:lnSpc>
                <a:spcPct val="80000"/>
              </a:lnSpc>
              <a:buNone/>
            </a:pPr>
            <a:r>
              <a:rPr lang="id-ID" sz="3200" dirty="0" smtClean="0">
                <a:latin typeface="Calibri" pitchFamily="34" charset="0"/>
                <a:cs typeface="Calibri" pitchFamily="34" charset="0"/>
              </a:rPr>
              <a:t>	</a:t>
            </a:r>
            <a:r>
              <a:rPr lang="en-US" sz="3200" dirty="0" smtClean="0">
                <a:latin typeface="Calibri" pitchFamily="34" charset="0"/>
                <a:cs typeface="Calibri" pitchFamily="34" charset="0"/>
              </a:rPr>
              <a:t> </a:t>
            </a:r>
            <a:r>
              <a:rPr lang="en-US" sz="3200" dirty="0">
                <a:latin typeface="Calibri" pitchFamily="34" charset="0"/>
                <a:cs typeface="Calibri" pitchFamily="34" charset="0"/>
              </a:rPr>
              <a:t>(a) </a:t>
            </a:r>
            <a:r>
              <a:rPr lang="en-US" sz="2800" dirty="0" err="1">
                <a:latin typeface="Calibri" pitchFamily="34" charset="0"/>
                <a:cs typeface="Calibri" pitchFamily="34" charset="0"/>
              </a:rPr>
              <a:t>menghapuskan</a:t>
            </a:r>
            <a:r>
              <a:rPr lang="en-US" sz="2800" dirty="0">
                <a:latin typeface="Calibri" pitchFamily="34" charset="0"/>
                <a:cs typeface="Calibri" pitchFamily="34" charset="0"/>
              </a:rPr>
              <a:t> </a:t>
            </a:r>
            <a:r>
              <a:rPr lang="en-US" sz="2800" dirty="0" err="1">
                <a:latin typeface="Calibri" pitchFamily="34" charset="0"/>
                <a:cs typeface="Calibri" pitchFamily="34" charset="0"/>
              </a:rPr>
              <a:t>beberapa</a:t>
            </a:r>
            <a:r>
              <a:rPr lang="en-US" sz="2800" dirty="0">
                <a:latin typeface="Calibri" pitchFamily="34" charset="0"/>
                <a:cs typeface="Calibri" pitchFamily="34" charset="0"/>
              </a:rPr>
              <a:t> </a:t>
            </a:r>
            <a:r>
              <a:rPr lang="en-US" sz="2800" dirty="0" err="1">
                <a:latin typeface="Calibri" pitchFamily="34" charset="0"/>
                <a:cs typeface="Calibri" pitchFamily="34" charset="0"/>
              </a:rPr>
              <a:t>batasan</a:t>
            </a:r>
            <a:r>
              <a:rPr lang="en-US" sz="2800" dirty="0">
                <a:latin typeface="Calibri" pitchFamily="34" charset="0"/>
                <a:cs typeface="Calibri" pitchFamily="34" charset="0"/>
              </a:rPr>
              <a:t> yang </a:t>
            </a:r>
            <a:r>
              <a:rPr lang="en-US" sz="2800" dirty="0" err="1">
                <a:latin typeface="Calibri" pitchFamily="34" charset="0"/>
                <a:cs typeface="Calibri" pitchFamily="34" charset="0"/>
              </a:rPr>
              <a:t>ada</a:t>
            </a:r>
            <a:r>
              <a:rPr lang="en-US" sz="2800" dirty="0">
                <a:latin typeface="Calibri" pitchFamily="34" charset="0"/>
                <a:cs typeface="Calibri" pitchFamily="34" charset="0"/>
              </a:rPr>
              <a:t> </a:t>
            </a:r>
            <a:r>
              <a:rPr lang="en-US" sz="2800" dirty="0" err="1">
                <a:latin typeface="Calibri" pitchFamily="34" charset="0"/>
                <a:cs typeface="Calibri" pitchFamily="34" charset="0"/>
              </a:rPr>
              <a:t>dalam</a:t>
            </a:r>
            <a:r>
              <a:rPr lang="en-US" sz="2800" dirty="0">
                <a:latin typeface="Calibri" pitchFamily="34" charset="0"/>
                <a:cs typeface="Calibri" pitchFamily="34" charset="0"/>
              </a:rPr>
              <a:t> </a:t>
            </a:r>
            <a:r>
              <a:rPr lang="en-US" sz="2800" dirty="0" err="1">
                <a:latin typeface="Calibri" pitchFamily="34" charset="0"/>
                <a:cs typeface="Calibri" pitchFamily="34" charset="0"/>
              </a:rPr>
              <a:t>pikiran</a:t>
            </a:r>
            <a:r>
              <a:rPr lang="en-US" sz="2800" dirty="0" smtClean="0">
                <a:latin typeface="Calibri" pitchFamily="34" charset="0"/>
                <a:cs typeface="Calibri" pitchFamily="34" charset="0"/>
              </a:rPr>
              <a:t>;</a:t>
            </a:r>
            <a:endParaRPr lang="id-ID" sz="2800" dirty="0" smtClean="0">
              <a:latin typeface="Calibri" pitchFamily="34" charset="0"/>
              <a:cs typeface="Calibri" pitchFamily="34" charset="0"/>
            </a:endParaRPr>
          </a:p>
          <a:p>
            <a:pPr marL="361950" indent="-361950">
              <a:lnSpc>
                <a:spcPct val="80000"/>
              </a:lnSpc>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 </a:t>
            </a:r>
            <a:r>
              <a:rPr lang="en-US" sz="2800" dirty="0">
                <a:latin typeface="Calibri" pitchFamily="34" charset="0"/>
                <a:cs typeface="Calibri" pitchFamily="34" charset="0"/>
              </a:rPr>
              <a:t>(b) </a:t>
            </a:r>
            <a:r>
              <a:rPr lang="en-US" sz="2800" dirty="0" err="1">
                <a:latin typeface="Calibri" pitchFamily="34" charset="0"/>
                <a:cs typeface="Calibri" pitchFamily="34" charset="0"/>
              </a:rPr>
              <a:t>batasi</a:t>
            </a:r>
            <a:r>
              <a:rPr lang="en-US" sz="2800" dirty="0">
                <a:latin typeface="Calibri" pitchFamily="34" charset="0"/>
                <a:cs typeface="Calibri" pitchFamily="34" charset="0"/>
              </a:rPr>
              <a:t> </a:t>
            </a:r>
            <a:r>
              <a:rPr lang="en-US" sz="2800" dirty="0" err="1">
                <a:latin typeface="Calibri" pitchFamily="34" charset="0"/>
                <a:cs typeface="Calibri" pitchFamily="34" charset="0"/>
              </a:rPr>
              <a:t>atau</a:t>
            </a:r>
            <a:r>
              <a:rPr lang="en-US" sz="2800" dirty="0">
                <a:latin typeface="Calibri" pitchFamily="34" charset="0"/>
                <a:cs typeface="Calibri" pitchFamily="34" charset="0"/>
              </a:rPr>
              <a:t> </a:t>
            </a:r>
            <a:r>
              <a:rPr lang="en-US" sz="2800" dirty="0" err="1">
                <a:latin typeface="Calibri" pitchFamily="34" charset="0"/>
                <a:cs typeface="Calibri" pitchFamily="34" charset="0"/>
              </a:rPr>
              <a:t>kurangi</a:t>
            </a:r>
            <a:r>
              <a:rPr lang="en-US" sz="2800" dirty="0">
                <a:latin typeface="Calibri" pitchFamily="34" charset="0"/>
                <a:cs typeface="Calibri" pitchFamily="34" charset="0"/>
              </a:rPr>
              <a:t> </a:t>
            </a:r>
            <a:r>
              <a:rPr lang="en-US" sz="2800" dirty="0" err="1">
                <a:latin typeface="Calibri" pitchFamily="34" charset="0"/>
                <a:cs typeface="Calibri" pitchFamily="34" charset="0"/>
              </a:rPr>
              <a:t>beberapa</a:t>
            </a:r>
            <a:r>
              <a:rPr lang="en-US" sz="2800" dirty="0">
                <a:latin typeface="Calibri" pitchFamily="34" charset="0"/>
                <a:cs typeface="Calibri" pitchFamily="34" charset="0"/>
              </a:rPr>
              <a:t> </a:t>
            </a:r>
            <a:r>
              <a:rPr lang="en-US" sz="2800" dirty="0" err="1">
                <a:latin typeface="Calibri" pitchFamily="34" charset="0"/>
                <a:cs typeface="Calibri" pitchFamily="34" charset="0"/>
              </a:rPr>
              <a:t>gangguan</a:t>
            </a:r>
            <a:r>
              <a:rPr lang="en-US" sz="2800" dirty="0">
                <a:latin typeface="Calibri" pitchFamily="34" charset="0"/>
                <a:cs typeface="Calibri" pitchFamily="34" charset="0"/>
              </a:rPr>
              <a:t>; </a:t>
            </a:r>
            <a:r>
              <a:rPr lang="id-ID" sz="2800" dirty="0" smtClean="0">
                <a:latin typeface="Calibri" pitchFamily="34" charset="0"/>
                <a:cs typeface="Calibri" pitchFamily="34" charset="0"/>
              </a:rPr>
              <a:t>  </a:t>
            </a:r>
          </a:p>
          <a:p>
            <a:pPr marL="361950" indent="-361950">
              <a:lnSpc>
                <a:spcPct val="80000"/>
              </a:lnSpc>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a:t>
            </a:r>
            <a:r>
              <a:rPr lang="en-US" sz="2800" dirty="0">
                <a:latin typeface="Calibri" pitchFamily="34" charset="0"/>
                <a:cs typeface="Calibri" pitchFamily="34" charset="0"/>
              </a:rPr>
              <a:t>c) </a:t>
            </a:r>
            <a:r>
              <a:rPr lang="en-US" sz="2800" dirty="0" err="1">
                <a:latin typeface="Calibri" pitchFamily="34" charset="0"/>
                <a:cs typeface="Calibri" pitchFamily="34" charset="0"/>
              </a:rPr>
              <a:t>bertanya</a:t>
            </a:r>
            <a:r>
              <a:rPr lang="en-US" sz="2800" dirty="0">
                <a:latin typeface="Calibri" pitchFamily="34" charset="0"/>
                <a:cs typeface="Calibri" pitchFamily="34" charset="0"/>
              </a:rPr>
              <a:t> </a:t>
            </a:r>
            <a:r>
              <a:rPr lang="en-US" sz="2800" dirty="0" err="1">
                <a:latin typeface="Calibri" pitchFamily="34" charset="0"/>
                <a:cs typeface="Calibri" pitchFamily="34" charset="0"/>
              </a:rPr>
              <a:t>pada</a:t>
            </a:r>
            <a:r>
              <a:rPr lang="en-US" sz="2800" dirty="0">
                <a:latin typeface="Calibri" pitchFamily="34" charset="0"/>
                <a:cs typeface="Calibri" pitchFamily="34" charset="0"/>
              </a:rPr>
              <a:t> </a:t>
            </a:r>
            <a:r>
              <a:rPr lang="en-US" sz="2800" dirty="0" err="1">
                <a:latin typeface="Calibri" pitchFamily="34" charset="0"/>
                <a:cs typeface="Calibri" pitchFamily="34" charset="0"/>
              </a:rPr>
              <a:t>diri</a:t>
            </a:r>
            <a:r>
              <a:rPr lang="en-US" sz="2800" dirty="0">
                <a:latin typeface="Calibri" pitchFamily="34" charset="0"/>
                <a:cs typeface="Calibri" pitchFamily="34" charset="0"/>
              </a:rPr>
              <a:t> </a:t>
            </a:r>
            <a:r>
              <a:rPr lang="en-US" sz="2800" dirty="0" err="1">
                <a:latin typeface="Calibri" pitchFamily="34" charset="0"/>
                <a:cs typeface="Calibri" pitchFamily="34" charset="0"/>
              </a:rPr>
              <a:t>sendiri</a:t>
            </a:r>
            <a:r>
              <a:rPr lang="en-US" sz="2800" dirty="0">
                <a:latin typeface="Calibri" pitchFamily="34" charset="0"/>
                <a:cs typeface="Calibri" pitchFamily="34" charset="0"/>
              </a:rPr>
              <a:t> </a:t>
            </a:r>
            <a:r>
              <a:rPr lang="en-US" sz="2800" dirty="0" err="1">
                <a:latin typeface="Calibri" pitchFamily="34" charset="0"/>
                <a:cs typeface="Calibri" pitchFamily="34" charset="0"/>
              </a:rPr>
              <a:t>apakah</a:t>
            </a:r>
            <a:r>
              <a:rPr lang="en-US" sz="2800" dirty="0">
                <a:latin typeface="Calibri" pitchFamily="34" charset="0"/>
                <a:cs typeface="Calibri" pitchFamily="34" charset="0"/>
              </a:rPr>
              <a:t> </a:t>
            </a:r>
            <a:r>
              <a:rPr lang="en-US" sz="2800" dirty="0" err="1">
                <a:latin typeface="Calibri" pitchFamily="34" charset="0"/>
                <a:cs typeface="Calibri" pitchFamily="34" charset="0"/>
              </a:rPr>
              <a:t>telah</a:t>
            </a:r>
            <a:r>
              <a:rPr lang="en-US" sz="2800" dirty="0">
                <a:latin typeface="Calibri" pitchFamily="34" charset="0"/>
                <a:cs typeface="Calibri" pitchFamily="34" charset="0"/>
              </a:rPr>
              <a:t> </a:t>
            </a:r>
            <a:r>
              <a:rPr lang="en-US" sz="2800" dirty="0" err="1">
                <a:latin typeface="Calibri" pitchFamily="34" charset="0"/>
                <a:cs typeface="Calibri" pitchFamily="34" charset="0"/>
              </a:rPr>
              <a:t>mengerti</a:t>
            </a:r>
            <a:r>
              <a:rPr lang="en-US" sz="2800" dirty="0">
                <a:latin typeface="Calibri" pitchFamily="34" charset="0"/>
                <a:cs typeface="Calibri" pitchFamily="34" charset="0"/>
              </a:rPr>
              <a:t> </a:t>
            </a:r>
            <a:r>
              <a:rPr lang="en-US" sz="2800" dirty="0" err="1">
                <a:latin typeface="Calibri" pitchFamily="34" charset="0"/>
                <a:cs typeface="Calibri" pitchFamily="34" charset="0"/>
              </a:rPr>
              <a:t>apa</a:t>
            </a:r>
            <a:r>
              <a:rPr lang="en-US" sz="2800" dirty="0">
                <a:latin typeface="Calibri" pitchFamily="34" charset="0"/>
                <a:cs typeface="Calibri" pitchFamily="34" charset="0"/>
              </a:rPr>
              <a:t> yang </a:t>
            </a:r>
            <a:r>
              <a:rPr lang="en-US" sz="2800" dirty="0" err="1">
                <a:latin typeface="Calibri" pitchFamily="34" charset="0"/>
                <a:cs typeface="Calibri" pitchFamily="34" charset="0"/>
              </a:rPr>
              <a:t>menjadi</a:t>
            </a:r>
            <a:r>
              <a:rPr lang="en-US" sz="2800" dirty="0">
                <a:latin typeface="Calibri" pitchFamily="34" charset="0"/>
                <a:cs typeface="Calibri" pitchFamily="34" charset="0"/>
              </a:rPr>
              <a:t> point yang paling </a:t>
            </a:r>
            <a:r>
              <a:rPr lang="en-US" sz="2800" dirty="0" err="1">
                <a:latin typeface="Calibri" pitchFamily="34" charset="0"/>
                <a:cs typeface="Calibri" pitchFamily="34" charset="0"/>
              </a:rPr>
              <a:t>penting</a:t>
            </a:r>
            <a:r>
              <a:rPr lang="en-US" sz="2800" dirty="0" smtClean="0">
                <a:latin typeface="Calibri" pitchFamily="34" charset="0"/>
                <a:cs typeface="Calibri" pitchFamily="34" charset="0"/>
              </a:rPr>
              <a:t>;</a:t>
            </a:r>
            <a:endParaRPr lang="id-ID" sz="2800" dirty="0" smtClean="0">
              <a:latin typeface="Calibri" pitchFamily="34" charset="0"/>
              <a:cs typeface="Calibri" pitchFamily="34" charset="0"/>
            </a:endParaRPr>
          </a:p>
          <a:p>
            <a:pPr marL="361950" indent="-361950">
              <a:lnSpc>
                <a:spcPct val="80000"/>
              </a:lnSpc>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 </a:t>
            </a:r>
            <a:r>
              <a:rPr lang="en-US" sz="2800" dirty="0">
                <a:latin typeface="Calibri" pitchFamily="34" charset="0"/>
                <a:cs typeface="Calibri" pitchFamily="34" charset="0"/>
              </a:rPr>
              <a:t>(d) </a:t>
            </a:r>
            <a:r>
              <a:rPr lang="en-US" sz="2800" dirty="0" err="1">
                <a:latin typeface="Calibri" pitchFamily="34" charset="0"/>
                <a:cs typeface="Calibri" pitchFamily="34" charset="0"/>
              </a:rPr>
              <a:t>menciptakan</a:t>
            </a:r>
            <a:r>
              <a:rPr lang="en-US" sz="2800" dirty="0">
                <a:latin typeface="Calibri" pitchFamily="34" charset="0"/>
                <a:cs typeface="Calibri" pitchFamily="34" charset="0"/>
              </a:rPr>
              <a:t> ‘</a:t>
            </a:r>
            <a:r>
              <a:rPr lang="en-US" sz="2800" dirty="0" err="1">
                <a:latin typeface="Calibri" pitchFamily="34" charset="0"/>
                <a:cs typeface="Calibri" pitchFamily="34" charset="0"/>
              </a:rPr>
              <a:t>jalan</a:t>
            </a:r>
            <a:r>
              <a:rPr lang="en-US" sz="2800" dirty="0">
                <a:latin typeface="Calibri" pitchFamily="34" charset="0"/>
                <a:cs typeface="Calibri" pitchFamily="34" charset="0"/>
              </a:rPr>
              <a:t> </a:t>
            </a:r>
            <a:r>
              <a:rPr lang="en-US" sz="2800" dirty="0" err="1">
                <a:latin typeface="Calibri" pitchFamily="34" charset="0"/>
                <a:cs typeface="Calibri" pitchFamily="34" charset="0"/>
              </a:rPr>
              <a:t>baru</a:t>
            </a:r>
            <a:r>
              <a:rPr lang="en-US" sz="2800" dirty="0">
                <a:latin typeface="Calibri" pitchFamily="34" charset="0"/>
                <a:cs typeface="Calibri" pitchFamily="34" charset="0"/>
              </a:rPr>
              <a:t>’ </a:t>
            </a:r>
            <a:r>
              <a:rPr lang="en-US" sz="2800" dirty="0" err="1">
                <a:latin typeface="Calibri" pitchFamily="34" charset="0"/>
                <a:cs typeface="Calibri" pitchFamily="34" charset="0"/>
              </a:rPr>
              <a:t>dalam</a:t>
            </a:r>
            <a:r>
              <a:rPr lang="en-US" sz="2800" dirty="0">
                <a:latin typeface="Calibri" pitchFamily="34" charset="0"/>
                <a:cs typeface="Calibri" pitchFamily="34" charset="0"/>
              </a:rPr>
              <a:t> </a:t>
            </a:r>
            <a:r>
              <a:rPr lang="en-US" sz="2800" dirty="0" err="1">
                <a:latin typeface="Calibri" pitchFamily="34" charset="0"/>
                <a:cs typeface="Calibri" pitchFamily="34" charset="0"/>
              </a:rPr>
              <a:t>mengamati</a:t>
            </a:r>
            <a:r>
              <a:rPr lang="en-US" sz="2800" dirty="0">
                <a:latin typeface="Calibri" pitchFamily="34" charset="0"/>
                <a:cs typeface="Calibri" pitchFamily="34" charset="0"/>
              </a:rPr>
              <a:t> </a:t>
            </a:r>
            <a:r>
              <a:rPr lang="en-US" sz="2800" dirty="0" err="1">
                <a:latin typeface="Calibri" pitchFamily="34" charset="0"/>
                <a:cs typeface="Calibri" pitchFamily="34" charset="0"/>
              </a:rPr>
              <a:t>sesuatu</a:t>
            </a:r>
            <a:r>
              <a:rPr lang="en-US" sz="2800" dirty="0" smtClean="0">
                <a:latin typeface="Calibri" pitchFamily="34" charset="0"/>
                <a:cs typeface="Calibri" pitchFamily="34" charset="0"/>
              </a:rPr>
              <a:t>;</a:t>
            </a:r>
            <a:endParaRPr lang="id-ID" sz="2800" dirty="0" smtClean="0">
              <a:latin typeface="Calibri" pitchFamily="34" charset="0"/>
              <a:cs typeface="Calibri" pitchFamily="34" charset="0"/>
            </a:endParaRPr>
          </a:p>
          <a:p>
            <a:pPr marL="361950" indent="-361950">
              <a:lnSpc>
                <a:spcPct val="80000"/>
              </a:lnSpc>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 </a:t>
            </a:r>
            <a:r>
              <a:rPr lang="en-US" sz="2800" dirty="0">
                <a:latin typeface="Calibri" pitchFamily="34" charset="0"/>
                <a:cs typeface="Calibri" pitchFamily="34" charset="0"/>
              </a:rPr>
              <a:t>(e) </a:t>
            </a:r>
            <a:r>
              <a:rPr lang="en-US" sz="2800" dirty="0" err="1">
                <a:latin typeface="Calibri" pitchFamily="34" charset="0"/>
                <a:cs typeface="Calibri" pitchFamily="34" charset="0"/>
              </a:rPr>
              <a:t>selalu</a:t>
            </a:r>
            <a:r>
              <a:rPr lang="en-US" sz="2800" dirty="0">
                <a:latin typeface="Calibri" pitchFamily="34" charset="0"/>
                <a:cs typeface="Calibri" pitchFamily="34" charset="0"/>
              </a:rPr>
              <a:t> </a:t>
            </a:r>
            <a:r>
              <a:rPr lang="en-US" sz="2800" dirty="0" err="1">
                <a:latin typeface="Calibri" pitchFamily="34" charset="0"/>
                <a:cs typeface="Calibri" pitchFamily="34" charset="0"/>
              </a:rPr>
              <a:t>melihat</a:t>
            </a:r>
            <a:r>
              <a:rPr lang="en-US" sz="2800" dirty="0">
                <a:latin typeface="Calibri" pitchFamily="34" charset="0"/>
                <a:cs typeface="Calibri" pitchFamily="34" charset="0"/>
              </a:rPr>
              <a:t> </a:t>
            </a:r>
            <a:r>
              <a:rPr lang="en-US" sz="2800" dirty="0" err="1">
                <a:latin typeface="Calibri" pitchFamily="34" charset="0"/>
                <a:cs typeface="Calibri" pitchFamily="34" charset="0"/>
              </a:rPr>
              <a:t>diluar</a:t>
            </a:r>
            <a:r>
              <a:rPr lang="en-US" sz="2800" dirty="0">
                <a:latin typeface="Calibri" pitchFamily="34" charset="0"/>
                <a:cs typeface="Calibri" pitchFamily="34" charset="0"/>
              </a:rPr>
              <a:t> </a:t>
            </a:r>
            <a:r>
              <a:rPr lang="en-US" sz="2800" dirty="0" err="1">
                <a:latin typeface="Calibri" pitchFamily="34" charset="0"/>
                <a:cs typeface="Calibri" pitchFamily="34" charset="0"/>
              </a:rPr>
              <a:t>situasi</a:t>
            </a:r>
            <a:r>
              <a:rPr lang="en-US" sz="2800" dirty="0">
                <a:latin typeface="Calibri" pitchFamily="34" charset="0"/>
                <a:cs typeface="Calibri" pitchFamily="34" charset="0"/>
              </a:rPr>
              <a:t>.</a:t>
            </a:r>
          </a:p>
          <a:p>
            <a:pPr marL="361950" indent="-361950">
              <a:lnSpc>
                <a:spcPct val="80000"/>
              </a:lnSpc>
              <a:buFont typeface="Wingdings" pitchFamily="2" charset="2"/>
              <a:buAutoNum type="arabicPlain" startAt="3"/>
            </a:pPr>
            <a:endParaRPr lang="en-US" sz="2400" dirty="0">
              <a:latin typeface="Calibri" pitchFamily="34" charset="0"/>
              <a:cs typeface="Calibri" pitchFamily="34" charset="0"/>
            </a:endParaRPr>
          </a:p>
          <a:p>
            <a:pPr marL="361950" indent="-361950">
              <a:lnSpc>
                <a:spcPct val="80000"/>
              </a:lnSpc>
              <a:buFont typeface="Wingdings" pitchFamily="2" charset="2"/>
              <a:buNone/>
            </a:pP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7829576" cy="1143000"/>
          </a:xfrm>
        </p:spPr>
        <p:txBody>
          <a:bodyPr>
            <a:normAutofit fontScale="90000"/>
          </a:bodyPr>
          <a:lstStyle/>
          <a:p>
            <a:r>
              <a:rPr lang="en-US" sz="4000" dirty="0" err="1"/>
              <a:t>Beberapa</a:t>
            </a:r>
            <a:r>
              <a:rPr lang="en-US" sz="4000" dirty="0"/>
              <a:t> </a:t>
            </a:r>
            <a:r>
              <a:rPr lang="en-US" sz="4000" dirty="0" err="1"/>
              <a:t>cara</a:t>
            </a:r>
            <a:r>
              <a:rPr lang="en-US" sz="4000" dirty="0"/>
              <a:t> </a:t>
            </a:r>
            <a:r>
              <a:rPr lang="en-US" sz="4000" dirty="0" err="1"/>
              <a:t>untuk</a:t>
            </a:r>
            <a:r>
              <a:rPr lang="en-US" sz="4000" dirty="0"/>
              <a:t> </a:t>
            </a:r>
            <a:r>
              <a:rPr lang="en-US" sz="4000" dirty="0" err="1"/>
              <a:t>meningkatkan</a:t>
            </a:r>
            <a:r>
              <a:rPr lang="en-US" sz="4000" dirty="0"/>
              <a:t> </a:t>
            </a:r>
            <a:r>
              <a:rPr lang="en-US" sz="4000" dirty="0" err="1"/>
              <a:t>kemampuan</a:t>
            </a:r>
            <a:r>
              <a:rPr lang="en-US" sz="4000" dirty="0"/>
              <a:t> </a:t>
            </a:r>
            <a:r>
              <a:rPr lang="en-US" sz="4000" dirty="0" err="1"/>
              <a:t>berpikir</a:t>
            </a:r>
            <a:r>
              <a:rPr lang="en-US" sz="4000" dirty="0"/>
              <a:t> </a:t>
            </a:r>
            <a:r>
              <a:rPr lang="en-US" sz="4000" dirty="0" err="1"/>
              <a:t>kritis</a:t>
            </a:r>
            <a:r>
              <a:rPr lang="en-US" sz="4000" dirty="0"/>
              <a:t> </a:t>
            </a:r>
          </a:p>
        </p:txBody>
      </p:sp>
      <p:sp>
        <p:nvSpPr>
          <p:cNvPr id="18435" name="Rectangle 3"/>
          <p:cNvSpPr>
            <a:spLocks noGrp="1" noChangeArrowheads="1"/>
          </p:cNvSpPr>
          <p:nvPr>
            <p:ph idx="1"/>
          </p:nvPr>
        </p:nvSpPr>
        <p:spPr>
          <a:xfrm>
            <a:off x="323850" y="1571611"/>
            <a:ext cx="8229600" cy="4953013"/>
          </a:xfrm>
        </p:spPr>
        <p:txBody>
          <a:bodyPr/>
          <a:lstStyle/>
          <a:p>
            <a:pPr marL="361950" indent="-361950">
              <a:lnSpc>
                <a:spcPct val="80000"/>
              </a:lnSpc>
            </a:pPr>
            <a:r>
              <a:rPr lang="en-US" sz="2400" dirty="0"/>
              <a:t>(</a:t>
            </a:r>
            <a:r>
              <a:rPr lang="en-US" sz="2400" dirty="0" err="1"/>
              <a:t>Schafersman</a:t>
            </a:r>
            <a:r>
              <a:rPr lang="en-US" sz="2400" dirty="0"/>
              <a:t> SD. 1991), </a:t>
            </a:r>
            <a:r>
              <a:rPr lang="en-US" sz="2400" dirty="0" err="1"/>
              <a:t>yaitu</a:t>
            </a:r>
            <a:endParaRPr lang="en-US" sz="2400" dirty="0"/>
          </a:p>
          <a:p>
            <a:pPr marL="361950" indent="-361950">
              <a:lnSpc>
                <a:spcPct val="80000"/>
              </a:lnSpc>
              <a:buNone/>
            </a:pPr>
            <a:endParaRPr lang="en-US" sz="2400" dirty="0">
              <a:latin typeface="Calibri" pitchFamily="34" charset="0"/>
              <a:cs typeface="Calibri" pitchFamily="34" charset="0"/>
            </a:endParaRPr>
          </a:p>
          <a:p>
            <a:pPr marL="361950" indent="-361950">
              <a:lnSpc>
                <a:spcPct val="80000"/>
              </a:lnSpc>
              <a:buFont typeface="Wingdings" pitchFamily="2" charset="2"/>
              <a:buNone/>
            </a:pPr>
            <a:r>
              <a:rPr lang="en-US" sz="2400" dirty="0">
                <a:latin typeface="Calibri" pitchFamily="34" charset="0"/>
                <a:cs typeface="Calibri" pitchFamily="34" charset="0"/>
              </a:rPr>
              <a:t>4. </a:t>
            </a:r>
            <a:r>
              <a:rPr lang="en-US" sz="2800" dirty="0" err="1">
                <a:latin typeface="Calibri" pitchFamily="34" charset="0"/>
                <a:cs typeface="Calibri" pitchFamily="34" charset="0"/>
              </a:rPr>
              <a:t>Meningkatkan</a:t>
            </a:r>
            <a:r>
              <a:rPr lang="en-US" sz="2800" dirty="0">
                <a:latin typeface="Calibri" pitchFamily="34" charset="0"/>
                <a:cs typeface="Calibri" pitchFamily="34" charset="0"/>
              </a:rPr>
              <a:t> </a:t>
            </a:r>
            <a:r>
              <a:rPr lang="en-US" sz="2800" dirty="0" err="1">
                <a:latin typeface="Calibri" pitchFamily="34" charset="0"/>
                <a:cs typeface="Calibri" pitchFamily="34" charset="0"/>
              </a:rPr>
              <a:t>kemampuan</a:t>
            </a:r>
            <a:r>
              <a:rPr lang="en-US" sz="2800" dirty="0">
                <a:latin typeface="Calibri" pitchFamily="34" charset="0"/>
                <a:cs typeface="Calibri" pitchFamily="34" charset="0"/>
              </a:rPr>
              <a:t> </a:t>
            </a:r>
            <a:r>
              <a:rPr lang="en-US" sz="2800" dirty="0" err="1">
                <a:latin typeface="Calibri" pitchFamily="34" charset="0"/>
                <a:cs typeface="Calibri" pitchFamily="34" charset="0"/>
              </a:rPr>
              <a:t>menganalisis</a:t>
            </a:r>
            <a:r>
              <a:rPr lang="en-US" sz="2800" dirty="0">
                <a:latin typeface="Calibri" pitchFamily="34" charset="0"/>
                <a:cs typeface="Calibri" pitchFamily="34" charset="0"/>
              </a:rPr>
              <a:t> </a:t>
            </a:r>
            <a:r>
              <a:rPr lang="en-US" sz="2800" dirty="0" err="1">
                <a:latin typeface="Calibri" pitchFamily="34" charset="0"/>
                <a:cs typeface="Calibri" pitchFamily="34" charset="0"/>
              </a:rPr>
              <a:t>secara</a:t>
            </a:r>
            <a:r>
              <a:rPr lang="en-US" sz="2800" dirty="0">
                <a:latin typeface="Calibri" pitchFamily="34" charset="0"/>
                <a:cs typeface="Calibri" pitchFamily="34" charset="0"/>
              </a:rPr>
              <a:t> </a:t>
            </a:r>
            <a:r>
              <a:rPr lang="en-US" sz="2800" dirty="0" err="1">
                <a:latin typeface="Calibri" pitchFamily="34" charset="0"/>
                <a:cs typeface="Calibri" pitchFamily="34" charset="0"/>
              </a:rPr>
              <a:t>kritis</a:t>
            </a:r>
            <a:r>
              <a:rPr lang="en-US" sz="2800" dirty="0">
                <a:latin typeface="Calibri" pitchFamily="34" charset="0"/>
                <a:cs typeface="Calibri" pitchFamily="34" charset="0"/>
              </a:rPr>
              <a:t>, </a:t>
            </a:r>
            <a:r>
              <a:rPr lang="en-US" sz="2800" dirty="0" err="1" smtClean="0">
                <a:latin typeface="Calibri" pitchFamily="34" charset="0"/>
                <a:cs typeface="Calibri" pitchFamily="34" charset="0"/>
              </a:rPr>
              <a:t>dengan</a:t>
            </a:r>
            <a:endParaRPr lang="id-ID" sz="2800" dirty="0" smtClean="0">
              <a:latin typeface="Calibri" pitchFamily="34" charset="0"/>
              <a:cs typeface="Calibri" pitchFamily="34" charset="0"/>
            </a:endParaRPr>
          </a:p>
          <a:p>
            <a:pPr marL="361950" indent="-361950">
              <a:lnSpc>
                <a:spcPct val="80000"/>
              </a:lnSpc>
              <a:buFont typeface="Wingdings" pitchFamily="2" charset="2"/>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 </a:t>
            </a:r>
            <a:r>
              <a:rPr lang="en-US" sz="2800" dirty="0">
                <a:latin typeface="Calibri" pitchFamily="34" charset="0"/>
                <a:cs typeface="Calibri" pitchFamily="34" charset="0"/>
              </a:rPr>
              <a:t>(a) ‘</a:t>
            </a:r>
            <a:r>
              <a:rPr lang="en-US" sz="2800" dirty="0" err="1">
                <a:latin typeface="Calibri" pitchFamily="34" charset="0"/>
                <a:cs typeface="Calibri" pitchFamily="34" charset="0"/>
              </a:rPr>
              <a:t>memelihara</a:t>
            </a:r>
            <a:r>
              <a:rPr lang="en-US" sz="2800" dirty="0">
                <a:latin typeface="Calibri" pitchFamily="34" charset="0"/>
                <a:cs typeface="Calibri" pitchFamily="34" charset="0"/>
              </a:rPr>
              <a:t>’ </a:t>
            </a:r>
            <a:r>
              <a:rPr lang="en-US" sz="2800" dirty="0" err="1">
                <a:latin typeface="Calibri" pitchFamily="34" charset="0"/>
                <a:cs typeface="Calibri" pitchFamily="34" charset="0"/>
              </a:rPr>
              <a:t>beberapa</a:t>
            </a:r>
            <a:r>
              <a:rPr lang="en-US" sz="2800" dirty="0">
                <a:latin typeface="Calibri" pitchFamily="34" charset="0"/>
                <a:cs typeface="Calibri" pitchFamily="34" charset="0"/>
              </a:rPr>
              <a:t> </a:t>
            </a:r>
            <a:r>
              <a:rPr lang="en-US" sz="2800" dirty="0" err="1">
                <a:latin typeface="Calibri" pitchFamily="34" charset="0"/>
                <a:cs typeface="Calibri" pitchFamily="34" charset="0"/>
              </a:rPr>
              <a:t>logika</a:t>
            </a:r>
            <a:r>
              <a:rPr lang="en-US" sz="2800" dirty="0">
                <a:latin typeface="Calibri" pitchFamily="34" charset="0"/>
                <a:cs typeface="Calibri" pitchFamily="34" charset="0"/>
              </a:rPr>
              <a:t> yang </a:t>
            </a:r>
            <a:r>
              <a:rPr lang="en-US" sz="2800" dirty="0" err="1">
                <a:latin typeface="Calibri" pitchFamily="34" charset="0"/>
                <a:cs typeface="Calibri" pitchFamily="34" charset="0"/>
              </a:rPr>
              <a:t>jelas</a:t>
            </a:r>
            <a:r>
              <a:rPr lang="en-US" sz="2800" dirty="0">
                <a:latin typeface="Calibri" pitchFamily="34" charset="0"/>
                <a:cs typeface="Calibri" pitchFamily="34" charset="0"/>
              </a:rPr>
              <a:t> </a:t>
            </a:r>
            <a:r>
              <a:rPr lang="en-US" sz="2800" dirty="0" err="1">
                <a:latin typeface="Calibri" pitchFamily="34" charset="0"/>
                <a:cs typeface="Calibri" pitchFamily="34" charset="0"/>
              </a:rPr>
              <a:t>dan</a:t>
            </a:r>
            <a:r>
              <a:rPr lang="en-US" sz="2800" dirty="0">
                <a:latin typeface="Calibri" pitchFamily="34" charset="0"/>
                <a:cs typeface="Calibri" pitchFamily="34" charset="0"/>
              </a:rPr>
              <a:t> </a:t>
            </a:r>
            <a:r>
              <a:rPr lang="en-US" sz="2800" dirty="0" err="1">
                <a:latin typeface="Calibri" pitchFamily="34" charset="0"/>
                <a:cs typeface="Calibri" pitchFamily="34" charset="0"/>
              </a:rPr>
              <a:t>akurat</a:t>
            </a:r>
            <a:r>
              <a:rPr lang="en-US" sz="2800" dirty="0" smtClean="0">
                <a:latin typeface="Calibri" pitchFamily="34" charset="0"/>
                <a:cs typeface="Calibri" pitchFamily="34" charset="0"/>
              </a:rPr>
              <a:t>;</a:t>
            </a:r>
            <a:endParaRPr lang="id-ID" sz="2800" dirty="0" smtClean="0">
              <a:latin typeface="Calibri" pitchFamily="34" charset="0"/>
              <a:cs typeface="Calibri" pitchFamily="34" charset="0"/>
            </a:endParaRPr>
          </a:p>
          <a:p>
            <a:pPr marL="361950" indent="-361950">
              <a:lnSpc>
                <a:spcPct val="80000"/>
              </a:lnSpc>
              <a:buFont typeface="Wingdings" pitchFamily="2" charset="2"/>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 </a:t>
            </a:r>
            <a:r>
              <a:rPr lang="en-US" sz="2800" dirty="0">
                <a:latin typeface="Calibri" pitchFamily="34" charset="0"/>
                <a:cs typeface="Calibri" pitchFamily="34" charset="0"/>
              </a:rPr>
              <a:t>(b) </a:t>
            </a:r>
            <a:r>
              <a:rPr lang="en-US" sz="2800" dirty="0" err="1">
                <a:latin typeface="Calibri" pitchFamily="34" charset="0"/>
                <a:cs typeface="Calibri" pitchFamily="34" charset="0"/>
              </a:rPr>
              <a:t>mengambil</a:t>
            </a:r>
            <a:r>
              <a:rPr lang="en-US" sz="2800" dirty="0">
                <a:latin typeface="Calibri" pitchFamily="34" charset="0"/>
                <a:cs typeface="Calibri" pitchFamily="34" charset="0"/>
              </a:rPr>
              <a:t> </a:t>
            </a:r>
            <a:r>
              <a:rPr lang="en-US" sz="2800" dirty="0" err="1">
                <a:latin typeface="Calibri" pitchFamily="34" charset="0"/>
                <a:cs typeface="Calibri" pitchFamily="34" charset="0"/>
              </a:rPr>
              <a:t>semua</a:t>
            </a:r>
            <a:r>
              <a:rPr lang="en-US" sz="2800" dirty="0">
                <a:latin typeface="Calibri" pitchFamily="34" charset="0"/>
                <a:cs typeface="Calibri" pitchFamily="34" charset="0"/>
              </a:rPr>
              <a:t> </a:t>
            </a:r>
            <a:r>
              <a:rPr lang="en-US" sz="2800" dirty="0" err="1">
                <a:latin typeface="Calibri" pitchFamily="34" charset="0"/>
                <a:cs typeface="Calibri" pitchFamily="34" charset="0"/>
              </a:rPr>
              <a:t>perincian</a:t>
            </a:r>
            <a:r>
              <a:rPr lang="en-US" sz="2800" dirty="0">
                <a:latin typeface="Calibri" pitchFamily="34" charset="0"/>
                <a:cs typeface="Calibri" pitchFamily="34" charset="0"/>
              </a:rPr>
              <a:t> </a:t>
            </a:r>
            <a:r>
              <a:rPr lang="en-US" sz="2800" dirty="0" err="1">
                <a:latin typeface="Calibri" pitchFamily="34" charset="0"/>
                <a:cs typeface="Calibri" pitchFamily="34" charset="0"/>
              </a:rPr>
              <a:t>sebagai</a:t>
            </a:r>
            <a:r>
              <a:rPr lang="en-US" sz="2800" dirty="0">
                <a:latin typeface="Calibri" pitchFamily="34" charset="0"/>
                <a:cs typeface="Calibri" pitchFamily="34" charset="0"/>
              </a:rPr>
              <a:t> </a:t>
            </a:r>
            <a:r>
              <a:rPr lang="en-US" sz="2800" dirty="0" err="1">
                <a:latin typeface="Calibri" pitchFamily="34" charset="0"/>
                <a:cs typeface="Calibri" pitchFamily="34" charset="0"/>
              </a:rPr>
              <a:t>pertimbangan</a:t>
            </a:r>
            <a:r>
              <a:rPr lang="en-US" sz="2800" dirty="0" smtClean="0">
                <a:latin typeface="Calibri" pitchFamily="34" charset="0"/>
                <a:cs typeface="Calibri" pitchFamily="34" charset="0"/>
              </a:rPr>
              <a:t>;</a:t>
            </a:r>
            <a:endParaRPr lang="id-ID" sz="2800" dirty="0" smtClean="0">
              <a:latin typeface="Calibri" pitchFamily="34" charset="0"/>
              <a:cs typeface="Calibri" pitchFamily="34" charset="0"/>
            </a:endParaRPr>
          </a:p>
          <a:p>
            <a:pPr marL="361950" indent="-361950">
              <a:lnSpc>
                <a:spcPct val="80000"/>
              </a:lnSpc>
              <a:buFont typeface="Wingdings" pitchFamily="2" charset="2"/>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 </a:t>
            </a:r>
            <a:r>
              <a:rPr lang="en-US" sz="2800" dirty="0">
                <a:latin typeface="Calibri" pitchFamily="34" charset="0"/>
                <a:cs typeface="Calibri" pitchFamily="34" charset="0"/>
              </a:rPr>
              <a:t>(c) </a:t>
            </a:r>
            <a:r>
              <a:rPr lang="en-US" sz="2800" dirty="0" err="1">
                <a:latin typeface="Calibri" pitchFamily="34" charset="0"/>
                <a:cs typeface="Calibri" pitchFamily="34" charset="0"/>
              </a:rPr>
              <a:t>menggunakan</a:t>
            </a:r>
            <a:r>
              <a:rPr lang="en-US" sz="2800" dirty="0">
                <a:latin typeface="Calibri" pitchFamily="34" charset="0"/>
                <a:cs typeface="Calibri" pitchFamily="34" charset="0"/>
              </a:rPr>
              <a:t> </a:t>
            </a:r>
            <a:r>
              <a:rPr lang="en-US" sz="2800" dirty="0" err="1">
                <a:latin typeface="Calibri" pitchFamily="34" charset="0"/>
                <a:cs typeface="Calibri" pitchFamily="34" charset="0"/>
              </a:rPr>
              <a:t>proses</a:t>
            </a:r>
            <a:r>
              <a:rPr lang="en-US" sz="2800" dirty="0">
                <a:latin typeface="Calibri" pitchFamily="34" charset="0"/>
                <a:cs typeface="Calibri" pitchFamily="34" charset="0"/>
              </a:rPr>
              <a:t> </a:t>
            </a:r>
            <a:r>
              <a:rPr lang="en-US" sz="2800" dirty="0" err="1">
                <a:latin typeface="Calibri" pitchFamily="34" charset="0"/>
                <a:cs typeface="Calibri" pitchFamily="34" charset="0"/>
              </a:rPr>
              <a:t>sistematik</a:t>
            </a:r>
            <a:r>
              <a:rPr lang="en-US" sz="2800" dirty="0">
                <a:latin typeface="Calibri" pitchFamily="34" charset="0"/>
                <a:cs typeface="Calibri" pitchFamily="34" charset="0"/>
              </a:rPr>
              <a:t> </a:t>
            </a:r>
            <a:r>
              <a:rPr lang="en-US" sz="2800" dirty="0" err="1">
                <a:latin typeface="Calibri" pitchFamily="34" charset="0"/>
                <a:cs typeface="Calibri" pitchFamily="34" charset="0"/>
              </a:rPr>
              <a:t>dan</a:t>
            </a:r>
            <a:r>
              <a:rPr lang="en-US" sz="2800" dirty="0">
                <a:latin typeface="Calibri" pitchFamily="34" charset="0"/>
                <a:cs typeface="Calibri" pitchFamily="34" charset="0"/>
              </a:rPr>
              <a:t> </a:t>
            </a:r>
            <a:r>
              <a:rPr lang="en-US" sz="2800" i="1" dirty="0">
                <a:latin typeface="Calibri" pitchFamily="34" charset="0"/>
                <a:cs typeface="Calibri" pitchFamily="34" charset="0"/>
              </a:rPr>
              <a:t>scientifically-based</a:t>
            </a:r>
            <a:r>
              <a:rPr lang="en-US" sz="2800" dirty="0" smtClean="0">
                <a:latin typeface="Calibri" pitchFamily="34" charset="0"/>
                <a:cs typeface="Calibri" pitchFamily="34" charset="0"/>
              </a:rPr>
              <a:t>;</a:t>
            </a:r>
            <a:endParaRPr lang="id-ID" sz="2800" dirty="0" smtClean="0">
              <a:latin typeface="Calibri" pitchFamily="34" charset="0"/>
              <a:cs typeface="Calibri" pitchFamily="34" charset="0"/>
            </a:endParaRPr>
          </a:p>
          <a:p>
            <a:pPr marL="361950" indent="-361950">
              <a:lnSpc>
                <a:spcPct val="80000"/>
              </a:lnSpc>
              <a:buFont typeface="Wingdings" pitchFamily="2" charset="2"/>
              <a:buNone/>
            </a:pPr>
            <a:r>
              <a:rPr lang="id-ID" sz="2800" dirty="0" smtClean="0">
                <a:latin typeface="Calibri" pitchFamily="34" charset="0"/>
                <a:cs typeface="Calibri" pitchFamily="34" charset="0"/>
              </a:rPr>
              <a:t>	</a:t>
            </a:r>
            <a:r>
              <a:rPr lang="en-US" sz="2800" dirty="0" smtClean="0">
                <a:latin typeface="Calibri" pitchFamily="34" charset="0"/>
                <a:cs typeface="Calibri" pitchFamily="34" charset="0"/>
              </a:rPr>
              <a:t> </a:t>
            </a:r>
            <a:r>
              <a:rPr lang="en-US" sz="2800" dirty="0">
                <a:latin typeface="Calibri" pitchFamily="34" charset="0"/>
                <a:cs typeface="Calibri" pitchFamily="34" charset="0"/>
              </a:rPr>
              <a:t>(d) </a:t>
            </a:r>
            <a:r>
              <a:rPr lang="en-US" sz="2800" dirty="0" err="1">
                <a:latin typeface="Calibri" pitchFamily="34" charset="0"/>
                <a:cs typeface="Calibri" pitchFamily="34" charset="0"/>
              </a:rPr>
              <a:t>menggunakan</a:t>
            </a:r>
            <a:r>
              <a:rPr lang="en-US" sz="2800" dirty="0">
                <a:latin typeface="Calibri" pitchFamily="34" charset="0"/>
                <a:cs typeface="Calibri" pitchFamily="34" charset="0"/>
              </a:rPr>
              <a:t> </a:t>
            </a:r>
            <a:r>
              <a:rPr lang="en-US" sz="2800" i="1" dirty="0">
                <a:latin typeface="Calibri" pitchFamily="34" charset="0"/>
                <a:cs typeface="Calibri" pitchFamily="34" charset="0"/>
              </a:rPr>
              <a:t>cognitive and psychomotor skills</a:t>
            </a:r>
            <a:r>
              <a:rPr lang="en-US" sz="2800" dirty="0">
                <a:latin typeface="Calibri" pitchFamily="34" charset="0"/>
                <a:cs typeface="Calibri" pitchFamily="34" charset="0"/>
              </a:rPr>
              <a:t>.</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sz="4000"/>
              <a:t>CRITICAL THINKING DALAM METODE PBL</a:t>
            </a:r>
          </a:p>
        </p:txBody>
      </p:sp>
      <p:sp>
        <p:nvSpPr>
          <p:cNvPr id="26627" name="Rectangle 3"/>
          <p:cNvSpPr>
            <a:spLocks noGrp="1" noChangeArrowheads="1"/>
          </p:cNvSpPr>
          <p:nvPr>
            <p:ph idx="1"/>
          </p:nvPr>
        </p:nvSpPr>
        <p:spPr/>
        <p:txBody>
          <a:bodyPr/>
          <a:lstStyle/>
          <a:p>
            <a:pPr>
              <a:lnSpc>
                <a:spcPct val="90000"/>
              </a:lnSpc>
            </a:pPr>
            <a:r>
              <a:rPr lang="en-US"/>
              <a:t>Langkah-langkah dalam seven jump melatih kemampuan critical thinking</a:t>
            </a:r>
          </a:p>
          <a:p>
            <a:pPr lvl="1">
              <a:lnSpc>
                <a:spcPct val="90000"/>
              </a:lnSpc>
            </a:pPr>
            <a:r>
              <a:rPr lang="en-US"/>
              <a:t>Klarifikasi istilah</a:t>
            </a:r>
          </a:p>
          <a:p>
            <a:pPr lvl="1">
              <a:lnSpc>
                <a:spcPct val="90000"/>
              </a:lnSpc>
            </a:pPr>
            <a:r>
              <a:rPr lang="en-US"/>
              <a:t>Identifikasi masalah</a:t>
            </a:r>
          </a:p>
          <a:p>
            <a:pPr lvl="1">
              <a:lnSpc>
                <a:spcPct val="90000"/>
              </a:lnSpc>
            </a:pPr>
            <a:r>
              <a:rPr lang="en-US"/>
              <a:t>Analisis masalah………prior knowledge</a:t>
            </a:r>
          </a:p>
          <a:p>
            <a:pPr lvl="1">
              <a:lnSpc>
                <a:spcPct val="90000"/>
              </a:lnSpc>
            </a:pPr>
            <a:r>
              <a:rPr lang="en-US"/>
              <a:t>Sistematika</a:t>
            </a:r>
          </a:p>
          <a:p>
            <a:pPr lvl="1">
              <a:lnSpc>
                <a:spcPct val="90000"/>
              </a:lnSpc>
            </a:pPr>
            <a:r>
              <a:rPr lang="en-US"/>
              <a:t>Formulasi tujuan pembelajaran</a:t>
            </a:r>
          </a:p>
          <a:p>
            <a:pPr lvl="1">
              <a:lnSpc>
                <a:spcPct val="90000"/>
              </a:lnSpc>
            </a:pPr>
            <a:r>
              <a:rPr lang="en-US"/>
              <a:t>Belajar mandiri</a:t>
            </a:r>
          </a:p>
          <a:p>
            <a:pPr lvl="1">
              <a:lnSpc>
                <a:spcPct val="90000"/>
              </a:lnSpc>
            </a:pPr>
            <a:r>
              <a:rPr lang="en-US"/>
              <a:t>Sharing pengetahuan </a:t>
            </a:r>
          </a:p>
        </p:txBody>
      </p:sp>
      <p:pic>
        <p:nvPicPr>
          <p:cNvPr id="55298" name="Picture 2" descr="https://encrypted-tbn1.gstatic.com/images?q=tbn:ANd9GcQ78R5wB4O8Lr8AMV7K0MdmKVOMG0b5okeoJtdHtO0_xgTNRe10BQ"/>
          <p:cNvPicPr>
            <a:picLocks noChangeAspect="1" noChangeArrowheads="1"/>
          </p:cNvPicPr>
          <p:nvPr/>
        </p:nvPicPr>
        <p:blipFill>
          <a:blip r:embed="rId2"/>
          <a:srcRect/>
          <a:stretch>
            <a:fillRect/>
          </a:stretch>
        </p:blipFill>
        <p:spPr bwMode="auto">
          <a:xfrm>
            <a:off x="6572264" y="4143380"/>
            <a:ext cx="2143125" cy="21336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sz="4000"/>
              <a:t>HUBUNGAN CRITICAL THINKING DAN CLINICAL REASONING</a:t>
            </a:r>
          </a:p>
        </p:txBody>
      </p:sp>
      <p:sp>
        <p:nvSpPr>
          <p:cNvPr id="21507" name="Rectangle 3"/>
          <p:cNvSpPr>
            <a:spLocks noGrp="1" noChangeArrowheads="1"/>
          </p:cNvSpPr>
          <p:nvPr>
            <p:ph idx="1"/>
          </p:nvPr>
        </p:nvSpPr>
        <p:spPr>
          <a:xfrm>
            <a:off x="457200" y="1600200"/>
            <a:ext cx="8229600" cy="4924425"/>
          </a:xfrm>
        </p:spPr>
        <p:txBody>
          <a:bodyPr/>
          <a:lstStyle/>
          <a:p>
            <a:pPr>
              <a:lnSpc>
                <a:spcPct val="90000"/>
              </a:lnSpc>
            </a:pPr>
            <a:r>
              <a:rPr lang="en-US" i="1"/>
              <a:t>Reasoning</a:t>
            </a:r>
            <a:r>
              <a:rPr lang="en-US"/>
              <a:t> merupakan kegiatan berpikir untuk menghasilkan suatu kesimpulan. </a:t>
            </a:r>
          </a:p>
          <a:p>
            <a:pPr>
              <a:lnSpc>
                <a:spcPct val="90000"/>
              </a:lnSpc>
            </a:pPr>
            <a:r>
              <a:rPr lang="en-US" i="1"/>
              <a:t>Clinical reasoning</a:t>
            </a:r>
            <a:r>
              <a:rPr lang="en-US"/>
              <a:t> merupakan suatu proses berpikir untuk membuat suatu keputusan sebagai bagian integral dari praktek klinik atau proses rasionalisasi dari setiap tindakan klinis</a:t>
            </a:r>
          </a:p>
          <a:p>
            <a:pPr>
              <a:lnSpc>
                <a:spcPct val="90000"/>
              </a:lnSpc>
            </a:pPr>
            <a:r>
              <a:rPr lang="en-US"/>
              <a:t>Critical thinking dan clinical reasoning sama-sama melibatkan proses berpikir (</a:t>
            </a:r>
            <a:r>
              <a:rPr lang="en-US" i="1"/>
              <a:t>thinking</a:t>
            </a:r>
            <a:r>
              <a:rPr lang="en-US"/>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95288" y="549275"/>
            <a:ext cx="8229600" cy="5522931"/>
          </a:xfrm>
        </p:spPr>
        <p:txBody>
          <a:bodyPr>
            <a:normAutofit/>
          </a:bodyPr>
          <a:lstStyle/>
          <a:p>
            <a:r>
              <a:rPr lang="nl-NL" sz="3200" i="1" dirty="0">
                <a:latin typeface="Calibri" pitchFamily="34" charset="0"/>
                <a:cs typeface="Calibri" pitchFamily="34" charset="0"/>
              </a:rPr>
              <a:t>Clinical reasoning</a:t>
            </a:r>
            <a:r>
              <a:rPr lang="nl-NL" sz="3200" dirty="0">
                <a:latin typeface="Calibri" pitchFamily="34" charset="0"/>
                <a:cs typeface="Calibri" pitchFamily="34" charset="0"/>
              </a:rPr>
              <a:t> melibatkan </a:t>
            </a:r>
            <a:r>
              <a:rPr lang="nl-NL" sz="3200" i="1" dirty="0">
                <a:latin typeface="Calibri" pitchFamily="34" charset="0"/>
                <a:cs typeface="Calibri" pitchFamily="34" charset="0"/>
              </a:rPr>
              <a:t>self-regulating</a:t>
            </a:r>
            <a:r>
              <a:rPr lang="nl-NL" sz="3200" dirty="0">
                <a:latin typeface="Calibri" pitchFamily="34" charset="0"/>
                <a:cs typeface="Calibri" pitchFamily="34" charset="0"/>
              </a:rPr>
              <a:t> dari interpretasi, analisa, dan </a:t>
            </a:r>
            <a:r>
              <a:rPr lang="nl-NL" sz="3200" dirty="0" smtClean="0">
                <a:latin typeface="Calibri" pitchFamily="34" charset="0"/>
                <a:cs typeface="Calibri" pitchFamily="34" charset="0"/>
              </a:rPr>
              <a:t>eval</a:t>
            </a:r>
            <a:r>
              <a:rPr lang="id-ID" sz="3200" dirty="0" smtClean="0">
                <a:latin typeface="Calibri" pitchFamily="34" charset="0"/>
                <a:cs typeface="Calibri" pitchFamily="34" charset="0"/>
              </a:rPr>
              <a:t>u</a:t>
            </a:r>
            <a:r>
              <a:rPr lang="nl-NL" sz="3200" dirty="0" smtClean="0">
                <a:latin typeface="Calibri" pitchFamily="34" charset="0"/>
                <a:cs typeface="Calibri" pitchFamily="34" charset="0"/>
              </a:rPr>
              <a:t>asi </a:t>
            </a:r>
            <a:r>
              <a:rPr lang="nl-NL" sz="3200" dirty="0">
                <a:latin typeface="Calibri" pitchFamily="34" charset="0"/>
                <a:cs typeface="Calibri" pitchFamily="34" charset="0"/>
              </a:rPr>
              <a:t>informasi klinis, membuat argument untuk hipotesa, menarik kesimpulan dari informasi  dan menjelaskan alasan dibalik diagnosis yang dipilih</a:t>
            </a:r>
            <a:r>
              <a:rPr lang="en-US" sz="3200" dirty="0">
                <a:latin typeface="Calibri" pitchFamily="34" charset="0"/>
                <a:cs typeface="Calibri" pitchFamily="34" charset="0"/>
              </a:rPr>
              <a:t> </a:t>
            </a:r>
          </a:p>
          <a:p>
            <a:r>
              <a:rPr lang="nl-NL" sz="3200" dirty="0">
                <a:latin typeface="Calibri" pitchFamily="34" charset="0"/>
                <a:cs typeface="Calibri" pitchFamily="34" charset="0"/>
              </a:rPr>
              <a:t>Komponen clinical reasoning ini termasuk komponen </a:t>
            </a:r>
            <a:r>
              <a:rPr lang="nl-NL" sz="3200" i="1" dirty="0">
                <a:latin typeface="Calibri" pitchFamily="34" charset="0"/>
                <a:cs typeface="Calibri" pitchFamily="34" charset="0"/>
              </a:rPr>
              <a:t>critical thinking, </a:t>
            </a:r>
            <a:r>
              <a:rPr lang="nl-NL" sz="3200" dirty="0">
                <a:latin typeface="Calibri" pitchFamily="34" charset="0"/>
                <a:cs typeface="Calibri" pitchFamily="34" charset="0"/>
              </a:rPr>
              <a:t>jadi  </a:t>
            </a:r>
            <a:r>
              <a:rPr lang="nl-NL" sz="3200" i="1" dirty="0">
                <a:latin typeface="Calibri" pitchFamily="34" charset="0"/>
                <a:cs typeface="Calibri" pitchFamily="34" charset="0"/>
              </a:rPr>
              <a:t>clinical reasoning</a:t>
            </a:r>
            <a:r>
              <a:rPr lang="nl-NL" sz="3200" dirty="0">
                <a:latin typeface="Calibri" pitchFamily="34" charset="0"/>
                <a:cs typeface="Calibri" pitchFamily="34" charset="0"/>
              </a:rPr>
              <a:t> adalah bentuk </a:t>
            </a:r>
            <a:r>
              <a:rPr lang="nl-NL" sz="3200" i="1" dirty="0">
                <a:latin typeface="Calibri" pitchFamily="34" charset="0"/>
                <a:cs typeface="Calibri" pitchFamily="34" charset="0"/>
              </a:rPr>
              <a:t>critical thinking</a:t>
            </a:r>
            <a:r>
              <a:rPr lang="nl-NL" sz="3200" dirty="0">
                <a:latin typeface="Calibri" pitchFamily="34" charset="0"/>
                <a:cs typeface="Calibri" pitchFamily="34" charset="0"/>
              </a:rPr>
              <a:t> dalam konteks  klinis.</a:t>
            </a:r>
            <a:r>
              <a:rPr lang="en-US" sz="3200" dirty="0">
                <a:latin typeface="Calibri" pitchFamily="34" charset="0"/>
                <a:cs typeface="Calibri" pitchFamily="34"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smtClean="0"/>
              <a:t>PENERAPAN BERPIKIR KRITIS DALAM KEPERAWATAN</a:t>
            </a:r>
            <a:endParaRPr lang="id-ID" b="1" dirty="0"/>
          </a:p>
        </p:txBody>
      </p:sp>
      <p:sp>
        <p:nvSpPr>
          <p:cNvPr id="3" name="Content Placeholder 2"/>
          <p:cNvSpPr>
            <a:spLocks noGrp="1"/>
          </p:cNvSpPr>
          <p:nvPr>
            <p:ph idx="1"/>
          </p:nvPr>
        </p:nvSpPr>
        <p:spPr/>
        <p:txBody>
          <a:bodyPr/>
          <a:lstStyle/>
          <a:p>
            <a:endParaRPr lang="id-ID"/>
          </a:p>
        </p:txBody>
      </p:sp>
      <p:sp>
        <p:nvSpPr>
          <p:cNvPr id="4" name="Rounded Rectangle 3"/>
          <p:cNvSpPr/>
          <p:nvPr/>
        </p:nvSpPr>
        <p:spPr>
          <a:xfrm>
            <a:off x="304800" y="1500174"/>
            <a:ext cx="8624918" cy="4900626"/>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3.bp.blogspot.com/-MqEkgWV6Dm4/T0NXrGqalzI/AAAAAAAAADA/bOp0lcQ8QiU/s1600/path1.PNG"/>
          <p:cNvPicPr>
            <a:picLocks noChangeAspect="1" noChangeArrowheads="1"/>
          </p:cNvPicPr>
          <p:nvPr/>
        </p:nvPicPr>
        <p:blipFill>
          <a:blip r:embed="rId2"/>
          <a:srcRect/>
          <a:stretch>
            <a:fillRect/>
          </a:stretch>
        </p:blipFill>
        <p:spPr bwMode="auto">
          <a:xfrm>
            <a:off x="762000" y="304800"/>
            <a:ext cx="7391400" cy="627391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1.bp.blogspot.com/-WHbzv9VVJHI/T0NX0iWukrI/AAAAAAAAADI/gjnyT_sKPhw/s1600/path2.PNG"/>
          <p:cNvPicPr>
            <a:picLocks noChangeAspect="1" noChangeArrowheads="1"/>
          </p:cNvPicPr>
          <p:nvPr/>
        </p:nvPicPr>
        <p:blipFill>
          <a:blip r:embed="rId2"/>
          <a:srcRect/>
          <a:stretch>
            <a:fillRect/>
          </a:stretch>
        </p:blipFill>
        <p:spPr bwMode="auto">
          <a:xfrm>
            <a:off x="914400" y="381000"/>
            <a:ext cx="7467600" cy="610138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rtlCol="0">
            <a:normAutofit/>
          </a:bodyPr>
          <a:lstStyle/>
          <a:p>
            <a:pPr eaLnBrk="1" fontAlgn="auto" hangingPunct="1">
              <a:spcAft>
                <a:spcPts val="0"/>
              </a:spcAft>
              <a:defRPr/>
            </a:pPr>
            <a:r>
              <a:rPr lang="en-US" smtClean="0">
                <a:solidFill>
                  <a:schemeClr val="tx2">
                    <a:satMod val="130000"/>
                  </a:schemeClr>
                </a:solidFill>
              </a:rPr>
              <a:t>Definisi Berpikir Kritis</a:t>
            </a:r>
            <a:endParaRPr lang="en-US">
              <a:solidFill>
                <a:schemeClr val="tx2">
                  <a:satMod val="130000"/>
                </a:schemeClr>
              </a:solidFill>
            </a:endParaRPr>
          </a:p>
        </p:txBody>
      </p:sp>
      <p:sp>
        <p:nvSpPr>
          <p:cNvPr id="8195" name="Content Placeholder 4"/>
          <p:cNvSpPr>
            <a:spLocks noGrp="1"/>
          </p:cNvSpPr>
          <p:nvPr>
            <p:ph idx="1"/>
          </p:nvPr>
        </p:nvSpPr>
        <p:spPr>
          <a:xfrm>
            <a:off x="928688" y="1714500"/>
            <a:ext cx="7358062" cy="3357563"/>
          </a:xfrm>
        </p:spPr>
        <p:txBody>
          <a:bodyPr/>
          <a:lstStyle/>
          <a:p>
            <a:r>
              <a:rPr lang="en-US" sz="2800" smtClean="0"/>
              <a:t>Kemampuan untuk menganalisis fakta, mencetuskan dan menata gagasan, mempertahankan pendapat, membuat perbandingan, menarik kesimpulan, mengevaluasi argumen dan memecahkan masalah</a:t>
            </a:r>
            <a:r>
              <a:rPr lang="en-US" sz="2800" b="1" smtClean="0"/>
              <a:t> </a:t>
            </a:r>
            <a:r>
              <a:rPr lang="en-US" sz="2800" smtClean="0"/>
              <a:t>(Chance,1986)</a:t>
            </a:r>
            <a:endParaRPr lang="id-ID" sz="280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68313" y="404813"/>
            <a:ext cx="6119812" cy="3313112"/>
            <a:chOff x="480" y="0"/>
            <a:chExt cx="5280" cy="4271"/>
          </a:xfrm>
        </p:grpSpPr>
        <p:grpSp>
          <p:nvGrpSpPr>
            <p:cNvPr id="3" name="Group 5"/>
            <p:cNvGrpSpPr>
              <a:grpSpLocks/>
            </p:cNvGrpSpPr>
            <p:nvPr/>
          </p:nvGrpSpPr>
          <p:grpSpPr bwMode="auto">
            <a:xfrm>
              <a:off x="480" y="0"/>
              <a:ext cx="5280" cy="4271"/>
              <a:chOff x="480" y="0"/>
              <a:chExt cx="5280" cy="4271"/>
            </a:xfrm>
          </p:grpSpPr>
          <p:pic>
            <p:nvPicPr>
              <p:cNvPr id="27654" name="Picture 6" descr="Cartn10"/>
              <p:cNvPicPr>
                <a:picLocks noChangeAspect="1" noChangeArrowheads="1"/>
              </p:cNvPicPr>
              <p:nvPr/>
            </p:nvPicPr>
            <p:blipFill>
              <a:blip r:embed="rId2"/>
              <a:srcRect/>
              <a:stretch>
                <a:fillRect/>
              </a:stretch>
            </p:blipFill>
            <p:spPr bwMode="auto">
              <a:xfrm>
                <a:off x="480" y="0"/>
                <a:ext cx="5280" cy="4271"/>
              </a:xfrm>
              <a:prstGeom prst="rect">
                <a:avLst/>
              </a:prstGeom>
              <a:noFill/>
              <a:ln w="28575">
                <a:solidFill>
                  <a:schemeClr val="hlink"/>
                </a:solidFill>
                <a:miter lim="800000"/>
                <a:headEnd/>
                <a:tailEnd/>
              </a:ln>
              <a:effectLst>
                <a:outerShdw dist="107763" dir="2700000" algn="ctr" rotWithShape="0">
                  <a:schemeClr val="tx1"/>
                </a:outerShdw>
              </a:effectLst>
            </p:spPr>
          </p:pic>
          <p:sp>
            <p:nvSpPr>
              <p:cNvPr id="27655" name="AutoShape 7"/>
              <p:cNvSpPr>
                <a:spLocks noChangeArrowheads="1"/>
              </p:cNvSpPr>
              <p:nvPr/>
            </p:nvSpPr>
            <p:spPr bwMode="auto">
              <a:xfrm rot="5400000" flipH="1" flipV="1">
                <a:off x="1320" y="1656"/>
                <a:ext cx="1152" cy="1488"/>
              </a:xfrm>
              <a:prstGeom prst="wedgeRoundRectCallout">
                <a:avLst>
                  <a:gd name="adj1" fmla="val -20403"/>
                  <a:gd name="adj2" fmla="val 80440"/>
                  <a:gd name="adj3" fmla="val 16667"/>
                </a:avLst>
              </a:prstGeom>
              <a:solidFill>
                <a:srgbClr val="FFCCFF"/>
              </a:solidFill>
              <a:ln w="9525">
                <a:solidFill>
                  <a:schemeClr val="tx1"/>
                </a:solidFill>
                <a:miter lim="800000"/>
                <a:headEnd/>
                <a:tailEnd/>
              </a:ln>
              <a:effectLst/>
            </p:spPr>
            <p:txBody>
              <a:bodyPr vert="eaVert" wrap="none" anchor="ctr"/>
              <a:lstStyle/>
              <a:p>
                <a:pPr algn="ctr"/>
                <a:endParaRPr lang="en-GB" sz="2400" b="1">
                  <a:latin typeface="Times New Roman" pitchFamily="18" charset="0"/>
                </a:endParaRPr>
              </a:p>
            </p:txBody>
          </p:sp>
        </p:grpSp>
        <p:sp>
          <p:nvSpPr>
            <p:cNvPr id="27656" name="Text Box 8"/>
            <p:cNvSpPr txBox="1">
              <a:spLocks noChangeArrowheads="1"/>
            </p:cNvSpPr>
            <p:nvPr/>
          </p:nvSpPr>
          <p:spPr bwMode="auto">
            <a:xfrm>
              <a:off x="1200" y="1920"/>
              <a:ext cx="1391" cy="2320"/>
            </a:xfrm>
            <a:prstGeom prst="rect">
              <a:avLst/>
            </a:prstGeom>
            <a:noFill/>
            <a:ln w="9525">
              <a:noFill/>
              <a:miter lim="800000"/>
              <a:headEnd/>
              <a:tailEnd/>
            </a:ln>
            <a:effectLst/>
          </p:spPr>
          <p:txBody>
            <a:bodyPr>
              <a:spAutoFit/>
            </a:bodyPr>
            <a:lstStyle/>
            <a:p>
              <a:pPr>
                <a:spcBef>
                  <a:spcPct val="50000"/>
                </a:spcBef>
              </a:pPr>
              <a:r>
                <a:rPr lang="en-GB" sz="2800" b="1" dirty="0">
                  <a:latin typeface="Times New Roman" pitchFamily="18" charset="0"/>
                </a:rPr>
                <a:t>How can I make a judgement?</a:t>
              </a:r>
              <a:endParaRPr lang="en-GB" sz="2400" b="1" dirty="0">
                <a:latin typeface="Times New Roman" pitchFamily="18" charset="0"/>
              </a:endParaRPr>
            </a:p>
          </p:txBody>
        </p:sp>
      </p:grpSp>
      <p:sp>
        <p:nvSpPr>
          <p:cNvPr id="27657" name="WordArt 9"/>
          <p:cNvSpPr>
            <a:spLocks noChangeArrowheads="1" noChangeShapeType="1" noTextEdit="1"/>
          </p:cNvSpPr>
          <p:nvPr/>
        </p:nvSpPr>
        <p:spPr bwMode="auto">
          <a:xfrm>
            <a:off x="3924300" y="4437063"/>
            <a:ext cx="4824413" cy="1511300"/>
          </a:xfrm>
          <a:prstGeom prst="rect">
            <a:avLst/>
          </a:prstGeom>
        </p:spPr>
        <p:txBody>
          <a:bodyPr wrap="none" fromWordArt="1">
            <a:prstTxWarp prst="textDoubleWave1">
              <a:avLst>
                <a:gd name="adj1" fmla="val 6500"/>
                <a:gd name="adj2" fmla="val 0"/>
              </a:avLst>
            </a:prstTxWarp>
          </a:bodyPr>
          <a:lstStyle/>
          <a:p>
            <a:pPr algn="ctr"/>
            <a:r>
              <a:rPr lang="en-US" sz="3600" kern="10" spc="-360">
                <a:ln w="12700">
                  <a:solidFill>
                    <a:srgbClr val="000099"/>
                  </a:solidFill>
                  <a:round/>
                  <a:headEnd/>
                  <a:tailEnd/>
                </a:ln>
                <a:solidFill>
                  <a:srgbClr val="33CCFF"/>
                </a:solidFill>
                <a:effectLst>
                  <a:outerShdw dist="125724" dir="18900000" algn="ctr" rotWithShape="0">
                    <a:srgbClr val="000099"/>
                  </a:outerShdw>
                </a:effectLst>
                <a:latin typeface="Impact"/>
              </a:rPr>
              <a:t>Terima Kasih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mtClean="0">
                <a:solidFill>
                  <a:srgbClr val="6A6363"/>
                </a:solidFill>
              </a:rPr>
              <a:t>Definisi Berpikir Kritis</a:t>
            </a:r>
            <a:endParaRPr lang="id-ID" smtClean="0">
              <a:solidFill>
                <a:srgbClr val="6A6363"/>
              </a:solidFill>
            </a:endParaRPr>
          </a:p>
        </p:txBody>
      </p:sp>
      <p:sp>
        <p:nvSpPr>
          <p:cNvPr id="9219" name="Content Placeholder 3"/>
          <p:cNvSpPr>
            <a:spLocks noGrp="1"/>
          </p:cNvSpPr>
          <p:nvPr>
            <p:ph idx="1"/>
          </p:nvPr>
        </p:nvSpPr>
        <p:spPr>
          <a:xfrm>
            <a:off x="928688" y="1643063"/>
            <a:ext cx="7772400" cy="3071812"/>
          </a:xfrm>
        </p:spPr>
        <p:txBody>
          <a:bodyPr/>
          <a:lstStyle/>
          <a:p>
            <a:r>
              <a:rPr lang="en-US" sz="2800" dirty="0" err="1" smtClean="0"/>
              <a:t>Sebuah</a:t>
            </a:r>
            <a:r>
              <a:rPr lang="en-US" sz="2800" dirty="0" smtClean="0"/>
              <a:t> </a:t>
            </a:r>
            <a:r>
              <a:rPr lang="en-US" sz="2800" dirty="0" err="1" smtClean="0"/>
              <a:t>proses</a:t>
            </a:r>
            <a:r>
              <a:rPr lang="en-US" sz="2800" dirty="0" smtClean="0"/>
              <a:t> yang </a:t>
            </a:r>
            <a:r>
              <a:rPr lang="en-US" sz="2800" dirty="0" err="1" smtClean="0"/>
              <a:t>sadar</a:t>
            </a:r>
            <a:r>
              <a:rPr lang="en-US" sz="2800" dirty="0" smtClean="0"/>
              <a:t> </a:t>
            </a:r>
            <a:r>
              <a:rPr lang="en-US" sz="2800" dirty="0" err="1" smtClean="0"/>
              <a:t>dan</a:t>
            </a:r>
            <a:r>
              <a:rPr lang="en-US" sz="2800" dirty="0" smtClean="0"/>
              <a:t> </a:t>
            </a:r>
            <a:r>
              <a:rPr lang="en-US" sz="2800" dirty="0" err="1" smtClean="0"/>
              <a:t>sengaja</a:t>
            </a:r>
            <a:r>
              <a:rPr lang="en-US" sz="2800" dirty="0" smtClean="0"/>
              <a:t> yang </a:t>
            </a:r>
            <a:r>
              <a:rPr lang="en-US" sz="2800" dirty="0" err="1" smtClean="0"/>
              <a:t>digunakan</a:t>
            </a:r>
            <a:r>
              <a:rPr lang="en-US" sz="2800" dirty="0" smtClean="0"/>
              <a:t> </a:t>
            </a:r>
            <a:r>
              <a:rPr lang="en-US" sz="2800" dirty="0" err="1" smtClean="0"/>
              <a:t>untuk</a:t>
            </a:r>
            <a:r>
              <a:rPr lang="en-US" sz="2800" dirty="0" smtClean="0"/>
              <a:t> </a:t>
            </a:r>
            <a:r>
              <a:rPr lang="en-US" sz="2800" dirty="0" err="1" smtClean="0"/>
              <a:t>menafsirkan</a:t>
            </a:r>
            <a:r>
              <a:rPr lang="en-US" sz="2800" dirty="0" smtClean="0"/>
              <a:t> </a:t>
            </a:r>
            <a:r>
              <a:rPr lang="en-US" sz="2800" dirty="0" err="1" smtClean="0"/>
              <a:t>dan</a:t>
            </a:r>
            <a:r>
              <a:rPr lang="en-US" sz="2800" dirty="0" smtClean="0"/>
              <a:t> </a:t>
            </a:r>
            <a:r>
              <a:rPr lang="en-US" sz="2800" dirty="0" err="1" smtClean="0"/>
              <a:t>mengevaluasi</a:t>
            </a:r>
            <a:r>
              <a:rPr lang="en-US" sz="2800" dirty="0" smtClean="0"/>
              <a:t> </a:t>
            </a:r>
            <a:r>
              <a:rPr lang="en-US" sz="2800" dirty="0" err="1" smtClean="0"/>
              <a:t>informasi</a:t>
            </a:r>
            <a:r>
              <a:rPr lang="en-US" sz="2800" dirty="0" smtClean="0"/>
              <a:t> </a:t>
            </a:r>
            <a:r>
              <a:rPr lang="en-US" sz="2800" dirty="0" err="1" smtClean="0"/>
              <a:t>dan</a:t>
            </a:r>
            <a:r>
              <a:rPr lang="en-US" sz="2800" dirty="0" smtClean="0"/>
              <a:t> </a:t>
            </a:r>
            <a:r>
              <a:rPr lang="en-US" sz="2800" dirty="0" err="1" smtClean="0"/>
              <a:t>pengalaman</a:t>
            </a:r>
            <a:r>
              <a:rPr lang="en-US" sz="2800" dirty="0" smtClean="0"/>
              <a:t> </a:t>
            </a:r>
            <a:r>
              <a:rPr lang="en-US" sz="2800" dirty="0" err="1" smtClean="0"/>
              <a:t>dengan</a:t>
            </a:r>
            <a:r>
              <a:rPr lang="en-US" sz="2800" dirty="0" smtClean="0"/>
              <a:t> </a:t>
            </a:r>
            <a:r>
              <a:rPr lang="en-US" sz="2800" dirty="0" err="1" smtClean="0"/>
              <a:t>sejumlah</a:t>
            </a:r>
            <a:r>
              <a:rPr lang="en-US" sz="2800" dirty="0" smtClean="0"/>
              <a:t> </a:t>
            </a:r>
            <a:r>
              <a:rPr lang="en-US" sz="2800" dirty="0" err="1" smtClean="0"/>
              <a:t>sikap</a:t>
            </a:r>
            <a:r>
              <a:rPr lang="en-US" sz="2800" dirty="0" smtClean="0"/>
              <a:t> </a:t>
            </a:r>
            <a:r>
              <a:rPr lang="en-US" sz="2800" dirty="0" err="1" smtClean="0"/>
              <a:t>reflektif</a:t>
            </a:r>
            <a:r>
              <a:rPr lang="en-US" sz="2800" dirty="0" smtClean="0"/>
              <a:t> </a:t>
            </a:r>
            <a:r>
              <a:rPr lang="en-US" sz="2800" dirty="0" err="1" smtClean="0"/>
              <a:t>dan</a:t>
            </a:r>
            <a:r>
              <a:rPr lang="en-US" sz="2800" dirty="0" smtClean="0"/>
              <a:t> </a:t>
            </a:r>
            <a:r>
              <a:rPr lang="en-US" sz="2800" dirty="0" err="1" smtClean="0"/>
              <a:t>kemampuan</a:t>
            </a:r>
            <a:r>
              <a:rPr lang="en-US" sz="2800" dirty="0" smtClean="0"/>
              <a:t> yang </a:t>
            </a:r>
            <a:r>
              <a:rPr lang="en-US" sz="2800" dirty="0" err="1" smtClean="0"/>
              <a:t>memandu</a:t>
            </a:r>
            <a:r>
              <a:rPr lang="en-US" sz="2800" dirty="0" smtClean="0"/>
              <a:t> </a:t>
            </a:r>
            <a:r>
              <a:rPr lang="en-US" sz="2800" dirty="0" err="1" smtClean="0"/>
              <a:t>keyakinan</a:t>
            </a:r>
            <a:r>
              <a:rPr lang="en-US" sz="2800" dirty="0" smtClean="0"/>
              <a:t> </a:t>
            </a:r>
            <a:r>
              <a:rPr lang="en-US" sz="2800" dirty="0" err="1" smtClean="0"/>
              <a:t>dan</a:t>
            </a:r>
            <a:r>
              <a:rPr lang="en-US" sz="2800" dirty="0" smtClean="0"/>
              <a:t> </a:t>
            </a:r>
            <a:r>
              <a:rPr lang="en-US" sz="2800" dirty="0" err="1" smtClean="0"/>
              <a:t>tindakan</a:t>
            </a:r>
            <a:r>
              <a:rPr lang="en-US" sz="2800" dirty="0" smtClean="0"/>
              <a:t> (Mertes,1991)</a:t>
            </a:r>
            <a:endParaRPr lang="id-ID" sz="28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lstStyle/>
          <a:p>
            <a:pPr eaLnBrk="1" hangingPunct="1"/>
            <a:r>
              <a:rPr lang="en-US" smtClean="0"/>
              <a:t>Definisi Berpikir Kritis</a:t>
            </a:r>
            <a:endParaRPr lang="id-ID" smtClean="0"/>
          </a:p>
        </p:txBody>
      </p:sp>
      <p:sp>
        <p:nvSpPr>
          <p:cNvPr id="10243" name="Content Placeholder 3"/>
          <p:cNvSpPr>
            <a:spLocks noGrp="1"/>
          </p:cNvSpPr>
          <p:nvPr>
            <p:ph idx="1"/>
          </p:nvPr>
        </p:nvSpPr>
        <p:spPr>
          <a:xfrm>
            <a:off x="928688" y="1643063"/>
            <a:ext cx="7300912" cy="3571875"/>
          </a:xfrm>
        </p:spPr>
        <p:txBody>
          <a:bodyPr>
            <a:normAutofit lnSpcReduction="10000"/>
          </a:bodyPr>
          <a:lstStyle/>
          <a:p>
            <a:r>
              <a:rPr lang="en-US" sz="2800" smtClean="0"/>
              <a:t>Proses intelektual yang dengan aktif dan terampil mengkonseptualisasi, menerapkan, menganalisis, mensintesis, dan mengevaluasi informasi yang dikumpulkan atau dihasilkan dari pengamatan, pengalaman, refleksi, penalaran, atau komunikasi, untuk memandu keyakinan dan tindakan (Scriven &amp; Paul, 1992)</a:t>
            </a:r>
          </a:p>
          <a:p>
            <a:endParaRPr lang="id-ID" sz="2800" smtClean="0"/>
          </a:p>
        </p:txBody>
      </p:sp>
      <p:pic>
        <p:nvPicPr>
          <p:cNvPr id="10245" name="Picture 5" descr="https://encrypted-tbn1.gstatic.com/images?q=tbn:ANd9GcQbSMm4jNCZ8h5ux97aOELyO7kbxOMBRPELFcDsj5XKf0wuZZ_u"/>
          <p:cNvPicPr>
            <a:picLocks noChangeAspect="1" noChangeArrowheads="1"/>
          </p:cNvPicPr>
          <p:nvPr/>
        </p:nvPicPr>
        <p:blipFill>
          <a:blip r:embed="rId2"/>
          <a:srcRect/>
          <a:stretch>
            <a:fillRect/>
          </a:stretch>
        </p:blipFill>
        <p:spPr bwMode="auto">
          <a:xfrm>
            <a:off x="5929322" y="4857760"/>
            <a:ext cx="2895600" cy="1581151"/>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id-ID" dirty="0" smtClean="0"/>
              <a:t>Definisi berfikir kritis</a:t>
            </a:r>
            <a:endParaRPr lang="en-US" dirty="0"/>
          </a:p>
        </p:txBody>
      </p:sp>
      <p:sp>
        <p:nvSpPr>
          <p:cNvPr id="19459" name="Rectangle 3"/>
          <p:cNvSpPr>
            <a:spLocks noGrp="1" noChangeArrowheads="1"/>
          </p:cNvSpPr>
          <p:nvPr>
            <p:ph idx="1"/>
          </p:nvPr>
        </p:nvSpPr>
        <p:spPr/>
        <p:txBody>
          <a:bodyPr/>
          <a:lstStyle/>
          <a:p>
            <a:r>
              <a:rPr lang="en-US"/>
              <a:t>John Dewey (1909) adalah Bapak berfikir kritis modern</a:t>
            </a:r>
          </a:p>
          <a:p>
            <a:r>
              <a:rPr lang="en-US"/>
              <a:t>Disebut juga sebagai reflective thinking yaitu yaitu pertimbangan yang aktif, persisten, dan hati-hati terhadap suatu pengetahuan atau nilai, berdasar alasan yang mendasarinya dan kesimpulan </a:t>
            </a:r>
          </a:p>
        </p:txBody>
      </p:sp>
      <p:pic>
        <p:nvPicPr>
          <p:cNvPr id="51202" name="Picture 2" descr="http://pr-bridge.com/__oneclick_uploads/2010/02/critical3.jpg"/>
          <p:cNvPicPr>
            <a:picLocks noChangeAspect="1" noChangeArrowheads="1"/>
          </p:cNvPicPr>
          <p:nvPr/>
        </p:nvPicPr>
        <p:blipFill>
          <a:blip r:embed="rId2"/>
          <a:srcRect/>
          <a:stretch>
            <a:fillRect/>
          </a:stretch>
        </p:blipFill>
        <p:spPr bwMode="auto">
          <a:xfrm>
            <a:off x="7143768" y="4929198"/>
            <a:ext cx="2000232" cy="192880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539750" y="476250"/>
            <a:ext cx="8229600" cy="4530725"/>
          </a:xfrm>
        </p:spPr>
        <p:txBody>
          <a:bodyPr/>
          <a:lstStyle/>
          <a:p>
            <a:r>
              <a:rPr lang="sv-SE" sz="3600" dirty="0"/>
              <a:t>Definisi</a:t>
            </a:r>
            <a:r>
              <a:rPr lang="en-US" sz="3600" dirty="0"/>
              <a:t> </a:t>
            </a:r>
            <a:r>
              <a:rPr lang="en-US" sz="3600" dirty="0" err="1"/>
              <a:t>berpikir</a:t>
            </a:r>
            <a:r>
              <a:rPr lang="en-US" sz="3600" dirty="0"/>
              <a:t> </a:t>
            </a:r>
            <a:r>
              <a:rPr lang="en-US" sz="3600" dirty="0" err="1"/>
              <a:t>kritis</a:t>
            </a:r>
            <a:r>
              <a:rPr lang="en-US" sz="2800" dirty="0"/>
              <a:t>:</a:t>
            </a:r>
          </a:p>
          <a:p>
            <a:pPr lvl="1">
              <a:buFont typeface="Wingdings" pitchFamily="2" charset="2"/>
              <a:buNone/>
            </a:pPr>
            <a:r>
              <a:rPr lang="sv-SE" sz="2400" dirty="0">
                <a:latin typeface="Arial Unicode MS" pitchFamily="34" charset="-128"/>
                <a:ea typeface="Arial Unicode MS" pitchFamily="34" charset="-128"/>
                <a:cs typeface="Arial Unicode MS" pitchFamily="34" charset="-128"/>
              </a:rPr>
              <a:t>➡ </a:t>
            </a:r>
            <a:r>
              <a:rPr lang="sv-SE" sz="2400" dirty="0"/>
              <a:t>American Philosophical Association (AMA, 1990)</a:t>
            </a:r>
            <a:r>
              <a:rPr lang="en-US" sz="2400" dirty="0"/>
              <a:t> </a:t>
            </a:r>
            <a:r>
              <a:rPr lang="en-US" sz="2400" dirty="0">
                <a:latin typeface="Arial Unicode MS" pitchFamily="34" charset="-128"/>
                <a:ea typeface="Arial Unicode MS" pitchFamily="34" charset="-128"/>
                <a:cs typeface="Arial Unicode MS" pitchFamily="34" charset="-128"/>
              </a:rPr>
              <a:t>➡ </a:t>
            </a:r>
            <a:r>
              <a:rPr lang="en-US" sz="2400" dirty="0" err="1">
                <a:latin typeface="Arial Unicode MS" pitchFamily="34" charset="-128"/>
                <a:ea typeface="Arial Unicode MS" pitchFamily="34" charset="-128"/>
                <a:cs typeface="Arial Unicode MS" pitchFamily="34" charset="-128"/>
              </a:rPr>
              <a:t>metode</a:t>
            </a:r>
            <a:r>
              <a:rPr lang="en-US" sz="2400" dirty="0">
                <a:latin typeface="Arial Unicode MS" pitchFamily="34" charset="-128"/>
                <a:ea typeface="Arial Unicode MS" pitchFamily="34" charset="-128"/>
                <a:cs typeface="Arial Unicode MS" pitchFamily="34" charset="-128"/>
              </a:rPr>
              <a:t> Delphi</a:t>
            </a:r>
          </a:p>
          <a:p>
            <a:pPr>
              <a:buFont typeface="Wingdings" pitchFamily="2" charset="2"/>
              <a:buNone/>
            </a:pPr>
            <a:r>
              <a:rPr lang="sv-SE" sz="2800" dirty="0"/>
              <a:t>	“Berpikir kritis merupakan proses yang penuh makna untuk mengarahkan dirinya sendiri dalam membuat suatu keputusan. Proses tersebut memberikan berbagai alasan sebagai pertimbangan dalam menentukan bukti, konteks, konseptualisasi, metode dan kriteria</a:t>
            </a:r>
            <a:r>
              <a:rPr lang="en-US" sz="2800" dirty="0"/>
              <a:t> yang </a:t>
            </a:r>
            <a:r>
              <a:rPr lang="en-US" sz="2800" dirty="0" err="1"/>
              <a:t>sesuai</a:t>
            </a:r>
            <a:r>
              <a:rPr lang="en-US" sz="2800" dirty="0"/>
              <a:t>.”</a:t>
            </a:r>
          </a:p>
        </p:txBody>
      </p:sp>
      <p:pic>
        <p:nvPicPr>
          <p:cNvPr id="49154" name="Picture 2" descr="https://encrypted-tbn3.gstatic.com/images?q=tbn:ANd9GcR0vRcTJbuAsbn0PAm8hAdsaG94AjKnpOLp9nWetFi3DK4KryZ0mg"/>
          <p:cNvPicPr>
            <a:picLocks noChangeAspect="1" noChangeArrowheads="1"/>
          </p:cNvPicPr>
          <p:nvPr/>
        </p:nvPicPr>
        <p:blipFill>
          <a:blip r:embed="rId2"/>
          <a:srcRect/>
          <a:stretch>
            <a:fillRect/>
          </a:stretch>
        </p:blipFill>
        <p:spPr bwMode="auto">
          <a:xfrm>
            <a:off x="7000875" y="4714875"/>
            <a:ext cx="2143125" cy="21431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285720" y="428625"/>
            <a:ext cx="8415368" cy="1000111"/>
          </a:xfrm>
        </p:spPr>
        <p:txBody>
          <a:bodyPr>
            <a:normAutofit fontScale="90000"/>
          </a:bodyPr>
          <a:lstStyle/>
          <a:p>
            <a:pPr eaLnBrk="1" hangingPunct="1"/>
            <a:r>
              <a:rPr lang="id-ID" dirty="0" smtClean="0"/>
              <a:t/>
            </a:r>
            <a:br>
              <a:rPr lang="id-ID" dirty="0" smtClean="0"/>
            </a:br>
            <a:r>
              <a:rPr lang="en-US" dirty="0" smtClean="0"/>
              <a:t> </a:t>
            </a:r>
            <a:r>
              <a:rPr lang="id-ID" sz="3100" dirty="0" smtClean="0"/>
              <a:t>B</a:t>
            </a:r>
            <a:r>
              <a:rPr lang="en-US" sz="3100" dirty="0" err="1" smtClean="0"/>
              <a:t>erpikir</a:t>
            </a:r>
            <a:r>
              <a:rPr lang="en-US" sz="3100" dirty="0" smtClean="0"/>
              <a:t> </a:t>
            </a:r>
            <a:r>
              <a:rPr lang="en-US" sz="3100" dirty="0" err="1" smtClean="0"/>
              <a:t>Kritis</a:t>
            </a:r>
            <a:r>
              <a:rPr lang="en-US" sz="3100" dirty="0" smtClean="0"/>
              <a:t> ≠ </a:t>
            </a:r>
            <a:r>
              <a:rPr lang="id-ID" sz="3100" dirty="0" smtClean="0"/>
              <a:t>  </a:t>
            </a:r>
            <a:r>
              <a:rPr lang="en-US" sz="3100" dirty="0" err="1" smtClean="0"/>
              <a:t>Menghafal</a:t>
            </a:r>
            <a:r>
              <a:rPr lang="en-US" sz="3100" dirty="0" smtClean="0"/>
              <a:t>,</a:t>
            </a:r>
            <a:r>
              <a:rPr lang="id-ID" sz="3100" dirty="0" smtClean="0"/>
              <a:t> </a:t>
            </a:r>
            <a:r>
              <a:rPr lang="en-US" sz="3100" dirty="0" err="1" smtClean="0"/>
              <a:t>Mengumpulkan</a:t>
            </a:r>
            <a:r>
              <a:rPr lang="en-US" sz="3100" dirty="0" smtClean="0"/>
              <a:t> </a:t>
            </a:r>
            <a:r>
              <a:rPr lang="en-US" sz="3100" dirty="0" err="1" smtClean="0"/>
              <a:t>Informasi</a:t>
            </a:r>
            <a:endParaRPr lang="id-ID" dirty="0" smtClean="0"/>
          </a:p>
        </p:txBody>
      </p:sp>
      <p:sp>
        <p:nvSpPr>
          <p:cNvPr id="11267" name="Content Placeholder 3"/>
          <p:cNvSpPr>
            <a:spLocks noGrp="1"/>
          </p:cNvSpPr>
          <p:nvPr>
            <p:ph idx="1"/>
          </p:nvPr>
        </p:nvSpPr>
        <p:spPr>
          <a:xfrm>
            <a:off x="428596" y="1857375"/>
            <a:ext cx="5286404" cy="4572000"/>
          </a:xfrm>
        </p:spPr>
        <p:txBody>
          <a:bodyPr>
            <a:normAutofit/>
          </a:bodyPr>
          <a:lstStyle/>
          <a:p>
            <a:pPr eaLnBrk="1" hangingPunct="1"/>
            <a:r>
              <a:rPr lang="en-US" sz="2400" dirty="0" err="1" smtClean="0">
                <a:latin typeface="Calibri" pitchFamily="34" charset="0"/>
                <a:cs typeface="Calibri" pitchFamily="34" charset="0"/>
              </a:rPr>
              <a:t>Berpikir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kritis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tidak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sama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mengakumulasi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informasi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Seorang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ingat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baik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memiliki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banyak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fakta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tidak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berarti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seorang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pemikir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kritis</a:t>
            </a:r>
            <a:endParaRPr lang="en-US" sz="2400" dirty="0" smtClean="0">
              <a:latin typeface="Calibri" pitchFamily="34" charset="0"/>
              <a:cs typeface="Calibri" pitchFamily="34" charset="0"/>
            </a:endParaRPr>
          </a:p>
          <a:p>
            <a:pPr eaLnBrk="1" hangingPunct="1"/>
            <a:r>
              <a:rPr lang="en-US" sz="2400" dirty="0" err="1" smtClean="0">
                <a:latin typeface="Calibri" pitchFamily="34" charset="0"/>
                <a:cs typeface="Calibri" pitchFamily="34" charset="0"/>
              </a:rPr>
              <a:t>Seorang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pemikir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kritis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mampu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menyimpulkan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apa</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diketahuinya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mengetahui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cara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memanfaatkan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informasi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untuk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memecahkan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masalah</a:t>
            </a:r>
            <a:r>
              <a:rPr lang="en-US" sz="2400" dirty="0" smtClean="0">
                <a:latin typeface="Calibri" pitchFamily="34" charset="0"/>
                <a:cs typeface="Calibri" pitchFamily="34" charset="0"/>
              </a:rPr>
              <a:t>, and </a:t>
            </a:r>
            <a:r>
              <a:rPr lang="en-US" sz="2400" dirty="0" err="1" smtClean="0">
                <a:latin typeface="Calibri" pitchFamily="34" charset="0"/>
                <a:cs typeface="Calibri" pitchFamily="34" charset="0"/>
              </a:rPr>
              <a:t>mencari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sumber-sumber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informasi</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relevan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untuk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dirinya</a:t>
            </a:r>
            <a:endParaRPr lang="en-US" sz="2400" dirty="0" smtClean="0">
              <a:latin typeface="Calibri" pitchFamily="34" charset="0"/>
              <a:cs typeface="Calibri" pitchFamily="34" charset="0"/>
            </a:endParaRPr>
          </a:p>
          <a:p>
            <a:pPr eaLnBrk="1" hangingPunct="1">
              <a:buFont typeface="Wingdings 2" pitchFamily="16" charset="2"/>
              <a:buNone/>
            </a:pPr>
            <a:endParaRPr lang="id-ID" sz="2400" dirty="0" smtClean="0"/>
          </a:p>
        </p:txBody>
      </p:sp>
      <p:pic>
        <p:nvPicPr>
          <p:cNvPr id="11268" name="Picture 5" descr="http://t0.gstatic.com/images?q=tbn:NvNMsJfTFQf5lM:http://i161.photobucket.com/albums/t216/sunflower_once/untitled.jpg&amp;t=1"/>
          <p:cNvPicPr>
            <a:picLocks noChangeAspect="1" noChangeArrowheads="1"/>
          </p:cNvPicPr>
          <p:nvPr/>
        </p:nvPicPr>
        <p:blipFill>
          <a:blip r:embed="rId2"/>
          <a:srcRect/>
          <a:stretch>
            <a:fillRect/>
          </a:stretch>
        </p:blipFill>
        <p:spPr bwMode="auto">
          <a:xfrm>
            <a:off x="5895975" y="2500313"/>
            <a:ext cx="2709863" cy="2466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28688" y="428625"/>
            <a:ext cx="7772400" cy="1143000"/>
          </a:xfrm>
        </p:spPr>
        <p:txBody>
          <a:bodyPr>
            <a:normAutofit fontScale="90000"/>
          </a:bodyPr>
          <a:lstStyle/>
          <a:p>
            <a:pPr eaLnBrk="1" hangingPunct="1"/>
            <a:r>
              <a:rPr lang="en-US" smtClean="0"/>
              <a:t>Berpikir Kritis ≠ Mengkritik,  Mengecam. Mendebat</a:t>
            </a:r>
            <a:endParaRPr lang="id-ID" smtClean="0"/>
          </a:p>
        </p:txBody>
      </p:sp>
      <p:sp>
        <p:nvSpPr>
          <p:cNvPr id="12291" name="Content Placeholder 2"/>
          <p:cNvSpPr>
            <a:spLocks noGrp="1"/>
          </p:cNvSpPr>
          <p:nvPr>
            <p:ph idx="1"/>
          </p:nvPr>
        </p:nvSpPr>
        <p:spPr>
          <a:xfrm>
            <a:off x="285721" y="1698625"/>
            <a:ext cx="5480080" cy="4572000"/>
          </a:xfrm>
        </p:spPr>
        <p:txBody>
          <a:bodyPr>
            <a:normAutofit lnSpcReduction="10000"/>
          </a:bodyPr>
          <a:lstStyle/>
          <a:p>
            <a:pPr eaLnBrk="1" hangingPunct="1"/>
            <a:r>
              <a:rPr lang="en-US" sz="2400" dirty="0" err="1" smtClean="0">
                <a:latin typeface="Calibri" pitchFamily="34" charset="0"/>
                <a:cs typeface="Calibri" pitchFamily="34" charset="0"/>
              </a:rPr>
              <a:t>Berpikir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kritis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tidak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sama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dengan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sikap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argumentatif</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atau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mengecam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orang</a:t>
            </a:r>
            <a:r>
              <a:rPr lang="en-US" sz="2400" dirty="0" smtClean="0">
                <a:latin typeface="Calibri" pitchFamily="34" charset="0"/>
                <a:cs typeface="Calibri" pitchFamily="34" charset="0"/>
              </a:rPr>
              <a:t> lain</a:t>
            </a:r>
          </a:p>
          <a:p>
            <a:pPr eaLnBrk="1" hangingPunct="1"/>
            <a:r>
              <a:rPr lang="en-US" sz="2400" dirty="0" err="1" smtClean="0">
                <a:latin typeface="Calibri" pitchFamily="34" charset="0"/>
                <a:cs typeface="Calibri" pitchFamily="34" charset="0"/>
              </a:rPr>
              <a:t>Berpikir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kritis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bersifat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netral</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objektif</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tidak</a:t>
            </a:r>
            <a:r>
              <a:rPr lang="en-US" sz="2400" dirty="0" smtClean="0">
                <a:latin typeface="Calibri" pitchFamily="34" charset="0"/>
                <a:cs typeface="Calibri" pitchFamily="34" charset="0"/>
              </a:rPr>
              <a:t> bias. </a:t>
            </a:r>
            <a:r>
              <a:rPr lang="en-US" sz="2400" dirty="0" err="1" smtClean="0">
                <a:latin typeface="Calibri" pitchFamily="34" charset="0"/>
                <a:cs typeface="Calibri" pitchFamily="34" charset="0"/>
              </a:rPr>
              <a:t>Meskipun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berpikir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kritis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digunakan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untuk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menunjukkan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kekeliruan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atau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alasan-alasan</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buruk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berpikir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kritis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memainkan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penting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dalam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kerja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sama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menemukan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alasan</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benar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maupun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melakukan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tugas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konstruktif</a:t>
            </a:r>
            <a:endParaRPr lang="en-US" sz="2400" dirty="0" smtClean="0">
              <a:latin typeface="Calibri" pitchFamily="34" charset="0"/>
              <a:cs typeface="Calibri" pitchFamily="34" charset="0"/>
            </a:endParaRPr>
          </a:p>
          <a:p>
            <a:pPr eaLnBrk="1" hangingPunct="1"/>
            <a:r>
              <a:rPr lang="en-US" sz="2400" dirty="0" err="1" smtClean="0">
                <a:latin typeface="Calibri" pitchFamily="34" charset="0"/>
                <a:cs typeface="Calibri" pitchFamily="34" charset="0"/>
              </a:rPr>
              <a:t>Pemikir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kritis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mampu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melkukan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introspeksi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tentang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kemungkinan</a:t>
            </a:r>
            <a:r>
              <a:rPr lang="en-US" sz="2400" dirty="0" smtClean="0">
                <a:latin typeface="Calibri" pitchFamily="34" charset="0"/>
                <a:cs typeface="Calibri" pitchFamily="34" charset="0"/>
              </a:rPr>
              <a:t> bias </a:t>
            </a:r>
            <a:r>
              <a:rPr lang="en-US" sz="2400" dirty="0" err="1" smtClean="0">
                <a:latin typeface="Calibri" pitchFamily="34" charset="0"/>
                <a:cs typeface="Calibri" pitchFamily="34" charset="0"/>
              </a:rPr>
              <a:t>dalam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alasan</a:t>
            </a:r>
            <a:r>
              <a:rPr lang="en-US" sz="2400" dirty="0" smtClean="0">
                <a:latin typeface="Calibri" pitchFamily="34" charset="0"/>
                <a:cs typeface="Calibri" pitchFamily="34" charset="0"/>
              </a:rPr>
              <a:t> yang </a:t>
            </a:r>
            <a:r>
              <a:rPr lang="en-US" sz="2400" dirty="0" err="1" smtClean="0">
                <a:latin typeface="Calibri" pitchFamily="34" charset="0"/>
                <a:cs typeface="Calibri" pitchFamily="34" charset="0"/>
              </a:rPr>
              <a:t>dikemukakannya</a:t>
            </a:r>
            <a:endParaRPr lang="id-ID" sz="2400" dirty="0" smtClean="0">
              <a:latin typeface="Calibri" pitchFamily="34" charset="0"/>
              <a:cs typeface="Calibri" pitchFamily="34" charset="0"/>
            </a:endParaRPr>
          </a:p>
        </p:txBody>
      </p:sp>
      <p:pic>
        <p:nvPicPr>
          <p:cNvPr id="12292" name="Picture 5" descr="http://www.compassministry.info/images/Criticism.jpg"/>
          <p:cNvPicPr>
            <a:picLocks noChangeAspect="1" noChangeArrowheads="1"/>
          </p:cNvPicPr>
          <p:nvPr/>
        </p:nvPicPr>
        <p:blipFill>
          <a:blip r:embed="rId2"/>
          <a:srcRect/>
          <a:stretch>
            <a:fillRect/>
          </a:stretch>
        </p:blipFill>
        <p:spPr bwMode="auto">
          <a:xfrm>
            <a:off x="5776913" y="3500437"/>
            <a:ext cx="3367087" cy="33575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1045</TotalTime>
  <Words>964</Words>
  <Application>Microsoft Office PowerPoint</Application>
  <PresentationFormat>On-screen Show (4:3)</PresentationFormat>
  <Paragraphs>130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Opulent</vt:lpstr>
      <vt:lpstr>BerFikir Kritis (Critical Thinking) </vt:lpstr>
      <vt:lpstr>What Is Critical Thinking? (Definisi Berpikir Kritis)</vt:lpstr>
      <vt:lpstr>Definisi Berpikir Kritis</vt:lpstr>
      <vt:lpstr>Definisi Berpikir Kritis</vt:lpstr>
      <vt:lpstr>Definisi Berpikir Kritis</vt:lpstr>
      <vt:lpstr>Definisi berfikir kritis</vt:lpstr>
      <vt:lpstr>Slide 7</vt:lpstr>
      <vt:lpstr>  Berpikir Kritis ≠   Menghafal, Mengumpulkan Informasi</vt:lpstr>
      <vt:lpstr>Berpikir Kritis ≠ Mengkritik,  Mengecam. Mendebat</vt:lpstr>
      <vt:lpstr>Keterampilan Inti Berpikir Kritis</vt:lpstr>
      <vt:lpstr>Keterampilan Inti Berpikir Kritis</vt:lpstr>
      <vt:lpstr>Keterampilan Berpikir Kritis</vt:lpstr>
      <vt:lpstr>Perbedaan antara Pemikir Kritis dan Bukan Pemikir Kritis</vt:lpstr>
      <vt:lpstr>Mengapa Berpikir Kritis?</vt:lpstr>
      <vt:lpstr>Mengapa Berpikir Kritis Penting, Sehingga Perlu Dipelajari?</vt:lpstr>
      <vt:lpstr>Manfaat Berpikir Kritis bagi Mahasiswa</vt:lpstr>
      <vt:lpstr>Slide 17</vt:lpstr>
      <vt:lpstr>Slide 18</vt:lpstr>
      <vt:lpstr>Slide 19</vt:lpstr>
      <vt:lpstr>Beberapa cara untuk meningkatkan kemampuan berpikir kritis </vt:lpstr>
      <vt:lpstr>Beberapa cara untuk meningkatkan kemampuan berpikir kritis </vt:lpstr>
      <vt:lpstr>Beberapa cara untuk meningkatkan kemampuan berpikir kritis </vt:lpstr>
      <vt:lpstr>Beberapa cara untuk meningkatkan kemampuan berpikir kritis </vt:lpstr>
      <vt:lpstr>CRITICAL THINKING DALAM METODE PBL</vt:lpstr>
      <vt:lpstr>HUBUNGAN CRITICAL THINKING DAN CLINICAL REASONING</vt:lpstr>
      <vt:lpstr>Slide 26</vt:lpstr>
      <vt:lpstr>PENERAPAN BERPIKIR KRITIS DALAM KEPERAWATAN</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Berpikir Kritis (Critical Thinking)</dc:title>
  <dc:creator>Prof. Bhisma Murti</dc:creator>
  <cp:lastModifiedBy>Hp</cp:lastModifiedBy>
  <cp:revision>185</cp:revision>
  <dcterms:created xsi:type="dcterms:W3CDTF">2010-08-30T23:18:33Z</dcterms:created>
  <dcterms:modified xsi:type="dcterms:W3CDTF">2016-09-05T00:20:00Z</dcterms:modified>
</cp:coreProperties>
</file>