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9" r:id="rId2"/>
    <p:sldId id="258" r:id="rId3"/>
    <p:sldId id="259" r:id="rId4"/>
    <p:sldId id="260" r:id="rId5"/>
    <p:sldId id="262" r:id="rId6"/>
    <p:sldId id="263" r:id="rId7"/>
    <p:sldId id="264" r:id="rId8"/>
    <p:sldId id="265" r:id="rId9"/>
    <p:sldId id="300" r:id="rId10"/>
    <p:sldId id="268" r:id="rId11"/>
    <p:sldId id="269" r:id="rId12"/>
    <p:sldId id="270" r:id="rId13"/>
    <p:sldId id="271" r:id="rId14"/>
    <p:sldId id="274" r:id="rId15"/>
    <p:sldId id="275" r:id="rId16"/>
    <p:sldId id="304" r:id="rId17"/>
    <p:sldId id="277" r:id="rId18"/>
    <p:sldId id="301" r:id="rId19"/>
    <p:sldId id="305" r:id="rId20"/>
    <p:sldId id="303" r:id="rId21"/>
    <p:sldId id="302" r:id="rId22"/>
    <p:sldId id="279" r:id="rId23"/>
    <p:sldId id="280" r:id="rId24"/>
    <p:sldId id="289" r:id="rId25"/>
    <p:sldId id="290" r:id="rId26"/>
    <p:sldId id="293" r:id="rId27"/>
    <p:sldId id="295" r:id="rId28"/>
    <p:sldId id="298" r:id="rId29"/>
    <p:sldId id="30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70C1DF-3C85-4D87-9D5F-2B2E93345307}" type="datetimeFigureOut">
              <a:rPr lang="en-US" smtClean="0"/>
              <a:pPr/>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00A6F-A4EC-4C5E-A3AF-51FEF5238E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70C1DF-3C85-4D87-9D5F-2B2E93345307}" type="datetimeFigureOut">
              <a:rPr lang="en-US" smtClean="0"/>
              <a:pPr/>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00A6F-A4EC-4C5E-A3AF-51FEF5238E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70C1DF-3C85-4D87-9D5F-2B2E93345307}" type="datetimeFigureOut">
              <a:rPr lang="en-US" smtClean="0"/>
              <a:pPr/>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00A6F-A4EC-4C5E-A3AF-51FEF5238E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70C1DF-3C85-4D87-9D5F-2B2E93345307}" type="datetimeFigureOut">
              <a:rPr lang="en-US" smtClean="0"/>
              <a:pPr/>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00A6F-A4EC-4C5E-A3AF-51FEF5238E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0C1DF-3C85-4D87-9D5F-2B2E93345307}" type="datetimeFigureOut">
              <a:rPr lang="en-US" smtClean="0"/>
              <a:pPr/>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00A6F-A4EC-4C5E-A3AF-51FEF5238E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70C1DF-3C85-4D87-9D5F-2B2E93345307}" type="datetimeFigureOut">
              <a:rPr lang="en-US" smtClean="0"/>
              <a:pPr/>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00A6F-A4EC-4C5E-A3AF-51FEF5238E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70C1DF-3C85-4D87-9D5F-2B2E93345307}" type="datetimeFigureOut">
              <a:rPr lang="en-US" smtClean="0"/>
              <a:pPr/>
              <a:t>4/30/2018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200A6F-A4EC-4C5E-A3AF-51FEF5238E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70C1DF-3C85-4D87-9D5F-2B2E93345307}" type="datetimeFigureOut">
              <a:rPr lang="en-US" smtClean="0"/>
              <a:pPr/>
              <a:t>4/30/2018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200A6F-A4EC-4C5E-A3AF-51FEF5238E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70C1DF-3C85-4D87-9D5F-2B2E93345307}" type="datetimeFigureOut">
              <a:rPr lang="en-US" smtClean="0"/>
              <a:pPr/>
              <a:t>4/30/2018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200A6F-A4EC-4C5E-A3AF-51FEF5238E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70C1DF-3C85-4D87-9D5F-2B2E93345307}" type="datetimeFigureOut">
              <a:rPr lang="en-US" smtClean="0"/>
              <a:pPr/>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00A6F-A4EC-4C5E-A3AF-51FEF5238E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70C1DF-3C85-4D87-9D5F-2B2E93345307}" type="datetimeFigureOut">
              <a:rPr lang="en-US" smtClean="0"/>
              <a:pPr/>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00A6F-A4EC-4C5E-A3AF-51FEF5238E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70C1DF-3C85-4D87-9D5F-2B2E93345307}" type="datetimeFigureOut">
              <a:rPr lang="en-US" smtClean="0"/>
              <a:pPr/>
              <a:t>4/30/2018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200A6F-A4EC-4C5E-A3AF-51FEF5238E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edimagh.files.wordpress.com/2015/05/architecture_serveur_application_java_j2ee.png"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tomcat.apache.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eclipse.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tomee.apache.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edimagh.files.wordpress.com/2015/05/serveur_web1.p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edimagh.files.wordpress.com/2015/05/conteneur_web.png"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edimagh.files.wordpress.com/2015/05/architecture_conteneur_web1.p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Tomcat Apache </a:t>
            </a:r>
            <a:r>
              <a:rPr lang="en-US" b="1" dirty="0" err="1">
                <a:latin typeface="Times New Roman" panose="02020603050405020304" pitchFamily="18" charset="0"/>
                <a:cs typeface="Times New Roman" panose="02020603050405020304" pitchFamily="18" charset="0"/>
              </a:rPr>
              <a:t>Serveur</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                 </a:t>
            </a:r>
          </a:p>
          <a:p>
            <a:pPr marL="0" indent="0">
              <a:buNone/>
            </a:pPr>
            <a:r>
              <a:rPr lang="en-US" dirty="0" smtClean="0"/>
              <a:t>			</a:t>
            </a:r>
            <a:r>
              <a:rPr lang="en-US" dirty="0" err="1" smtClean="0"/>
              <a:t>Projet</a:t>
            </a:r>
            <a:r>
              <a:rPr lang="en-US" dirty="0" smtClean="0"/>
              <a:t> : SMB214</a:t>
            </a:r>
            <a:endParaRPr lang="en-US" dirty="0"/>
          </a:p>
          <a:p>
            <a:pPr marL="0" indent="0">
              <a:buNone/>
            </a:pPr>
            <a:endParaRPr lang="en-US" dirty="0" smtClean="0"/>
          </a:p>
          <a:p>
            <a:pPr marL="0" indent="0">
              <a:buNone/>
            </a:pPr>
            <a:r>
              <a:rPr lang="en-US" dirty="0"/>
              <a:t>	</a:t>
            </a:r>
            <a:r>
              <a:rPr lang="en-US" dirty="0" smtClean="0"/>
              <a:t>	  </a:t>
            </a:r>
            <a:r>
              <a:rPr lang="en-US" dirty="0" err="1" smtClean="0"/>
              <a:t>Préparé</a:t>
            </a:r>
            <a:r>
              <a:rPr lang="en-US" dirty="0" smtClean="0"/>
              <a:t> par: </a:t>
            </a:r>
            <a:r>
              <a:rPr lang="en-US" dirty="0" err="1" smtClean="0"/>
              <a:t>Chantale</a:t>
            </a:r>
            <a:r>
              <a:rPr lang="en-US" dirty="0" smtClean="0"/>
              <a:t> Al Hajj</a:t>
            </a:r>
            <a:endParaRPr lang="en-US" dirty="0"/>
          </a:p>
        </p:txBody>
      </p:sp>
    </p:spTree>
    <p:extLst>
      <p:ext uri="{BB962C8B-B14F-4D97-AF65-F5344CB8AC3E}">
        <p14:creationId xmlns:p14="http://schemas.microsoft.com/office/powerpoint/2010/main" val="1434892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54164"/>
          </a:xfrm>
        </p:spPr>
        <p:txBody>
          <a:bodyPr>
            <a:noAutofit/>
          </a:bodyPr>
          <a:lstStyle/>
          <a:p>
            <a:r>
              <a:rPr lang="fr-FR" sz="3600" b="1" dirty="0">
                <a:latin typeface="Times New Roman" panose="02020603050405020304" pitchFamily="18" charset="0"/>
                <a:cs typeface="Times New Roman" panose="02020603050405020304" pitchFamily="18" charset="0"/>
              </a:rPr>
              <a:t>Quelle est la différence entre un serveur web et un serveur d’application ?</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43050"/>
            <a:ext cx="8229600" cy="4483113"/>
          </a:xfrm>
        </p:spPr>
        <p:txBody>
          <a:bodyPr/>
          <a:lstStyle/>
          <a:p>
            <a:endParaRPr lang="fr-FR" dirty="0" smtClean="0"/>
          </a:p>
          <a:p>
            <a:endParaRPr lang="fr-FR" dirty="0"/>
          </a:p>
          <a:p>
            <a:r>
              <a:rPr lang="fr-FR" dirty="0" smtClean="0">
                <a:latin typeface="Times New Roman" pitchFamily="18" charset="0"/>
                <a:cs typeface="Times New Roman" pitchFamily="18" charset="0"/>
              </a:rPr>
              <a:t>Couche </a:t>
            </a:r>
            <a:r>
              <a:rPr lang="fr-FR" dirty="0">
                <a:latin typeface="Times New Roman" pitchFamily="18" charset="0"/>
                <a:cs typeface="Times New Roman" pitchFamily="18" charset="0"/>
              </a:rPr>
              <a:t>1 : Serveur web Http</a:t>
            </a:r>
            <a:endParaRPr lang="en-US" dirty="0">
              <a:latin typeface="Times New Roman" pitchFamily="18" charset="0"/>
              <a:cs typeface="Times New Roman" pitchFamily="18" charset="0"/>
            </a:endParaRPr>
          </a:p>
          <a:p>
            <a:r>
              <a:rPr lang="fr-FR" dirty="0">
                <a:latin typeface="Times New Roman" pitchFamily="18" charset="0"/>
                <a:cs typeface="Times New Roman" pitchFamily="18" charset="0"/>
              </a:rPr>
              <a:t>Couche 2 : Conteneur web</a:t>
            </a:r>
            <a:endParaRPr lang="en-US" dirty="0">
              <a:latin typeface="Times New Roman" pitchFamily="18" charset="0"/>
              <a:cs typeface="Times New Roman" pitchFamily="18" charset="0"/>
            </a:endParaRPr>
          </a:p>
          <a:p>
            <a:r>
              <a:rPr lang="fr-FR" b="1" dirty="0">
                <a:latin typeface="Times New Roman" pitchFamily="18" charset="0"/>
                <a:cs typeface="Times New Roman" pitchFamily="18" charset="0"/>
              </a:rPr>
              <a:t>Couche 3 : Serveur d’application</a:t>
            </a:r>
            <a:endParaRPr lang="en-US" b="1" dirty="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pPr marL="0" indent="0" algn="ctr">
              <a:buNone/>
            </a:pPr>
            <a:r>
              <a:rPr lang="fr-FR" sz="3600" b="1" dirty="0" smtClean="0">
                <a:latin typeface="Times New Roman" panose="02020603050405020304" pitchFamily="18" charset="0"/>
                <a:cs typeface="Times New Roman" panose="02020603050405020304" pitchFamily="18" charset="0"/>
              </a:rPr>
              <a:t>L’extension du </a:t>
            </a:r>
            <a:r>
              <a:rPr lang="fr-FR" sz="3600" b="1" dirty="0">
                <a:latin typeface="Times New Roman" panose="02020603050405020304" pitchFamily="18" charset="0"/>
                <a:cs typeface="Times New Roman" panose="02020603050405020304" pitchFamily="18" charset="0"/>
              </a:rPr>
              <a:t>serveur </a:t>
            </a:r>
            <a:r>
              <a:rPr lang="fr-FR" sz="3600" b="1" dirty="0" err="1" smtClean="0">
                <a:latin typeface="Times New Roman" panose="02020603050405020304" pitchFamily="18" charset="0"/>
                <a:cs typeface="Times New Roman" panose="02020603050405020304" pitchFamily="18" charset="0"/>
              </a:rPr>
              <a:t>Tomcat</a:t>
            </a:r>
            <a:r>
              <a:rPr lang="fr-FR" sz="3600" b="1" dirty="0" smtClean="0">
                <a:latin typeface="Times New Roman" panose="02020603050405020304" pitchFamily="18" charset="0"/>
                <a:cs typeface="Times New Roman" panose="02020603050405020304" pitchFamily="18" charset="0"/>
              </a:rPr>
              <a:t>:</a:t>
            </a:r>
          </a:p>
          <a:p>
            <a:pPr marL="0" indent="0" algn="ctr">
              <a:buNone/>
            </a:pPr>
            <a:endParaRPr lang="fr-FR" sz="4000" b="1" dirty="0" smtClean="0">
              <a:latin typeface="Times New Roman" panose="02020603050405020304" pitchFamily="18" charset="0"/>
              <a:cs typeface="Times New Roman" panose="02020603050405020304" pitchFamily="18" charset="0"/>
            </a:endParaRPr>
          </a:p>
          <a:p>
            <a:pPr marL="0" indent="0">
              <a:buNone/>
            </a:pPr>
            <a:r>
              <a:rPr lang="fr-FR" sz="2800" dirty="0" smtClean="0">
                <a:latin typeface="Times New Roman" pitchFamily="18" charset="0"/>
                <a:cs typeface="Times New Roman" pitchFamily="18" charset="0"/>
              </a:rPr>
              <a:t>Cette extension est </a:t>
            </a:r>
            <a:r>
              <a:rPr lang="fr-FR" sz="2800" dirty="0">
                <a:latin typeface="Times New Roman" pitchFamily="18" charset="0"/>
                <a:cs typeface="Times New Roman" pitchFamily="18" charset="0"/>
              </a:rPr>
              <a:t>composée de deux parties essentielles :</a:t>
            </a:r>
            <a:endParaRPr lang="en-US" sz="2800" dirty="0">
              <a:latin typeface="Times New Roman" pitchFamily="18" charset="0"/>
              <a:cs typeface="Times New Roman" pitchFamily="18" charset="0"/>
            </a:endParaRPr>
          </a:p>
          <a:p>
            <a:pPr lvl="0"/>
            <a:r>
              <a:rPr lang="fr-FR" sz="2800" b="1" dirty="0">
                <a:latin typeface="Times New Roman" pitchFamily="18" charset="0"/>
                <a:cs typeface="Times New Roman" pitchFamily="18" charset="0"/>
              </a:rPr>
              <a:t>Un conteneur EJB</a:t>
            </a:r>
            <a:r>
              <a:rPr lang="fr-FR" sz="2800"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lvl="0"/>
            <a:r>
              <a:rPr lang="fr-FR" sz="2800" dirty="0">
                <a:latin typeface="Times New Roman" pitchFamily="18" charset="0"/>
                <a:cs typeface="Times New Roman" pitchFamily="18" charset="0"/>
              </a:rPr>
              <a:t>Un ensemble de </a:t>
            </a:r>
            <a:r>
              <a:rPr lang="fr-FR" sz="2800" b="1" dirty="0">
                <a:latin typeface="Times New Roman" pitchFamily="18" charset="0"/>
                <a:cs typeface="Times New Roman" pitchFamily="18" charset="0"/>
              </a:rPr>
              <a:t>services</a:t>
            </a:r>
            <a:r>
              <a:rPr lang="fr-FR" sz="2800" dirty="0">
                <a:latin typeface="Times New Roman" pitchFamily="18" charset="0"/>
                <a:cs typeface="Times New Roman" pitchFamily="18" charset="0"/>
              </a:rPr>
              <a:t> répartie en : </a:t>
            </a:r>
            <a:endParaRPr lang="en-US" sz="2800" dirty="0">
              <a:latin typeface="Times New Roman" pitchFamily="18" charset="0"/>
              <a:cs typeface="Times New Roman" pitchFamily="18" charset="0"/>
            </a:endParaRPr>
          </a:p>
          <a:p>
            <a:pPr lvl="1"/>
            <a:r>
              <a:rPr lang="fr-FR" dirty="0">
                <a:latin typeface="Times New Roman" pitchFamily="18" charset="0"/>
                <a:cs typeface="Times New Roman" pitchFamily="18" charset="0"/>
              </a:rPr>
              <a:t>Des services d’infrastructures </a:t>
            </a:r>
            <a:endParaRPr lang="en-US" dirty="0">
              <a:latin typeface="Times New Roman" pitchFamily="18" charset="0"/>
              <a:cs typeface="Times New Roman" pitchFamily="18" charset="0"/>
            </a:endParaRPr>
          </a:p>
          <a:p>
            <a:pPr lvl="1"/>
            <a:r>
              <a:rPr lang="fr-FR" dirty="0" smtClean="0">
                <a:latin typeface="Times New Roman" pitchFamily="18" charset="0"/>
                <a:cs typeface="Times New Roman" pitchFamily="18" charset="0"/>
              </a:rPr>
              <a:t>Des </a:t>
            </a:r>
            <a:r>
              <a:rPr lang="fr-FR" dirty="0">
                <a:latin typeface="Times New Roman" pitchFamily="18" charset="0"/>
                <a:cs typeface="Times New Roman" pitchFamily="18" charset="0"/>
              </a:rPr>
              <a:t>services de </a:t>
            </a:r>
            <a:r>
              <a:rPr lang="fr-FR" dirty="0" smtClean="0">
                <a:latin typeface="Times New Roman" pitchFamily="18" charset="0"/>
                <a:cs typeface="Times New Roman" pitchFamily="18" charset="0"/>
              </a:rPr>
              <a:t>communication</a:t>
            </a:r>
            <a:endParaRPr lang="en-US" dirty="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          Architecture </a:t>
            </a:r>
            <a:r>
              <a:rPr lang="fr-FR" dirty="0"/>
              <a:t>serveur d’application java </a:t>
            </a:r>
            <a:r>
              <a:rPr lang="fr-FR" dirty="0" err="1"/>
              <a:t>jee</a:t>
            </a:r>
            <a:r>
              <a:rPr lang="en-US" dirty="0"/>
              <a:t/>
            </a:r>
            <a:br>
              <a:rPr lang="en-US" dirty="0"/>
            </a:br>
            <a:endParaRPr lang="en-US" dirty="0"/>
          </a:p>
        </p:txBody>
      </p:sp>
      <p:sp>
        <p:nvSpPr>
          <p:cNvPr id="3" name="Picture Placeholder 2"/>
          <p:cNvSpPr>
            <a:spLocks noGrp="1"/>
          </p:cNvSpPr>
          <p:nvPr>
            <p:ph type="pic" idx="1"/>
          </p:nvPr>
        </p:nvSpPr>
        <p:spPr>
          <a:xfrm>
            <a:off x="1785918" y="612775"/>
            <a:ext cx="5492770" cy="3816357"/>
          </a:xfrm>
        </p:spPr>
      </p:sp>
      <p:pic>
        <p:nvPicPr>
          <p:cNvPr id="5" name="Picture 4" descr="Architecture serveur d'application java j2ee">
            <a:hlinkClick r:id="rId2"/>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5918" y="571480"/>
            <a:ext cx="5572164" cy="390525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b="1" dirty="0" err="1" smtClean="0">
                <a:latin typeface="Times New Roman" pitchFamily="18" charset="0"/>
                <a:cs typeface="Times New Roman" pitchFamily="18" charset="0"/>
              </a:rPr>
              <a:t>Tomcat</a:t>
            </a:r>
            <a:r>
              <a:rPr lang="fr-FR" sz="3600" dirty="0">
                <a:latin typeface="Times New Roman" pitchFamily="18" charset="0"/>
                <a:cs typeface="Times New Roman" pitchFamily="18" charset="0"/>
              </a:rPr>
              <a:t> </a:t>
            </a:r>
            <a:r>
              <a:rPr lang="fr-FR" sz="3600" b="1" dirty="0">
                <a:latin typeface="Times New Roman" pitchFamily="18" charset="0"/>
                <a:cs typeface="Times New Roman" pitchFamily="18" charset="0"/>
              </a:rPr>
              <a:t>u</a:t>
            </a:r>
            <a:r>
              <a:rPr lang="fr-FR" sz="3600" b="1" dirty="0" smtClean="0">
                <a:latin typeface="Times New Roman" pitchFamily="18" charset="0"/>
                <a:cs typeface="Times New Roman" pitchFamily="18" charset="0"/>
              </a:rPr>
              <a:t>n </a:t>
            </a:r>
            <a:r>
              <a:rPr lang="fr-FR" sz="3600" b="1" dirty="0">
                <a:latin typeface="Times New Roman" pitchFamily="18" charset="0"/>
                <a:cs typeface="Times New Roman" pitchFamily="18" charset="0"/>
              </a:rPr>
              <a:t>serveur </a:t>
            </a:r>
            <a:r>
              <a:rPr lang="fr-FR" sz="3600" b="1" dirty="0" smtClean="0">
                <a:latin typeface="Times New Roman" pitchFamily="18" charset="0"/>
                <a:cs typeface="Times New Roman" pitchFamily="18" charset="0"/>
              </a:rPr>
              <a:t>d'applications:</a:t>
            </a:r>
            <a:endParaRPr lang="en-US" dirty="0">
              <a:latin typeface="Times New Roman" pitchFamily="18" charset="0"/>
              <a:cs typeface="Times New Roman" pitchFamily="18" charset="0"/>
            </a:endParaRPr>
          </a:p>
        </p:txBody>
      </p:sp>
      <p:pic>
        <p:nvPicPr>
          <p:cNvPr id="4" name="Picture Placeholder 4" descr="http://www-igm.univ-mlv.fr/~dr/XPOSE2003/tomcat/images/serveurappli.jpg"/>
          <p:cNvPicPr>
            <a:picLocks noGrp="1"/>
          </p:cNvPicPr>
          <p:nvPr>
            <p:ph idx="1"/>
          </p:nvPr>
        </p:nvPicPr>
        <p:blipFill>
          <a:blip r:embed="rId2" cstate="print">
            <a:extLst>
              <a:ext uri="{28A0092B-C50C-407E-A947-70E740481C1C}">
                <a14:useLocalDpi xmlns:a14="http://schemas.microsoft.com/office/drawing/2010/main" val="0"/>
              </a:ext>
            </a:extLst>
          </a:blip>
          <a:srcRect l="8006" r="8006"/>
          <a:stretch>
            <a:fillRect/>
          </a:stretch>
        </p:blipFill>
        <p:spPr bwMode="auto">
          <a:xfrm>
            <a:off x="1924047" y="1877219"/>
            <a:ext cx="5295905" cy="397192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z="4000" b="1" dirty="0" smtClean="0">
                <a:latin typeface="Times New Roman" pitchFamily="18" charset="0"/>
                <a:cs typeface="Times New Roman" pitchFamily="18" charset="0"/>
              </a:rPr>
              <a:t>Serveur web / serveur d'applications</a:t>
            </a:r>
            <a:r>
              <a:rPr lang="en-US" dirty="0" smtClean="0"/>
              <a:t/>
            </a:r>
            <a:br>
              <a:rPr lang="en-US" dirty="0" smtClean="0"/>
            </a:br>
            <a:endParaRPr lang="en-US" dirty="0"/>
          </a:p>
        </p:txBody>
      </p:sp>
      <p:sp>
        <p:nvSpPr>
          <p:cNvPr id="3" name="Content Placeholder 2"/>
          <p:cNvSpPr>
            <a:spLocks noGrp="1"/>
          </p:cNvSpPr>
          <p:nvPr>
            <p:ph idx="1"/>
          </p:nvPr>
        </p:nvSpPr>
        <p:spPr>
          <a:xfrm>
            <a:off x="457200" y="1124744"/>
            <a:ext cx="8229600" cy="5001419"/>
          </a:xfrm>
        </p:spPr>
        <p:txBody>
          <a:bodyPr>
            <a:normAutofit/>
          </a:bodyPr>
          <a:lstStyle/>
          <a:p>
            <a:endParaRPr lang="fr-FR" sz="2800" dirty="0" smtClean="0">
              <a:latin typeface="Times New Roman" pitchFamily="18" charset="0"/>
              <a:cs typeface="Times New Roman" pitchFamily="18" charset="0"/>
            </a:endParaRPr>
          </a:p>
          <a:p>
            <a:r>
              <a:rPr lang="fr-FR" sz="2800" dirty="0" err="1" smtClean="0">
                <a:latin typeface="Times New Roman" pitchFamily="18" charset="0"/>
                <a:cs typeface="Times New Roman" pitchFamily="18" charset="0"/>
              </a:rPr>
              <a:t>Tomcat</a:t>
            </a:r>
            <a:r>
              <a:rPr lang="fr-FR" sz="2800" dirty="0" smtClean="0">
                <a:latin typeface="Times New Roman" pitchFamily="18" charset="0"/>
                <a:cs typeface="Times New Roman" pitchFamily="18" charset="0"/>
              </a:rPr>
              <a:t> </a:t>
            </a:r>
            <a:r>
              <a:rPr lang="fr-FR" sz="2800" dirty="0">
                <a:latin typeface="Times New Roman" pitchFamily="18" charset="0"/>
                <a:cs typeface="Times New Roman" pitchFamily="18" charset="0"/>
              </a:rPr>
              <a:t>inclut ainsi un serveur </a:t>
            </a:r>
            <a:r>
              <a:rPr lang="fr-FR" sz="2800" dirty="0" smtClean="0">
                <a:latin typeface="Times New Roman" pitchFamily="18" charset="0"/>
                <a:cs typeface="Times New Roman" pitchFamily="18" charset="0"/>
              </a:rPr>
              <a:t>web</a:t>
            </a:r>
          </a:p>
          <a:p>
            <a:r>
              <a:rPr lang="fr-FR" sz="2800" dirty="0" smtClean="0">
                <a:latin typeface="Times New Roman" pitchFamily="18" charset="0"/>
                <a:cs typeface="Times New Roman" pitchFamily="18" charset="0"/>
              </a:rPr>
              <a:t>Fonctionne </a:t>
            </a:r>
            <a:r>
              <a:rPr lang="fr-FR" sz="2800" dirty="0">
                <a:latin typeface="Times New Roman" pitchFamily="18" charset="0"/>
                <a:cs typeface="Times New Roman" pitchFamily="18" charset="0"/>
              </a:rPr>
              <a:t>en autonomie (</a:t>
            </a:r>
            <a:r>
              <a:rPr lang="fr-FR" sz="2800" i="1" dirty="0" err="1">
                <a:latin typeface="Times New Roman" pitchFamily="18" charset="0"/>
                <a:cs typeface="Times New Roman" pitchFamily="18" charset="0"/>
              </a:rPr>
              <a:t>StandAlone</a:t>
            </a:r>
            <a:r>
              <a:rPr lang="fr-FR" sz="2800" dirty="0" smtClean="0">
                <a:latin typeface="Times New Roman" pitchFamily="18" charset="0"/>
                <a:cs typeface="Times New Roman" pitchFamily="18" charset="0"/>
              </a:rPr>
              <a:t>)</a:t>
            </a:r>
          </a:p>
          <a:p>
            <a:r>
              <a:rPr lang="fr-FR" sz="2800" dirty="0" smtClean="0">
                <a:latin typeface="Times New Roman" pitchFamily="18" charset="0"/>
                <a:cs typeface="Times New Roman" pitchFamily="18" charset="0"/>
              </a:rPr>
              <a:t>Traite </a:t>
            </a:r>
            <a:r>
              <a:rPr lang="fr-FR" sz="2800" dirty="0">
                <a:latin typeface="Times New Roman" pitchFamily="18" charset="0"/>
                <a:cs typeface="Times New Roman" pitchFamily="18" charset="0"/>
              </a:rPr>
              <a:t>à la fois les requêtes HTTP simples </a:t>
            </a:r>
            <a:r>
              <a:rPr lang="fr-FR" sz="2800" dirty="0" smtClean="0">
                <a:latin typeface="Times New Roman" pitchFamily="18" charset="0"/>
                <a:cs typeface="Times New Roman" pitchFamily="18" charset="0"/>
              </a:rPr>
              <a:t>et </a:t>
            </a:r>
            <a:r>
              <a:rPr lang="fr-FR" sz="2800" dirty="0">
                <a:latin typeface="Times New Roman" pitchFamily="18" charset="0"/>
                <a:cs typeface="Times New Roman" pitchFamily="18" charset="0"/>
              </a:rPr>
              <a:t>les applications web</a:t>
            </a:r>
            <a:r>
              <a:rPr lang="fr-FR" sz="2800" dirty="0" smtClean="0">
                <a:latin typeface="Times New Roman" pitchFamily="18" charset="0"/>
                <a:cs typeface="Times New Roman" pitchFamily="18" charset="0"/>
              </a:rPr>
              <a:t>.</a:t>
            </a:r>
          </a:p>
          <a:p>
            <a:r>
              <a:rPr lang="fr-FR" sz="2800" dirty="0" smtClean="0">
                <a:latin typeface="Times New Roman" pitchFamily="18" charset="0"/>
                <a:cs typeface="Times New Roman" pitchFamily="18" charset="0"/>
              </a:rPr>
              <a:t>Se concentrer uniquement sur l'exécution des applications.</a:t>
            </a:r>
            <a:endParaRPr lang="en-US" sz="2800" dirty="0" smtClean="0">
              <a:latin typeface="Times New Roman" pitchFamily="18" charset="0"/>
              <a:cs typeface="Times New Roman" pitchFamily="18" charset="0"/>
            </a:endParaRPr>
          </a:p>
          <a:p>
            <a:pPr>
              <a:buNone/>
            </a:pPr>
            <a:r>
              <a:rPr lang="fr-FR" sz="2800" dirty="0" smtClean="0">
                <a:latin typeface="Times New Roman" pitchFamily="18" charset="0"/>
                <a:cs typeface="Times New Roman" pitchFamily="18" charset="0"/>
              </a:rPr>
              <a:t>En outre: la mise en place d'un serveur sécurisé (SSL), on préférera gérer la sécurisation sur le serveur web.</a:t>
            </a:r>
            <a:endParaRPr lang="en-US" sz="28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FR" sz="3600" b="1" dirty="0" err="1">
                <a:latin typeface="Times New Roman" pitchFamily="18" charset="0"/>
                <a:cs typeface="Times New Roman" pitchFamily="18" charset="0"/>
              </a:rPr>
              <a:t>Tomcat</a:t>
            </a:r>
            <a:r>
              <a:rPr lang="fr-FR" sz="3600" b="1" dirty="0">
                <a:latin typeface="Times New Roman" pitchFamily="18" charset="0"/>
                <a:cs typeface="Times New Roman" pitchFamily="18" charset="0"/>
              </a:rPr>
              <a:t> : un serveur d'applications Java</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fr-FR" sz="2800" dirty="0" smtClean="0">
                <a:latin typeface="Times New Roman" pitchFamily="18" charset="0"/>
                <a:cs typeface="Times New Roman" pitchFamily="18" charset="0"/>
              </a:rPr>
              <a:t>Développées </a:t>
            </a:r>
            <a:r>
              <a:rPr lang="fr-FR" sz="2800" dirty="0">
                <a:latin typeface="Times New Roman" pitchFamily="18" charset="0"/>
                <a:cs typeface="Times New Roman" pitchFamily="18" charset="0"/>
              </a:rPr>
              <a:t>en </a:t>
            </a:r>
            <a:r>
              <a:rPr lang="fr-FR" sz="2800" dirty="0" smtClean="0">
                <a:latin typeface="Times New Roman" pitchFamily="18" charset="0"/>
                <a:cs typeface="Times New Roman" pitchFamily="18" charset="0"/>
              </a:rPr>
              <a:t>Java</a:t>
            </a:r>
          </a:p>
          <a:p>
            <a:r>
              <a:rPr lang="fr-FR" sz="2800" dirty="0" smtClean="0">
                <a:latin typeface="Times New Roman" pitchFamily="18" charset="0"/>
                <a:cs typeface="Times New Roman" pitchFamily="18" charset="0"/>
              </a:rPr>
              <a:t>Double rôle</a:t>
            </a:r>
          </a:p>
          <a:p>
            <a:r>
              <a:rPr lang="fr-FR" sz="2800" dirty="0" smtClean="0">
                <a:latin typeface="Times New Roman" pitchFamily="18" charset="0"/>
                <a:cs typeface="Times New Roman" pitchFamily="18" charset="0"/>
              </a:rPr>
              <a:t>Exécute </a:t>
            </a:r>
            <a:r>
              <a:rPr lang="fr-FR" sz="2800" dirty="0">
                <a:latin typeface="Times New Roman" pitchFamily="18" charset="0"/>
                <a:cs typeface="Times New Roman" pitchFamily="18" charset="0"/>
              </a:rPr>
              <a:t>des </a:t>
            </a:r>
            <a:r>
              <a:rPr lang="fr-FR" sz="2800" dirty="0" smtClean="0">
                <a:latin typeface="Times New Roman" pitchFamily="18" charset="0"/>
                <a:cs typeface="Times New Roman" pitchFamily="18" charset="0"/>
              </a:rPr>
              <a:t>applications </a:t>
            </a:r>
            <a:r>
              <a:rPr lang="fr-FR" sz="2800" dirty="0">
                <a:latin typeface="Times New Roman" pitchFamily="18" charset="0"/>
                <a:cs typeface="Times New Roman" pitchFamily="18" charset="0"/>
              </a:rPr>
              <a:t>web pour répondre aux requêtes </a:t>
            </a:r>
            <a:r>
              <a:rPr lang="fr-FR" sz="2800" dirty="0" smtClean="0">
                <a:latin typeface="Times New Roman" pitchFamily="18" charset="0"/>
                <a:cs typeface="Times New Roman" pitchFamily="18" charset="0"/>
              </a:rPr>
              <a:t>entrantes</a:t>
            </a:r>
          </a:p>
          <a:p>
            <a:r>
              <a:rPr lang="fr-FR" sz="2800" dirty="0" smtClean="0">
                <a:latin typeface="Times New Roman" pitchFamily="18" charset="0"/>
                <a:cs typeface="Times New Roman" pitchFamily="18" charset="0"/>
              </a:rPr>
              <a:t>Convertis une requête en entrée et en sortie</a:t>
            </a:r>
          </a:p>
          <a:p>
            <a:r>
              <a:rPr lang="fr-FR" sz="2800" dirty="0" smtClean="0">
                <a:latin typeface="Times New Roman" pitchFamily="18" charset="0"/>
                <a:cs typeface="Times New Roman" pitchFamily="18" charset="0"/>
              </a:rPr>
              <a:t>Régis </a:t>
            </a:r>
            <a:r>
              <a:rPr lang="fr-FR" sz="2800" dirty="0">
                <a:latin typeface="Times New Roman" pitchFamily="18" charset="0"/>
                <a:cs typeface="Times New Roman" pitchFamily="18" charset="0"/>
              </a:rPr>
              <a:t>par une API, qui répond aux spécifications Servlet officielles</a:t>
            </a:r>
            <a:endParaRPr lang="fr-FR" sz="2800" dirty="0" smtClean="0">
              <a:latin typeface="Times New Roman" pitchFamily="18" charset="0"/>
              <a:cs typeface="Times New Roman" pitchFamily="18" charset="0"/>
            </a:endParaRPr>
          </a:p>
          <a:p>
            <a:endParaRPr lang="fr-FR" sz="2800" dirty="0" smtClean="0">
              <a:latin typeface="Times New Roman" pitchFamily="18" charset="0"/>
              <a:cs typeface="Times New Roman" pitchFamily="18" charset="0"/>
            </a:endParaRPr>
          </a:p>
          <a:p>
            <a:pPr>
              <a:buNone/>
            </a:pPr>
            <a:r>
              <a:rPr lang="fr-FR" sz="2800" b="1" dirty="0" smtClean="0">
                <a:latin typeface="Times New Roman" pitchFamily="18" charset="0"/>
                <a:cs typeface="Times New Roman" pitchFamily="18" charset="0"/>
              </a:rPr>
              <a:t>N.B. </a:t>
            </a:r>
            <a:r>
              <a:rPr lang="fr-FR" sz="2800" dirty="0" smtClean="0">
                <a:latin typeface="Times New Roman" pitchFamily="18" charset="0"/>
                <a:cs typeface="Times New Roman" pitchFamily="18" charset="0"/>
              </a:rPr>
              <a:t>Le cœur </a:t>
            </a:r>
            <a:r>
              <a:rPr lang="fr-FR" sz="2800" dirty="0">
                <a:latin typeface="Times New Roman" pitchFamily="18" charset="0"/>
                <a:cs typeface="Times New Roman" pitchFamily="18" charset="0"/>
              </a:rPr>
              <a:t>d'un serveur d'applications Java est le conteneur de </a:t>
            </a:r>
            <a:r>
              <a:rPr lang="fr-FR" sz="2800" dirty="0" smtClean="0">
                <a:latin typeface="Times New Roman" pitchFamily="18" charset="0"/>
                <a:cs typeface="Times New Roman" pitchFamily="18" charset="0"/>
              </a:rPr>
              <a:t>servlets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204864"/>
            <a:ext cx="8229600" cy="1143000"/>
          </a:xfrm>
        </p:spPr>
        <p:txBody>
          <a:bodyPr>
            <a:normAutofit fontScale="90000"/>
          </a:bodyPr>
          <a:lstStyle/>
          <a:p>
            <a:r>
              <a:rPr lang="en-US" b="1" dirty="0">
                <a:latin typeface="Times New Roman" pitchFamily="18" charset="0"/>
                <a:cs typeface="Times New Roman" pitchFamily="18" charset="0"/>
              </a:rPr>
              <a:t>Installation de Tomcat (Windows &amp; Linux)</a:t>
            </a:r>
          </a:p>
        </p:txBody>
      </p:sp>
    </p:spTree>
    <p:extLst>
      <p:ext uri="{BB962C8B-B14F-4D97-AF65-F5344CB8AC3E}">
        <p14:creationId xmlns:p14="http://schemas.microsoft.com/office/powerpoint/2010/main" val="393780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92696"/>
            <a:ext cx="8229600" cy="782960"/>
          </a:xfrm>
        </p:spPr>
        <p:txBody>
          <a:bodyPr>
            <a:normAutofit fontScale="90000"/>
          </a:bodyPr>
          <a:lstStyle/>
          <a:p>
            <a:r>
              <a:rPr lang="fr-FR" sz="4000" b="1" dirty="0">
                <a:latin typeface="Times New Roman" pitchFamily="18" charset="0"/>
                <a:cs typeface="Times New Roman" pitchFamily="18" charset="0"/>
              </a:rPr>
              <a:t>Installation sous Linux</a:t>
            </a:r>
            <a:r>
              <a:rPr lang="en-US" sz="4000" b="1" dirty="0">
                <a:latin typeface="Times New Roman" pitchFamily="18" charset="0"/>
                <a:cs typeface="Times New Roman" pitchFamily="18" charset="0"/>
              </a:rPr>
              <a:t/>
            </a:r>
            <a:br>
              <a:rPr lang="en-US" sz="4000" b="1" dirty="0">
                <a:latin typeface="Times New Roman" pitchFamily="18" charset="0"/>
                <a:cs typeface="Times New Roman" pitchFamily="18" charset="0"/>
              </a:rPr>
            </a:br>
            <a:r>
              <a:rPr lang="en-US" dirty="0"/>
              <a:t/>
            </a:r>
            <a:br>
              <a:rPr lang="en-US" dirty="0"/>
            </a:br>
            <a:endParaRPr lang="en-US" dirty="0"/>
          </a:p>
        </p:txBody>
      </p:sp>
      <p:sp>
        <p:nvSpPr>
          <p:cNvPr id="3" name="Content Placeholder 2"/>
          <p:cNvSpPr>
            <a:spLocks noGrp="1"/>
          </p:cNvSpPr>
          <p:nvPr>
            <p:ph idx="1"/>
          </p:nvPr>
        </p:nvSpPr>
        <p:spPr/>
        <p:txBody>
          <a:bodyPr>
            <a:normAutofit/>
          </a:bodyPr>
          <a:lstStyle/>
          <a:p>
            <a:endParaRPr lang="fr-FR" sz="2800" dirty="0" smtClean="0">
              <a:latin typeface="Times New Roman" pitchFamily="18" charset="0"/>
              <a:cs typeface="Times New Roman" pitchFamily="18" charset="0"/>
            </a:endParaRPr>
          </a:p>
          <a:p>
            <a:endParaRPr lang="fr-FR" sz="2800" dirty="0" smtClean="0">
              <a:latin typeface="Times New Roman" pitchFamily="18" charset="0"/>
              <a:cs typeface="Times New Roman" pitchFamily="18" charset="0"/>
            </a:endParaRPr>
          </a:p>
          <a:p>
            <a:r>
              <a:rPr lang="fr-FR" sz="2800" dirty="0" smtClean="0">
                <a:latin typeface="Times New Roman" pitchFamily="18" charset="0"/>
                <a:cs typeface="Times New Roman" pitchFamily="18" charset="0"/>
              </a:rPr>
              <a:t>tar </a:t>
            </a:r>
            <a:r>
              <a:rPr lang="fr-FR" sz="2800" dirty="0" err="1">
                <a:latin typeface="Times New Roman" pitchFamily="18" charset="0"/>
                <a:cs typeface="Times New Roman" pitchFamily="18" charset="0"/>
              </a:rPr>
              <a:t>zxvf</a:t>
            </a:r>
            <a:r>
              <a:rPr lang="fr-FR" sz="2800" dirty="0">
                <a:latin typeface="Times New Roman" pitchFamily="18" charset="0"/>
                <a:cs typeface="Times New Roman" pitchFamily="18" charset="0"/>
              </a:rPr>
              <a:t> </a:t>
            </a:r>
            <a:r>
              <a:rPr lang="fr-FR" sz="2800" dirty="0" smtClean="0">
                <a:latin typeface="Times New Roman" pitchFamily="18" charset="0"/>
                <a:cs typeface="Times New Roman" pitchFamily="18" charset="0"/>
              </a:rPr>
              <a:t>jakarta-tomcat-4.1.30.tar.gz</a:t>
            </a:r>
            <a:endParaRPr lang="en-US" sz="2800" dirty="0">
              <a:latin typeface="Times New Roman" pitchFamily="18" charset="0"/>
              <a:cs typeface="Times New Roman" pitchFamily="18" charset="0"/>
            </a:endParaRPr>
          </a:p>
          <a:p>
            <a:r>
              <a:rPr lang="fr-FR" sz="2800" dirty="0" smtClean="0">
                <a:latin typeface="Times New Roman" pitchFamily="18" charset="0"/>
                <a:cs typeface="Times New Roman" pitchFamily="18" charset="0"/>
              </a:rPr>
              <a:t>TOMCAT_HOME TOMCAT_HOME/bin/startup.sh</a:t>
            </a:r>
            <a:r>
              <a:rPr lang="fr-FR" sz="2800" dirty="0">
                <a:latin typeface="Times New Roman" pitchFamily="18" charset="0"/>
                <a:cs typeface="Times New Roman" pitchFamily="18" charset="0"/>
              </a:rPr>
              <a:t>. </a:t>
            </a:r>
            <a:endParaRPr lang="fr-FR" sz="2800" dirty="0" smtClean="0">
              <a:latin typeface="Times New Roman" pitchFamily="18" charset="0"/>
              <a:cs typeface="Times New Roman" pitchFamily="18" charset="0"/>
            </a:endParaRPr>
          </a:p>
          <a:p>
            <a:pPr marL="0" indent="0">
              <a:buNone/>
            </a:pPr>
            <a:r>
              <a:rPr lang="fr-FR" sz="2800" dirty="0">
                <a:latin typeface="Times New Roman" pitchFamily="18" charset="0"/>
                <a:cs typeface="Times New Roman" pitchFamily="18" charset="0"/>
              </a:rPr>
              <a:t> </a:t>
            </a:r>
            <a:r>
              <a:rPr lang="fr-FR" sz="2800" dirty="0" smtClean="0">
                <a:latin typeface="Times New Roman" pitchFamily="18" charset="0"/>
                <a:cs typeface="Times New Roman" pitchFamily="18" charset="0"/>
              </a:rPr>
              <a:t>   URL </a:t>
            </a:r>
            <a:r>
              <a:rPr lang="fr-FR" sz="2800" dirty="0">
                <a:latin typeface="Times New Roman" pitchFamily="18" charset="0"/>
                <a:cs typeface="Times New Roman" pitchFamily="18" charset="0"/>
              </a:rPr>
              <a:t>http://localhost:8080/.</a:t>
            </a:r>
            <a:endParaRPr lang="en-US" sz="2800" dirty="0">
              <a:latin typeface="Times New Roman" pitchFamily="18" charset="0"/>
              <a:cs typeface="Times New Roman" pitchFamily="18" charset="0"/>
            </a:endParaRPr>
          </a:p>
          <a:p>
            <a:r>
              <a:rPr lang="fr-FR" sz="2800" dirty="0" smtClean="0">
                <a:latin typeface="Times New Roman" pitchFamily="18" charset="0"/>
                <a:cs typeface="Times New Roman" pitchFamily="18" charset="0"/>
              </a:rPr>
              <a:t>TOMCAT_HOME/bin/shutdown.sh</a:t>
            </a:r>
            <a:r>
              <a:rPr lang="fr-FR"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z="4000" b="1" dirty="0" smtClean="0">
                <a:latin typeface="Times New Roman" pitchFamily="18" charset="0"/>
                <a:cs typeface="Times New Roman" pitchFamily="18" charset="0"/>
              </a:rPr>
              <a:t>Installation sous Windows</a:t>
            </a:r>
            <a:r>
              <a:rPr lang="fr-FR" b="1" dirty="0" smtClean="0"/>
              <a:t/>
            </a:r>
            <a:br>
              <a:rPr lang="fr-FR" b="1" dirty="0" smtClean="0"/>
            </a:br>
            <a:endParaRPr lang="en-US" dirty="0"/>
          </a:p>
        </p:txBody>
      </p:sp>
      <p:sp>
        <p:nvSpPr>
          <p:cNvPr id="3" name="Content Placeholder 2"/>
          <p:cNvSpPr>
            <a:spLocks noGrp="1"/>
          </p:cNvSpPr>
          <p:nvPr>
            <p:ph idx="1"/>
          </p:nvPr>
        </p:nvSpPr>
        <p:spPr/>
        <p:txBody>
          <a:bodyPr>
            <a:normAutofit/>
          </a:bodyPr>
          <a:lstStyle/>
          <a:p>
            <a:r>
              <a:rPr lang="en-US" sz="2400" dirty="0" err="1" smtClean="0">
                <a:latin typeface="Times New Roman" pitchFamily="18" charset="0"/>
                <a:cs typeface="Times New Roman" pitchFamily="18" charset="0"/>
              </a:rPr>
              <a:t>Goto</a:t>
            </a:r>
            <a:r>
              <a:rPr lang="en-US" sz="2400" dirty="0" smtClean="0">
                <a:latin typeface="Times New Roman" pitchFamily="18" charset="0"/>
                <a:cs typeface="Times New Roman" pitchFamily="18" charset="0"/>
              </a:rPr>
              <a:t> </a:t>
            </a:r>
            <a:r>
              <a:rPr lang="en-US" sz="2400" u="sng" dirty="0" smtClean="0">
                <a:latin typeface="Times New Roman" pitchFamily="18" charset="0"/>
                <a:cs typeface="Times New Roman" pitchFamily="18" charset="0"/>
                <a:hlinkClick r:id="rId2"/>
              </a:rPr>
              <a:t>http://tomcat.apache.org</a:t>
            </a:r>
            <a:r>
              <a:rPr lang="en-US" sz="2400" dirty="0" smtClean="0">
                <a:latin typeface="Times New Roman" pitchFamily="18" charset="0"/>
                <a:cs typeface="Times New Roman" pitchFamily="18" charset="0"/>
              </a:rPr>
              <a:t> ⇒ Under "Tomcat 9.0.{xx} Released" (where {</a:t>
            </a:r>
            <a:r>
              <a:rPr lang="en-US" sz="2400" i="1" dirty="0" smtClean="0">
                <a:latin typeface="Times New Roman" pitchFamily="18" charset="0"/>
                <a:cs typeface="Times New Roman" pitchFamily="18" charset="0"/>
              </a:rPr>
              <a:t>xx</a:t>
            </a:r>
            <a:r>
              <a:rPr lang="en-US" sz="2400" dirty="0" smtClean="0">
                <a:latin typeface="Times New Roman" pitchFamily="18" charset="0"/>
                <a:cs typeface="Times New Roman" pitchFamily="18" charset="0"/>
              </a:rPr>
              <a:t>} is the latest upgrade number) ⇒ Click "Download" ⇒ Under "9.0.{xx}" ⇒ Binary Distributions ⇒ Core ⇒ "</a:t>
            </a:r>
            <a:r>
              <a:rPr lang="en-US" sz="2400" b="1" dirty="0" smtClean="0">
                <a:latin typeface="Times New Roman" pitchFamily="18" charset="0"/>
                <a:cs typeface="Times New Roman" pitchFamily="18" charset="0"/>
              </a:rPr>
              <a:t>ZIP</a:t>
            </a:r>
            <a:r>
              <a:rPr lang="en-US" sz="2400" dirty="0" smtClean="0">
                <a:latin typeface="Times New Roman" pitchFamily="18" charset="0"/>
                <a:cs typeface="Times New Roman" pitchFamily="18" charset="0"/>
              </a:rPr>
              <a:t>" package (e.g., "apache-tomcat-9.0.{</a:t>
            </a:r>
            <a:r>
              <a:rPr lang="en-US" sz="2400" i="1" dirty="0" smtClean="0">
                <a:latin typeface="Times New Roman" pitchFamily="18" charset="0"/>
                <a:cs typeface="Times New Roman" pitchFamily="18" charset="0"/>
              </a:rPr>
              <a:t>xx</a:t>
            </a:r>
            <a:r>
              <a:rPr lang="en-US" sz="24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zip</a:t>
            </a:r>
            <a:r>
              <a:rPr lang="en-US" sz="2400" dirty="0" smtClean="0">
                <a:latin typeface="Times New Roman" pitchFamily="18" charset="0"/>
                <a:cs typeface="Times New Roman" pitchFamily="18" charset="0"/>
              </a:rPr>
              <a:t>", about 9.8 MB).</a:t>
            </a:r>
          </a:p>
          <a:p>
            <a:pPr marL="0" lvl="0" indent="0">
              <a:buNone/>
            </a:pPr>
            <a:r>
              <a:rPr lang="en-US" sz="2400" dirty="0" smtClean="0">
                <a:latin typeface="Times New Roman" pitchFamily="18" charset="0"/>
                <a:cs typeface="Times New Roman" pitchFamily="18" charset="0"/>
              </a:rPr>
              <a:t>UNZIP the downloaded file into your project directory "c:\myWebProject". Tomcat will be unzipped into directory "c:\myWebProject\apache-tomcat-9.0.{</a:t>
            </a:r>
            <a:r>
              <a:rPr lang="en-US" sz="2400" i="1" dirty="0" smtClean="0">
                <a:latin typeface="Times New Roman" pitchFamily="18" charset="0"/>
                <a:cs typeface="Times New Roman" pitchFamily="18" charset="0"/>
              </a:rPr>
              <a:t>xx</a:t>
            </a:r>
            <a:r>
              <a:rPr lang="en-US" sz="2400" dirty="0" smtClean="0">
                <a:latin typeface="Times New Roman" pitchFamily="18" charset="0"/>
                <a:cs typeface="Times New Roman" pitchFamily="18" charset="0"/>
              </a:rPr>
              <a:t>}".</a:t>
            </a:r>
          </a:p>
          <a:p>
            <a:pPr marL="0" lvl="0" indent="0">
              <a:buNone/>
            </a:pPr>
            <a:r>
              <a:rPr lang="en-US" sz="2400" dirty="0" smtClean="0">
                <a:latin typeface="Times New Roman" pitchFamily="18" charset="0"/>
                <a:cs typeface="Times New Roman" pitchFamily="18" charset="0"/>
              </a:rPr>
              <a:t>For </a:t>
            </a:r>
            <a:r>
              <a:rPr lang="en-US" sz="2400" b="1" dirty="0" smtClean="0">
                <a:latin typeface="Times New Roman" pitchFamily="18" charset="0"/>
                <a:cs typeface="Times New Roman" pitchFamily="18" charset="0"/>
              </a:rPr>
              <a:t>EASE OF USE</a:t>
            </a:r>
            <a:r>
              <a:rPr lang="en-US" sz="2400" dirty="0" smtClean="0">
                <a:latin typeface="Times New Roman" pitchFamily="18" charset="0"/>
                <a:cs typeface="Times New Roman" pitchFamily="18" charset="0"/>
              </a:rPr>
              <a:t>, we shall shorten and rename this directory to "c:\myWebProject\tomcat".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40000" lnSpcReduction="20000"/>
          </a:bodyPr>
          <a:lstStyle/>
          <a:p>
            <a:r>
              <a:rPr lang="en-US" sz="6700" b="1" dirty="0" err="1" smtClean="0">
                <a:latin typeface="Times New Roman" pitchFamily="18" charset="0"/>
                <a:cs typeface="Times New Roman" pitchFamily="18" charset="0"/>
              </a:rPr>
              <a:t>Créer</a:t>
            </a:r>
            <a:r>
              <a:rPr lang="en-US" sz="6700" b="1" dirty="0" smtClean="0">
                <a:latin typeface="Times New Roman" pitchFamily="18" charset="0"/>
                <a:cs typeface="Times New Roman" pitchFamily="18" charset="0"/>
              </a:rPr>
              <a:t> un </a:t>
            </a:r>
            <a:r>
              <a:rPr lang="en-US" sz="6700" b="1" dirty="0" err="1" smtClean="0">
                <a:latin typeface="Times New Roman" pitchFamily="18" charset="0"/>
                <a:cs typeface="Times New Roman" pitchFamily="18" charset="0"/>
              </a:rPr>
              <a:t>environnement</a:t>
            </a:r>
            <a:r>
              <a:rPr lang="en-US" sz="6700" b="1" dirty="0" smtClean="0">
                <a:latin typeface="Times New Roman" pitchFamily="18" charset="0"/>
                <a:cs typeface="Times New Roman" pitchFamily="18" charset="0"/>
              </a:rPr>
              <a:t> variable </a:t>
            </a:r>
            <a:r>
              <a:rPr lang="en-US" sz="6700" b="1" dirty="0" err="1" smtClean="0">
                <a:latin typeface="Times New Roman" pitchFamily="18" charset="0"/>
                <a:cs typeface="Times New Roman" pitchFamily="18" charset="0"/>
              </a:rPr>
              <a:t>java_home</a:t>
            </a:r>
            <a:r>
              <a:rPr lang="en-US" sz="6700" b="1" dirty="0" smtClean="0">
                <a:latin typeface="Times New Roman" pitchFamily="18" charset="0"/>
                <a:cs typeface="Times New Roman" pitchFamily="18" charset="0"/>
              </a:rPr>
              <a:t>:</a:t>
            </a:r>
          </a:p>
          <a:p>
            <a:pPr marL="0" indent="0">
              <a:buNone/>
            </a:pPr>
            <a:r>
              <a:rPr lang="en-US" sz="4500" dirty="0" smtClean="0">
                <a:latin typeface="Times New Roman" pitchFamily="18" charset="0"/>
                <a:cs typeface="Times New Roman" pitchFamily="18" charset="0"/>
              </a:rPr>
              <a:t>You need to create an </a:t>
            </a:r>
            <a:r>
              <a:rPr lang="en-US" sz="4500" i="1" dirty="0" smtClean="0">
                <a:latin typeface="Times New Roman" pitchFamily="18" charset="0"/>
                <a:cs typeface="Times New Roman" pitchFamily="18" charset="0"/>
              </a:rPr>
              <a:t>environment variable</a:t>
            </a:r>
            <a:r>
              <a:rPr lang="en-US" sz="4500" dirty="0" smtClean="0">
                <a:latin typeface="Times New Roman" pitchFamily="18" charset="0"/>
                <a:cs typeface="Times New Roman" pitchFamily="18" charset="0"/>
              </a:rPr>
              <a:t> (system variable available to all applications) called "JAVA_HOME", and set it to your JDK installed directory</a:t>
            </a:r>
          </a:p>
          <a:p>
            <a:pPr lvl="0">
              <a:buNone/>
            </a:pPr>
            <a:r>
              <a:rPr lang="en-US" sz="4500" dirty="0" smtClean="0">
                <a:latin typeface="Times New Roman" pitchFamily="18" charset="0"/>
                <a:cs typeface="Times New Roman" pitchFamily="18" charset="0"/>
              </a:rPr>
              <a:t>First, find your JDK installed directory. The default is "c:\Program Files\Java\jd9.0.{xx}", where {xx} is the upgrade number. Take note of your JDK installed directory.</a:t>
            </a:r>
          </a:p>
          <a:p>
            <a:pPr lvl="0">
              <a:buNone/>
            </a:pPr>
            <a:r>
              <a:rPr lang="en-US" sz="4500" dirty="0" smtClean="0">
                <a:latin typeface="Times New Roman" pitchFamily="18" charset="0"/>
                <a:cs typeface="Times New Roman" pitchFamily="18" charset="0"/>
              </a:rPr>
              <a:t>To set the environment variable JAVA_HOME in Windows 10/8/7: Launch "Control Panel" ⇒ System and Security (Optional) ⇒ System ⇒ Advanced system settings ⇒ Switch to "Advanced" tab ⇒ Environment Variables ⇒ System Variables (the bottom panel) ⇒ "New" ⇒ In "Variable Name", enter "JAVA_HOME" ⇒ In "Variable Value", enter your JDK installed directory you noted in Step 1 (for Windows 10: use "Browse Directory" and select the JDK installed directory).</a:t>
            </a:r>
          </a:p>
          <a:p>
            <a:pPr lvl="0">
              <a:buNone/>
            </a:pPr>
            <a:r>
              <a:rPr lang="en-US" sz="4500" dirty="0" smtClean="0">
                <a:latin typeface="Times New Roman" pitchFamily="18" charset="0"/>
                <a:cs typeface="Times New Roman" pitchFamily="18" charset="0"/>
              </a:rPr>
              <a:t>To verify, </a:t>
            </a:r>
            <a:r>
              <a:rPr lang="en-US" sz="4500" b="1" dirty="0" smtClean="0">
                <a:latin typeface="Times New Roman" pitchFamily="18" charset="0"/>
                <a:cs typeface="Times New Roman" pitchFamily="18" charset="0"/>
              </a:rPr>
              <a:t>RE-START</a:t>
            </a:r>
            <a:r>
              <a:rPr lang="en-US" sz="4500" dirty="0" smtClean="0">
                <a:latin typeface="Times New Roman" pitchFamily="18" charset="0"/>
                <a:cs typeface="Times New Roman" pitchFamily="18" charset="0"/>
              </a:rPr>
              <a:t> a CMD (restart needed to refresh the environment) and issue: </a:t>
            </a:r>
          </a:p>
          <a:p>
            <a:pPr lvl="0">
              <a:buNone/>
            </a:pPr>
            <a:endParaRPr lang="en-US" sz="4500" dirty="0" smtClean="0">
              <a:latin typeface="Times New Roman" pitchFamily="18" charset="0"/>
              <a:cs typeface="Times New Roman" pitchFamily="18" charset="0"/>
            </a:endParaRPr>
          </a:p>
          <a:p>
            <a:pPr lvl="0">
              <a:buNone/>
            </a:pPr>
            <a:endParaRPr lang="en-US" sz="4500" dirty="0" smtClean="0">
              <a:latin typeface="Times New Roman" pitchFamily="18" charset="0"/>
              <a:cs typeface="Times New Roman" pitchFamily="18" charset="0"/>
            </a:endParaRPr>
          </a:p>
          <a:p>
            <a:r>
              <a:rPr lang="en-US" sz="6000" b="1" dirty="0" smtClean="0">
                <a:latin typeface="Times New Roman" pitchFamily="18" charset="0"/>
                <a:cs typeface="Times New Roman" pitchFamily="18" charset="0"/>
              </a:rPr>
              <a:t>SET JAVA_HOME</a:t>
            </a:r>
            <a:endParaRPr lang="en-US" sz="6000" dirty="0" smtClean="0">
              <a:latin typeface="Times New Roman" pitchFamily="18" charset="0"/>
              <a:cs typeface="Times New Roman" pitchFamily="18" charset="0"/>
            </a:endParaRPr>
          </a:p>
          <a:p>
            <a:pPr>
              <a:buNone/>
            </a:pPr>
            <a:r>
              <a:rPr lang="en-US" sz="4500" dirty="0" smtClean="0">
                <a:latin typeface="Times New Roman" pitchFamily="18" charset="0"/>
                <a:cs typeface="Times New Roman" pitchFamily="18" charset="0"/>
              </a:rPr>
              <a:t>JAVA_HOME=c:\Program Files\Java\jdk-9.0.{xx}   &lt;== Verify that this is YOUR JDK installed directory</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54164"/>
          </a:xfrm>
        </p:spPr>
        <p:txBody>
          <a:bodyPr>
            <a:noAutofit/>
          </a:bodyPr>
          <a:lstStyle/>
          <a:p>
            <a:r>
              <a:rPr lang="fr-FR" sz="3600" b="1" dirty="0">
                <a:latin typeface="Times New Roman" panose="02020603050405020304" pitchFamily="18" charset="0"/>
                <a:cs typeface="Times New Roman" panose="02020603050405020304" pitchFamily="18" charset="0"/>
              </a:rPr>
              <a:t>Quelle est la différence entre un serveur web et un serveur d’application ?</a:t>
            </a: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43050"/>
            <a:ext cx="8229600" cy="4483113"/>
          </a:xfrm>
        </p:spPr>
        <p:txBody>
          <a:bodyPr/>
          <a:lstStyle/>
          <a:p>
            <a:endParaRPr lang="fr-FR" u="sng" dirty="0" smtClean="0"/>
          </a:p>
          <a:p>
            <a:endParaRPr lang="fr-FR" u="sng" dirty="0"/>
          </a:p>
          <a:p>
            <a:r>
              <a:rPr lang="fr-FR" b="1" dirty="0" smtClean="0">
                <a:latin typeface="Times New Roman" pitchFamily="18" charset="0"/>
                <a:cs typeface="Times New Roman" pitchFamily="18" charset="0"/>
              </a:rPr>
              <a:t>Couche </a:t>
            </a:r>
            <a:r>
              <a:rPr lang="fr-FR" b="1" dirty="0">
                <a:latin typeface="Times New Roman" pitchFamily="18" charset="0"/>
                <a:cs typeface="Times New Roman" pitchFamily="18" charset="0"/>
              </a:rPr>
              <a:t>1 : Serveur web Http</a:t>
            </a:r>
            <a:endParaRPr lang="en-US" b="1" dirty="0">
              <a:latin typeface="Times New Roman" pitchFamily="18" charset="0"/>
              <a:cs typeface="Times New Roman" pitchFamily="18" charset="0"/>
            </a:endParaRPr>
          </a:p>
          <a:p>
            <a:r>
              <a:rPr lang="fr-FR" sz="2800" dirty="0" smtClean="0">
                <a:latin typeface="Times New Roman" pitchFamily="18" charset="0"/>
                <a:cs typeface="Times New Roman" pitchFamily="18" charset="0"/>
              </a:rPr>
              <a:t>Couche </a:t>
            </a:r>
            <a:r>
              <a:rPr lang="fr-FR" sz="2800" dirty="0">
                <a:latin typeface="Times New Roman" pitchFamily="18" charset="0"/>
                <a:cs typeface="Times New Roman" pitchFamily="18" charset="0"/>
              </a:rPr>
              <a:t>2 : Conteneur web</a:t>
            </a:r>
            <a:endParaRPr lang="en-US" sz="2800" dirty="0">
              <a:latin typeface="Times New Roman" pitchFamily="18" charset="0"/>
              <a:cs typeface="Times New Roman" pitchFamily="18" charset="0"/>
            </a:endParaRPr>
          </a:p>
          <a:p>
            <a:r>
              <a:rPr lang="fr-FR" sz="2800" dirty="0">
                <a:latin typeface="Times New Roman" pitchFamily="18" charset="0"/>
                <a:cs typeface="Times New Roman" pitchFamily="18" charset="0"/>
              </a:rPr>
              <a:t>Couche 3 : Serveur d’application</a:t>
            </a:r>
            <a:endParaRPr lang="en-US" sz="2800" dirty="0">
              <a:latin typeface="Times New Roman" pitchFamily="18" charset="0"/>
              <a:cs typeface="Times New Roman" pitchFamily="18" charset="0"/>
            </a:endParaRPr>
          </a:p>
          <a:p>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42852"/>
            <a:ext cx="8229600" cy="5983311"/>
          </a:xfrm>
        </p:spPr>
        <p:txBody>
          <a:bodyPr>
            <a:normAutofit lnSpcReduction="10000"/>
          </a:bodyPr>
          <a:lstStyle/>
          <a:p>
            <a:r>
              <a:rPr lang="en-US" sz="2400" b="1" dirty="0" smtClean="0">
                <a:latin typeface="Times New Roman" pitchFamily="18" charset="0"/>
                <a:cs typeface="Times New Roman" pitchFamily="18" charset="0"/>
              </a:rPr>
              <a:t>Configure Tomcat Server:</a:t>
            </a:r>
          </a:p>
          <a:p>
            <a:pPr>
              <a:buNone/>
            </a:pPr>
            <a:r>
              <a:rPr lang="en-US" sz="2100" dirty="0" smtClean="0"/>
              <a:t>"</a:t>
            </a:r>
            <a:r>
              <a:rPr lang="en-US" sz="2100" dirty="0" smtClean="0">
                <a:latin typeface="Times New Roman" pitchFamily="18" charset="0"/>
                <a:cs typeface="Times New Roman" pitchFamily="18" charset="0"/>
              </a:rPr>
              <a:t>conf\server.xml" - Set the TCP Port Number</a:t>
            </a:r>
          </a:p>
          <a:p>
            <a:pPr>
              <a:buNone/>
            </a:pPr>
            <a:r>
              <a:rPr lang="en-US" sz="2100" dirty="0" smtClean="0">
                <a:latin typeface="Times New Roman" pitchFamily="18" charset="0"/>
                <a:cs typeface="Times New Roman" pitchFamily="18" charset="0"/>
              </a:rPr>
              <a:t>conf\web</a:t>
            </a:r>
          </a:p>
          <a:p>
            <a:pPr>
              <a:buNone/>
            </a:pPr>
            <a:r>
              <a:rPr lang="en-US" sz="2100" b="1" dirty="0" smtClean="0">
                <a:latin typeface="Times New Roman" pitchFamily="18" charset="0"/>
                <a:cs typeface="Times New Roman" pitchFamily="18" charset="0"/>
              </a:rPr>
              <a:t>"conf\web.xml" - </a:t>
            </a:r>
            <a:r>
              <a:rPr lang="en-US" sz="2100" dirty="0" smtClean="0">
                <a:latin typeface="Times New Roman" pitchFamily="18" charset="0"/>
                <a:cs typeface="Times New Roman" pitchFamily="18" charset="0"/>
              </a:rPr>
              <a:t>Enabling Directory Listing</a:t>
            </a:r>
            <a:endParaRPr lang="en-US" sz="2100" b="1" dirty="0" smtClean="0">
              <a:latin typeface="Times New Roman" pitchFamily="18" charset="0"/>
              <a:cs typeface="Times New Roman" pitchFamily="18" charset="0"/>
            </a:endParaRPr>
          </a:p>
          <a:p>
            <a:pPr>
              <a:buNone/>
            </a:pPr>
            <a:r>
              <a:rPr lang="en-US" sz="2100" dirty="0" smtClean="0">
                <a:latin typeface="Times New Roman" pitchFamily="18" charset="0"/>
                <a:cs typeface="Times New Roman" pitchFamily="18" charset="0"/>
              </a:rPr>
              <a:t>"conf\context.xml" - Enabling Automatic </a:t>
            </a:r>
            <a:r>
              <a:rPr lang="en-US" sz="2100" dirty="0" err="1" smtClean="0">
                <a:latin typeface="Times New Roman" pitchFamily="18" charset="0"/>
                <a:cs typeface="Times New Roman" pitchFamily="18" charset="0"/>
              </a:rPr>
              <a:t>Reloadbling</a:t>
            </a:r>
            <a:r>
              <a:rPr lang="en-US" sz="2100" dirty="0" smtClean="0">
                <a:latin typeface="Times New Roman" pitchFamily="18" charset="0"/>
                <a:cs typeface="Times New Roman" pitchFamily="18" charset="0"/>
              </a:rPr>
              <a:t> Directory Listing</a:t>
            </a:r>
          </a:p>
          <a:p>
            <a:pPr>
              <a:buNone/>
            </a:pPr>
            <a:endParaRPr lang="en-US" sz="2100" dirty="0" smtClean="0">
              <a:latin typeface="Times New Roman" pitchFamily="18" charset="0"/>
              <a:cs typeface="Times New Roman" pitchFamily="18" charset="0"/>
            </a:endParaRPr>
          </a:p>
          <a:p>
            <a:r>
              <a:rPr lang="en-US" sz="3000" b="1" dirty="0" smtClean="0">
                <a:latin typeface="Times New Roman" pitchFamily="18" charset="0"/>
                <a:cs typeface="Times New Roman" pitchFamily="18" charset="0"/>
              </a:rPr>
              <a:t>Start Tomcat Server:</a:t>
            </a:r>
          </a:p>
          <a:p>
            <a:pPr>
              <a:buNone/>
            </a:pPr>
            <a:r>
              <a:rPr lang="en-US" sz="2200" dirty="0" smtClean="0">
                <a:latin typeface="Times New Roman" pitchFamily="18" charset="0"/>
                <a:cs typeface="Times New Roman" pitchFamily="18" charset="0"/>
              </a:rPr>
              <a:t>C</a:t>
            </a:r>
          </a:p>
          <a:p>
            <a:pPr>
              <a:buNone/>
            </a:pPr>
            <a:r>
              <a:rPr lang="en-US" sz="2200" dirty="0" err="1" smtClean="0">
                <a:latin typeface="Times New Roman" pitchFamily="18" charset="0"/>
                <a:cs typeface="Times New Roman" pitchFamily="18" charset="0"/>
              </a:rPr>
              <a:t>cd</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myWebProject</a:t>
            </a:r>
            <a:r>
              <a:rPr lang="en-US" sz="2200" dirty="0" smtClean="0">
                <a:latin typeface="Times New Roman" pitchFamily="18" charset="0"/>
                <a:cs typeface="Times New Roman" pitchFamily="18" charset="0"/>
              </a:rPr>
              <a:t>\tomcat\bin </a:t>
            </a:r>
          </a:p>
          <a:p>
            <a:pPr>
              <a:buNone/>
            </a:pPr>
            <a:r>
              <a:rPr lang="en-US" sz="2200" dirty="0" smtClean="0">
                <a:latin typeface="Times New Roman" pitchFamily="18" charset="0"/>
                <a:cs typeface="Times New Roman" pitchFamily="18" charset="0"/>
              </a:rPr>
              <a:t>startup </a:t>
            </a:r>
          </a:p>
          <a:p>
            <a:pPr>
              <a:buNone/>
            </a:pPr>
            <a:endParaRPr lang="en-US" sz="2200"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Shutdown Server</a:t>
            </a:r>
          </a:p>
          <a:p>
            <a:pPr lvl="0">
              <a:buNone/>
            </a:pPr>
            <a:r>
              <a:rPr lang="en-US" sz="2000" dirty="0" smtClean="0">
                <a:latin typeface="Times New Roman" pitchFamily="18" charset="0"/>
                <a:cs typeface="Times New Roman" pitchFamily="18" charset="0"/>
              </a:rPr>
              <a:t>c:                           </a:t>
            </a:r>
          </a:p>
          <a:p>
            <a:pPr lvl="0">
              <a:buNone/>
            </a:pPr>
            <a:r>
              <a:rPr lang="en-US" sz="2000" dirty="0" err="1" smtClean="0">
                <a:latin typeface="Times New Roman" pitchFamily="18" charset="0"/>
                <a:cs typeface="Times New Roman" pitchFamily="18" charset="0"/>
              </a:rPr>
              <a:t>cd</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myWebProject</a:t>
            </a:r>
            <a:r>
              <a:rPr lang="en-US" sz="2000" dirty="0" smtClean="0">
                <a:latin typeface="Times New Roman" pitchFamily="18" charset="0"/>
                <a:cs typeface="Times New Roman" pitchFamily="18" charset="0"/>
              </a:rPr>
              <a:t>\tomcat\bin</a:t>
            </a:r>
          </a:p>
          <a:p>
            <a:pPr>
              <a:buNone/>
            </a:pPr>
            <a:r>
              <a:rPr lang="en-US" sz="2000" dirty="0" smtClean="0">
                <a:latin typeface="Times New Roman" pitchFamily="18" charset="0"/>
                <a:cs typeface="Times New Roman" pitchFamily="18" charset="0"/>
              </a:rPr>
              <a:t>shutdown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Les </a:t>
            </a:r>
            <a:r>
              <a:rPr lang="en-US" sz="3600" b="1" dirty="0" err="1" smtClean="0">
                <a:latin typeface="Times New Roman" pitchFamily="18" charset="0"/>
                <a:cs typeface="Times New Roman" pitchFamily="18" charset="0"/>
              </a:rPr>
              <a:t>répertoires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endParaRPr lang="en-US" sz="4400" b="1" dirty="0" smtClean="0">
              <a:latin typeface="Times New Roman" pitchFamily="18" charset="0"/>
              <a:cs typeface="Times New Roman" pitchFamily="18" charset="0"/>
            </a:endParaRPr>
          </a:p>
          <a:p>
            <a:pPr lvl="0"/>
            <a:r>
              <a:rPr lang="fr-FR" b="1" dirty="0" smtClean="0">
                <a:latin typeface="Times New Roman" pitchFamily="18" charset="0"/>
                <a:cs typeface="Times New Roman" pitchFamily="18" charset="0"/>
              </a:rPr>
              <a:t>bin/ </a:t>
            </a:r>
          </a:p>
          <a:p>
            <a:pPr lvl="0"/>
            <a:r>
              <a:rPr lang="fr-FR" b="1" dirty="0" err="1" smtClean="0">
                <a:latin typeface="Times New Roman" pitchFamily="18" charset="0"/>
                <a:cs typeface="Times New Roman" pitchFamily="18" charset="0"/>
              </a:rPr>
              <a:t>common</a:t>
            </a:r>
            <a:r>
              <a:rPr lang="fr-FR" b="1" dirty="0" smtClean="0">
                <a:latin typeface="Times New Roman" pitchFamily="18" charset="0"/>
                <a:cs typeface="Times New Roman" pitchFamily="18" charset="0"/>
              </a:rPr>
              <a:t>/ </a:t>
            </a:r>
          </a:p>
          <a:p>
            <a:pPr lvl="0"/>
            <a:r>
              <a:rPr lang="fr-FR" b="1" dirty="0" err="1" smtClean="0">
                <a:latin typeface="Times New Roman" pitchFamily="18" charset="0"/>
                <a:cs typeface="Times New Roman" pitchFamily="18" charset="0"/>
              </a:rPr>
              <a:t>conf</a:t>
            </a:r>
            <a:r>
              <a:rPr lang="fr-FR"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lvl="0"/>
            <a:r>
              <a:rPr lang="fr-FR" b="1" dirty="0" smtClean="0">
                <a:latin typeface="Times New Roman" pitchFamily="18" charset="0"/>
                <a:cs typeface="Times New Roman" pitchFamily="18" charset="0"/>
              </a:rPr>
              <a:t>logs/</a:t>
            </a:r>
            <a:endParaRPr lang="en-US" dirty="0" smtClean="0">
              <a:latin typeface="Times New Roman" pitchFamily="18" charset="0"/>
              <a:cs typeface="Times New Roman" pitchFamily="18" charset="0"/>
            </a:endParaRPr>
          </a:p>
          <a:p>
            <a:pPr lvl="0"/>
            <a:r>
              <a:rPr lang="fr-FR" b="1" dirty="0" smtClean="0">
                <a:latin typeface="Times New Roman" pitchFamily="18" charset="0"/>
                <a:cs typeface="Times New Roman" pitchFamily="18" charset="0"/>
              </a:rPr>
              <a:t>server/</a:t>
            </a:r>
            <a:endParaRPr lang="en-US" dirty="0" smtClean="0">
              <a:latin typeface="Times New Roman" pitchFamily="18" charset="0"/>
              <a:cs typeface="Times New Roman" pitchFamily="18" charset="0"/>
            </a:endParaRPr>
          </a:p>
          <a:p>
            <a:pPr lvl="0"/>
            <a:r>
              <a:rPr lang="fr-FR" b="1" dirty="0" err="1" smtClean="0">
                <a:latin typeface="Times New Roman" pitchFamily="18" charset="0"/>
                <a:cs typeface="Times New Roman" pitchFamily="18" charset="0"/>
              </a:rPr>
              <a:t>shared</a:t>
            </a:r>
            <a:r>
              <a:rPr lang="fr-FR"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lvl="0"/>
            <a:r>
              <a:rPr lang="fr-FR" b="1" dirty="0" err="1" smtClean="0">
                <a:latin typeface="Times New Roman" pitchFamily="18" charset="0"/>
                <a:cs typeface="Times New Roman" pitchFamily="18" charset="0"/>
              </a:rPr>
              <a:t>temp</a:t>
            </a:r>
            <a:r>
              <a:rPr lang="fr-FR" b="1" dirty="0" smtClean="0">
                <a:latin typeface="Times New Roman" pitchFamily="18" charset="0"/>
                <a:cs typeface="Times New Roman" pitchFamily="18" charset="0"/>
              </a:rPr>
              <a:t>/ </a:t>
            </a:r>
          </a:p>
          <a:p>
            <a:pPr lvl="0"/>
            <a:r>
              <a:rPr lang="fr-FR" b="1" dirty="0" err="1" smtClean="0">
                <a:latin typeface="Times New Roman" pitchFamily="18" charset="0"/>
                <a:cs typeface="Times New Roman" pitchFamily="18" charset="0"/>
              </a:rPr>
              <a:t>webapps</a:t>
            </a:r>
            <a:r>
              <a:rPr lang="fr-FR" b="1" dirty="0" smtClean="0">
                <a:latin typeface="Times New Roman" pitchFamily="18" charset="0"/>
                <a:cs typeface="Times New Roman" pitchFamily="18" charset="0"/>
              </a:rPr>
              <a:t>/ </a:t>
            </a:r>
          </a:p>
          <a:p>
            <a:pPr lvl="0"/>
            <a:r>
              <a:rPr lang="fr-FR" b="1" dirty="0" err="1" smtClean="0">
                <a:latin typeface="Times New Roman" pitchFamily="18" charset="0"/>
                <a:cs typeface="Times New Roman" pitchFamily="18" charset="0"/>
              </a:rPr>
              <a:t>work</a:t>
            </a:r>
            <a:r>
              <a:rPr lang="fr-FR" b="1"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Tomcat &amp; Eclipse</a:t>
            </a:r>
          </a:p>
        </p:txBody>
      </p:sp>
      <p:sp>
        <p:nvSpPr>
          <p:cNvPr id="3" name="Content Placeholder 2"/>
          <p:cNvSpPr>
            <a:spLocks noGrp="1"/>
          </p:cNvSpPr>
          <p:nvPr>
            <p:ph idx="1"/>
          </p:nvPr>
        </p:nvSpPr>
        <p:spPr/>
        <p:txBody>
          <a:bodyPr>
            <a:normAutofit/>
          </a:bodyPr>
          <a:lstStyle/>
          <a:p>
            <a:r>
              <a:rPr lang="fr-FR" dirty="0" smtClean="0"/>
              <a:t>Eclipse </a:t>
            </a:r>
            <a:r>
              <a:rPr lang="fr-FR" dirty="0"/>
              <a:t>est une plate-forme de développement </a:t>
            </a:r>
            <a:r>
              <a:rPr lang="fr-FR" i="1" dirty="0"/>
              <a:t>open source</a:t>
            </a:r>
            <a:r>
              <a:rPr lang="fr-FR" dirty="0"/>
              <a:t> créée par </a:t>
            </a:r>
            <a:r>
              <a:rPr lang="fr-FR" dirty="0" smtClean="0"/>
              <a:t>IBM</a:t>
            </a:r>
          </a:p>
          <a:p>
            <a:r>
              <a:rPr lang="fr-FR" dirty="0" smtClean="0"/>
              <a:t>Orientée </a:t>
            </a:r>
            <a:r>
              <a:rPr lang="fr-FR" dirty="0"/>
              <a:t>Java </a:t>
            </a:r>
            <a:endParaRPr lang="fr-FR" dirty="0" smtClean="0"/>
          </a:p>
          <a:p>
            <a:r>
              <a:rPr lang="fr-FR" dirty="0" smtClean="0"/>
              <a:t>L'environnement </a:t>
            </a:r>
            <a:r>
              <a:rPr lang="fr-FR" dirty="0"/>
              <a:t>de développement Java le plus confortable du </a:t>
            </a:r>
            <a:r>
              <a:rPr lang="fr-FR" dirty="0" smtClean="0"/>
              <a:t>moment</a:t>
            </a:r>
          </a:p>
          <a:p>
            <a:r>
              <a:rPr lang="fr-FR" dirty="0" smtClean="0"/>
              <a:t>Basé </a:t>
            </a:r>
            <a:r>
              <a:rPr lang="fr-FR" dirty="0"/>
              <a:t>sur une architecture </a:t>
            </a:r>
            <a:r>
              <a:rPr lang="fr-FR" dirty="0" smtClean="0"/>
              <a:t>de</a:t>
            </a:r>
            <a:endParaRPr lang="en-US" dirty="0"/>
          </a:p>
          <a:p>
            <a:r>
              <a:rPr lang="fr-FR" dirty="0"/>
              <a:t>Eclipse peut être téléchargé sur son site officiel : </a:t>
            </a:r>
            <a:r>
              <a:rPr lang="fr-FR" dirty="0">
                <a:hlinkClick r:id="rId2"/>
              </a:rPr>
              <a:t>http://www.eclipse.org</a:t>
            </a:r>
            <a:r>
              <a:rPr lang="fr-FR" dirty="0"/>
              <a:t>. </a:t>
            </a:r>
            <a:endParaRPr lang="en-US" dirty="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z="4000" b="1" dirty="0" smtClean="0">
                <a:latin typeface="Times New Roman" pitchFamily="18" charset="0"/>
                <a:cs typeface="Times New Roman" pitchFamily="18" charset="0"/>
              </a:rPr>
              <a:t>Plug-in </a:t>
            </a:r>
            <a:r>
              <a:rPr lang="fr-FR" sz="4000" b="1" dirty="0" err="1" smtClean="0">
                <a:latin typeface="Times New Roman" pitchFamily="18" charset="0"/>
                <a:cs typeface="Times New Roman" pitchFamily="18" charset="0"/>
              </a:rPr>
              <a:t>Tomcat</a:t>
            </a:r>
            <a:r>
              <a:rPr lang="fr-FR" sz="4000" b="1" dirty="0" smtClean="0">
                <a:latin typeface="Times New Roman" pitchFamily="18" charset="0"/>
                <a:cs typeface="Times New Roman" pitchFamily="18" charset="0"/>
              </a:rPr>
              <a:t>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endParaRPr lang="fr-FR" dirty="0" smtClean="0"/>
          </a:p>
          <a:p>
            <a:r>
              <a:rPr lang="fr-FR" dirty="0" smtClean="0"/>
              <a:t>Développé </a:t>
            </a:r>
            <a:r>
              <a:rPr lang="fr-FR" dirty="0"/>
              <a:t>par </a:t>
            </a:r>
            <a:r>
              <a:rPr lang="fr-FR" dirty="0" err="1" smtClean="0"/>
              <a:t>Sysdeo</a:t>
            </a:r>
            <a:endParaRPr lang="fr-FR" dirty="0" smtClean="0"/>
          </a:p>
          <a:p>
            <a:r>
              <a:rPr lang="fr-FR" dirty="0" smtClean="0"/>
              <a:t>Permet </a:t>
            </a:r>
            <a:r>
              <a:rPr lang="fr-FR" dirty="0"/>
              <a:t>de manipuler un serveur </a:t>
            </a:r>
            <a:r>
              <a:rPr lang="fr-FR" dirty="0" err="1"/>
              <a:t>Tomcat</a:t>
            </a:r>
            <a:r>
              <a:rPr lang="fr-FR" dirty="0"/>
              <a:t> depuis Eclipse</a:t>
            </a:r>
            <a:r>
              <a:rPr lang="fr-FR" dirty="0" smtClean="0"/>
              <a:t>.</a:t>
            </a:r>
          </a:p>
          <a:p>
            <a:r>
              <a:rPr lang="fr-FR" dirty="0" smtClean="0"/>
              <a:t>pourra </a:t>
            </a:r>
            <a:r>
              <a:rPr lang="fr-FR" dirty="0"/>
              <a:t>gérer le </a:t>
            </a:r>
            <a:r>
              <a:rPr lang="fr-FR" dirty="0" smtClean="0"/>
              <a:t>Contexte </a:t>
            </a:r>
            <a:r>
              <a:rPr lang="fr-FR" dirty="0"/>
              <a:t>dans le fichier de configuration du </a:t>
            </a:r>
            <a:r>
              <a:rPr lang="fr-FR" dirty="0" smtClean="0"/>
              <a:t>serveur</a:t>
            </a:r>
            <a:endParaRPr lang="en-US" dirty="0"/>
          </a:p>
          <a:p>
            <a:r>
              <a:rPr lang="fr-FR" dirty="0" smtClean="0"/>
              <a:t>Disponible </a:t>
            </a:r>
            <a:r>
              <a:rPr lang="fr-FR" dirty="0"/>
              <a:t>sur sa page de </a:t>
            </a:r>
            <a:r>
              <a:rPr lang="fr-FR" dirty="0" smtClean="0"/>
              <a:t>téléchargement</a:t>
            </a:r>
            <a:endParaRPr lang="en-US" dirty="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428604"/>
            <a:ext cx="8229600" cy="1143000"/>
          </a:xfrm>
        </p:spPr>
        <p:txBody>
          <a:bodyPr>
            <a:normAutofit fontScale="90000"/>
          </a:bodyPr>
          <a:lstStyle/>
          <a:p>
            <a:r>
              <a:rPr lang="fr-FR" sz="4000" b="1" dirty="0" smtClean="0">
                <a:latin typeface="Times New Roman" pitchFamily="18" charset="0"/>
                <a:cs typeface="Times New Roman" pitchFamily="18" charset="0"/>
              </a:rPr>
              <a:t> Apache </a:t>
            </a:r>
            <a:r>
              <a:rPr lang="fr-FR" sz="4000" b="1" dirty="0" err="1" smtClean="0">
                <a:latin typeface="Times New Roman" pitchFamily="18" charset="0"/>
                <a:cs typeface="Times New Roman" pitchFamily="18" charset="0"/>
              </a:rPr>
              <a:t>Tomcat</a:t>
            </a:r>
            <a:r>
              <a:rPr lang="fr-FR" sz="4000" b="1" dirty="0" smtClean="0">
                <a:latin typeface="Times New Roman" pitchFamily="18" charset="0"/>
                <a:cs typeface="Times New Roman" pitchFamily="18" charset="0"/>
              </a:rPr>
              <a:t> – </a:t>
            </a:r>
            <a:r>
              <a:rPr lang="fr-FR" sz="4000" b="1" dirty="0" err="1" smtClean="0">
                <a:latin typeface="Times New Roman" pitchFamily="18" charset="0"/>
                <a:cs typeface="Times New Roman" pitchFamily="18" charset="0"/>
              </a:rPr>
              <a:t>TomEE</a:t>
            </a:r>
            <a:r>
              <a:rPr lang="fr-FR" sz="4000" b="1" dirty="0" smtClean="0">
                <a:latin typeface="Times New Roman" pitchFamily="18" charset="0"/>
                <a:cs typeface="Times New Roman" pitchFamily="18" charset="0"/>
              </a:rPr>
              <a:t> sur Linux </a:t>
            </a:r>
            <a:r>
              <a:rPr lang="fr-FR" sz="4000" b="1" dirty="0" err="1" smtClean="0">
                <a:latin typeface="Times New Roman" pitchFamily="18" charset="0"/>
                <a:cs typeface="Times New Roman" pitchFamily="18" charset="0"/>
              </a:rPr>
              <a:t>Ubuntu</a:t>
            </a:r>
            <a:r>
              <a:rPr lang="fr-FR" sz="4000" b="1" dirty="0" smtClean="0">
                <a:latin typeface="Times New Roman" pitchFamily="18" charset="0"/>
                <a:cs typeface="Times New Roman" pitchFamily="18" charset="0"/>
              </a:rPr>
              <a:t> ou compatibles</a:t>
            </a:r>
            <a:r>
              <a:rPr lang="en-US" sz="4000" b="1" dirty="0" smtClean="0">
                <a:latin typeface="Times New Roman" pitchFamily="18" charset="0"/>
                <a:cs typeface="Times New Roman" pitchFamily="18" charset="0"/>
              </a:rPr>
              <a:t> </a:t>
            </a:r>
            <a:r>
              <a:rPr lang="en-US" dirty="0" smtClean="0"/>
              <a:t/>
            </a:r>
            <a:br>
              <a:rPr lang="en-US" dirty="0" smtClean="0"/>
            </a:br>
            <a:endParaRPr lang="en-US" dirty="0"/>
          </a:p>
        </p:txBody>
      </p:sp>
      <p:sp>
        <p:nvSpPr>
          <p:cNvPr id="3" name="Content Placeholder 2"/>
          <p:cNvSpPr>
            <a:spLocks noGrp="1"/>
          </p:cNvSpPr>
          <p:nvPr>
            <p:ph idx="1"/>
          </p:nvPr>
        </p:nvSpPr>
        <p:spPr/>
        <p:txBody>
          <a:bodyPr/>
          <a:lstStyle/>
          <a:p>
            <a:endParaRPr lang="fr-FR" dirty="0" smtClean="0"/>
          </a:p>
          <a:p>
            <a:r>
              <a:rPr lang="fr-FR" dirty="0" smtClean="0"/>
              <a:t>Apache </a:t>
            </a:r>
            <a:r>
              <a:rPr lang="fr-FR" dirty="0" err="1" smtClean="0"/>
              <a:t>Tomcat</a:t>
            </a:r>
            <a:r>
              <a:rPr lang="fr-FR" dirty="0" smtClean="0"/>
              <a:t> est un conteneur de servlet très performant</a:t>
            </a:r>
          </a:p>
          <a:p>
            <a:r>
              <a:rPr lang="fr-FR" dirty="0" smtClean="0"/>
              <a:t>Apache </a:t>
            </a:r>
            <a:r>
              <a:rPr lang="fr-FR" dirty="0" err="1" smtClean="0">
                <a:hlinkClick r:id="rId2"/>
              </a:rPr>
              <a:t>TomEE</a:t>
            </a:r>
            <a:r>
              <a:rPr lang="fr-FR" dirty="0" smtClean="0"/>
              <a:t> est un serveur d’application JEE dérivé de </a:t>
            </a:r>
            <a:r>
              <a:rPr lang="fr-FR" dirty="0" err="1" smtClean="0"/>
              <a:t>Tomcat</a:t>
            </a:r>
            <a:r>
              <a:rPr lang="fr-FR" dirty="0" smtClean="0"/>
              <a:t>. L’installation est supposée à faire sur </a:t>
            </a:r>
            <a:r>
              <a:rPr lang="fr-FR" dirty="0" err="1" smtClean="0"/>
              <a:t>Ubuntu</a:t>
            </a:r>
            <a:r>
              <a:rPr lang="fr-FR"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itchFamily="18" charset="0"/>
                <a:cs typeface="Times New Roman" pitchFamily="18" charset="0"/>
              </a:rPr>
              <a:t>J2EE</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fr-FR" sz="2400" dirty="0" smtClean="0">
                <a:latin typeface="Times New Roman" pitchFamily="18" charset="0"/>
                <a:cs typeface="Times New Roman" pitchFamily="18" charset="0"/>
              </a:rPr>
              <a:t>J2EE est l'acronyme de Java 2 Entreprise Edition. Cette édition est dédiée à la réalisation d'applications pour entreprises. J2EE est basé sur J2SE (Java 2 Standard Edition) qui contient les API de base de Java. Depuis sa version 5, J2EE est renommée Java EE (Enterprise Edition).</a:t>
            </a:r>
            <a:endParaRPr lang="en-US" sz="2400" dirty="0" smtClean="0">
              <a:latin typeface="Times New Roman" pitchFamily="18" charset="0"/>
              <a:cs typeface="Times New Roman" pitchFamily="18" charset="0"/>
            </a:endParaRPr>
          </a:p>
          <a:p>
            <a:pPr lvl="0"/>
            <a:r>
              <a:rPr lang="fr-FR" sz="2400" dirty="0" smtClean="0">
                <a:latin typeface="Times New Roman" pitchFamily="18" charset="0"/>
                <a:cs typeface="Times New Roman" pitchFamily="18" charset="0"/>
              </a:rPr>
              <a:t>La présentation de J2EE</a:t>
            </a:r>
          </a:p>
          <a:p>
            <a:pPr lvl="0"/>
            <a:r>
              <a:rPr lang="fr-FR" sz="2400" dirty="0" smtClean="0">
                <a:latin typeface="Times New Roman" pitchFamily="18" charset="0"/>
                <a:cs typeface="Times New Roman" pitchFamily="18" charset="0"/>
              </a:rPr>
              <a:t>Les API de J2EE </a:t>
            </a:r>
          </a:p>
          <a:p>
            <a:pPr lvl="0"/>
            <a:r>
              <a:rPr lang="fr-FR" sz="2400" dirty="0" smtClean="0">
                <a:latin typeface="Times New Roman" pitchFamily="18" charset="0"/>
                <a:cs typeface="Times New Roman" pitchFamily="18" charset="0"/>
              </a:rPr>
              <a:t>L'environnement d'exécution des applications J2EE </a:t>
            </a:r>
            <a:endParaRPr lang="en-US" sz="2400" dirty="0" smtClean="0">
              <a:latin typeface="Times New Roman" pitchFamily="18" charset="0"/>
              <a:cs typeface="Times New Roman" pitchFamily="18" charset="0"/>
            </a:endParaRPr>
          </a:p>
          <a:p>
            <a:pPr lvl="0"/>
            <a:r>
              <a:rPr lang="fr-FR" sz="2400" dirty="0" smtClean="0">
                <a:latin typeface="Times New Roman" pitchFamily="18" charset="0"/>
                <a:cs typeface="Times New Roman" pitchFamily="18" charset="0"/>
              </a:rPr>
              <a:t>L'assemblage et le déploiement d'applications J2EE </a:t>
            </a:r>
          </a:p>
          <a:p>
            <a:pPr lvl="0"/>
            <a:r>
              <a:rPr lang="fr-FR" sz="2400" dirty="0" smtClean="0">
                <a:latin typeface="Times New Roman" pitchFamily="18" charset="0"/>
                <a:cs typeface="Times New Roman" pitchFamily="18" charset="0"/>
              </a:rPr>
              <a:t>J2EE 1.4 SDK La présentation de Java EE 5.0</a:t>
            </a:r>
          </a:p>
          <a:p>
            <a:pPr lvl="0"/>
            <a:r>
              <a:rPr lang="fr-FR" sz="2400" dirty="0" smtClean="0">
                <a:latin typeface="Times New Roman" pitchFamily="18" charset="0"/>
                <a:cs typeface="Times New Roman" pitchFamily="18" charset="0"/>
              </a:rPr>
              <a:t>La présentation de Java EE 6</a:t>
            </a:r>
            <a:endParaRPr lang="en-US" sz="2400" dirty="0" smtClean="0">
              <a:latin typeface="Times New Roman" pitchFamily="18" charset="0"/>
              <a:cs typeface="Times New Roman" pitchFamily="18" charset="0"/>
            </a:endParaRPr>
          </a:p>
          <a:p>
            <a:pPr lvl="0"/>
            <a:r>
              <a:rPr lang="fr-FR" sz="2400" dirty="0" smtClean="0">
                <a:latin typeface="Times New Roman" pitchFamily="18" charset="0"/>
                <a:cs typeface="Times New Roman" pitchFamily="18" charset="0"/>
              </a:rPr>
              <a:t>La présentation de Java EE 7</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z="4000" b="1" dirty="0" smtClean="0">
                <a:latin typeface="Times New Roman" pitchFamily="18" charset="0"/>
                <a:cs typeface="Times New Roman" pitchFamily="18" charset="0"/>
              </a:rPr>
              <a:t>Les API de J2EE</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fr-FR" sz="2800" dirty="0" smtClean="0">
                <a:latin typeface="Times New Roman" pitchFamily="18" charset="0"/>
                <a:cs typeface="Times New Roman" pitchFamily="18" charset="0"/>
              </a:rPr>
              <a:t>J2EE regroupe un ensemble d'API pour le développement d'applications d'entreprise.</a:t>
            </a:r>
            <a:endParaRPr lang="en-US" sz="2800" dirty="0" smtClean="0">
              <a:latin typeface="Times New Roman" pitchFamily="18" charset="0"/>
              <a:cs typeface="Times New Roman" pitchFamily="18" charset="0"/>
            </a:endParaRPr>
          </a:p>
          <a:p>
            <a:r>
              <a:rPr lang="fr-FR" sz="2800" dirty="0" smtClean="0">
                <a:latin typeface="Times New Roman" pitchFamily="18" charset="0"/>
                <a:cs typeface="Times New Roman" pitchFamily="18" charset="0"/>
              </a:rPr>
              <a:t>Ces API peuvent être regroupées en trois grandes catégories :</a:t>
            </a:r>
            <a:endParaRPr lang="en-US" sz="2800" dirty="0" smtClean="0">
              <a:latin typeface="Times New Roman" pitchFamily="18" charset="0"/>
              <a:cs typeface="Times New Roman" pitchFamily="18" charset="0"/>
            </a:endParaRPr>
          </a:p>
          <a:p>
            <a:pPr lvl="0"/>
            <a:r>
              <a:rPr lang="en-US" sz="2800" dirty="0" smtClean="0">
                <a:latin typeface="Times New Roman" pitchFamily="18" charset="0"/>
                <a:cs typeface="Times New Roman" pitchFamily="18" charset="0"/>
              </a:rPr>
              <a:t>les </a:t>
            </a:r>
            <a:r>
              <a:rPr lang="en-US" sz="2800" dirty="0" err="1" smtClean="0">
                <a:latin typeface="Times New Roman" pitchFamily="18" charset="0"/>
                <a:cs typeface="Times New Roman" pitchFamily="18" charset="0"/>
              </a:rPr>
              <a:t>composants</a:t>
            </a: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Servlet</a:t>
            </a:r>
            <a:r>
              <a:rPr lang="en-US" sz="2800" dirty="0" smtClean="0">
                <a:latin typeface="Times New Roman" pitchFamily="18" charset="0"/>
                <a:cs typeface="Times New Roman" pitchFamily="18" charset="0"/>
              </a:rPr>
              <a:t>, JSP, EJB</a:t>
            </a:r>
          </a:p>
          <a:p>
            <a:pPr lvl="0"/>
            <a:r>
              <a:rPr lang="fr-FR" sz="2800" dirty="0" smtClean="0">
                <a:latin typeface="Times New Roman" pitchFamily="18" charset="0"/>
                <a:cs typeface="Times New Roman" pitchFamily="18" charset="0"/>
              </a:rPr>
              <a:t>les services : JDBC, JTA/JTS, JNDI, JCA, JAAS</a:t>
            </a:r>
            <a:endParaRPr lang="en-US" sz="2800" dirty="0" smtClean="0">
              <a:latin typeface="Times New Roman" pitchFamily="18" charset="0"/>
              <a:cs typeface="Times New Roman" pitchFamily="18" charset="0"/>
            </a:endParaRPr>
          </a:p>
          <a:p>
            <a:pPr lvl="0"/>
            <a:r>
              <a:rPr lang="fr-FR" sz="2800" dirty="0" smtClean="0">
                <a:latin typeface="Times New Roman" pitchFamily="18" charset="0"/>
                <a:cs typeface="Times New Roman" pitchFamily="18" charset="0"/>
              </a:rPr>
              <a:t>la communication : RMI-IIOP, JMS, Java Mail</a:t>
            </a:r>
            <a:endParaRPr lang="en-US" sz="28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b="1" dirty="0" smtClean="0">
                <a:latin typeface="Times New Roman" pitchFamily="18" charset="0"/>
                <a:cs typeface="Times New Roman" pitchFamily="18" charset="0"/>
              </a:rPr>
              <a:t>Les conteneurs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fr-FR" dirty="0" smtClean="0">
                <a:latin typeface="Times New Roman" pitchFamily="18" charset="0"/>
                <a:cs typeface="Times New Roman" pitchFamily="18" charset="0"/>
              </a:rPr>
              <a:t>Assurent la gestion du cycle de vie des composants qui s'exécutent en eux. Les conteneurs fournissent des services qui peuvent être utilisés par les applications lors de leur exécution. Il existe plusieurs conteneurs définis par J2EE:</a:t>
            </a:r>
            <a:endParaRPr lang="en-US" dirty="0" smtClean="0">
              <a:latin typeface="Times New Roman" pitchFamily="18" charset="0"/>
              <a:cs typeface="Times New Roman" pitchFamily="18" charset="0"/>
            </a:endParaRPr>
          </a:p>
          <a:p>
            <a:pPr lvl="0"/>
            <a:r>
              <a:rPr lang="fr-FR" dirty="0" smtClean="0">
                <a:latin typeface="Times New Roman" pitchFamily="18" charset="0"/>
                <a:cs typeface="Times New Roman" pitchFamily="18" charset="0"/>
              </a:rPr>
              <a:t>conteneur web </a:t>
            </a:r>
            <a:endParaRPr lang="en-US" dirty="0" smtClean="0">
              <a:latin typeface="Times New Roman" pitchFamily="18" charset="0"/>
              <a:cs typeface="Times New Roman" pitchFamily="18" charset="0"/>
            </a:endParaRPr>
          </a:p>
          <a:p>
            <a:pPr lvl="0"/>
            <a:r>
              <a:rPr lang="fr-FR" dirty="0" smtClean="0">
                <a:latin typeface="Times New Roman" pitchFamily="18" charset="0"/>
                <a:cs typeface="Times New Roman" pitchFamily="18" charset="0"/>
              </a:rPr>
              <a:t>conteneur d'EJB </a:t>
            </a:r>
          </a:p>
          <a:p>
            <a:pPr lvl="0"/>
            <a:r>
              <a:rPr lang="fr-FR" dirty="0" smtClean="0">
                <a:latin typeface="Times New Roman" pitchFamily="18" charset="0"/>
                <a:cs typeface="Times New Roman" pitchFamily="18" charset="0"/>
              </a:rPr>
              <a:t>conteneur client </a:t>
            </a:r>
          </a:p>
          <a:p>
            <a:pPr lvl="0"/>
            <a:endParaRPr lang="fr-FR" dirty="0">
              <a:latin typeface="Times New Roman" pitchFamily="18" charset="0"/>
              <a:cs typeface="Times New Roman" pitchFamily="18" charset="0"/>
            </a:endParaRPr>
          </a:p>
          <a:p>
            <a:pPr marL="0" lvl="0" indent="0">
              <a:buNone/>
            </a:pPr>
            <a:r>
              <a:rPr lang="fr-FR" dirty="0" smtClean="0">
                <a:latin typeface="Times New Roman" pitchFamily="18" charset="0"/>
                <a:cs typeface="Times New Roman" pitchFamily="18" charset="0"/>
              </a:rPr>
              <a:t>Pour déployer une application dans un conteneur, il faut lui fournir deux éléments :</a:t>
            </a:r>
            <a:endParaRPr lang="en-US" dirty="0" smtClean="0">
              <a:latin typeface="Times New Roman" pitchFamily="18" charset="0"/>
              <a:cs typeface="Times New Roman" pitchFamily="18" charset="0"/>
            </a:endParaRPr>
          </a:p>
          <a:p>
            <a:pPr lvl="0"/>
            <a:r>
              <a:rPr lang="fr-FR" dirty="0" smtClean="0">
                <a:latin typeface="Times New Roman" pitchFamily="18" charset="0"/>
                <a:cs typeface="Times New Roman" pitchFamily="18" charset="0"/>
              </a:rPr>
              <a:t>l'application avec tous les composants </a:t>
            </a:r>
          </a:p>
          <a:p>
            <a:pPr lvl="0"/>
            <a:r>
              <a:rPr lang="fr-FR" dirty="0" smtClean="0">
                <a:latin typeface="Times New Roman" pitchFamily="18" charset="0"/>
                <a:cs typeface="Times New Roman" pitchFamily="18" charset="0"/>
              </a:rPr>
              <a:t>un fichier descripteur de déploiement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FR" sz="3600" b="1" dirty="0" smtClean="0">
                <a:latin typeface="Times New Roman" pitchFamily="18" charset="0"/>
                <a:cs typeface="Times New Roman" pitchFamily="18" charset="0"/>
              </a:rPr>
              <a:t>Les services proposés par la plate-forme J2EE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endParaRPr lang="en-US" b="1" dirty="0" smtClean="0"/>
          </a:p>
          <a:p>
            <a:pPr marL="0" indent="0">
              <a:buNone/>
            </a:pPr>
            <a:r>
              <a:rPr lang="fr-FR" dirty="0" smtClean="0">
                <a:latin typeface="Times New Roman" pitchFamily="18" charset="0"/>
                <a:cs typeface="Times New Roman" pitchFamily="18" charset="0"/>
              </a:rPr>
              <a:t>Une plate-forme d'exécution J2EE complète implémentée dans un serveur d'applications propose les services suivants :</a:t>
            </a:r>
            <a:endParaRPr lang="en-US" dirty="0" smtClean="0">
              <a:latin typeface="Times New Roman" pitchFamily="18" charset="0"/>
              <a:cs typeface="Times New Roman" pitchFamily="18" charset="0"/>
            </a:endParaRPr>
          </a:p>
          <a:p>
            <a:pPr lvl="0"/>
            <a:r>
              <a:rPr lang="fr-FR" dirty="0" smtClean="0">
                <a:latin typeface="Times New Roman" pitchFamily="18" charset="0"/>
                <a:cs typeface="Times New Roman" pitchFamily="18" charset="0"/>
              </a:rPr>
              <a:t>service de nommage (</a:t>
            </a:r>
            <a:r>
              <a:rPr lang="fr-FR" dirty="0" err="1" smtClean="0">
                <a:latin typeface="Times New Roman" pitchFamily="18" charset="0"/>
                <a:cs typeface="Times New Roman" pitchFamily="18" charset="0"/>
              </a:rPr>
              <a:t>naming</a:t>
            </a:r>
            <a:r>
              <a:rPr lang="fr-FR" dirty="0" smtClean="0">
                <a:latin typeface="Times New Roman" pitchFamily="18" charset="0"/>
                <a:cs typeface="Times New Roman" pitchFamily="18" charset="0"/>
              </a:rPr>
              <a:t> service)</a:t>
            </a:r>
            <a:endParaRPr lang="en-US" dirty="0" smtClean="0">
              <a:latin typeface="Times New Roman" pitchFamily="18" charset="0"/>
              <a:cs typeface="Times New Roman" pitchFamily="18" charset="0"/>
            </a:endParaRPr>
          </a:p>
          <a:p>
            <a:pPr lvl="0"/>
            <a:r>
              <a:rPr lang="fr-FR" dirty="0" smtClean="0">
                <a:latin typeface="Times New Roman" pitchFamily="18" charset="0"/>
                <a:cs typeface="Times New Roman" pitchFamily="18" charset="0"/>
              </a:rPr>
              <a:t>service de déploiement (</a:t>
            </a:r>
            <a:r>
              <a:rPr lang="fr-FR" dirty="0" err="1" smtClean="0">
                <a:latin typeface="Times New Roman" pitchFamily="18" charset="0"/>
                <a:cs typeface="Times New Roman" pitchFamily="18" charset="0"/>
              </a:rPr>
              <a:t>deployment</a:t>
            </a:r>
            <a:r>
              <a:rPr lang="fr-FR" dirty="0" smtClean="0">
                <a:latin typeface="Times New Roman" pitchFamily="18" charset="0"/>
                <a:cs typeface="Times New Roman" pitchFamily="18" charset="0"/>
              </a:rPr>
              <a:t> service)</a:t>
            </a:r>
            <a:endParaRPr lang="en-US" dirty="0" smtClean="0">
              <a:latin typeface="Times New Roman" pitchFamily="18" charset="0"/>
              <a:cs typeface="Times New Roman" pitchFamily="18" charset="0"/>
            </a:endParaRPr>
          </a:p>
          <a:p>
            <a:pPr lvl="0"/>
            <a:r>
              <a:rPr lang="fr-FR" dirty="0" smtClean="0">
                <a:latin typeface="Times New Roman" pitchFamily="18" charset="0"/>
                <a:cs typeface="Times New Roman" pitchFamily="18" charset="0"/>
              </a:rPr>
              <a:t>service de gestion des transactions (transaction service)</a:t>
            </a:r>
            <a:endParaRPr lang="en-US" dirty="0" smtClean="0">
              <a:latin typeface="Times New Roman" pitchFamily="18" charset="0"/>
              <a:cs typeface="Times New Roman" pitchFamily="18" charset="0"/>
            </a:endParaRPr>
          </a:p>
          <a:p>
            <a:pPr lvl="0"/>
            <a:r>
              <a:rPr lang="fr-FR" dirty="0" smtClean="0">
                <a:latin typeface="Times New Roman" pitchFamily="18" charset="0"/>
                <a:cs typeface="Times New Roman" pitchFamily="18" charset="0"/>
              </a:rPr>
              <a:t>service de sécurité (</a:t>
            </a:r>
            <a:r>
              <a:rPr lang="fr-FR" dirty="0" err="1" smtClean="0">
                <a:latin typeface="Times New Roman" pitchFamily="18" charset="0"/>
                <a:cs typeface="Times New Roman" pitchFamily="18" charset="0"/>
              </a:rPr>
              <a:t>security</a:t>
            </a:r>
            <a:r>
              <a:rPr lang="fr-FR" dirty="0" smtClean="0">
                <a:latin typeface="Times New Roman" pitchFamily="18" charset="0"/>
                <a:cs typeface="Times New Roman" pitchFamily="18" charset="0"/>
              </a:rPr>
              <a:t> service)</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068960"/>
            <a:ext cx="8229600" cy="1143000"/>
          </a:xfrm>
        </p:spPr>
        <p:txBody>
          <a:bodyPr/>
          <a:lstStyle/>
          <a:p>
            <a:r>
              <a:rPr lang="en-US" dirty="0" smtClean="0"/>
              <a:t>Fin.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FR" sz="3800" b="1" u="sng" dirty="0" smtClean="0">
                <a:latin typeface="Times New Roman" pitchFamily="18" charset="0"/>
                <a:cs typeface="Times New Roman" pitchFamily="18" charset="0"/>
              </a:rPr>
              <a:t>Couche 1 : Serveur web Http</a:t>
            </a:r>
            <a:r>
              <a:rPr lang="en-US" sz="3800" dirty="0" smtClean="0">
                <a:latin typeface="Times New Roman" pitchFamily="18" charset="0"/>
                <a:cs typeface="Times New Roman" pitchFamily="18" charset="0"/>
              </a:rPr>
              <a:t/>
            </a:r>
            <a:br>
              <a:rPr lang="en-US" sz="3800" dirty="0" smtClean="0">
                <a:latin typeface="Times New Roman" pitchFamily="18" charset="0"/>
                <a:cs typeface="Times New Roman" pitchFamily="18" charset="0"/>
              </a:rPr>
            </a:br>
            <a:endParaRPr lang="en-US" sz="3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fr-FR" dirty="0"/>
          </a:p>
          <a:p>
            <a:pPr>
              <a:buNone/>
            </a:pPr>
            <a:r>
              <a:rPr lang="fr-FR" sz="2800" dirty="0">
                <a:latin typeface="Times New Roman" pitchFamily="18" charset="0"/>
                <a:cs typeface="Times New Roman" pitchFamily="18" charset="0"/>
              </a:rPr>
              <a:t>Pour commencer, il nous faut tout d’abord :  </a:t>
            </a:r>
            <a:r>
              <a:rPr lang="fr-FR" sz="2800" b="1" dirty="0">
                <a:latin typeface="Times New Roman" pitchFamily="18" charset="0"/>
                <a:cs typeface="Times New Roman" pitchFamily="18" charset="0"/>
              </a:rPr>
              <a:t>Un serveur http</a:t>
            </a:r>
            <a:r>
              <a:rPr lang="fr-FR" sz="2800" dirty="0">
                <a:latin typeface="Times New Roman" pitchFamily="18" charset="0"/>
                <a:cs typeface="Times New Roman" pitchFamily="18" charset="0"/>
              </a:rPr>
              <a:t>, c’est un serveur qui gère exclusivement des requêtes HTTP. Il a pour rôle d’intercepter les requêtes Http, sur un port qui est par défaut 80, pour les traiter </a:t>
            </a:r>
            <a:r>
              <a:rPr lang="fr-FR" sz="2800" dirty="0" smtClean="0">
                <a:latin typeface="Times New Roman" pitchFamily="18" charset="0"/>
                <a:cs typeface="Times New Roman" pitchFamily="18" charset="0"/>
              </a:rPr>
              <a:t>et </a:t>
            </a:r>
            <a:r>
              <a:rPr lang="fr-FR" sz="2800" dirty="0">
                <a:latin typeface="Times New Roman" pitchFamily="18" charset="0"/>
                <a:cs typeface="Times New Roman" pitchFamily="18" charset="0"/>
              </a:rPr>
              <a:t>générer ensuite des réponses Http. </a:t>
            </a:r>
            <a:endParaRPr lang="en-US" dirty="0"/>
          </a:p>
        </p:txBody>
      </p:sp>
      <p:pic>
        <p:nvPicPr>
          <p:cNvPr id="5" name="Picture 4" descr="serveur_web1">
            <a:hlinkClick r:id="rId2"/>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9725" y="4869160"/>
            <a:ext cx="5924550" cy="112395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endParaRPr lang="fr-FR" u="sng" dirty="0" smtClean="0"/>
          </a:p>
          <a:p>
            <a:pPr>
              <a:buNone/>
            </a:pPr>
            <a:r>
              <a:rPr lang="fr-FR" sz="2800" dirty="0" smtClean="0">
                <a:latin typeface="Times New Roman" pitchFamily="18" charset="0"/>
                <a:cs typeface="Times New Roman" pitchFamily="18" charset="0"/>
              </a:rPr>
              <a:t>Exemple: </a:t>
            </a:r>
            <a:r>
              <a:rPr lang="fr-FR" sz="2800" dirty="0">
                <a:latin typeface="Times New Roman" pitchFamily="18" charset="0"/>
                <a:cs typeface="Times New Roman" pitchFamily="18" charset="0"/>
              </a:rPr>
              <a:t>Apache, </a:t>
            </a:r>
            <a:r>
              <a:rPr lang="fr-FR" sz="2800" dirty="0" err="1">
                <a:latin typeface="Times New Roman" pitchFamily="18" charset="0"/>
                <a:cs typeface="Times New Roman" pitchFamily="18" charset="0"/>
              </a:rPr>
              <a:t>Nginx</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Lighttpd</a:t>
            </a:r>
            <a:r>
              <a:rPr lang="fr-FR" sz="2800" dirty="0">
                <a:latin typeface="Times New Roman" pitchFamily="18" charset="0"/>
                <a:cs typeface="Times New Roman" pitchFamily="18" charset="0"/>
              </a:rPr>
              <a:t>, IIS</a:t>
            </a:r>
            <a:r>
              <a:rPr lang="fr-FR" sz="2800" dirty="0" smtClean="0">
                <a:latin typeface="Times New Roman" pitchFamily="18" charset="0"/>
                <a:cs typeface="Times New Roman" pitchFamily="18" charset="0"/>
              </a:rPr>
              <a:t>…</a:t>
            </a:r>
          </a:p>
          <a:p>
            <a:pPr>
              <a:buNone/>
            </a:pPr>
            <a:endParaRPr lang="fr-FR" dirty="0" smtClean="0">
              <a:latin typeface="Times New Roman" pitchFamily="18" charset="0"/>
              <a:cs typeface="Times New Roman" pitchFamily="18" charset="0"/>
            </a:endParaRPr>
          </a:p>
          <a:p>
            <a:pPr>
              <a:buNone/>
            </a:pPr>
            <a:endParaRPr lang="fr-FR" dirty="0" smtClean="0">
              <a:latin typeface="Times New Roman" pitchFamily="18" charset="0"/>
              <a:cs typeface="Times New Roman" pitchFamily="18" charset="0"/>
            </a:endParaRPr>
          </a:p>
          <a:p>
            <a:pPr>
              <a:buNone/>
            </a:pPr>
            <a:r>
              <a:rPr lang="fr-FR" b="1" u="sng" dirty="0" smtClean="0">
                <a:latin typeface="Times New Roman" pitchFamily="18" charset="0"/>
                <a:cs typeface="Times New Roman" pitchFamily="18" charset="0"/>
              </a:rPr>
              <a:t>Les </a:t>
            </a:r>
            <a:r>
              <a:rPr lang="fr-FR" b="1" u="sng" dirty="0">
                <a:latin typeface="Times New Roman" pitchFamily="18" charset="0"/>
                <a:cs typeface="Times New Roman" pitchFamily="18" charset="0"/>
              </a:rPr>
              <a:t>fonctionnalités d’un serveur WEB </a:t>
            </a:r>
            <a:r>
              <a:rPr lang="fr-FR" b="1" u="sng" dirty="0" smtClean="0">
                <a:latin typeface="Times New Roman" pitchFamily="18" charset="0"/>
                <a:cs typeface="Times New Roman" pitchFamily="18" charset="0"/>
              </a:rPr>
              <a:t>:</a:t>
            </a:r>
            <a:r>
              <a:rPr lang="fr-FR" b="1" dirty="0">
                <a:latin typeface="Times New Roman" pitchFamily="18" charset="0"/>
                <a:cs typeface="Times New Roman" pitchFamily="18" charset="0"/>
              </a:rPr>
              <a:t>	</a:t>
            </a:r>
            <a:endParaRPr lang="en-US" b="1" dirty="0">
              <a:latin typeface="Times New Roman" pitchFamily="18" charset="0"/>
              <a:cs typeface="Times New Roman" pitchFamily="18" charset="0"/>
            </a:endParaRPr>
          </a:p>
          <a:p>
            <a:pPr lvl="0"/>
            <a:r>
              <a:rPr lang="fr-FR" sz="2800" dirty="0" smtClean="0">
                <a:latin typeface="Times New Roman" pitchFamily="18" charset="0"/>
                <a:cs typeface="Times New Roman" pitchFamily="18" charset="0"/>
              </a:rPr>
              <a:t>La </a:t>
            </a:r>
            <a:r>
              <a:rPr lang="fr-FR" sz="2800" dirty="0">
                <a:latin typeface="Times New Roman" pitchFamily="18" charset="0"/>
                <a:cs typeface="Times New Roman" pitchFamily="18" charset="0"/>
              </a:rPr>
              <a:t>gestion de la </a:t>
            </a:r>
            <a:r>
              <a:rPr lang="fr-FR" sz="2800" dirty="0" smtClean="0">
                <a:latin typeface="Times New Roman" pitchFamily="18" charset="0"/>
                <a:cs typeface="Times New Roman" pitchFamily="18" charset="0"/>
              </a:rPr>
              <a:t>sécurité</a:t>
            </a:r>
          </a:p>
          <a:p>
            <a:pPr lvl="0"/>
            <a:r>
              <a:rPr lang="fr-FR" sz="2800" dirty="0" smtClean="0">
                <a:latin typeface="Times New Roman" pitchFamily="18" charset="0"/>
                <a:cs typeface="Times New Roman" pitchFamily="18" charset="0"/>
              </a:rPr>
              <a:t>La </a:t>
            </a:r>
            <a:r>
              <a:rPr lang="fr-FR" sz="2800" dirty="0">
                <a:latin typeface="Times New Roman" pitchFamily="18" charset="0"/>
                <a:cs typeface="Times New Roman" pitchFamily="18" charset="0"/>
              </a:rPr>
              <a:t>gestion du </a:t>
            </a:r>
            <a:r>
              <a:rPr lang="fr-FR" sz="2800" dirty="0" smtClean="0">
                <a:latin typeface="Times New Roman" pitchFamily="18" charset="0"/>
                <a:cs typeface="Times New Roman" pitchFamily="18" charset="0"/>
              </a:rPr>
              <a:t>contenu</a:t>
            </a:r>
          </a:p>
          <a:p>
            <a:pPr marL="0" lvl="0" indent="0">
              <a:buNone/>
            </a:pPr>
            <a:endParaRPr lang="fr-FR"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654164"/>
          </a:xfrm>
        </p:spPr>
        <p:txBody>
          <a:bodyPr>
            <a:normAutofit fontScale="90000"/>
          </a:bodyPr>
          <a:lstStyle/>
          <a:p>
            <a:r>
              <a:rPr lang="fr-FR" sz="4000" b="1" dirty="0">
                <a:latin typeface="Times New Roman" panose="02020603050405020304" pitchFamily="18" charset="0"/>
                <a:cs typeface="Times New Roman" panose="02020603050405020304" pitchFamily="18" charset="0"/>
              </a:rPr>
              <a:t>Quelle est la différence entre un serveur web et un serveur d’application ?</a:t>
            </a: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57200" y="2060848"/>
            <a:ext cx="8229600" cy="4483113"/>
          </a:xfrm>
        </p:spPr>
        <p:txBody>
          <a:bodyPr/>
          <a:lstStyle/>
          <a:p>
            <a:endParaRPr lang="fr-FR" dirty="0" smtClean="0"/>
          </a:p>
          <a:p>
            <a:r>
              <a:rPr lang="fr-FR" sz="2800" dirty="0" smtClean="0">
                <a:latin typeface="Times New Roman" pitchFamily="18" charset="0"/>
                <a:cs typeface="Times New Roman" pitchFamily="18" charset="0"/>
              </a:rPr>
              <a:t>Couche </a:t>
            </a:r>
            <a:r>
              <a:rPr lang="fr-FR" sz="2800" dirty="0">
                <a:latin typeface="Times New Roman" pitchFamily="18" charset="0"/>
                <a:cs typeface="Times New Roman" pitchFamily="18" charset="0"/>
              </a:rPr>
              <a:t>1 : Serveur web Http</a:t>
            </a:r>
            <a:endParaRPr lang="en-US" sz="2800" dirty="0">
              <a:latin typeface="Times New Roman" pitchFamily="18" charset="0"/>
              <a:cs typeface="Times New Roman" pitchFamily="18" charset="0"/>
            </a:endParaRPr>
          </a:p>
          <a:p>
            <a:r>
              <a:rPr lang="fr-FR" sz="2800" b="1" dirty="0">
                <a:latin typeface="Times New Roman" pitchFamily="18" charset="0"/>
                <a:cs typeface="Times New Roman" pitchFamily="18" charset="0"/>
              </a:rPr>
              <a:t>Couche 2 : Conteneur web</a:t>
            </a:r>
            <a:endParaRPr lang="en-US" sz="2800" dirty="0">
              <a:latin typeface="Times New Roman" pitchFamily="18" charset="0"/>
              <a:cs typeface="Times New Roman" pitchFamily="18" charset="0"/>
            </a:endParaRPr>
          </a:p>
          <a:p>
            <a:r>
              <a:rPr lang="fr-FR" sz="2800" dirty="0">
                <a:latin typeface="Times New Roman" pitchFamily="18" charset="0"/>
                <a:cs typeface="Times New Roman" pitchFamily="18" charset="0"/>
              </a:rPr>
              <a:t>Couche 3 : Serveur d’application</a:t>
            </a:r>
            <a:endParaRPr lang="en-US" sz="2800" dirty="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z="4000" b="1" u="sng" dirty="0" smtClean="0">
                <a:latin typeface="Times New Roman" panose="02020603050405020304" pitchFamily="18" charset="0"/>
                <a:cs typeface="Times New Roman" panose="02020603050405020304" pitchFamily="18" charset="0"/>
              </a:rPr>
              <a:t>Couche 2 : Conteneur web</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endParaRPr lang="fr-FR" dirty="0" smtClean="0"/>
          </a:p>
          <a:p>
            <a:pPr>
              <a:buNone/>
            </a:pPr>
            <a:endParaRPr lang="fr-FR" dirty="0"/>
          </a:p>
          <a:p>
            <a:pPr>
              <a:buNone/>
            </a:pPr>
            <a:r>
              <a:rPr lang="fr-FR" sz="2800" dirty="0" smtClean="0">
                <a:latin typeface="Times New Roman" pitchFamily="18" charset="0"/>
                <a:cs typeface="Times New Roman" pitchFamily="18" charset="0"/>
              </a:rPr>
              <a:t>Permet </a:t>
            </a:r>
            <a:r>
              <a:rPr lang="fr-FR" sz="2800" dirty="0">
                <a:latin typeface="Times New Roman" pitchFamily="18" charset="0"/>
                <a:cs typeface="Times New Roman" pitchFamily="18" charset="0"/>
              </a:rPr>
              <a:t>d’exécuter des programmes écrits avec des langages de </a:t>
            </a:r>
            <a:r>
              <a:rPr lang="fr-FR" sz="2800" dirty="0" smtClean="0">
                <a:latin typeface="Times New Roman" pitchFamily="18" charset="0"/>
                <a:cs typeface="Times New Roman" pitchFamily="18" charset="0"/>
              </a:rPr>
              <a:t>programmation( </a:t>
            </a:r>
            <a:r>
              <a:rPr lang="fr-FR" sz="2800" dirty="0">
                <a:latin typeface="Times New Roman" pitchFamily="18" charset="0"/>
                <a:cs typeface="Times New Roman" pitchFamily="18" charset="0"/>
              </a:rPr>
              <a:t>java, </a:t>
            </a:r>
            <a:r>
              <a:rPr lang="fr-FR" sz="2800" dirty="0" err="1">
                <a:latin typeface="Times New Roman" pitchFamily="18" charset="0"/>
                <a:cs typeface="Times New Roman" pitchFamily="18" charset="0"/>
              </a:rPr>
              <a:t>php</a:t>
            </a:r>
            <a:r>
              <a:rPr lang="fr-FR" sz="2800" dirty="0">
                <a:latin typeface="Times New Roman" pitchFamily="18" charset="0"/>
                <a:cs typeface="Times New Roman" pitchFamily="18" charset="0"/>
              </a:rPr>
              <a:t>, C# ou autres ) dans le serveur web</a:t>
            </a:r>
            <a:r>
              <a:rPr lang="fr-FR"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FR" sz="3600" b="1" dirty="0">
                <a:latin typeface="Times New Roman" panose="02020603050405020304" pitchFamily="18" charset="0"/>
                <a:cs typeface="Times New Roman" panose="02020603050405020304" pitchFamily="18" charset="0"/>
              </a:rPr>
              <a:t>Exemple de conteneurs web</a:t>
            </a:r>
            <a:r>
              <a:rPr lang="en-US" sz="3600" dirty="0"/>
              <a:t/>
            </a:r>
            <a:br>
              <a:rPr lang="en-US" sz="3600" dirty="0"/>
            </a:br>
            <a:endParaRPr lang="en-US" sz="3600" dirty="0"/>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3553" name="Picture 17" descr="Exemple de conteneurs web">
            <a:hlinkClick r:id="rId2"/>
          </p:cNvPr>
          <p:cNvPicPr>
            <a:picLocks noChangeAspect="1" noChangeArrowheads="1"/>
          </p:cNvPicPr>
          <p:nvPr/>
        </p:nvPicPr>
        <p:blipFill>
          <a:blip r:embed="rId3" cstate="print"/>
          <a:srcRect/>
          <a:stretch>
            <a:fillRect/>
          </a:stretch>
        </p:blipFill>
        <p:spPr bwMode="auto">
          <a:xfrm>
            <a:off x="1714480" y="2571744"/>
            <a:ext cx="5372100" cy="2371725"/>
          </a:xfrm>
          <a:prstGeom prst="rect">
            <a:avLst/>
          </a:prstGeom>
          <a:noFill/>
        </p:spPr>
      </p:pic>
      <p:sp>
        <p:nvSpPr>
          <p:cNvPr id="23555" name="Rectangle 3"/>
          <p:cNvSpPr>
            <a:spLocks noChangeArrowheads="1"/>
          </p:cNvSpPr>
          <p:nvPr/>
        </p:nvSpPr>
        <p:spPr bwMode="auto">
          <a:xfrm>
            <a:off x="0" y="2828925"/>
            <a:ext cx="9144000" cy="0"/>
          </a:xfrm>
          <a:prstGeom prst="rect">
            <a:avLst/>
          </a:prstGeom>
          <a:solidFill>
            <a:srgbClr val="F1F1F1"/>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lstStyle/>
          <a:p>
            <a:pPr>
              <a:buNone/>
            </a:pPr>
            <a:r>
              <a:rPr lang="en-US" dirty="0">
                <a:latin typeface="Times New Roman" pitchFamily="18" charset="0"/>
                <a:cs typeface="Times New Roman" pitchFamily="18" charset="0"/>
              </a:rPr>
              <a:t>L</a:t>
            </a:r>
            <a:r>
              <a:rPr lang="fr-FR" dirty="0" smtClean="0">
                <a:latin typeface="Times New Roman" pitchFamily="18" charset="0"/>
                <a:cs typeface="Times New Roman" pitchFamily="18" charset="0"/>
              </a:rPr>
              <a:t>e serveur </a:t>
            </a:r>
            <a:r>
              <a:rPr lang="fr-FR" dirty="0" err="1" smtClean="0">
                <a:latin typeface="Times New Roman" pitchFamily="18" charset="0"/>
                <a:cs typeface="Times New Roman" pitchFamily="18" charset="0"/>
              </a:rPr>
              <a:t>Tomcat</a:t>
            </a:r>
            <a:r>
              <a:rPr lang="fr-FR" dirty="0" smtClean="0">
                <a:latin typeface="Times New Roman" pitchFamily="18" charset="0"/>
                <a:cs typeface="Times New Roman" pitchFamily="18" charset="0"/>
              </a:rPr>
              <a:t> qui est un conteneur web java </a:t>
            </a:r>
            <a:endParaRPr lang="en-US" dirty="0">
              <a:latin typeface="Times New Roman" pitchFamily="18" charset="0"/>
              <a:cs typeface="Times New Roman" pitchFamily="18" charset="0"/>
            </a:endParaRPr>
          </a:p>
        </p:txBody>
      </p:sp>
      <p:pic>
        <p:nvPicPr>
          <p:cNvPr id="4" name="Picture 3" descr="Architecture conteneur web java">
            <a:hlinkClick r:id="rId2"/>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792" y="2266964"/>
            <a:ext cx="3228975" cy="3162300"/>
          </a:xfrm>
          <a:prstGeom prst="rect">
            <a:avLst/>
          </a:prstGeom>
          <a:noFill/>
          <a:ln>
            <a:noFill/>
          </a:ln>
        </p:spPr>
      </p:pic>
      <p:sp>
        <p:nvSpPr>
          <p:cNvPr id="24577" name="Rectangle 1"/>
          <p:cNvSpPr>
            <a:spLocks noChangeArrowheads="1"/>
          </p:cNvSpPr>
          <p:nvPr/>
        </p:nvSpPr>
        <p:spPr bwMode="auto">
          <a:xfrm>
            <a:off x="2714612" y="5429264"/>
            <a:ext cx="321471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dirty="0" smtClean="0">
                <a:ln>
                  <a:noFill/>
                </a:ln>
                <a:solidFill>
                  <a:srgbClr val="333333"/>
                </a:solidFill>
                <a:effectLst/>
                <a:latin typeface="Calibri" pitchFamily="34" charset="0"/>
                <a:ea typeface="Times New Roman" pitchFamily="18" charset="0"/>
                <a:cs typeface="Arial" pitchFamily="34" charset="0"/>
              </a:rPr>
              <a:t>         Architecture conteneur web java</a:t>
            </a:r>
            <a:endParaRPr kumimoji="0" lang="fr-FR" sz="1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b="1" dirty="0" smtClean="0">
                <a:latin typeface="Times New Roman" pitchFamily="18" charset="0"/>
                <a:cs typeface="Times New Roman" pitchFamily="18" charset="0"/>
              </a:rPr>
              <a:t>Le conteneur web </a:t>
            </a:r>
            <a:r>
              <a:rPr lang="fr-FR" sz="3600" b="1" dirty="0" err="1" smtClean="0">
                <a:latin typeface="Times New Roman" pitchFamily="18" charset="0"/>
                <a:cs typeface="Times New Roman" pitchFamily="18" charset="0"/>
              </a:rPr>
              <a:t>Tomcat</a:t>
            </a:r>
            <a:r>
              <a:rPr lang="fr-FR" sz="3600" b="1" dirty="0" smtClean="0">
                <a:latin typeface="Times New Roman" pitchFamily="18" charset="0"/>
                <a:cs typeface="Times New Roman" pitchFamily="18" charset="0"/>
              </a:rPr>
              <a:t> est composé:</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fr-FR" dirty="0" smtClean="0"/>
          </a:p>
          <a:p>
            <a:endParaRPr lang="fr-FR" dirty="0" smtClean="0"/>
          </a:p>
          <a:p>
            <a:r>
              <a:rPr lang="fr-FR" sz="2800" dirty="0" smtClean="0">
                <a:latin typeface="Times New Roman" pitchFamily="18" charset="0"/>
                <a:cs typeface="Times New Roman" pitchFamily="18" charset="0"/>
              </a:rPr>
              <a:t>un moteur </a:t>
            </a:r>
            <a:r>
              <a:rPr lang="fr-FR" sz="2800" dirty="0" err="1" smtClean="0">
                <a:latin typeface="Times New Roman" pitchFamily="18" charset="0"/>
                <a:cs typeface="Times New Roman" pitchFamily="18" charset="0"/>
              </a:rPr>
              <a:t>jsp</a:t>
            </a:r>
            <a:endParaRPr lang="fr-FR" sz="2800" dirty="0" smtClean="0">
              <a:latin typeface="Times New Roman" pitchFamily="18" charset="0"/>
              <a:cs typeface="Times New Roman" pitchFamily="18" charset="0"/>
            </a:endParaRPr>
          </a:p>
          <a:p>
            <a:r>
              <a:rPr lang="fr-FR" sz="2800" dirty="0" smtClean="0">
                <a:latin typeface="Times New Roman" pitchFamily="18" charset="0"/>
                <a:cs typeface="Times New Roman" pitchFamily="18" charset="0"/>
              </a:rPr>
              <a:t>un moteur </a:t>
            </a:r>
            <a:r>
              <a:rPr lang="fr-FR" sz="2800" dirty="0" err="1" smtClean="0">
                <a:latin typeface="Times New Roman" pitchFamily="18" charset="0"/>
                <a:cs typeface="Times New Roman" pitchFamily="18" charset="0"/>
              </a:rPr>
              <a:t>servlet</a:t>
            </a:r>
            <a:endParaRPr lang="fr-FR" sz="2800" dirty="0" smtClean="0">
              <a:latin typeface="Times New Roman" pitchFamily="18" charset="0"/>
              <a:cs typeface="Times New Roman" pitchFamily="18" charset="0"/>
            </a:endParaRPr>
          </a:p>
          <a:p>
            <a:r>
              <a:rPr lang="fr-FR" sz="2800" dirty="0" smtClean="0">
                <a:latin typeface="Times New Roman" pitchFamily="18" charset="0"/>
                <a:cs typeface="Times New Roman" pitchFamily="18" charset="0"/>
              </a:rPr>
              <a:t>un descripteur de déploiement pour les modules web de type </a:t>
            </a:r>
            <a:r>
              <a:rPr lang="fr-FR" sz="2800" dirty="0" err="1" smtClean="0">
                <a:latin typeface="Times New Roman" pitchFamily="18" charset="0"/>
                <a:cs typeface="Times New Roman" pitchFamily="18" charset="0"/>
              </a:rPr>
              <a:t>war</a:t>
            </a:r>
            <a:r>
              <a:rPr lang="fr-FR" sz="2800" dirty="0" smtClean="0">
                <a:latin typeface="Times New Roman" pitchFamily="18" charset="0"/>
                <a:cs typeface="Times New Roman" pitchFamily="18" charset="0"/>
              </a:rPr>
              <a:t/>
            </a:r>
            <a:br>
              <a:rPr lang="fr-FR" sz="2800" dirty="0" smtClean="0">
                <a:latin typeface="Times New Roman" pitchFamily="18" charset="0"/>
                <a:cs typeface="Times New Roman" pitchFamily="18" charset="0"/>
              </a:rPr>
            </a:br>
            <a:r>
              <a:rPr lang="fr-FR" sz="2800" dirty="0" smtClean="0">
                <a:latin typeface="Times New Roman" pitchFamily="18" charset="0"/>
                <a:cs typeface="Times New Roman" pitchFamily="18" charset="0"/>
              </a:rPr>
              <a:t> </a:t>
            </a:r>
            <a:r>
              <a:rPr lang="fr-FR" dirty="0" smtClean="0"/>
              <a:t/>
            </a:r>
            <a:br>
              <a:rPr lang="fr-FR" dirty="0" smtClean="0"/>
            </a:b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1044</TotalTime>
  <Words>1112</Words>
  <Application>Microsoft Office PowerPoint</Application>
  <PresentationFormat>On-screen Show (4:3)</PresentationFormat>
  <Paragraphs>165</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 New Roman</vt:lpstr>
      <vt:lpstr>Office Theme</vt:lpstr>
      <vt:lpstr>Tomcat Apache Serveur</vt:lpstr>
      <vt:lpstr>Quelle est la différence entre un serveur web et un serveur d’application ? </vt:lpstr>
      <vt:lpstr>Couche 1 : Serveur web Http </vt:lpstr>
      <vt:lpstr>PowerPoint Presentation</vt:lpstr>
      <vt:lpstr>Quelle est la différence entre un serveur web et un serveur d’application ? </vt:lpstr>
      <vt:lpstr>Couche 2 : Conteneur web </vt:lpstr>
      <vt:lpstr>Exemple de conteneurs web </vt:lpstr>
      <vt:lpstr>PowerPoint Presentation</vt:lpstr>
      <vt:lpstr>Le conteneur web Tomcat est composé:</vt:lpstr>
      <vt:lpstr>Quelle est la différence entre un serveur web et un serveur d’application ? </vt:lpstr>
      <vt:lpstr>PowerPoint Presentation</vt:lpstr>
      <vt:lpstr>          Architecture serveur d’application java jee </vt:lpstr>
      <vt:lpstr>Tomcat un serveur d'applications:</vt:lpstr>
      <vt:lpstr>Serveur web / serveur d'applications </vt:lpstr>
      <vt:lpstr>Tomcat : un serveur d'applications Java </vt:lpstr>
      <vt:lpstr>Installation de Tomcat (Windows &amp; Linux)</vt:lpstr>
      <vt:lpstr>Installation sous Linux  </vt:lpstr>
      <vt:lpstr>Installation sous Windows </vt:lpstr>
      <vt:lpstr>PowerPoint Presentation</vt:lpstr>
      <vt:lpstr>PowerPoint Presentation</vt:lpstr>
      <vt:lpstr>Les répertoires</vt:lpstr>
      <vt:lpstr>Tomcat &amp; Eclipse</vt:lpstr>
      <vt:lpstr>Plug-in Tomcat  </vt:lpstr>
      <vt:lpstr> Apache Tomcat – TomEE sur Linux Ubuntu ou compatibles  </vt:lpstr>
      <vt:lpstr>J2EE</vt:lpstr>
      <vt:lpstr>Les API de J2EE </vt:lpstr>
      <vt:lpstr>Les conteneurs</vt:lpstr>
      <vt:lpstr>Les services proposés par la plate-forme J2EE</vt:lpstr>
      <vt:lpstr>Fin.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Tomcat</dc:title>
  <dc:creator>CJHajj</dc:creator>
  <cp:lastModifiedBy>chantal</cp:lastModifiedBy>
  <cp:revision>88</cp:revision>
  <dcterms:created xsi:type="dcterms:W3CDTF">2018-02-22T06:28:39Z</dcterms:created>
  <dcterms:modified xsi:type="dcterms:W3CDTF">2018-04-30T15:55:58Z</dcterms:modified>
</cp:coreProperties>
</file>