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4" r:id="rId6"/>
    <p:sldId id="265" r:id="rId7"/>
    <p:sldId id="267" r:id="rId8"/>
    <p:sldId id="266" r:id="rId9"/>
    <p:sldId id="269" r:id="rId10"/>
    <p:sldId id="268" r:id="rId11"/>
    <p:sldId id="262" r:id="rId12"/>
    <p:sldId id="263" r:id="rId13"/>
    <p:sldId id="260"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42552A-5181-404D-8A92-1BA68E05DD46}">
          <p14:sldIdLst>
            <p14:sldId id="256"/>
            <p14:sldId id="257"/>
            <p14:sldId id="258"/>
            <p14:sldId id="259"/>
            <p14:sldId id="264"/>
            <p14:sldId id="265"/>
            <p14:sldId id="267"/>
            <p14:sldId id="266"/>
            <p14:sldId id="269"/>
            <p14:sldId id="268"/>
            <p14:sldId id="262"/>
            <p14:sldId id="263"/>
            <p14:sldId id="260"/>
            <p14:sldId id="27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5CCE3-32E9-4383-8192-24AEAC9DFC0D}" type="datetimeFigureOut">
              <a:rPr lang="en-GB" smtClean="0"/>
              <a:t>23/06/2021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2D9C0-54B5-4DF2-9FF2-F71E78A69050}" type="slidenum">
              <a:rPr lang="en-GB" smtClean="0"/>
              <a:t>‹#›</a:t>
            </a:fld>
            <a:endParaRPr lang="en-GB"/>
          </a:p>
        </p:txBody>
      </p:sp>
    </p:spTree>
    <p:extLst>
      <p:ext uri="{BB962C8B-B14F-4D97-AF65-F5344CB8AC3E}">
        <p14:creationId xmlns:p14="http://schemas.microsoft.com/office/powerpoint/2010/main" val="73022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DC963FB-032F-4CEB-B420-D987E777B303}" type="datetime1">
              <a:rPr lang="en-GB" smtClean="0"/>
              <a:t>23/06/2021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17710828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08108-1E14-42D9-918E-FF8B60068CD1}" type="datetime1">
              <a:rPr lang="en-GB" smtClean="0"/>
              <a:t>23/06/2021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387471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B0E4A-0EDB-4343-BFE8-3A284B809496}" type="datetime1">
              <a:rPr lang="en-GB" smtClean="0"/>
              <a:t>23/06/2021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205180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CE4B7C-03F5-48F6-9D99-B52F65AD1C62}" type="datetime1">
              <a:rPr lang="en-GB" smtClean="0"/>
              <a:t>23/06/2021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145690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8EFB7A0-45E5-46A4-BF93-F61A35A5F9A2}" type="datetime1">
              <a:rPr lang="en-GB" smtClean="0"/>
              <a:t>23/06/2021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8231286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7EB4E26-D2E1-4C85-8588-03A7805C3C21}" type="datetime1">
              <a:rPr lang="en-GB" smtClean="0"/>
              <a:t>23/06/2021</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202779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CF72A5D-7A94-45EB-9195-F99E4701A28F}" type="datetime1">
              <a:rPr lang="en-GB" smtClean="0"/>
              <a:t>23/06/2021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60DE42-D7FA-45EA-952B-B02B12CBB6F3}"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9301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DD9BA1-8D1C-4FFB-8B99-99EF7B777E3B}" type="datetime1">
              <a:rPr lang="en-GB" smtClean="0"/>
              <a:t>23/06/2021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354395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50ECA-AEB5-4AF7-ABB4-C7F43B0CA52C}" type="datetime1">
              <a:rPr lang="en-GB" smtClean="0"/>
              <a:t>23/06/2021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398956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0A39EFC-1189-4B3B-AB2F-86C54853FECB}" type="datetime1">
              <a:rPr lang="en-GB" smtClean="0"/>
              <a:t>23/06/2021</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56321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46FE27A-D022-486C-8A84-82C73E0CFF1A}" type="datetime1">
              <a:rPr lang="en-GB" smtClean="0"/>
              <a:t>23/06/2021</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A760DE42-D7FA-45EA-952B-B02B12CBB6F3}" type="slidenum">
              <a:rPr lang="en-GB" smtClean="0"/>
              <a:t>‹#›</a:t>
            </a:fld>
            <a:endParaRPr lang="en-GB"/>
          </a:p>
        </p:txBody>
      </p:sp>
    </p:spTree>
    <p:extLst>
      <p:ext uri="{BB962C8B-B14F-4D97-AF65-F5344CB8AC3E}">
        <p14:creationId xmlns:p14="http://schemas.microsoft.com/office/powerpoint/2010/main" val="422555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2FD0B7E-1AB0-43B0-8E97-D7189F729AB8}" type="datetime1">
              <a:rPr lang="en-GB" smtClean="0"/>
              <a:t>23/06/2021</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60DE42-D7FA-45EA-952B-B02B12CBB6F3}" type="slidenum">
              <a:rPr lang="en-GB" smtClean="0"/>
              <a:t>‹#›</a:t>
            </a:fld>
            <a:endParaRPr lang="en-GB"/>
          </a:p>
        </p:txBody>
      </p:sp>
    </p:spTree>
    <p:extLst>
      <p:ext uri="{BB962C8B-B14F-4D97-AF65-F5344CB8AC3E}">
        <p14:creationId xmlns:p14="http://schemas.microsoft.com/office/powerpoint/2010/main" val="12424618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48CE3-F09A-4B5D-838F-05A34CF93D8A}"/>
              </a:ext>
            </a:extLst>
          </p:cNvPr>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800" b="0" u="none" strike="noStrike" kern="1200" cap="all" spc="200" baseline="0" dirty="0">
                <a:solidFill>
                  <a:srgbClr val="FFFFFF"/>
                </a:solidFill>
                <a:latin typeface="+mj-lt"/>
                <a:ea typeface="+mj-ea"/>
                <a:cs typeface="+mj-cs"/>
              </a:rPr>
              <a:t>Seminar:	        Advanced Topics in Animation</a:t>
            </a:r>
            <a:endParaRPr lang="en-US" sz="2800" b="1" kern="1200" cap="all" spc="200" baseline="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3781C83E-5158-4A79-9F4D-F63D9EA0215B}"/>
              </a:ext>
            </a:extLst>
          </p:cNvPr>
          <p:cNvSpPr>
            <a:spLocks noGrp="1"/>
          </p:cNvSpPr>
          <p:nvPr>
            <p:ph type="subTitle" idx="1"/>
          </p:nvPr>
        </p:nvSpPr>
        <p:spPr>
          <a:xfrm>
            <a:off x="5591695" y="1402080"/>
            <a:ext cx="5320696" cy="4053840"/>
          </a:xfrm>
        </p:spPr>
        <p:txBody>
          <a:bodyPr vert="horz" lIns="91440" tIns="45720" rIns="91440" bIns="45720" rtlCol="0" anchor="ctr">
            <a:normAutofit/>
          </a:bodyPr>
          <a:lstStyle/>
          <a:p>
            <a:pPr indent="-228600" algn="l">
              <a:buFont typeface="Arial" panose="020B0604020202020204" pitchFamily="34" charset="0"/>
              <a:buChar char="•"/>
            </a:pPr>
            <a:endParaRPr lang="en-US" b="0" i="0" u="none" strike="noStrike" baseline="0" dirty="0">
              <a:solidFill>
                <a:schemeClr val="tx1">
                  <a:lumMod val="85000"/>
                  <a:lumOff val="15000"/>
                </a:schemeClr>
              </a:solidFill>
            </a:endParaRPr>
          </a:p>
          <a:p>
            <a:pPr indent="-228600" algn="l">
              <a:buFont typeface="Arial" panose="020B0604020202020204" pitchFamily="34" charset="0"/>
              <a:buChar char="•"/>
            </a:pPr>
            <a:r>
              <a:rPr lang="en-US" dirty="0">
                <a:solidFill>
                  <a:schemeClr val="tx1">
                    <a:lumMod val="85000"/>
                    <a:lumOff val="15000"/>
                  </a:schemeClr>
                </a:solidFill>
              </a:rPr>
              <a:t>Presenter: 	Alhajras Algdairy</a:t>
            </a:r>
          </a:p>
          <a:p>
            <a:pPr indent="-228600" algn="l">
              <a:buFont typeface="Arial" panose="020B0604020202020204" pitchFamily="34" charset="0"/>
              <a:buChar char="•"/>
            </a:pPr>
            <a:r>
              <a:rPr lang="en-US" dirty="0">
                <a:solidFill>
                  <a:schemeClr val="tx1">
                    <a:lumMod val="85000"/>
                    <a:lumOff val="15000"/>
                  </a:schemeClr>
                </a:solidFill>
              </a:rPr>
              <a:t>Instructor:	Dr.-Ing. Matthias </a:t>
            </a:r>
            <a:r>
              <a:rPr lang="en-US" dirty="0" err="1">
                <a:solidFill>
                  <a:schemeClr val="tx1">
                    <a:lumMod val="85000"/>
                    <a:lumOff val="15000"/>
                  </a:schemeClr>
                </a:solidFill>
              </a:rPr>
              <a:t>Teschner</a:t>
            </a:r>
            <a:endParaRPr lang="en-US" dirty="0">
              <a:solidFill>
                <a:schemeClr val="tx1">
                  <a:lumMod val="85000"/>
                  <a:lumOff val="15000"/>
                </a:schemeClr>
              </a:solidFill>
            </a:endParaRPr>
          </a:p>
          <a:p>
            <a:pPr indent="-228600" algn="l">
              <a:buFont typeface="Arial" panose="020B0604020202020204" pitchFamily="34" charset="0"/>
              <a:buChar char="•"/>
            </a:pPr>
            <a:r>
              <a:rPr lang="en-US" dirty="0">
                <a:solidFill>
                  <a:schemeClr val="tx1">
                    <a:lumMod val="85000"/>
                    <a:lumOff val="15000"/>
                  </a:schemeClr>
                </a:solidFill>
              </a:rPr>
              <a:t>University:	University of Freiburg</a:t>
            </a:r>
          </a:p>
          <a:p>
            <a:pPr indent="-228600" algn="l">
              <a:buFont typeface="Arial" panose="020B0604020202020204" pitchFamily="34" charset="0"/>
              <a:buChar char="•"/>
            </a:pPr>
            <a:endParaRPr lang="en-US" dirty="0">
              <a:solidFill>
                <a:schemeClr val="tx1">
                  <a:lumMod val="85000"/>
                  <a:lumOff val="15000"/>
                </a:schemeClr>
              </a:solidFill>
            </a:endParaRPr>
          </a:p>
        </p:txBody>
      </p:sp>
      <p:sp>
        <p:nvSpPr>
          <p:cNvPr id="7" name="Date Placeholder 6">
            <a:extLst>
              <a:ext uri="{FF2B5EF4-FFF2-40B4-BE49-F238E27FC236}">
                <a16:creationId xmlns:a16="http://schemas.microsoft.com/office/drawing/2014/main" id="{057322C3-EAAA-4DDA-8900-254D576A3678}"/>
              </a:ext>
            </a:extLst>
          </p:cNvPr>
          <p:cNvSpPr>
            <a:spLocks noGrp="1"/>
          </p:cNvSpPr>
          <p:nvPr>
            <p:ph type="dt" sz="half" idx="10"/>
          </p:nvPr>
        </p:nvSpPr>
        <p:spPr>
          <a:xfrm>
            <a:off x="470275" y="6236208"/>
            <a:ext cx="2286000" cy="323968"/>
          </a:xfrm>
        </p:spPr>
        <p:txBody>
          <a:bodyPr vert="horz" lIns="91440" tIns="45720" rIns="91440" bIns="45720" rtlCol="0" anchor="ctr">
            <a:normAutofit/>
          </a:bodyPr>
          <a:lstStyle/>
          <a:p>
            <a:pPr>
              <a:spcAft>
                <a:spcPts val="600"/>
              </a:spcAft>
            </a:pPr>
            <a:fld id="{76A7826F-189A-4567-8923-1E401C660D36}" type="datetime1">
              <a:rPr lang="en-US">
                <a:solidFill>
                  <a:schemeClr val="bg1">
                    <a:alpha val="70000"/>
                  </a:schemeClr>
                </a:solidFill>
              </a:rPr>
              <a:pPr>
                <a:spcAft>
                  <a:spcPts val="600"/>
                </a:spcAft>
              </a:pPr>
              <a:t>6/23/2021</a:t>
            </a:fld>
            <a:endParaRPr lang="en-US">
              <a:solidFill>
                <a:schemeClr val="bg1">
                  <a:alpha val="70000"/>
                </a:schemeClr>
              </a:solidFill>
            </a:endParaRPr>
          </a:p>
        </p:txBody>
      </p:sp>
      <p:sp>
        <p:nvSpPr>
          <p:cNvPr id="8" name="Slide Number Placeholder 7">
            <a:extLst>
              <a:ext uri="{FF2B5EF4-FFF2-40B4-BE49-F238E27FC236}">
                <a16:creationId xmlns:a16="http://schemas.microsoft.com/office/drawing/2014/main" id="{B4025422-2DE2-4D3D-90E0-E3F12A050D6A}"/>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A760DE42-D7FA-45EA-952B-B02B12CBB6F3}" type="slidenum">
              <a:rPr lang="en-US" kern="1200" spc="0" baseline="0" dirty="0">
                <a:solidFill>
                  <a:srgbClr val="FFFFFF"/>
                </a:solidFill>
                <a:latin typeface="+mn-lt"/>
                <a:ea typeface="+mn-ea"/>
                <a:cs typeface="+mn-cs"/>
              </a:rPr>
              <a:pPr>
                <a:lnSpc>
                  <a:spcPct val="90000"/>
                </a:lnSpc>
                <a:spcAft>
                  <a:spcPts val="600"/>
                </a:spcAft>
              </a:pPr>
              <a:t>1</a:t>
            </a:fld>
            <a:endParaRPr lang="en-US" kern="1200" spc="0" baseline="0" dirty="0">
              <a:solidFill>
                <a:srgbClr val="FFFFFF"/>
              </a:solidFill>
              <a:latin typeface="+mn-lt"/>
              <a:ea typeface="+mn-ea"/>
              <a:cs typeface="+mn-cs"/>
            </a:endParaRPr>
          </a:p>
        </p:txBody>
      </p:sp>
      <p:pic>
        <p:nvPicPr>
          <p:cNvPr id="6" name="Picture 5" descr="Logo&#10;&#10;Description automatically generated">
            <a:extLst>
              <a:ext uri="{FF2B5EF4-FFF2-40B4-BE49-F238E27FC236}">
                <a16:creationId xmlns:a16="http://schemas.microsoft.com/office/drawing/2014/main" id="{9AA16CE7-54BB-47A1-93C9-521CD3F76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15114958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F7CB-6B09-4329-8E90-3FE815DCCE3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6362A67-CAD8-4ED0-828D-B1CC1EBE7E15}"/>
              </a:ext>
            </a:extLst>
          </p:cNvPr>
          <p:cNvSpPr>
            <a:spLocks noGrp="1"/>
          </p:cNvSpPr>
          <p:nvPr>
            <p:ph idx="1"/>
          </p:nvPr>
        </p:nvSpPr>
        <p:spPr/>
        <p:txBody>
          <a:bodyPr/>
          <a:lstStyle/>
          <a:p>
            <a:r>
              <a:rPr lang="en-GB" dirty="0"/>
              <a:t>For a binary BVH that stores a single primitive in each leaf, the total number of nodes is </a:t>
            </a:r>
            <a:r>
              <a:rPr lang="en-GB" b="1" dirty="0"/>
              <a:t>2n -1</a:t>
            </a:r>
          </a:p>
          <a:p>
            <a:pPr algn="l"/>
            <a:r>
              <a:rPr lang="en-GB" sz="1800" b="0" i="0" u="none" strike="noStrike" baseline="0" dirty="0">
                <a:solidFill>
                  <a:srgbClr val="212529"/>
                </a:solidFill>
                <a:latin typeface="Domine-Regular"/>
              </a:rPr>
              <a:t>where is the number of </a:t>
            </a:r>
            <a:r>
              <a:rPr lang="en-GB" sz="1800" b="1" i="0" u="none" strike="noStrike" baseline="0" dirty="0">
                <a:solidFill>
                  <a:srgbClr val="212529"/>
                </a:solidFill>
                <a:latin typeface="Domine-Regular"/>
              </a:rPr>
              <a:t>n</a:t>
            </a:r>
            <a:r>
              <a:rPr lang="en-GB" sz="1800" b="0" i="0" u="none" strike="noStrike" baseline="0" dirty="0">
                <a:solidFill>
                  <a:srgbClr val="212529"/>
                </a:solidFill>
                <a:latin typeface="Domine-Regular"/>
              </a:rPr>
              <a:t> primitives. There will be leaf nodes and </a:t>
            </a:r>
            <a:r>
              <a:rPr lang="en-GB" sz="1800" b="1" i="0" u="none" strike="noStrike" baseline="0" dirty="0">
                <a:solidFill>
                  <a:srgbClr val="212529"/>
                </a:solidFill>
                <a:latin typeface="Domine-Regular"/>
              </a:rPr>
              <a:t>n-1</a:t>
            </a:r>
            <a:r>
              <a:rPr lang="en-GB" sz="1800" b="0" i="0" u="none" strike="noStrike" baseline="0" dirty="0">
                <a:solidFill>
                  <a:srgbClr val="212529"/>
                </a:solidFill>
                <a:latin typeface="Domine-Regular"/>
              </a:rPr>
              <a:t> interior nodes</a:t>
            </a:r>
          </a:p>
          <a:p>
            <a:pPr algn="l"/>
            <a:r>
              <a:rPr lang="en-GB" sz="1800" b="0" i="0" u="none" strike="noStrike" baseline="0" dirty="0">
                <a:solidFill>
                  <a:srgbClr val="212529"/>
                </a:solidFill>
                <a:latin typeface="Domine-Regular"/>
              </a:rPr>
              <a:t>four algorithms to use when partitioning primitives to build the tree</a:t>
            </a:r>
            <a:r>
              <a:rPr lang="en-GB" sz="1800" b="0" i="0" u="none" strike="noStrike" baseline="0">
                <a:solidFill>
                  <a:srgbClr val="212529"/>
                </a:solidFill>
                <a:latin typeface="Domine-Regular"/>
              </a:rPr>
              <a:t>, </a:t>
            </a:r>
            <a:r>
              <a:rPr lang="en-GB" sz="1800" b="0" i="0" u="none" strike="noStrike" baseline="0">
                <a:solidFill>
                  <a:srgbClr val="212529"/>
                </a:solidFill>
                <a:latin typeface="RobotoMono-Regular"/>
              </a:rPr>
              <a:t>Split Methods </a:t>
            </a:r>
            <a:r>
              <a:rPr lang="en-GB" sz="1800" b="0" i="0" u="none" strike="noStrike" baseline="0" dirty="0">
                <a:solidFill>
                  <a:srgbClr val="212529"/>
                </a:solidFill>
                <a:latin typeface="Domine-Regular"/>
              </a:rPr>
              <a:t>: </a:t>
            </a:r>
            <a:r>
              <a:rPr lang="en-GB" sz="1800" b="0" i="0" u="none" strike="noStrike" baseline="0" dirty="0">
                <a:solidFill>
                  <a:srgbClr val="212529"/>
                </a:solidFill>
                <a:latin typeface="RobotoMono-Regular"/>
              </a:rPr>
              <a:t>SAH, HLBVH, Middle, </a:t>
            </a:r>
            <a:r>
              <a:rPr lang="en-GB" sz="1800" b="0" i="0" u="none" strike="noStrike" baseline="0" dirty="0" err="1">
                <a:solidFill>
                  <a:srgbClr val="212529"/>
                </a:solidFill>
                <a:latin typeface="RobotoMono-Regular"/>
              </a:rPr>
              <a:t>EqualCounts</a:t>
            </a:r>
            <a:endParaRPr lang="en-GB" dirty="0"/>
          </a:p>
        </p:txBody>
      </p:sp>
      <p:sp>
        <p:nvSpPr>
          <p:cNvPr id="4" name="Date Placeholder 3">
            <a:extLst>
              <a:ext uri="{FF2B5EF4-FFF2-40B4-BE49-F238E27FC236}">
                <a16:creationId xmlns:a16="http://schemas.microsoft.com/office/drawing/2014/main" id="{571CD66F-EF67-41FB-B35B-6100A5BE1619}"/>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16B656D5-B4A4-4EB3-BA55-B6CAE3A75EFC}"/>
              </a:ext>
            </a:extLst>
          </p:cNvPr>
          <p:cNvSpPr>
            <a:spLocks noGrp="1"/>
          </p:cNvSpPr>
          <p:nvPr>
            <p:ph type="sldNum" sz="quarter" idx="12"/>
          </p:nvPr>
        </p:nvSpPr>
        <p:spPr/>
        <p:txBody>
          <a:bodyPr/>
          <a:lstStyle/>
          <a:p>
            <a:fld id="{A760DE42-D7FA-45EA-952B-B02B12CBB6F3}" type="slidenum">
              <a:rPr lang="en-GB" smtClean="0"/>
              <a:t>10</a:t>
            </a:fld>
            <a:endParaRPr lang="en-GB"/>
          </a:p>
        </p:txBody>
      </p:sp>
    </p:spTree>
    <p:extLst>
      <p:ext uri="{BB962C8B-B14F-4D97-AF65-F5344CB8AC3E}">
        <p14:creationId xmlns:p14="http://schemas.microsoft.com/office/powerpoint/2010/main" val="413585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DE54-0998-474A-A3A0-BFE8CB5CB5B1}"/>
              </a:ext>
            </a:extLst>
          </p:cNvPr>
          <p:cNvSpPr>
            <a:spLocks noGrp="1"/>
          </p:cNvSpPr>
          <p:nvPr>
            <p:ph type="title"/>
          </p:nvPr>
        </p:nvSpPr>
        <p:spPr/>
        <p:txBody>
          <a:bodyPr/>
          <a:lstStyle/>
          <a:p>
            <a:r>
              <a:rPr lang="en-GB" dirty="0"/>
              <a:t>Final result and goal</a:t>
            </a:r>
          </a:p>
        </p:txBody>
      </p:sp>
      <p:sp>
        <p:nvSpPr>
          <p:cNvPr id="3" name="Content Placeholder 2">
            <a:extLst>
              <a:ext uri="{FF2B5EF4-FFF2-40B4-BE49-F238E27FC236}">
                <a16:creationId xmlns:a16="http://schemas.microsoft.com/office/drawing/2014/main" id="{76DFFE26-F08B-4632-8B45-B23DD40C6C3A}"/>
              </a:ext>
            </a:extLst>
          </p:cNvPr>
          <p:cNvSpPr>
            <a:spLocks noGrp="1"/>
          </p:cNvSpPr>
          <p:nvPr>
            <p:ph idx="1"/>
          </p:nvPr>
        </p:nvSpPr>
        <p:spPr/>
        <p:txBody>
          <a:bodyPr/>
          <a:lstStyle/>
          <a:p>
            <a:pPr algn="l"/>
            <a:endParaRPr lang="en-GB" sz="1800" b="0" i="0" u="none" strike="noStrike" baseline="0" dirty="0">
              <a:solidFill>
                <a:srgbClr val="000000"/>
              </a:solidFill>
              <a:latin typeface="Symbol" panose="05050102010706020507" pitchFamily="18" charset="2"/>
            </a:endParaRPr>
          </a:p>
          <a:p>
            <a:r>
              <a:rPr lang="en-GB" sz="1800" b="0" i="0" u="none" strike="noStrike" baseline="0" dirty="0">
                <a:solidFill>
                  <a:srgbClr val="000000"/>
                </a:solidFill>
                <a:latin typeface="Symbol" panose="05050102010706020507" pitchFamily="18" charset="2"/>
              </a:rPr>
              <a:t></a:t>
            </a:r>
            <a:r>
              <a:rPr lang="en-GB" sz="1800" b="0" i="0" u="none" strike="noStrike" baseline="0" dirty="0">
                <a:solidFill>
                  <a:srgbClr val="000000"/>
                </a:solidFill>
                <a:latin typeface="Open Sans" panose="020B0606030504020204" pitchFamily="34" charset="0"/>
              </a:rPr>
              <a:t>Collision detection is an essential part of physically realistic dynamic simulations</a:t>
            </a:r>
          </a:p>
          <a:p>
            <a:r>
              <a:rPr lang="en-GB" sz="1800" b="0" i="0" u="none" strike="noStrike" baseline="0" dirty="0">
                <a:solidFill>
                  <a:srgbClr val="000000"/>
                </a:solidFill>
                <a:latin typeface="Open Sans" panose="020B0606030504020204" pitchFamily="34" charset="0"/>
              </a:rPr>
              <a:t>In each time step</a:t>
            </a:r>
          </a:p>
          <a:p>
            <a:r>
              <a:rPr lang="en-GB" sz="1800" b="0" i="0" u="none" strike="noStrike" baseline="0" dirty="0">
                <a:solidFill>
                  <a:srgbClr val="000000"/>
                </a:solidFill>
                <a:latin typeface="Open Sans" panose="020B0606030504020204" pitchFamily="34" charset="0"/>
              </a:rPr>
              <a:t>Detect collisions</a:t>
            </a:r>
          </a:p>
          <a:p>
            <a:r>
              <a:rPr lang="en-GB" sz="1800" b="0" i="0" u="none" strike="noStrike" baseline="0" dirty="0">
                <a:solidFill>
                  <a:srgbClr val="000000"/>
                </a:solidFill>
                <a:latin typeface="Open Sans" panose="020B0606030504020204" pitchFamily="34" charset="0"/>
              </a:rPr>
              <a:t>Resolve collisions </a:t>
            </a:r>
          </a:p>
          <a:p>
            <a:r>
              <a:rPr lang="en-GB" sz="1800" b="0" i="0" u="none" strike="noStrike" baseline="0" dirty="0">
                <a:solidFill>
                  <a:srgbClr val="000000"/>
                </a:solidFill>
                <a:latin typeface="Open Sans" panose="020B0606030504020204" pitchFamily="34" charset="0"/>
              </a:rPr>
              <a:t>Compute dynamics</a:t>
            </a:r>
          </a:p>
          <a:p>
            <a:endParaRPr lang="en-GB" dirty="0"/>
          </a:p>
        </p:txBody>
      </p:sp>
      <p:sp>
        <p:nvSpPr>
          <p:cNvPr id="4" name="Date Placeholder 3">
            <a:extLst>
              <a:ext uri="{FF2B5EF4-FFF2-40B4-BE49-F238E27FC236}">
                <a16:creationId xmlns:a16="http://schemas.microsoft.com/office/drawing/2014/main" id="{008504AE-A3E6-4474-8CF7-E5096853BD63}"/>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0F25EE77-CC76-439A-A9B1-36AC2400E32A}"/>
              </a:ext>
            </a:extLst>
          </p:cNvPr>
          <p:cNvSpPr>
            <a:spLocks noGrp="1"/>
          </p:cNvSpPr>
          <p:nvPr>
            <p:ph type="sldNum" sz="quarter" idx="12"/>
          </p:nvPr>
        </p:nvSpPr>
        <p:spPr/>
        <p:txBody>
          <a:bodyPr/>
          <a:lstStyle/>
          <a:p>
            <a:fld id="{A760DE42-D7FA-45EA-952B-B02B12CBB6F3}" type="slidenum">
              <a:rPr lang="en-GB" smtClean="0"/>
              <a:t>11</a:t>
            </a:fld>
            <a:endParaRPr lang="en-GB"/>
          </a:p>
        </p:txBody>
      </p:sp>
      <p:pic>
        <p:nvPicPr>
          <p:cNvPr id="6" name="Picture 5" descr="Logo&#10;&#10;Description automatically generated">
            <a:extLst>
              <a:ext uri="{FF2B5EF4-FFF2-40B4-BE49-F238E27FC236}">
                <a16:creationId xmlns:a16="http://schemas.microsoft.com/office/drawing/2014/main" id="{B3CDDC5F-AFB0-4E96-AC9C-A50C79700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304211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C806-20A1-4C3A-BE16-5D91D122CE06}"/>
              </a:ext>
            </a:extLst>
          </p:cNvPr>
          <p:cNvSpPr>
            <a:spLocks noGrp="1"/>
          </p:cNvSpPr>
          <p:nvPr>
            <p:ph type="title"/>
          </p:nvPr>
        </p:nvSpPr>
        <p:spPr/>
        <p:txBody>
          <a:bodyPr/>
          <a:lstStyle/>
          <a:p>
            <a:r>
              <a:rPr lang="en-GB" dirty="0"/>
              <a:t>CODE</a:t>
            </a:r>
          </a:p>
        </p:txBody>
      </p:sp>
      <p:pic>
        <p:nvPicPr>
          <p:cNvPr id="7" name="Content Placeholder 6">
            <a:extLst>
              <a:ext uri="{FF2B5EF4-FFF2-40B4-BE49-F238E27FC236}">
                <a16:creationId xmlns:a16="http://schemas.microsoft.com/office/drawing/2014/main" id="{6235A43F-7E6F-4320-BC2A-E62B71C9348C}"/>
              </a:ext>
            </a:extLst>
          </p:cNvPr>
          <p:cNvPicPr>
            <a:picLocks noGrp="1" noChangeAspect="1"/>
          </p:cNvPicPr>
          <p:nvPr>
            <p:ph idx="1"/>
          </p:nvPr>
        </p:nvPicPr>
        <p:blipFill>
          <a:blip r:embed="rId2"/>
          <a:stretch>
            <a:fillRect/>
          </a:stretch>
        </p:blipFill>
        <p:spPr>
          <a:xfrm>
            <a:off x="437925" y="2580359"/>
            <a:ext cx="4703242" cy="2308882"/>
          </a:xfrm>
        </p:spPr>
      </p:pic>
      <p:sp>
        <p:nvSpPr>
          <p:cNvPr id="4" name="Date Placeholder 3">
            <a:extLst>
              <a:ext uri="{FF2B5EF4-FFF2-40B4-BE49-F238E27FC236}">
                <a16:creationId xmlns:a16="http://schemas.microsoft.com/office/drawing/2014/main" id="{655D1CCA-D070-4358-BE89-92D06BDE34E2}"/>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F98C748C-D322-499D-A9A1-0689AA10A72B}"/>
              </a:ext>
            </a:extLst>
          </p:cNvPr>
          <p:cNvSpPr>
            <a:spLocks noGrp="1"/>
          </p:cNvSpPr>
          <p:nvPr>
            <p:ph type="sldNum" sz="quarter" idx="12"/>
          </p:nvPr>
        </p:nvSpPr>
        <p:spPr/>
        <p:txBody>
          <a:bodyPr/>
          <a:lstStyle/>
          <a:p>
            <a:fld id="{A760DE42-D7FA-45EA-952B-B02B12CBB6F3}" type="slidenum">
              <a:rPr lang="en-GB" smtClean="0"/>
              <a:t>12</a:t>
            </a:fld>
            <a:endParaRPr lang="en-GB"/>
          </a:p>
        </p:txBody>
      </p:sp>
      <p:pic>
        <p:nvPicPr>
          <p:cNvPr id="9" name="Picture 8">
            <a:extLst>
              <a:ext uri="{FF2B5EF4-FFF2-40B4-BE49-F238E27FC236}">
                <a16:creationId xmlns:a16="http://schemas.microsoft.com/office/drawing/2014/main" id="{7ACD9C9C-FA2E-4AC4-B110-6C9BD15627E1}"/>
              </a:ext>
            </a:extLst>
          </p:cNvPr>
          <p:cNvPicPr>
            <a:picLocks noChangeAspect="1"/>
          </p:cNvPicPr>
          <p:nvPr/>
        </p:nvPicPr>
        <p:blipFill>
          <a:blip r:embed="rId3"/>
          <a:stretch>
            <a:fillRect/>
          </a:stretch>
        </p:blipFill>
        <p:spPr>
          <a:xfrm>
            <a:off x="5219174" y="2580359"/>
            <a:ext cx="6080197" cy="3176629"/>
          </a:xfrm>
          <a:prstGeom prst="rect">
            <a:avLst/>
          </a:prstGeom>
        </p:spPr>
      </p:pic>
      <p:pic>
        <p:nvPicPr>
          <p:cNvPr id="10" name="Picture 9" descr="Logo&#10;&#10;Description automatically generated">
            <a:extLst>
              <a:ext uri="{FF2B5EF4-FFF2-40B4-BE49-F238E27FC236}">
                <a16:creationId xmlns:a16="http://schemas.microsoft.com/office/drawing/2014/main" id="{B329DDAC-C06E-42B8-9B3D-8C3C74E69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118148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D32B-A7FE-447E-8095-699BCE41613D}"/>
              </a:ext>
            </a:extLst>
          </p:cNvPr>
          <p:cNvSpPr>
            <a:spLocks noGrp="1"/>
          </p:cNvSpPr>
          <p:nvPr>
            <p:ph type="title"/>
          </p:nvPr>
        </p:nvSpPr>
        <p:spPr/>
        <p:txBody>
          <a:bodyPr/>
          <a:lstStyle/>
          <a:p>
            <a:r>
              <a:rPr lang="en-GB" sz="2800" b="0" i="0" u="none" strike="noStrike" baseline="0" dirty="0">
                <a:solidFill>
                  <a:srgbClr val="000000"/>
                </a:solidFill>
                <a:latin typeface="Open Sans" panose="020B0606030504020204" pitchFamily="34" charset="0"/>
              </a:rPr>
              <a:t>Main part</a:t>
            </a:r>
            <a:br>
              <a:rPr lang="en-GB" sz="2800" b="0" i="0" u="none" strike="noStrike" baseline="0" dirty="0">
                <a:solidFill>
                  <a:srgbClr val="000000"/>
                </a:solidFill>
                <a:latin typeface="Open Sans" panose="020B0606030504020204" pitchFamily="34" charset="0"/>
              </a:rPr>
            </a:br>
            <a:endParaRPr lang="en-GB" dirty="0"/>
          </a:p>
        </p:txBody>
      </p:sp>
      <p:sp>
        <p:nvSpPr>
          <p:cNvPr id="3" name="Content Placeholder 2">
            <a:extLst>
              <a:ext uri="{FF2B5EF4-FFF2-40B4-BE49-F238E27FC236}">
                <a16:creationId xmlns:a16="http://schemas.microsoft.com/office/drawing/2014/main" id="{0DC53C9A-15AE-42C0-A5C5-46BFCE9FEAE8}"/>
              </a:ext>
            </a:extLst>
          </p:cNvPr>
          <p:cNvSpPr>
            <a:spLocks noGrp="1"/>
          </p:cNvSpPr>
          <p:nvPr>
            <p:ph idx="1"/>
          </p:nvPr>
        </p:nvSpPr>
        <p:spPr/>
        <p:txBody>
          <a:bodyPr>
            <a:normAutofit fontScale="62500" lnSpcReduction="20000"/>
          </a:bodyPr>
          <a:lstStyle/>
          <a:p>
            <a:pPr algn="l"/>
            <a:endParaRPr lang="en-GB" sz="1800" b="0" i="0" u="none" strike="noStrike" baseline="0" dirty="0">
              <a:solidFill>
                <a:srgbClr val="000000"/>
              </a:solidFill>
              <a:latin typeface="Open Sans" panose="020B0606030504020204" pitchFamily="34" charset="0"/>
            </a:endParaRPr>
          </a:p>
          <a:p>
            <a:r>
              <a:rPr lang="en-GB" sz="1800" b="0" i="0" u="none" strike="noStrike" baseline="0" dirty="0">
                <a:solidFill>
                  <a:srgbClr val="000000"/>
                </a:solidFill>
                <a:latin typeface="Open Sans" panose="020B0606030504020204" pitchFamily="34" charset="0"/>
              </a:rPr>
              <a:t>Main part</a:t>
            </a:r>
          </a:p>
          <a:p>
            <a:r>
              <a:rPr lang="en-GB" sz="1800" b="0" i="0" u="none" strike="noStrike" baseline="0" dirty="0">
                <a:solidFill>
                  <a:srgbClr val="000000"/>
                </a:solidFill>
                <a:latin typeface="Open Sans" panose="020B0606030504020204" pitchFamily="34" charset="0"/>
              </a:rPr>
              <a:t>Should consist of distinguished sections</a:t>
            </a:r>
          </a:p>
          <a:p>
            <a:r>
              <a:rPr lang="en-GB" sz="1800" b="0" i="0" u="none" strike="noStrike" baseline="0" dirty="0">
                <a:solidFill>
                  <a:srgbClr val="000000"/>
                </a:solidFill>
                <a:latin typeface="Open Sans" panose="020B0606030504020204" pitchFamily="34" charset="0"/>
              </a:rPr>
              <a:t>Separate different sections of the presentation explicitly</a:t>
            </a:r>
          </a:p>
          <a:p>
            <a:r>
              <a:rPr lang="en-GB" sz="1800" b="0" i="0" u="none" strike="noStrike" baseline="0" dirty="0">
                <a:solidFill>
                  <a:srgbClr val="000000"/>
                </a:solidFill>
                <a:latin typeface="Open Sans" panose="020B0606030504020204" pitchFamily="34" charset="0"/>
              </a:rPr>
              <a:t>Each section should be introduced and summarized</a:t>
            </a:r>
          </a:p>
          <a:p>
            <a:pPr algn="l"/>
            <a:endParaRPr lang="en-GB" sz="1800" b="0" i="0" u="none" strike="noStrike" baseline="0" dirty="0">
              <a:solidFill>
                <a:srgbClr val="000000"/>
              </a:solidFill>
              <a:latin typeface="Symbol" panose="05050102010706020507" pitchFamily="18" charset="2"/>
            </a:endParaRPr>
          </a:p>
          <a:p>
            <a:r>
              <a:rPr lang="en-GB" sz="1800" b="0" i="0" u="none" strike="noStrike" baseline="0" dirty="0">
                <a:solidFill>
                  <a:srgbClr val="000000"/>
                </a:solidFill>
                <a:latin typeface="Symbol" panose="05050102010706020507" pitchFamily="18" charset="2"/>
              </a:rPr>
              <a:t></a:t>
            </a:r>
            <a:r>
              <a:rPr lang="en-GB" sz="1800" b="0" i="0" u="none" strike="noStrike" baseline="0" dirty="0">
                <a:solidFill>
                  <a:srgbClr val="000000"/>
                </a:solidFill>
                <a:latin typeface="Open Sans" panose="020B0606030504020204" pitchFamily="34" charset="0"/>
              </a:rPr>
              <a:t>Introduction </a:t>
            </a:r>
          </a:p>
          <a:p>
            <a:r>
              <a:rPr lang="en-GB" sz="1800" b="0" i="0" u="none" strike="noStrike" baseline="0" dirty="0">
                <a:solidFill>
                  <a:srgbClr val="000000"/>
                </a:solidFill>
                <a:latin typeface="Open Sans" panose="020B0606030504020204" pitchFamily="34" charset="0"/>
              </a:rPr>
              <a:t>Bounding volumes BV</a:t>
            </a:r>
          </a:p>
          <a:p>
            <a:r>
              <a:rPr lang="en-GB" sz="1800" b="0" i="0" u="none" strike="noStrike" baseline="0" dirty="0">
                <a:solidFill>
                  <a:srgbClr val="000000"/>
                </a:solidFill>
                <a:latin typeface="Open Sans" panose="020B0606030504020204" pitchFamily="34" charset="0"/>
              </a:rPr>
              <a:t>Hierarchies of bounding volumes BVH</a:t>
            </a:r>
          </a:p>
          <a:p>
            <a:r>
              <a:rPr lang="en-GB" sz="1800" b="0" i="0" u="none" strike="noStrike" baseline="0" dirty="0">
                <a:solidFill>
                  <a:srgbClr val="000000"/>
                </a:solidFill>
                <a:latin typeface="Open Sans" panose="020B0606030504020204" pitchFamily="34" charset="0"/>
              </a:rPr>
              <a:t>Generation and update of BVs</a:t>
            </a:r>
          </a:p>
          <a:p>
            <a:r>
              <a:rPr lang="en-GB" sz="1800" b="0" i="0" u="none" strike="noStrike" baseline="0" dirty="0">
                <a:solidFill>
                  <a:srgbClr val="000000"/>
                </a:solidFill>
                <a:latin typeface="Open Sans" panose="020B0606030504020204" pitchFamily="34" charset="0"/>
              </a:rPr>
              <a:t>Design issues of BVHs</a:t>
            </a:r>
          </a:p>
          <a:p>
            <a:r>
              <a:rPr lang="en-GB" sz="1800" b="0" i="0" u="none" strike="noStrike" baseline="0" dirty="0">
                <a:solidFill>
                  <a:srgbClr val="000000"/>
                </a:solidFill>
                <a:latin typeface="Open Sans" panose="020B0606030504020204" pitchFamily="34" charset="0"/>
              </a:rPr>
              <a:t>Performance</a:t>
            </a:r>
          </a:p>
          <a:p>
            <a:endParaRPr lang="en-GB" sz="1800" b="0" i="0" u="none" strike="noStrike" baseline="0" dirty="0">
              <a:solidFill>
                <a:srgbClr val="000000"/>
              </a:solidFill>
              <a:latin typeface="Open Sans" panose="020B0606030504020204" pitchFamily="34" charset="0"/>
            </a:endParaRPr>
          </a:p>
          <a:p>
            <a:endParaRPr lang="en-GB" dirty="0"/>
          </a:p>
        </p:txBody>
      </p:sp>
      <p:sp>
        <p:nvSpPr>
          <p:cNvPr id="4" name="Date Placeholder 3">
            <a:extLst>
              <a:ext uri="{FF2B5EF4-FFF2-40B4-BE49-F238E27FC236}">
                <a16:creationId xmlns:a16="http://schemas.microsoft.com/office/drawing/2014/main" id="{A197AD56-DDC3-4FBB-85D6-A7EAACF7AC44}"/>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C47489FD-1416-4578-860C-4E8E1A64BA77}"/>
              </a:ext>
            </a:extLst>
          </p:cNvPr>
          <p:cNvSpPr>
            <a:spLocks noGrp="1"/>
          </p:cNvSpPr>
          <p:nvPr>
            <p:ph type="sldNum" sz="quarter" idx="12"/>
          </p:nvPr>
        </p:nvSpPr>
        <p:spPr/>
        <p:txBody>
          <a:bodyPr/>
          <a:lstStyle/>
          <a:p>
            <a:fld id="{A760DE42-D7FA-45EA-952B-B02B12CBB6F3}" type="slidenum">
              <a:rPr lang="en-GB" smtClean="0"/>
              <a:t>13</a:t>
            </a:fld>
            <a:endParaRPr lang="en-GB"/>
          </a:p>
        </p:txBody>
      </p:sp>
      <p:pic>
        <p:nvPicPr>
          <p:cNvPr id="6" name="Picture 5" descr="Logo&#10;&#10;Description automatically generated">
            <a:extLst>
              <a:ext uri="{FF2B5EF4-FFF2-40B4-BE49-F238E27FC236}">
                <a16:creationId xmlns:a16="http://schemas.microsoft.com/office/drawing/2014/main" id="{81A5B139-E868-4441-A459-707D0116C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320147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454B-E700-4F6A-A1E7-6CA5BC1C0E6E}"/>
              </a:ext>
            </a:extLst>
          </p:cNvPr>
          <p:cNvSpPr>
            <a:spLocks noGrp="1"/>
          </p:cNvSpPr>
          <p:nvPr>
            <p:ph type="title"/>
          </p:nvPr>
        </p:nvSpPr>
        <p:spPr/>
        <p:txBody>
          <a:bodyPr/>
          <a:lstStyle/>
          <a:p>
            <a:r>
              <a:rPr lang="en-GB" dirty="0"/>
              <a:t>Benchmark and </a:t>
            </a:r>
            <a:r>
              <a:rPr lang="en-GB" dirty="0" err="1"/>
              <a:t>anlysis</a:t>
            </a:r>
            <a:endParaRPr lang="en-GB" dirty="0"/>
          </a:p>
        </p:txBody>
      </p:sp>
      <p:sp>
        <p:nvSpPr>
          <p:cNvPr id="3" name="Content Placeholder 2">
            <a:extLst>
              <a:ext uri="{FF2B5EF4-FFF2-40B4-BE49-F238E27FC236}">
                <a16:creationId xmlns:a16="http://schemas.microsoft.com/office/drawing/2014/main" id="{C71CE5B5-F31A-46E1-9814-E281653DAEE5}"/>
              </a:ext>
            </a:extLst>
          </p:cNvPr>
          <p:cNvSpPr>
            <a:spLocks noGrp="1"/>
          </p:cNvSpPr>
          <p:nvPr>
            <p:ph idx="1"/>
          </p:nvPr>
        </p:nvSpPr>
        <p:spPr/>
        <p:txBody>
          <a:bodyPr/>
          <a:lstStyle/>
          <a:p>
            <a:r>
              <a:rPr lang="en-GB" dirty="0"/>
              <a:t>Which method is better? </a:t>
            </a:r>
          </a:p>
        </p:txBody>
      </p:sp>
      <p:sp>
        <p:nvSpPr>
          <p:cNvPr id="4" name="Date Placeholder 3">
            <a:extLst>
              <a:ext uri="{FF2B5EF4-FFF2-40B4-BE49-F238E27FC236}">
                <a16:creationId xmlns:a16="http://schemas.microsoft.com/office/drawing/2014/main" id="{D3EB74D1-59B6-4FCA-B226-379D0B8F8D7F}"/>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0EEC5387-4EFC-4B3C-A275-4529AB5B4A86}"/>
              </a:ext>
            </a:extLst>
          </p:cNvPr>
          <p:cNvSpPr>
            <a:spLocks noGrp="1"/>
          </p:cNvSpPr>
          <p:nvPr>
            <p:ph type="sldNum" sz="quarter" idx="12"/>
          </p:nvPr>
        </p:nvSpPr>
        <p:spPr/>
        <p:txBody>
          <a:bodyPr/>
          <a:lstStyle/>
          <a:p>
            <a:fld id="{A760DE42-D7FA-45EA-952B-B02B12CBB6F3}" type="slidenum">
              <a:rPr lang="en-GB" smtClean="0"/>
              <a:t>14</a:t>
            </a:fld>
            <a:endParaRPr lang="en-GB"/>
          </a:p>
        </p:txBody>
      </p:sp>
    </p:spTree>
    <p:extLst>
      <p:ext uri="{BB962C8B-B14F-4D97-AF65-F5344CB8AC3E}">
        <p14:creationId xmlns:p14="http://schemas.microsoft.com/office/powerpoint/2010/main" val="70685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D3FC-5BEF-4421-9EA3-F4E9F18A135C}"/>
              </a:ext>
            </a:extLst>
          </p:cNvPr>
          <p:cNvSpPr>
            <a:spLocks noGrp="1"/>
          </p:cNvSpPr>
          <p:nvPr>
            <p:ph type="title"/>
          </p:nvPr>
        </p:nvSpPr>
        <p:spPr/>
        <p:txBody>
          <a:bodyPr/>
          <a:lstStyle/>
          <a:p>
            <a:r>
              <a:rPr lang="en-GB" sz="2800" b="0" i="0" u="none" strike="noStrike" baseline="0" dirty="0">
                <a:solidFill>
                  <a:srgbClr val="000000"/>
                </a:solidFill>
                <a:latin typeface="Open Sans" panose="020B0606030504020204" pitchFamily="34" charset="0"/>
              </a:rPr>
              <a:t>Summary</a:t>
            </a:r>
            <a:endParaRPr lang="en-GB" dirty="0"/>
          </a:p>
        </p:txBody>
      </p:sp>
      <p:sp>
        <p:nvSpPr>
          <p:cNvPr id="3" name="Content Placeholder 2">
            <a:extLst>
              <a:ext uri="{FF2B5EF4-FFF2-40B4-BE49-F238E27FC236}">
                <a16:creationId xmlns:a16="http://schemas.microsoft.com/office/drawing/2014/main" id="{C03B3C47-ED01-487D-8F02-512B44CFDC45}"/>
              </a:ext>
            </a:extLst>
          </p:cNvPr>
          <p:cNvSpPr>
            <a:spLocks noGrp="1"/>
          </p:cNvSpPr>
          <p:nvPr>
            <p:ph idx="1"/>
          </p:nvPr>
        </p:nvSpPr>
        <p:spPr/>
        <p:txBody>
          <a:bodyPr/>
          <a:lstStyle/>
          <a:p>
            <a:pPr algn="l"/>
            <a:endParaRPr lang="en-GB" sz="1800" b="0" i="0" u="none" strike="noStrike" baseline="0" dirty="0">
              <a:solidFill>
                <a:srgbClr val="000000"/>
              </a:solidFill>
              <a:latin typeface="Open Sans" panose="020B0606030504020204" pitchFamily="34" charset="0"/>
            </a:endParaRPr>
          </a:p>
          <a:p>
            <a:r>
              <a:rPr lang="en-GB" sz="1800" b="0" i="0" u="none" strike="noStrike" baseline="0" dirty="0">
                <a:solidFill>
                  <a:srgbClr val="000000"/>
                </a:solidFill>
                <a:latin typeface="Open Sans" panose="020B0606030504020204" pitchFamily="34" charset="0"/>
              </a:rPr>
              <a:t>Summary</a:t>
            </a:r>
          </a:p>
          <a:p>
            <a:pPr algn="l"/>
            <a:r>
              <a:rPr lang="en-GB" b="0" i="0" dirty="0">
                <a:solidFill>
                  <a:srgbClr val="202124"/>
                </a:solidFill>
                <a:effectLst/>
                <a:latin typeface="arial" panose="020B0604020202020204" pitchFamily="34" charset="0"/>
              </a:rPr>
              <a:t>Selection </a:t>
            </a:r>
            <a:r>
              <a:rPr lang="en-GB" b="0" i="0">
                <a:solidFill>
                  <a:srgbClr val="202124"/>
                </a:solidFill>
                <a:effectLst/>
                <a:latin typeface="arial" panose="020B0604020202020204" pitchFamily="34" charset="0"/>
              </a:rPr>
              <a:t>sort is </a:t>
            </a:r>
            <a:r>
              <a:rPr lang="en-GB"/>
              <a:t> Collision detection for polygonal models is in  o(n^2)</a:t>
            </a:r>
            <a:endParaRPr lang="en-GB" sz="1800" b="0" i="0" u="none" strike="noStrike" baseline="0" dirty="0">
              <a:solidFill>
                <a:srgbClr val="000000"/>
              </a:solidFill>
              <a:latin typeface="Open Sans" panose="020B0606030504020204" pitchFamily="34" charset="0"/>
            </a:endParaRPr>
          </a:p>
          <a:p>
            <a:r>
              <a:rPr lang="en-GB" sz="1800" b="0" i="0" u="none" strike="noStrike" baseline="0" dirty="0">
                <a:solidFill>
                  <a:srgbClr val="000000"/>
                </a:solidFill>
                <a:latin typeface="Open Sans" panose="020B0606030504020204" pitchFamily="34" charset="0"/>
              </a:rPr>
              <a:t>Tell the audience what you have told them</a:t>
            </a:r>
          </a:p>
          <a:p>
            <a:r>
              <a:rPr lang="en-GB" sz="1800" b="0" i="0" u="none" strike="noStrike" baseline="0" dirty="0">
                <a:solidFill>
                  <a:srgbClr val="000000"/>
                </a:solidFill>
                <a:latin typeface="Open Sans" panose="020B0606030504020204" pitchFamily="34" charset="0"/>
              </a:rPr>
              <a:t>Ask for questions</a:t>
            </a:r>
          </a:p>
          <a:p>
            <a:r>
              <a:rPr lang="en-GB" dirty="0">
                <a:solidFill>
                  <a:srgbClr val="000000"/>
                </a:solidFill>
                <a:latin typeface="Open Sans" panose="020B0606030504020204" pitchFamily="34" charset="0"/>
              </a:rPr>
              <a:t>Alternative: </a:t>
            </a:r>
            <a:r>
              <a:rPr lang="en-GB" dirty="0"/>
              <a:t>Regular space subdivision</a:t>
            </a:r>
            <a:endParaRPr lang="en-GB" sz="1800" b="0" i="0" u="none" strike="noStrike" baseline="0" dirty="0">
              <a:solidFill>
                <a:srgbClr val="000000"/>
              </a:solidFill>
              <a:latin typeface="Open Sans" panose="020B0606030504020204" pitchFamily="34" charset="0"/>
            </a:endParaRPr>
          </a:p>
          <a:p>
            <a:endParaRPr lang="en-GB" dirty="0"/>
          </a:p>
        </p:txBody>
      </p:sp>
      <p:sp>
        <p:nvSpPr>
          <p:cNvPr id="4" name="Date Placeholder 3">
            <a:extLst>
              <a:ext uri="{FF2B5EF4-FFF2-40B4-BE49-F238E27FC236}">
                <a16:creationId xmlns:a16="http://schemas.microsoft.com/office/drawing/2014/main" id="{3DE4AE5C-34FD-42BA-9923-5F7CF93672EC}"/>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A6E71154-6E0B-405B-8A1B-C123F8377E2D}"/>
              </a:ext>
            </a:extLst>
          </p:cNvPr>
          <p:cNvSpPr>
            <a:spLocks noGrp="1"/>
          </p:cNvSpPr>
          <p:nvPr>
            <p:ph type="sldNum" sz="quarter" idx="12"/>
          </p:nvPr>
        </p:nvSpPr>
        <p:spPr/>
        <p:txBody>
          <a:bodyPr/>
          <a:lstStyle/>
          <a:p>
            <a:fld id="{A760DE42-D7FA-45EA-952B-B02B12CBB6F3}" type="slidenum">
              <a:rPr lang="en-GB" smtClean="0"/>
              <a:t>15</a:t>
            </a:fld>
            <a:endParaRPr lang="en-GB"/>
          </a:p>
        </p:txBody>
      </p:sp>
      <p:pic>
        <p:nvPicPr>
          <p:cNvPr id="6" name="Picture 5" descr="Logo&#10;&#10;Description automatically generated">
            <a:extLst>
              <a:ext uri="{FF2B5EF4-FFF2-40B4-BE49-F238E27FC236}">
                <a16:creationId xmlns:a16="http://schemas.microsoft.com/office/drawing/2014/main" id="{89E139AD-3E49-4CFC-BFD0-85E82755F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87798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3BF2D-54C7-44EB-8667-F348E5DE30B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u="none" strike="noStrike" kern="1200" cap="all" spc="200" baseline="0" dirty="0">
                <a:solidFill>
                  <a:srgbClr val="FFFFFF"/>
                </a:solidFill>
                <a:latin typeface="+mj-lt"/>
                <a:ea typeface="+mj-ea"/>
                <a:cs typeface="+mj-cs"/>
              </a:rPr>
              <a:t>Bounding Volume Hierarchies</a:t>
            </a:r>
            <a:endParaRPr lang="en-US" sz="2300" kern="1200" cap="all" spc="200" baseline="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9EFAEAED-6994-423C-BB7F-742C5345DFE9}"/>
              </a:ext>
            </a:extLst>
          </p:cNvPr>
          <p:cNvSpPr txBox="1"/>
          <p:nvPr/>
        </p:nvSpPr>
        <p:spPr>
          <a:xfrm>
            <a:off x="5591695" y="1402080"/>
            <a:ext cx="5320696" cy="4053840"/>
          </a:xfrm>
          <a:prstGeom prst="rect">
            <a:avLst/>
          </a:prstGeom>
        </p:spPr>
        <p:txBody>
          <a:bodyPr vert="horz" lIns="91440" tIns="45720" rIns="91440" bIns="45720" rtlCol="0" anchor="ctr">
            <a:normAutofit/>
          </a:bodyPr>
          <a:lstStyle/>
          <a:p>
            <a:pPr indent="-228600" defTabSz="914400">
              <a:spcBef>
                <a:spcPts val="1000"/>
              </a:spcBef>
              <a:buClr>
                <a:schemeClr val="accent2"/>
              </a:buClr>
              <a:buFont typeface="Arial" panose="020B0604020202020204" pitchFamily="34" charset="0"/>
              <a:buChar char="•"/>
            </a:pPr>
            <a:r>
              <a:rPr lang="en-US" sz="2800" dirty="0">
                <a:solidFill>
                  <a:schemeClr val="tx1">
                    <a:lumMod val="85000"/>
                    <a:lumOff val="15000"/>
                  </a:schemeClr>
                </a:solidFill>
              </a:rPr>
              <a:t> Alhajras Algdairy</a:t>
            </a:r>
          </a:p>
        </p:txBody>
      </p:sp>
      <p:sp>
        <p:nvSpPr>
          <p:cNvPr id="4" name="Date Placeholder 3">
            <a:extLst>
              <a:ext uri="{FF2B5EF4-FFF2-40B4-BE49-F238E27FC236}">
                <a16:creationId xmlns:a16="http://schemas.microsoft.com/office/drawing/2014/main" id="{AB4EF580-2BCB-40EB-8AC1-DD798F454729}"/>
              </a:ext>
            </a:extLst>
          </p:cNvPr>
          <p:cNvSpPr>
            <a:spLocks noGrp="1"/>
          </p:cNvSpPr>
          <p:nvPr>
            <p:ph type="dt" sz="half" idx="10"/>
          </p:nvPr>
        </p:nvSpPr>
        <p:spPr>
          <a:xfrm>
            <a:off x="470275" y="6236208"/>
            <a:ext cx="2286000" cy="323968"/>
          </a:xfrm>
        </p:spPr>
        <p:txBody>
          <a:bodyPr vert="horz" lIns="91440" tIns="45720" rIns="91440" bIns="45720" rtlCol="0" anchor="ctr">
            <a:normAutofit/>
          </a:bodyPr>
          <a:lstStyle/>
          <a:p>
            <a:pPr>
              <a:spcAft>
                <a:spcPts val="600"/>
              </a:spcAft>
            </a:pPr>
            <a:fld id="{17CE4B7C-03F5-48F6-9D99-B52F65AD1C62}" type="datetime1">
              <a:rPr lang="en-US">
                <a:solidFill>
                  <a:schemeClr val="bg1">
                    <a:alpha val="70000"/>
                  </a:schemeClr>
                </a:solidFill>
              </a:rPr>
              <a:pPr>
                <a:spcAft>
                  <a:spcPts val="600"/>
                </a:spcAft>
              </a:pPr>
              <a:t>6/23/2021</a:t>
            </a:fld>
            <a:endParaRPr lang="en-US">
              <a:solidFill>
                <a:schemeClr val="bg1">
                  <a:alpha val="70000"/>
                </a:schemeClr>
              </a:solidFill>
            </a:endParaRPr>
          </a:p>
        </p:txBody>
      </p:sp>
      <p:sp>
        <p:nvSpPr>
          <p:cNvPr id="5" name="Slide Number Placeholder 4">
            <a:extLst>
              <a:ext uri="{FF2B5EF4-FFF2-40B4-BE49-F238E27FC236}">
                <a16:creationId xmlns:a16="http://schemas.microsoft.com/office/drawing/2014/main" id="{2E4FEBF3-04FE-4145-AC51-B815BCAF9763}"/>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A760DE42-D7FA-45EA-952B-B02B12CBB6F3}" type="slidenum">
              <a:rPr lang="en-US" kern="1200" spc="0" baseline="0" dirty="0">
                <a:solidFill>
                  <a:srgbClr val="FFFFFF"/>
                </a:solidFill>
                <a:latin typeface="+mn-lt"/>
                <a:ea typeface="+mn-ea"/>
                <a:cs typeface="+mn-cs"/>
              </a:rPr>
              <a:pPr>
                <a:lnSpc>
                  <a:spcPct val="90000"/>
                </a:lnSpc>
                <a:spcAft>
                  <a:spcPts val="600"/>
                </a:spcAft>
              </a:pPr>
              <a:t>2</a:t>
            </a:fld>
            <a:endParaRPr lang="en-US" kern="1200" spc="0" baseline="0" dirty="0">
              <a:solidFill>
                <a:srgbClr val="FFFFFF"/>
              </a:solidFill>
              <a:latin typeface="+mn-lt"/>
              <a:ea typeface="+mn-ea"/>
              <a:cs typeface="+mn-cs"/>
            </a:endParaRPr>
          </a:p>
        </p:txBody>
      </p:sp>
      <p:pic>
        <p:nvPicPr>
          <p:cNvPr id="11" name="Picture 10" descr="Logo&#10;&#10;Description automatically generated">
            <a:extLst>
              <a:ext uri="{FF2B5EF4-FFF2-40B4-BE49-F238E27FC236}">
                <a16:creationId xmlns:a16="http://schemas.microsoft.com/office/drawing/2014/main" id="{D709C10B-CD28-47DF-8911-F34319A5E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350621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0B2E-0C35-4F7D-B0B3-49232C7E4360}"/>
              </a:ext>
            </a:extLst>
          </p:cNvPr>
          <p:cNvSpPr>
            <a:spLocks noGrp="1"/>
          </p:cNvSpPr>
          <p:nvPr>
            <p:ph type="title"/>
          </p:nvPr>
        </p:nvSpPr>
        <p:spPr/>
        <p:txBody>
          <a:bodyPr>
            <a:normAutofit fontScale="90000"/>
          </a:bodyPr>
          <a:lstStyle/>
          <a:p>
            <a:br>
              <a:rPr lang="en-GB" sz="1800" b="0" i="0" u="none" strike="noStrike" baseline="0" dirty="0">
                <a:solidFill>
                  <a:srgbClr val="000000"/>
                </a:solidFill>
                <a:latin typeface="Open Sans" panose="020B0606030504020204" pitchFamily="34" charset="0"/>
              </a:rPr>
            </a:br>
            <a:r>
              <a:rPr lang="en-GB" sz="4000" b="0" i="0" u="none" strike="noStrike" baseline="0" dirty="0">
                <a:solidFill>
                  <a:srgbClr val="000000"/>
                </a:solidFill>
                <a:latin typeface="Open Sans" panose="020B0606030504020204" pitchFamily="34" charset="0"/>
              </a:rPr>
              <a:t>Introduction</a:t>
            </a:r>
            <a:br>
              <a:rPr lang="en-GB" sz="1800" b="0" i="0" u="none" strike="noStrike" baseline="0" dirty="0">
                <a:solidFill>
                  <a:srgbClr val="000000"/>
                </a:solidFill>
                <a:latin typeface="Open Sans" panose="020B0606030504020204" pitchFamily="34" charset="0"/>
              </a:rPr>
            </a:br>
            <a:endParaRPr lang="en-GB" dirty="0"/>
          </a:p>
        </p:txBody>
      </p:sp>
      <p:sp>
        <p:nvSpPr>
          <p:cNvPr id="3" name="Content Placeholder 2">
            <a:extLst>
              <a:ext uri="{FF2B5EF4-FFF2-40B4-BE49-F238E27FC236}">
                <a16:creationId xmlns:a16="http://schemas.microsoft.com/office/drawing/2014/main" id="{2838E089-989B-42A8-A500-3D7FE63D44C0}"/>
              </a:ext>
            </a:extLst>
          </p:cNvPr>
          <p:cNvSpPr>
            <a:spLocks noGrp="1"/>
          </p:cNvSpPr>
          <p:nvPr>
            <p:ph idx="1"/>
          </p:nvPr>
        </p:nvSpPr>
        <p:spPr>
          <a:xfrm>
            <a:off x="2231136" y="2638044"/>
            <a:ext cx="7729728" cy="1632115"/>
          </a:xfrm>
        </p:spPr>
        <p:txBody>
          <a:bodyPr>
            <a:normAutofit fontScale="92500" lnSpcReduction="20000"/>
          </a:bodyPr>
          <a:lstStyle/>
          <a:p>
            <a:pPr algn="l"/>
            <a:r>
              <a:rPr lang="en-GB" sz="1800" b="0" i="0" u="none" strike="noStrike" baseline="0" dirty="0">
                <a:latin typeface="BookAntiqua"/>
              </a:rPr>
              <a:t>BVH is simply a tree structure that represents geometric models with specific bounding volumes.</a:t>
            </a:r>
          </a:p>
          <a:p>
            <a:pPr algn="l"/>
            <a:r>
              <a:rPr lang="en-GB" dirty="0">
                <a:latin typeface="Calibri" panose="020F0502020204030204" pitchFamily="34" charset="0"/>
                <a:ea typeface="Calibri" panose="020F0502020204030204" pitchFamily="34" charset="0"/>
                <a:cs typeface="Arial" panose="020B0604020202020204" pitchFamily="34" charset="0"/>
              </a:rPr>
              <a:t>Computer graphics focus: </a:t>
            </a:r>
            <a:r>
              <a:rPr lang="en-GB" sz="1800" dirty="0">
                <a:effectLst/>
                <a:latin typeface="Calibri" panose="020F0502020204030204" pitchFamily="34" charset="0"/>
                <a:ea typeface="Calibri" panose="020F0502020204030204" pitchFamily="34" charset="0"/>
                <a:cs typeface="Arial" panose="020B0604020202020204" pitchFamily="34" charset="0"/>
              </a:rPr>
              <a:t>Data structure.</a:t>
            </a:r>
          </a:p>
          <a:p>
            <a:r>
              <a:rPr lang="en-GB" dirty="0">
                <a:latin typeface="Calibri" panose="020F0502020204030204" pitchFamily="34" charset="0"/>
                <a:cs typeface="Arial" panose="020B0604020202020204" pitchFamily="34" charset="0"/>
              </a:rPr>
              <a:t>Tree structure.</a:t>
            </a:r>
            <a:endParaRPr lang="en-GB" sz="1800" b="0" i="0" u="none" strike="noStrike" baseline="0" dirty="0">
              <a:solidFill>
                <a:srgbClr val="000000"/>
              </a:solidFill>
              <a:latin typeface="Open Sans" panose="020B0606030504020204" pitchFamily="34" charset="0"/>
            </a:endParaRPr>
          </a:p>
          <a:p>
            <a:r>
              <a:rPr lang="en-GB" sz="1800" b="0" i="0" u="none" strike="noStrike" baseline="0" dirty="0">
                <a:solidFill>
                  <a:srgbClr val="000000"/>
                </a:solidFill>
                <a:latin typeface="Open Sans" panose="020B0606030504020204" pitchFamily="34" charset="0"/>
              </a:rPr>
              <a:t>Alternative to space subdivision</a:t>
            </a:r>
          </a:p>
          <a:p>
            <a:endParaRPr lang="en-GB" dirty="0">
              <a:latin typeface="Calibri" panose="020F050202020403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D38C145-C0A4-44A6-986D-C09A5B3AAD47}"/>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E0CD9CAB-7272-4464-98A4-FACFD556D4F5}"/>
              </a:ext>
            </a:extLst>
          </p:cNvPr>
          <p:cNvSpPr>
            <a:spLocks noGrp="1"/>
          </p:cNvSpPr>
          <p:nvPr>
            <p:ph type="sldNum" sz="quarter" idx="12"/>
          </p:nvPr>
        </p:nvSpPr>
        <p:spPr/>
        <p:txBody>
          <a:bodyPr/>
          <a:lstStyle/>
          <a:p>
            <a:fld id="{A760DE42-D7FA-45EA-952B-B02B12CBB6F3}" type="slidenum">
              <a:rPr lang="en-GB" smtClean="0"/>
              <a:t>3</a:t>
            </a:fld>
            <a:endParaRPr lang="en-GB"/>
          </a:p>
        </p:txBody>
      </p:sp>
      <p:pic>
        <p:nvPicPr>
          <p:cNvPr id="6" name="Picture 5" descr="Logo&#10;&#10;Description automatically generated">
            <a:extLst>
              <a:ext uri="{FF2B5EF4-FFF2-40B4-BE49-F238E27FC236}">
                <a16:creationId xmlns:a16="http://schemas.microsoft.com/office/drawing/2014/main" id="{4FA4E0AD-C59C-493E-909A-F330B9F4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1505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F1FB-052C-4098-9DDA-D467033143C7}"/>
              </a:ext>
            </a:extLst>
          </p:cNvPr>
          <p:cNvSpPr>
            <a:spLocks noGrp="1"/>
          </p:cNvSpPr>
          <p:nvPr>
            <p:ph type="title"/>
          </p:nvPr>
        </p:nvSpPr>
        <p:spPr>
          <a:xfrm>
            <a:off x="5138927" y="1156996"/>
            <a:ext cx="5852534" cy="996416"/>
          </a:xfrm>
        </p:spPr>
        <p:txBody>
          <a:bodyPr>
            <a:normAutofit/>
          </a:bodyPr>
          <a:lstStyle/>
          <a:p>
            <a:r>
              <a:rPr lang="en-GB" b="0" i="0" u="none" strike="noStrike" baseline="0" dirty="0">
                <a:latin typeface="Open Sans" panose="020B0606030504020204" pitchFamily="34" charset="0"/>
              </a:rPr>
              <a:t>Motivation</a:t>
            </a:r>
            <a:endParaRPr lang="en-GB" dirty="0"/>
          </a:p>
        </p:txBody>
      </p:sp>
      <p:sp>
        <p:nvSpPr>
          <p:cNvPr id="3" name="Content Placeholder 2">
            <a:extLst>
              <a:ext uri="{FF2B5EF4-FFF2-40B4-BE49-F238E27FC236}">
                <a16:creationId xmlns:a16="http://schemas.microsoft.com/office/drawing/2014/main" id="{AA38E078-429C-4902-AA4F-341011715379}"/>
              </a:ext>
            </a:extLst>
          </p:cNvPr>
          <p:cNvSpPr>
            <a:spLocks noGrp="1"/>
          </p:cNvSpPr>
          <p:nvPr>
            <p:ph idx="1"/>
          </p:nvPr>
        </p:nvSpPr>
        <p:spPr>
          <a:xfrm>
            <a:off x="960121" y="964692"/>
            <a:ext cx="3707652" cy="4775335"/>
          </a:xfrm>
        </p:spPr>
        <p:txBody>
          <a:bodyPr>
            <a:normAutofit/>
          </a:bodyPr>
          <a:lstStyle/>
          <a:p>
            <a:endParaRPr lang="en-GB" b="0" i="0" u="none" strike="noStrike" baseline="0" dirty="0">
              <a:latin typeface="Open Sans" panose="020B0606030504020204" pitchFamily="34" charset="0"/>
            </a:endParaRPr>
          </a:p>
          <a:p>
            <a:endParaRPr lang="en-GB" dirty="0">
              <a:latin typeface="Open Sans" panose="020B0606030504020204" pitchFamily="34" charset="0"/>
            </a:endParaRPr>
          </a:p>
          <a:p>
            <a:r>
              <a:rPr lang="en-GB" dirty="0">
                <a:latin typeface="Open Sans" panose="020B0606030504020204" pitchFamily="34" charset="0"/>
              </a:rPr>
              <a:t>Applications:</a:t>
            </a:r>
          </a:p>
          <a:p>
            <a:pPr lvl="2"/>
            <a:r>
              <a:rPr lang="en-GB" dirty="0">
                <a:latin typeface="Open Sans" panose="020B0606030504020204" pitchFamily="34" charset="0"/>
              </a:rPr>
              <a:t>Collision detection</a:t>
            </a:r>
          </a:p>
          <a:p>
            <a:pPr lvl="2"/>
            <a:r>
              <a:rPr lang="en-GB" dirty="0">
                <a:latin typeface="Open Sans" panose="020B0606030504020204" pitchFamily="34" charset="0"/>
              </a:rPr>
              <a:t>Ray tracing</a:t>
            </a:r>
          </a:p>
          <a:p>
            <a:pPr lvl="2"/>
            <a:r>
              <a:rPr lang="en-GB" dirty="0">
                <a:latin typeface="Open Sans" panose="020B0606030504020204" pitchFamily="34" charset="0"/>
              </a:rPr>
              <a:t>Performance improvements</a:t>
            </a:r>
          </a:p>
          <a:p>
            <a:endParaRPr lang="en-GB" dirty="0">
              <a:latin typeface="Open Sans" panose="020B0606030504020204" pitchFamily="34" charset="0"/>
            </a:endParaRPr>
          </a:p>
          <a:p>
            <a:r>
              <a:rPr lang="en-GB" dirty="0">
                <a:latin typeface="Open Sans" panose="020B0606030504020204" pitchFamily="34" charset="0"/>
              </a:rPr>
              <a:t>Focus of the presentation:</a:t>
            </a:r>
          </a:p>
          <a:p>
            <a:pPr lvl="2"/>
            <a:r>
              <a:rPr lang="en-GB" sz="1800" dirty="0">
                <a:latin typeface="Open Sans" panose="020B0606030504020204" pitchFamily="34" charset="0"/>
              </a:rPr>
              <a:t>Comprehensible understanding </a:t>
            </a:r>
            <a:r>
              <a:rPr lang="en-GB" dirty="0">
                <a:latin typeface="Open Sans" panose="020B0606030504020204" pitchFamily="34" charset="0"/>
              </a:rPr>
              <a:t>of BVH</a:t>
            </a:r>
          </a:p>
          <a:p>
            <a:pPr lvl="2"/>
            <a:r>
              <a:rPr lang="en-GB" dirty="0">
                <a:latin typeface="Open Sans" panose="020B0606030504020204" pitchFamily="34" charset="0"/>
              </a:rPr>
              <a:t>Scratching the surface of OBB and AAC</a:t>
            </a:r>
          </a:p>
          <a:p>
            <a:pPr lvl="2"/>
            <a:endParaRPr lang="en-GB" dirty="0">
              <a:latin typeface="Open Sans" panose="020B0606030504020204" pitchFamily="34" charset="0"/>
            </a:endParaRPr>
          </a:p>
          <a:p>
            <a:pPr marL="457200" lvl="2" indent="0">
              <a:buNone/>
            </a:pPr>
            <a:endParaRPr lang="en-GB" dirty="0">
              <a:latin typeface="Open Sans" panose="020B0606030504020204" pitchFamily="34" charset="0"/>
            </a:endParaRPr>
          </a:p>
          <a:p>
            <a:pPr marL="457200" lvl="2" indent="0">
              <a:buNone/>
            </a:pPr>
            <a:endParaRPr lang="en-GB" dirty="0">
              <a:latin typeface="Open Sans" panose="020B0606030504020204" pitchFamily="34" charset="0"/>
            </a:endParaRPr>
          </a:p>
          <a:p>
            <a:endParaRPr lang="en-GB" b="0" i="0" u="none" strike="noStrike" baseline="0" dirty="0">
              <a:latin typeface="Open Sans" panose="020B0606030504020204" pitchFamily="34" charset="0"/>
            </a:endParaRPr>
          </a:p>
          <a:p>
            <a:endParaRPr lang="en-GB" dirty="0"/>
          </a:p>
        </p:txBody>
      </p:sp>
      <p:pic>
        <p:nvPicPr>
          <p:cNvPr id="9" name="Picture 8">
            <a:extLst>
              <a:ext uri="{FF2B5EF4-FFF2-40B4-BE49-F238E27FC236}">
                <a16:creationId xmlns:a16="http://schemas.microsoft.com/office/drawing/2014/main" id="{D6AC2077-55D7-4B02-8B66-EC35AAC96113}"/>
              </a:ext>
            </a:extLst>
          </p:cNvPr>
          <p:cNvPicPr>
            <a:picLocks noChangeAspect="1"/>
          </p:cNvPicPr>
          <p:nvPr/>
        </p:nvPicPr>
        <p:blipFill>
          <a:blip r:embed="rId2"/>
          <a:stretch>
            <a:fillRect/>
          </a:stretch>
        </p:blipFill>
        <p:spPr>
          <a:xfrm>
            <a:off x="5203583" y="2883998"/>
            <a:ext cx="2820953" cy="2144579"/>
          </a:xfrm>
          <a:prstGeom prst="rect">
            <a:avLst/>
          </a:prstGeom>
          <a:ln w="31750" cap="sq">
            <a:solidFill>
              <a:srgbClr val="FFFFFF"/>
            </a:solidFill>
            <a:miter lim="800000"/>
          </a:ln>
        </p:spPr>
      </p:pic>
      <p:pic>
        <p:nvPicPr>
          <p:cNvPr id="8" name="Picture 7" descr="A screenshot of a computer&#10;&#10;Description automatically generated with medium confidence">
            <a:extLst>
              <a:ext uri="{FF2B5EF4-FFF2-40B4-BE49-F238E27FC236}">
                <a16:creationId xmlns:a16="http://schemas.microsoft.com/office/drawing/2014/main" id="{F546A308-4905-498D-ACFA-C5A958728A0C}"/>
              </a:ext>
            </a:extLst>
          </p:cNvPr>
          <p:cNvPicPr>
            <a:picLocks noChangeAspect="1"/>
          </p:cNvPicPr>
          <p:nvPr/>
        </p:nvPicPr>
        <p:blipFill rotWithShape="1">
          <a:blip r:embed="rId3">
            <a:extLst>
              <a:ext uri="{28A0092B-C50C-407E-A947-70E740481C1C}">
                <a14:useLocalDpi xmlns:a14="http://schemas.microsoft.com/office/drawing/2010/main" val="0"/>
              </a:ext>
            </a:extLst>
          </a:blip>
          <a:srcRect l="6772" r="5108"/>
          <a:stretch/>
        </p:blipFill>
        <p:spPr>
          <a:xfrm>
            <a:off x="8346269" y="3186594"/>
            <a:ext cx="2885611" cy="1841983"/>
          </a:xfrm>
          <a:prstGeom prst="rect">
            <a:avLst/>
          </a:prstGeom>
          <a:ln w="31750" cap="sq">
            <a:solidFill>
              <a:srgbClr val="FFFFFF"/>
            </a:solidFill>
            <a:miter lim="800000"/>
          </a:ln>
        </p:spPr>
      </p:pic>
      <p:sp>
        <p:nvSpPr>
          <p:cNvPr id="4" name="Date Placeholder 3">
            <a:extLst>
              <a:ext uri="{FF2B5EF4-FFF2-40B4-BE49-F238E27FC236}">
                <a16:creationId xmlns:a16="http://schemas.microsoft.com/office/drawing/2014/main" id="{179F3753-28C7-4638-91D8-0EB1986BA4B9}"/>
              </a:ext>
            </a:extLst>
          </p:cNvPr>
          <p:cNvSpPr>
            <a:spLocks noGrp="1"/>
          </p:cNvSpPr>
          <p:nvPr>
            <p:ph type="dt" sz="half" idx="10"/>
          </p:nvPr>
        </p:nvSpPr>
        <p:spPr>
          <a:xfrm>
            <a:off x="7821429" y="6238816"/>
            <a:ext cx="2753746" cy="323968"/>
          </a:xfrm>
        </p:spPr>
        <p:txBody>
          <a:bodyPr>
            <a:normAutofit/>
          </a:bodyPr>
          <a:lstStyle/>
          <a:p>
            <a:pPr>
              <a:spcAft>
                <a:spcPts val="600"/>
              </a:spcAft>
            </a:pPr>
            <a:fld id="{17CE4B7C-03F5-48F6-9D99-B52F65AD1C62}" type="datetime1">
              <a:rPr lang="en-GB" smtClean="0"/>
              <a:pPr>
                <a:spcAft>
                  <a:spcPts val="600"/>
                </a:spcAft>
              </a:pPr>
              <a:t>23/06/2021</a:t>
            </a:fld>
            <a:endParaRPr lang="en-GB" dirty="0"/>
          </a:p>
        </p:txBody>
      </p:sp>
      <p:sp>
        <p:nvSpPr>
          <p:cNvPr id="5" name="Slide Number Placeholder 4">
            <a:extLst>
              <a:ext uri="{FF2B5EF4-FFF2-40B4-BE49-F238E27FC236}">
                <a16:creationId xmlns:a16="http://schemas.microsoft.com/office/drawing/2014/main" id="{729D6361-0F16-48FE-BB30-C45A20C995F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A760DE42-D7FA-45EA-952B-B02B12CBB6F3}" type="slidenum">
              <a:rPr lang="en-GB" smtClean="0"/>
              <a:pPr>
                <a:lnSpc>
                  <a:spcPct val="90000"/>
                </a:lnSpc>
                <a:spcAft>
                  <a:spcPts val="600"/>
                </a:spcAft>
              </a:pPr>
              <a:t>4</a:t>
            </a:fld>
            <a:endParaRPr lang="en-GB"/>
          </a:p>
        </p:txBody>
      </p:sp>
      <p:pic>
        <p:nvPicPr>
          <p:cNvPr id="6" name="Picture 5" descr="Logo&#10;&#10;Description automatically generated">
            <a:extLst>
              <a:ext uri="{FF2B5EF4-FFF2-40B4-BE49-F238E27FC236}">
                <a16:creationId xmlns:a16="http://schemas.microsoft.com/office/drawing/2014/main" id="{95598EF8-D81B-4274-A6BF-43F16A28F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
        <p:nvSpPr>
          <p:cNvPr id="10" name="TextBox 9">
            <a:extLst>
              <a:ext uri="{FF2B5EF4-FFF2-40B4-BE49-F238E27FC236}">
                <a16:creationId xmlns:a16="http://schemas.microsoft.com/office/drawing/2014/main" id="{11C4F4EE-58CC-423F-90DF-34B31A20BB46}"/>
              </a:ext>
            </a:extLst>
          </p:cNvPr>
          <p:cNvSpPr txBox="1"/>
          <p:nvPr/>
        </p:nvSpPr>
        <p:spPr>
          <a:xfrm>
            <a:off x="8532159" y="5100314"/>
            <a:ext cx="2513830" cy="369332"/>
          </a:xfrm>
          <a:prstGeom prst="rect">
            <a:avLst/>
          </a:prstGeom>
          <a:noFill/>
        </p:spPr>
        <p:txBody>
          <a:bodyPr wrap="none" rtlCol="0">
            <a:spAutoFit/>
          </a:bodyPr>
          <a:lstStyle/>
          <a:p>
            <a:r>
              <a:rPr lang="en-GB" sz="1800" b="0" i="0" u="none" strike="noStrike" baseline="0" dirty="0">
                <a:latin typeface="BookAntiqua"/>
              </a:rPr>
              <a:t>Fig. </a:t>
            </a:r>
            <a:r>
              <a:rPr lang="en-GB" dirty="0">
                <a:latin typeface="BookAntiqua"/>
              </a:rPr>
              <a:t>1.</a:t>
            </a:r>
            <a:r>
              <a:rPr lang="en-GB" dirty="0"/>
              <a:t>Collision detection</a:t>
            </a:r>
          </a:p>
        </p:txBody>
      </p:sp>
      <p:sp>
        <p:nvSpPr>
          <p:cNvPr id="15" name="TextBox 14">
            <a:extLst>
              <a:ext uri="{FF2B5EF4-FFF2-40B4-BE49-F238E27FC236}">
                <a16:creationId xmlns:a16="http://schemas.microsoft.com/office/drawing/2014/main" id="{7681FF16-0241-4C7B-BF71-F7EBE4A7E4D8}"/>
              </a:ext>
            </a:extLst>
          </p:cNvPr>
          <p:cNvSpPr txBox="1"/>
          <p:nvPr/>
        </p:nvSpPr>
        <p:spPr>
          <a:xfrm>
            <a:off x="5738466" y="5079698"/>
            <a:ext cx="1751185" cy="369332"/>
          </a:xfrm>
          <a:prstGeom prst="rect">
            <a:avLst/>
          </a:prstGeom>
          <a:noFill/>
        </p:spPr>
        <p:txBody>
          <a:bodyPr wrap="none" rtlCol="0">
            <a:spAutoFit/>
          </a:bodyPr>
          <a:lstStyle/>
          <a:p>
            <a:r>
              <a:rPr lang="en-GB" sz="1800" b="0" i="0" u="none" strike="noStrike" baseline="0" dirty="0">
                <a:latin typeface="BookAntiqua"/>
              </a:rPr>
              <a:t>Fig. </a:t>
            </a:r>
            <a:r>
              <a:rPr lang="en-GB" dirty="0">
                <a:latin typeface="BookAntiqua"/>
              </a:rPr>
              <a:t>2. </a:t>
            </a:r>
            <a:r>
              <a:rPr lang="en-GB" dirty="0"/>
              <a:t>Raytracing</a:t>
            </a:r>
          </a:p>
        </p:txBody>
      </p:sp>
    </p:spTree>
    <p:extLst>
      <p:ext uri="{BB962C8B-B14F-4D97-AF65-F5344CB8AC3E}">
        <p14:creationId xmlns:p14="http://schemas.microsoft.com/office/powerpoint/2010/main" val="258094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F1FB-052C-4098-9DDA-D467033143C7}"/>
              </a:ext>
            </a:extLst>
          </p:cNvPr>
          <p:cNvSpPr>
            <a:spLocks noGrp="1"/>
          </p:cNvSpPr>
          <p:nvPr>
            <p:ph type="title"/>
          </p:nvPr>
        </p:nvSpPr>
        <p:spPr>
          <a:xfrm>
            <a:off x="5138927" y="1156996"/>
            <a:ext cx="5852534" cy="996416"/>
          </a:xfrm>
        </p:spPr>
        <p:txBody>
          <a:bodyPr>
            <a:normAutofit/>
          </a:bodyPr>
          <a:lstStyle/>
          <a:p>
            <a:r>
              <a:rPr lang="en-GB" sz="1800" b="1" i="0" u="none" strike="noStrike" baseline="0" dirty="0">
                <a:latin typeface="Arial,Bold"/>
              </a:rPr>
              <a:t>Bounding-volume</a:t>
            </a:r>
            <a:endParaRPr lang="en-GB" dirty="0"/>
          </a:p>
        </p:txBody>
      </p:sp>
      <p:sp>
        <p:nvSpPr>
          <p:cNvPr id="3" name="Content Placeholder 2">
            <a:extLst>
              <a:ext uri="{FF2B5EF4-FFF2-40B4-BE49-F238E27FC236}">
                <a16:creationId xmlns:a16="http://schemas.microsoft.com/office/drawing/2014/main" id="{AA38E078-429C-4902-AA4F-341011715379}"/>
              </a:ext>
            </a:extLst>
          </p:cNvPr>
          <p:cNvSpPr>
            <a:spLocks noGrp="1"/>
          </p:cNvSpPr>
          <p:nvPr>
            <p:ph idx="1"/>
          </p:nvPr>
        </p:nvSpPr>
        <p:spPr>
          <a:xfrm>
            <a:off x="960121" y="964692"/>
            <a:ext cx="3707652" cy="4775335"/>
          </a:xfrm>
        </p:spPr>
        <p:txBody>
          <a:bodyPr>
            <a:normAutofit/>
          </a:bodyPr>
          <a:lstStyle/>
          <a:p>
            <a:endParaRPr lang="en-GB" b="0" i="0" u="none" strike="noStrike" baseline="0" dirty="0">
              <a:latin typeface="Open Sans" panose="020B0606030504020204" pitchFamily="34" charset="0"/>
            </a:endParaRPr>
          </a:p>
          <a:p>
            <a:endParaRPr lang="en-GB" dirty="0">
              <a:latin typeface="Open Sans" panose="020B0606030504020204" pitchFamily="34" charset="0"/>
            </a:endParaRPr>
          </a:p>
          <a:p>
            <a:r>
              <a:rPr lang="en-GB" sz="1800" b="0" i="0" u="none" strike="noStrike" baseline="0" dirty="0">
                <a:latin typeface="BookAntiqua"/>
              </a:rPr>
              <a:t>The purpose of using BV is to reduce the computational cost to detect object interference.</a:t>
            </a:r>
            <a:endParaRPr lang="en-GB" dirty="0">
              <a:latin typeface="Open Sans" panose="020B0606030504020204" pitchFamily="34" charset="0"/>
            </a:endParaRPr>
          </a:p>
          <a:p>
            <a:r>
              <a:rPr lang="en-GB" dirty="0">
                <a:latin typeface="Open Sans" panose="020B0606030504020204" pitchFamily="34" charset="0"/>
              </a:rPr>
              <a:t>Types:</a:t>
            </a:r>
          </a:p>
          <a:p>
            <a:pPr lvl="2"/>
            <a:r>
              <a:rPr lang="en-GB" dirty="0">
                <a:latin typeface="Open Sans" panose="020B0606030504020204" pitchFamily="34" charset="0"/>
              </a:rPr>
              <a:t>Spheres</a:t>
            </a:r>
          </a:p>
          <a:p>
            <a:pPr lvl="2"/>
            <a:r>
              <a:rPr lang="en-GB" sz="1800" b="0" i="0" u="none" strike="noStrike" baseline="0" dirty="0">
                <a:latin typeface="BookAntiqua"/>
              </a:rPr>
              <a:t>Axis Aligned Bounding Box (AABB)</a:t>
            </a:r>
          </a:p>
          <a:p>
            <a:pPr lvl="2"/>
            <a:r>
              <a:rPr lang="en-GB" sz="1800" b="0" i="0" u="none" strike="noStrike" baseline="0" dirty="0">
                <a:latin typeface="BookAntiqua"/>
              </a:rPr>
              <a:t>Discrete Oriented Polytope (k-DOP)</a:t>
            </a:r>
            <a:endParaRPr lang="en-GB" dirty="0">
              <a:latin typeface="Open Sans" panose="020B0606030504020204" pitchFamily="34" charset="0"/>
            </a:endParaRPr>
          </a:p>
          <a:p>
            <a:pPr lvl="2"/>
            <a:r>
              <a:rPr lang="en-GB" sz="1800" b="0" i="0" u="none" strike="noStrike" baseline="0" dirty="0">
                <a:latin typeface="BookAntiqua"/>
              </a:rPr>
              <a:t>Oriented Bounding Box (OBB)</a:t>
            </a:r>
          </a:p>
          <a:p>
            <a:pPr lvl="2"/>
            <a:endParaRPr lang="en-GB" dirty="0">
              <a:latin typeface="Open Sans" panose="020B0606030504020204" pitchFamily="34" charset="0"/>
            </a:endParaRPr>
          </a:p>
          <a:p>
            <a:pPr marL="457200" lvl="2" indent="0">
              <a:buNone/>
            </a:pPr>
            <a:endParaRPr lang="en-GB" dirty="0">
              <a:latin typeface="Open Sans" panose="020B0606030504020204" pitchFamily="34" charset="0"/>
            </a:endParaRPr>
          </a:p>
          <a:p>
            <a:pPr marL="457200" lvl="2" indent="0">
              <a:buNone/>
            </a:pPr>
            <a:endParaRPr lang="en-GB" dirty="0">
              <a:latin typeface="Open Sans" panose="020B0606030504020204" pitchFamily="34" charset="0"/>
            </a:endParaRPr>
          </a:p>
          <a:p>
            <a:endParaRPr lang="en-GB" b="0" i="0" u="none" strike="noStrike" baseline="0" dirty="0">
              <a:latin typeface="Open Sans" panose="020B0606030504020204" pitchFamily="34" charset="0"/>
            </a:endParaRPr>
          </a:p>
          <a:p>
            <a:endParaRPr lang="en-GB" dirty="0"/>
          </a:p>
        </p:txBody>
      </p:sp>
      <p:sp>
        <p:nvSpPr>
          <p:cNvPr id="4" name="Date Placeholder 3">
            <a:extLst>
              <a:ext uri="{FF2B5EF4-FFF2-40B4-BE49-F238E27FC236}">
                <a16:creationId xmlns:a16="http://schemas.microsoft.com/office/drawing/2014/main" id="{179F3753-28C7-4638-91D8-0EB1986BA4B9}"/>
              </a:ext>
            </a:extLst>
          </p:cNvPr>
          <p:cNvSpPr>
            <a:spLocks noGrp="1"/>
          </p:cNvSpPr>
          <p:nvPr>
            <p:ph type="dt" sz="half" idx="10"/>
          </p:nvPr>
        </p:nvSpPr>
        <p:spPr>
          <a:xfrm>
            <a:off x="7821429" y="6238816"/>
            <a:ext cx="2753746" cy="323968"/>
          </a:xfrm>
        </p:spPr>
        <p:txBody>
          <a:bodyPr>
            <a:normAutofit/>
          </a:bodyPr>
          <a:lstStyle/>
          <a:p>
            <a:pPr>
              <a:spcAft>
                <a:spcPts val="600"/>
              </a:spcAft>
            </a:pPr>
            <a:fld id="{17CE4B7C-03F5-48F6-9D99-B52F65AD1C62}" type="datetime1">
              <a:rPr lang="en-GB" smtClean="0"/>
              <a:pPr>
                <a:spcAft>
                  <a:spcPts val="600"/>
                </a:spcAft>
              </a:pPr>
              <a:t>23/06/2021</a:t>
            </a:fld>
            <a:endParaRPr lang="en-GB" dirty="0"/>
          </a:p>
        </p:txBody>
      </p:sp>
      <p:sp>
        <p:nvSpPr>
          <p:cNvPr id="5" name="Slide Number Placeholder 4">
            <a:extLst>
              <a:ext uri="{FF2B5EF4-FFF2-40B4-BE49-F238E27FC236}">
                <a16:creationId xmlns:a16="http://schemas.microsoft.com/office/drawing/2014/main" id="{729D6361-0F16-48FE-BB30-C45A20C995F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A760DE42-D7FA-45EA-952B-B02B12CBB6F3}" type="slidenum">
              <a:rPr lang="en-GB" smtClean="0"/>
              <a:pPr>
                <a:lnSpc>
                  <a:spcPct val="90000"/>
                </a:lnSpc>
                <a:spcAft>
                  <a:spcPts val="600"/>
                </a:spcAft>
              </a:pPr>
              <a:t>5</a:t>
            </a:fld>
            <a:endParaRPr lang="en-GB"/>
          </a:p>
        </p:txBody>
      </p:sp>
      <p:pic>
        <p:nvPicPr>
          <p:cNvPr id="6" name="Picture 5" descr="Logo&#10;&#10;Description automatically generated">
            <a:extLst>
              <a:ext uri="{FF2B5EF4-FFF2-40B4-BE49-F238E27FC236}">
                <a16:creationId xmlns:a16="http://schemas.microsoft.com/office/drawing/2014/main" id="{95598EF8-D81B-4274-A6BF-43F16A28F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pic>
        <p:nvPicPr>
          <p:cNvPr id="11" name="Picture 10">
            <a:extLst>
              <a:ext uri="{FF2B5EF4-FFF2-40B4-BE49-F238E27FC236}">
                <a16:creationId xmlns:a16="http://schemas.microsoft.com/office/drawing/2014/main" id="{957D383F-B77C-423F-8B5F-3DD357393C5D}"/>
              </a:ext>
            </a:extLst>
          </p:cNvPr>
          <p:cNvPicPr>
            <a:picLocks noChangeAspect="1"/>
          </p:cNvPicPr>
          <p:nvPr/>
        </p:nvPicPr>
        <p:blipFill>
          <a:blip r:embed="rId3"/>
          <a:stretch>
            <a:fillRect/>
          </a:stretch>
        </p:blipFill>
        <p:spPr>
          <a:xfrm>
            <a:off x="5138927" y="2580640"/>
            <a:ext cx="6548539" cy="1911138"/>
          </a:xfrm>
          <a:prstGeom prst="rect">
            <a:avLst/>
          </a:prstGeom>
        </p:spPr>
      </p:pic>
      <p:sp>
        <p:nvSpPr>
          <p:cNvPr id="12" name="TextBox 11">
            <a:extLst>
              <a:ext uri="{FF2B5EF4-FFF2-40B4-BE49-F238E27FC236}">
                <a16:creationId xmlns:a16="http://schemas.microsoft.com/office/drawing/2014/main" id="{0D786BD7-A38C-4E58-8C5D-87F2A85BD4E4}"/>
              </a:ext>
            </a:extLst>
          </p:cNvPr>
          <p:cNvSpPr txBox="1"/>
          <p:nvPr/>
        </p:nvSpPr>
        <p:spPr>
          <a:xfrm>
            <a:off x="5138927" y="4595840"/>
            <a:ext cx="5515228" cy="646331"/>
          </a:xfrm>
          <a:prstGeom prst="rect">
            <a:avLst/>
          </a:prstGeom>
          <a:noFill/>
        </p:spPr>
        <p:txBody>
          <a:bodyPr wrap="none" rtlCol="0">
            <a:spAutoFit/>
          </a:bodyPr>
          <a:lstStyle/>
          <a:p>
            <a:pPr algn="l"/>
            <a:r>
              <a:rPr lang="en-GB" sz="1800" b="0" i="0" u="none" strike="noStrike" baseline="0" dirty="0">
                <a:latin typeface="BookAntiqua"/>
              </a:rPr>
              <a:t>Fig. 3. Common Bounding Volume in previous researches</a:t>
            </a:r>
            <a:br>
              <a:rPr lang="en-GB" sz="1800" b="0" i="0" u="none" strike="noStrike" baseline="0" dirty="0">
                <a:latin typeface="BookAntiqua"/>
              </a:rPr>
            </a:br>
            <a:r>
              <a:rPr lang="en-GB" sz="1800" b="0" i="0" u="none" strike="noStrike" baseline="0" dirty="0">
                <a:latin typeface="BookAntiqua"/>
              </a:rPr>
              <a:t> (</a:t>
            </a:r>
            <a:r>
              <a:rPr lang="en-GB" sz="1800" b="0" i="0" u="none" strike="noStrike" baseline="0" dirty="0" err="1">
                <a:latin typeface="BookAntiqua"/>
              </a:rPr>
              <a:t>Suaib</a:t>
            </a:r>
            <a:r>
              <a:rPr lang="en-GB" sz="1800" b="0" i="0" u="none" strike="noStrike" baseline="0" dirty="0">
                <a:latin typeface="BookAntiqua"/>
              </a:rPr>
              <a:t> et al., 2008, Bade et al.,2006).</a:t>
            </a:r>
            <a:endParaRPr lang="en-GB" dirty="0"/>
          </a:p>
        </p:txBody>
      </p:sp>
    </p:spTree>
    <p:extLst>
      <p:ext uri="{BB962C8B-B14F-4D97-AF65-F5344CB8AC3E}">
        <p14:creationId xmlns:p14="http://schemas.microsoft.com/office/powerpoint/2010/main" val="159626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0A2D5-E6AA-41C1-98E1-BF2726174781}"/>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GB">
                <a:solidFill>
                  <a:schemeClr val="bg1"/>
                </a:solidFill>
              </a:rPr>
              <a:t>Building up the tree</a:t>
            </a:r>
          </a:p>
        </p:txBody>
      </p:sp>
      <p:pic>
        <p:nvPicPr>
          <p:cNvPr id="9" name="Picture 8">
            <a:extLst>
              <a:ext uri="{FF2B5EF4-FFF2-40B4-BE49-F238E27FC236}">
                <a16:creationId xmlns:a16="http://schemas.microsoft.com/office/drawing/2014/main" id="{12CF9FE1-41C3-4F39-A417-3AB9FC8CFD4E}"/>
              </a:ext>
            </a:extLst>
          </p:cNvPr>
          <p:cNvPicPr>
            <a:picLocks noChangeAspect="1"/>
          </p:cNvPicPr>
          <p:nvPr/>
        </p:nvPicPr>
        <p:blipFill>
          <a:blip r:embed="rId2"/>
          <a:stretch>
            <a:fillRect/>
          </a:stretch>
        </p:blipFill>
        <p:spPr>
          <a:xfrm>
            <a:off x="7544653" y="2454061"/>
            <a:ext cx="4647347" cy="1720158"/>
          </a:xfrm>
          <a:prstGeom prst="rect">
            <a:avLst/>
          </a:prstGeom>
        </p:spPr>
      </p:pic>
      <p:sp>
        <p:nvSpPr>
          <p:cNvPr id="3" name="Content Placeholder 2">
            <a:extLst>
              <a:ext uri="{FF2B5EF4-FFF2-40B4-BE49-F238E27FC236}">
                <a16:creationId xmlns:a16="http://schemas.microsoft.com/office/drawing/2014/main" id="{C10BAF1E-7EE5-46D3-879D-8B3135E63ED3}"/>
              </a:ext>
            </a:extLst>
          </p:cNvPr>
          <p:cNvSpPr>
            <a:spLocks noGrp="1"/>
          </p:cNvSpPr>
          <p:nvPr>
            <p:ph idx="1"/>
          </p:nvPr>
        </p:nvSpPr>
        <p:spPr>
          <a:xfrm>
            <a:off x="643467" y="2638044"/>
            <a:ext cx="6242715" cy="3415622"/>
          </a:xfrm>
        </p:spPr>
        <p:txBody>
          <a:bodyPr>
            <a:normAutofit lnSpcReduction="10000"/>
          </a:bodyPr>
          <a:lstStyle/>
          <a:p>
            <a:pPr algn="l"/>
            <a:r>
              <a:rPr lang="en-GB" b="1" dirty="0">
                <a:solidFill>
                  <a:schemeClr val="bg1"/>
                </a:solidFill>
              </a:rPr>
              <a:t>Top Down</a:t>
            </a:r>
            <a:r>
              <a:rPr lang="en-GB" dirty="0">
                <a:solidFill>
                  <a:schemeClr val="bg1"/>
                </a:solidFill>
              </a:rPr>
              <a:t>: Most popular technique to be used to construct</a:t>
            </a:r>
          </a:p>
          <a:p>
            <a:pPr algn="l"/>
            <a:r>
              <a:rPr lang="en-GB" dirty="0">
                <a:solidFill>
                  <a:schemeClr val="bg1"/>
                </a:solidFill>
              </a:rPr>
              <a:t>hierarchy tree, uses ‘fit and split’, O(</a:t>
            </a:r>
            <a:r>
              <a:rPr lang="en-GB" dirty="0" err="1">
                <a:solidFill>
                  <a:schemeClr val="bg1"/>
                </a:solidFill>
              </a:rPr>
              <a:t>lgn</a:t>
            </a:r>
            <a:r>
              <a:rPr lang="en-GB" dirty="0">
                <a:solidFill>
                  <a:schemeClr val="bg1"/>
                </a:solidFill>
              </a:rPr>
              <a:t>) depth for balanced partition, in average building time </a:t>
            </a:r>
            <a:r>
              <a:rPr lang="en-GB" dirty="0" err="1">
                <a:solidFill>
                  <a:schemeClr val="bg1"/>
                </a:solidFill>
              </a:rPr>
              <a:t>nlogn</a:t>
            </a:r>
            <a:endParaRPr lang="en-GB" dirty="0">
              <a:solidFill>
                <a:schemeClr val="bg1"/>
              </a:solidFill>
            </a:endParaRPr>
          </a:p>
          <a:p>
            <a:pPr algn="l"/>
            <a:r>
              <a:rPr lang="en-GB" b="1" dirty="0">
                <a:solidFill>
                  <a:schemeClr val="bg1"/>
                </a:solidFill>
              </a:rPr>
              <a:t>Bottom Up</a:t>
            </a:r>
            <a:r>
              <a:rPr lang="en-GB" dirty="0">
                <a:solidFill>
                  <a:schemeClr val="bg1"/>
                </a:solidFill>
              </a:rPr>
              <a:t>: More complicated to put into as it has slower construction time but it is efficient in producing the best tree, fit each BV and merge them, n-1 merges for n polygons.</a:t>
            </a:r>
          </a:p>
          <a:p>
            <a:pPr algn="l"/>
            <a:r>
              <a:rPr lang="en-GB" b="1" dirty="0">
                <a:solidFill>
                  <a:schemeClr val="bg1"/>
                </a:solidFill>
              </a:rPr>
              <a:t>Insertion</a:t>
            </a:r>
            <a:r>
              <a:rPr lang="en-GB" dirty="0">
                <a:solidFill>
                  <a:schemeClr val="bg1"/>
                </a:solidFill>
              </a:rPr>
              <a:t>: The problem of this method is that it can become worst as it depends on the insertion order of the nodes, propagate upward to the root.</a:t>
            </a:r>
          </a:p>
          <a:p>
            <a:pPr algn="l"/>
            <a:r>
              <a:rPr lang="en-GB" dirty="0">
                <a:solidFill>
                  <a:schemeClr val="bg1"/>
                </a:solidFill>
              </a:rPr>
              <a:t>Note: Depending on the application type, they might not always produce the best result.</a:t>
            </a:r>
          </a:p>
        </p:txBody>
      </p:sp>
      <p:pic>
        <p:nvPicPr>
          <p:cNvPr id="11" name="Picture 10">
            <a:extLst>
              <a:ext uri="{FF2B5EF4-FFF2-40B4-BE49-F238E27FC236}">
                <a16:creationId xmlns:a16="http://schemas.microsoft.com/office/drawing/2014/main" id="{6514C3BB-3672-4D0C-8F91-DF16DDEEC37A}"/>
              </a:ext>
            </a:extLst>
          </p:cNvPr>
          <p:cNvPicPr>
            <a:picLocks noChangeAspect="1"/>
          </p:cNvPicPr>
          <p:nvPr/>
        </p:nvPicPr>
        <p:blipFill>
          <a:blip r:embed="rId3"/>
          <a:stretch>
            <a:fillRect/>
          </a:stretch>
        </p:blipFill>
        <p:spPr>
          <a:xfrm>
            <a:off x="7544653" y="4174219"/>
            <a:ext cx="4647347" cy="1586620"/>
          </a:xfrm>
          <a:prstGeom prst="rect">
            <a:avLst/>
          </a:prstGeom>
        </p:spPr>
      </p:pic>
      <p:pic>
        <p:nvPicPr>
          <p:cNvPr id="7" name="Picture 6">
            <a:extLst>
              <a:ext uri="{FF2B5EF4-FFF2-40B4-BE49-F238E27FC236}">
                <a16:creationId xmlns:a16="http://schemas.microsoft.com/office/drawing/2014/main" id="{776EEFF7-2398-4526-BC61-3E9F0C4CBDA8}"/>
              </a:ext>
            </a:extLst>
          </p:cNvPr>
          <p:cNvPicPr>
            <a:picLocks noChangeAspect="1"/>
          </p:cNvPicPr>
          <p:nvPr/>
        </p:nvPicPr>
        <p:blipFill>
          <a:blip r:embed="rId4"/>
          <a:stretch>
            <a:fillRect/>
          </a:stretch>
        </p:blipFill>
        <p:spPr>
          <a:xfrm>
            <a:off x="7544654" y="778363"/>
            <a:ext cx="4647346" cy="1695882"/>
          </a:xfrm>
          <a:prstGeom prst="rect">
            <a:avLst/>
          </a:prstGeom>
        </p:spPr>
      </p:pic>
      <p:sp>
        <p:nvSpPr>
          <p:cNvPr id="4" name="Date Placeholder 3">
            <a:extLst>
              <a:ext uri="{FF2B5EF4-FFF2-40B4-BE49-F238E27FC236}">
                <a16:creationId xmlns:a16="http://schemas.microsoft.com/office/drawing/2014/main" id="{FCC0A52F-E7AB-4614-A91B-9EDBAD69F600}"/>
              </a:ext>
            </a:extLst>
          </p:cNvPr>
          <p:cNvSpPr>
            <a:spLocks noGrp="1"/>
          </p:cNvSpPr>
          <p:nvPr>
            <p:ph type="dt" sz="half" idx="10"/>
          </p:nvPr>
        </p:nvSpPr>
        <p:spPr>
          <a:xfrm>
            <a:off x="7821429" y="6238816"/>
            <a:ext cx="2753746" cy="323968"/>
          </a:xfrm>
        </p:spPr>
        <p:txBody>
          <a:bodyPr>
            <a:normAutofit/>
          </a:bodyPr>
          <a:lstStyle/>
          <a:p>
            <a:pPr>
              <a:spcAft>
                <a:spcPts val="600"/>
              </a:spcAft>
            </a:pPr>
            <a:fld id="{17CE4B7C-03F5-48F6-9D99-B52F65AD1C62}" type="datetime1">
              <a:rPr lang="en-GB" smtClean="0"/>
              <a:pPr>
                <a:spcAft>
                  <a:spcPts val="600"/>
                </a:spcAft>
              </a:pPr>
              <a:t>23/06/2021</a:t>
            </a:fld>
            <a:endParaRPr lang="en-GB"/>
          </a:p>
        </p:txBody>
      </p:sp>
      <p:sp>
        <p:nvSpPr>
          <p:cNvPr id="5" name="Slide Number Placeholder 4">
            <a:extLst>
              <a:ext uri="{FF2B5EF4-FFF2-40B4-BE49-F238E27FC236}">
                <a16:creationId xmlns:a16="http://schemas.microsoft.com/office/drawing/2014/main" id="{BBA5A58F-B6C7-499F-8A75-D5EFC7FA6050}"/>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A760DE42-D7FA-45EA-952B-B02B12CBB6F3}" type="slidenum">
              <a:rPr lang="en-GB" smtClean="0"/>
              <a:pPr>
                <a:lnSpc>
                  <a:spcPct val="90000"/>
                </a:lnSpc>
                <a:spcAft>
                  <a:spcPts val="600"/>
                </a:spcAft>
              </a:pPr>
              <a:t>6</a:t>
            </a:fld>
            <a:endParaRPr lang="en-GB"/>
          </a:p>
        </p:txBody>
      </p:sp>
      <p:sp>
        <p:nvSpPr>
          <p:cNvPr id="12" name="TextBox 11">
            <a:extLst>
              <a:ext uri="{FF2B5EF4-FFF2-40B4-BE49-F238E27FC236}">
                <a16:creationId xmlns:a16="http://schemas.microsoft.com/office/drawing/2014/main" id="{95C71300-D1ED-44EE-8454-4D4D229DDBB7}"/>
              </a:ext>
            </a:extLst>
          </p:cNvPr>
          <p:cNvSpPr txBox="1"/>
          <p:nvPr/>
        </p:nvSpPr>
        <p:spPr>
          <a:xfrm>
            <a:off x="8272184" y="5794266"/>
            <a:ext cx="3192284" cy="369332"/>
          </a:xfrm>
          <a:prstGeom prst="rect">
            <a:avLst/>
          </a:prstGeom>
          <a:noFill/>
        </p:spPr>
        <p:txBody>
          <a:bodyPr wrap="none" rtlCol="0">
            <a:spAutoFit/>
          </a:bodyPr>
          <a:lstStyle/>
          <a:p>
            <a:pPr algn="l"/>
            <a:r>
              <a:rPr lang="en-GB" sz="1800" b="0" i="0" u="none" strike="noStrike" baseline="0" dirty="0">
                <a:latin typeface="BookAntiqua"/>
              </a:rPr>
              <a:t>Fig. 5. Hierarchy (Ericson, 2004).</a:t>
            </a:r>
            <a:endParaRPr lang="en-GB" dirty="0"/>
          </a:p>
        </p:txBody>
      </p:sp>
      <p:pic>
        <p:nvPicPr>
          <p:cNvPr id="21" name="Picture 20" descr="Logo&#10;&#10;Description automatically generated">
            <a:extLst>
              <a:ext uri="{FF2B5EF4-FFF2-40B4-BE49-F238E27FC236}">
                <a16:creationId xmlns:a16="http://schemas.microsoft.com/office/drawing/2014/main" id="{2EC3817C-A4CE-41D4-8D71-445B9B0003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388287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2179-75AD-453D-8833-7F15C8D8AD47}"/>
              </a:ext>
            </a:extLst>
          </p:cNvPr>
          <p:cNvSpPr>
            <a:spLocks noGrp="1"/>
          </p:cNvSpPr>
          <p:nvPr>
            <p:ph type="title"/>
          </p:nvPr>
        </p:nvSpPr>
        <p:spPr>
          <a:xfrm>
            <a:off x="804672" y="964692"/>
            <a:ext cx="5894832" cy="1188720"/>
          </a:xfrm>
        </p:spPr>
        <p:txBody>
          <a:bodyPr>
            <a:normAutofit/>
          </a:bodyPr>
          <a:lstStyle/>
          <a:p>
            <a:r>
              <a:rPr lang="en-GB"/>
              <a:t>TREE CONSTRUCTION</a:t>
            </a:r>
            <a:endParaRPr lang="en-GB" dirty="0"/>
          </a:p>
        </p:txBody>
      </p:sp>
      <p:sp>
        <p:nvSpPr>
          <p:cNvPr id="3" name="Content Placeholder 2">
            <a:extLst>
              <a:ext uri="{FF2B5EF4-FFF2-40B4-BE49-F238E27FC236}">
                <a16:creationId xmlns:a16="http://schemas.microsoft.com/office/drawing/2014/main" id="{42051F66-11C2-4BA9-963D-D7298FD28C09}"/>
              </a:ext>
            </a:extLst>
          </p:cNvPr>
          <p:cNvSpPr>
            <a:spLocks noGrp="1"/>
          </p:cNvSpPr>
          <p:nvPr>
            <p:ph idx="1"/>
          </p:nvPr>
        </p:nvSpPr>
        <p:spPr>
          <a:xfrm>
            <a:off x="803243" y="2638044"/>
            <a:ext cx="5963317" cy="3263206"/>
          </a:xfrm>
        </p:spPr>
        <p:txBody>
          <a:bodyPr>
            <a:normAutofit/>
          </a:bodyPr>
          <a:lstStyle/>
          <a:p>
            <a:pPr>
              <a:lnSpc>
                <a:spcPct val="90000"/>
              </a:lnSpc>
            </a:pPr>
            <a:r>
              <a:rPr lang="en-GB" sz="1500" b="0" i="0" u="none" strike="noStrike" baseline="0">
                <a:latin typeface="BookAntiqua"/>
              </a:rPr>
              <a:t>Meanwhile, (Gottschalk et al., 1996) constructed OBB trees using top-down approach. The first procedure is to enclose all primitives by an oriented bounding box, and the recursive partition is made possible by using certain rules. Their subdivision rule proposed as applied to the object is to find the longest axes and the splitting point is determined through an orthogonal plane on one of its axes. Objects are partitioned according to the side of the splitting point but this does not involve the primitive. Figure 8 and 9 depicts the splitting example (Gottschalk et al., 1996).</a:t>
            </a:r>
          </a:p>
          <a:p>
            <a:pPr>
              <a:lnSpc>
                <a:spcPct val="90000"/>
              </a:lnSpc>
            </a:pPr>
            <a:endParaRPr lang="en-GB" sz="1500">
              <a:latin typeface="BookAntiqua"/>
            </a:endParaRPr>
          </a:p>
          <a:p>
            <a:pPr>
              <a:lnSpc>
                <a:spcPct val="90000"/>
              </a:lnSpc>
            </a:pPr>
            <a:r>
              <a:rPr lang="en-GB" sz="1500" b="0" i="0" u="none" strike="noStrike" baseline="0">
                <a:latin typeface="BookAntiqua"/>
              </a:rPr>
              <a:t>(a) Object median splitting (b) Object mean splitting (c) Spatial median</a:t>
            </a:r>
          </a:p>
          <a:p>
            <a:pPr>
              <a:lnSpc>
                <a:spcPct val="90000"/>
              </a:lnSpc>
            </a:pPr>
            <a:r>
              <a:rPr lang="en-GB" sz="1500" b="0" i="0" u="none" strike="noStrike" baseline="0">
                <a:latin typeface="BookAntiqua"/>
              </a:rPr>
              <a:t>splitting based on (Ericson, 2004)</a:t>
            </a:r>
            <a:endParaRPr lang="en-GB" sz="1500"/>
          </a:p>
        </p:txBody>
      </p:sp>
      <p:sp>
        <p:nvSpPr>
          <p:cNvPr id="16" name="Rectangle 11">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3">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A1B964C-EAD0-4407-9634-34C68B4966CA}"/>
              </a:ext>
            </a:extLst>
          </p:cNvPr>
          <p:cNvPicPr>
            <a:picLocks noChangeAspect="1"/>
          </p:cNvPicPr>
          <p:nvPr/>
        </p:nvPicPr>
        <p:blipFill>
          <a:blip r:embed="rId2"/>
          <a:stretch>
            <a:fillRect/>
          </a:stretch>
        </p:blipFill>
        <p:spPr>
          <a:xfrm>
            <a:off x="7715890" y="1678939"/>
            <a:ext cx="3328416" cy="2823286"/>
          </a:xfrm>
          <a:prstGeom prst="rect">
            <a:avLst/>
          </a:prstGeom>
        </p:spPr>
      </p:pic>
      <p:sp>
        <p:nvSpPr>
          <p:cNvPr id="4" name="Date Placeholder 3">
            <a:extLst>
              <a:ext uri="{FF2B5EF4-FFF2-40B4-BE49-F238E27FC236}">
                <a16:creationId xmlns:a16="http://schemas.microsoft.com/office/drawing/2014/main" id="{4293BF3C-D4B6-43AE-A200-3950BD8A4393}"/>
              </a:ext>
            </a:extLst>
          </p:cNvPr>
          <p:cNvSpPr>
            <a:spLocks noGrp="1"/>
          </p:cNvSpPr>
          <p:nvPr>
            <p:ph type="dt" sz="half" idx="10"/>
          </p:nvPr>
        </p:nvSpPr>
        <p:spPr>
          <a:xfrm>
            <a:off x="7821429" y="6238816"/>
            <a:ext cx="2753746" cy="323968"/>
          </a:xfrm>
        </p:spPr>
        <p:txBody>
          <a:bodyPr>
            <a:normAutofit/>
          </a:bodyPr>
          <a:lstStyle/>
          <a:p>
            <a:pPr>
              <a:spcAft>
                <a:spcPts val="600"/>
              </a:spcAft>
            </a:pPr>
            <a:fld id="{17CE4B7C-03F5-48F6-9D99-B52F65AD1C62}" type="datetime1">
              <a:rPr lang="en-GB" smtClean="0"/>
              <a:pPr>
                <a:spcAft>
                  <a:spcPts val="600"/>
                </a:spcAft>
              </a:pPr>
              <a:t>23/06/2021</a:t>
            </a:fld>
            <a:endParaRPr lang="en-GB"/>
          </a:p>
        </p:txBody>
      </p:sp>
      <p:sp>
        <p:nvSpPr>
          <p:cNvPr id="5" name="Slide Number Placeholder 4">
            <a:extLst>
              <a:ext uri="{FF2B5EF4-FFF2-40B4-BE49-F238E27FC236}">
                <a16:creationId xmlns:a16="http://schemas.microsoft.com/office/drawing/2014/main" id="{873EC0B1-5774-4CD7-853E-414EC3D8E76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A760DE42-D7FA-45EA-952B-B02B12CBB6F3}" type="slidenum">
              <a:rPr lang="en-GB" smtClean="0"/>
              <a:pPr>
                <a:lnSpc>
                  <a:spcPct val="90000"/>
                </a:lnSpc>
                <a:spcAft>
                  <a:spcPts val="600"/>
                </a:spcAft>
              </a:pPr>
              <a:t>7</a:t>
            </a:fld>
            <a:endParaRPr lang="en-GB"/>
          </a:p>
        </p:txBody>
      </p:sp>
      <p:pic>
        <p:nvPicPr>
          <p:cNvPr id="13" name="Picture 12" descr="Logo&#10;&#10;Description automatically generated">
            <a:extLst>
              <a:ext uri="{FF2B5EF4-FFF2-40B4-BE49-F238E27FC236}">
                <a16:creationId xmlns:a16="http://schemas.microsoft.com/office/drawing/2014/main" id="{82806B16-51C0-47F5-84AE-16EEEFAF3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
        <p:nvSpPr>
          <p:cNvPr id="8" name="TextBox 7">
            <a:extLst>
              <a:ext uri="{FF2B5EF4-FFF2-40B4-BE49-F238E27FC236}">
                <a16:creationId xmlns:a16="http://schemas.microsoft.com/office/drawing/2014/main" id="{B16FB31F-FB8E-45F7-9AE2-15FF8D6088C8}"/>
              </a:ext>
            </a:extLst>
          </p:cNvPr>
          <p:cNvSpPr txBox="1"/>
          <p:nvPr/>
        </p:nvSpPr>
        <p:spPr>
          <a:xfrm>
            <a:off x="7847301" y="4666216"/>
            <a:ext cx="3094501" cy="646331"/>
          </a:xfrm>
          <a:prstGeom prst="rect">
            <a:avLst/>
          </a:prstGeom>
          <a:noFill/>
        </p:spPr>
        <p:txBody>
          <a:bodyPr wrap="none" rtlCol="0">
            <a:spAutoFit/>
          </a:bodyPr>
          <a:lstStyle/>
          <a:p>
            <a:pPr algn="l"/>
            <a:r>
              <a:rPr lang="en-GB" sz="1200" b="0" i="0" u="none" strike="noStrike" baseline="0" dirty="0">
                <a:latin typeface="BookAntiqua"/>
              </a:rPr>
              <a:t>Fig. </a:t>
            </a:r>
            <a:r>
              <a:rPr lang="en-GB" sz="1200" b="0" i="0" u="none" strike="noStrike" baseline="0">
                <a:latin typeface="BookAntiqua"/>
              </a:rPr>
              <a:t>5. </a:t>
            </a:r>
            <a:r>
              <a:rPr lang="en-GB" sz="1200" b="0" i="0" u="none" strike="noStrike" baseline="0" dirty="0">
                <a:latin typeface="BookAntiqua"/>
              </a:rPr>
              <a:t>OBB tree recursively divides the object</a:t>
            </a:r>
            <a:br>
              <a:rPr lang="en-GB" sz="1200" b="0" i="0" u="none" strike="noStrike" baseline="0" dirty="0">
                <a:latin typeface="BookAntiqua"/>
              </a:rPr>
            </a:br>
            <a:r>
              <a:rPr lang="en-GB" sz="1200" b="0" i="0" u="none" strike="noStrike" baseline="0" dirty="0">
                <a:latin typeface="BookAntiqua"/>
              </a:rPr>
              <a:t> into two parts using binary tree and top-down</a:t>
            </a:r>
          </a:p>
          <a:p>
            <a:pPr algn="l"/>
            <a:r>
              <a:rPr lang="en-GB" sz="1200" b="0" i="0" u="none" strike="noStrike" baseline="0" dirty="0">
                <a:latin typeface="BookAntiqua"/>
              </a:rPr>
              <a:t>approach (</a:t>
            </a:r>
            <a:r>
              <a:rPr lang="en-GB" sz="1200" b="0" i="0" u="none" strike="noStrike" baseline="0" dirty="0" err="1">
                <a:latin typeface="BookAntiqua"/>
              </a:rPr>
              <a:t>Kamat</a:t>
            </a:r>
            <a:r>
              <a:rPr lang="en-GB" sz="1200" b="0" i="0" u="none" strike="noStrike" baseline="0" dirty="0">
                <a:latin typeface="BookAntiqua"/>
              </a:rPr>
              <a:t> and Martinez, 2007).</a:t>
            </a:r>
            <a:endParaRPr lang="en-GB" sz="1200" dirty="0"/>
          </a:p>
        </p:txBody>
      </p:sp>
    </p:spTree>
    <p:extLst>
      <p:ext uri="{BB962C8B-B14F-4D97-AF65-F5344CB8AC3E}">
        <p14:creationId xmlns:p14="http://schemas.microsoft.com/office/powerpoint/2010/main" val="55701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13C6-38BF-4823-B9C7-7384F86B9372}"/>
              </a:ext>
            </a:extLst>
          </p:cNvPr>
          <p:cNvSpPr>
            <a:spLocks noGrp="1"/>
          </p:cNvSpPr>
          <p:nvPr>
            <p:ph type="title"/>
          </p:nvPr>
        </p:nvSpPr>
        <p:spPr>
          <a:xfrm>
            <a:off x="2231136" y="295216"/>
            <a:ext cx="7729728" cy="1188720"/>
          </a:xfrm>
        </p:spPr>
        <p:txBody>
          <a:bodyPr/>
          <a:lstStyle/>
          <a:p>
            <a:r>
              <a:rPr lang="en-GB" sz="1800" b="1" i="0" u="none" strike="noStrike" baseline="0" dirty="0">
                <a:latin typeface="Arial,Bold"/>
              </a:rPr>
              <a:t>Partitioning strategies and splitting algorithm</a:t>
            </a:r>
            <a:endParaRPr lang="en-GB" dirty="0"/>
          </a:p>
        </p:txBody>
      </p:sp>
      <p:sp>
        <p:nvSpPr>
          <p:cNvPr id="3" name="Content Placeholder 2">
            <a:extLst>
              <a:ext uri="{FF2B5EF4-FFF2-40B4-BE49-F238E27FC236}">
                <a16:creationId xmlns:a16="http://schemas.microsoft.com/office/drawing/2014/main" id="{CDCE036D-8D88-4B6C-8A78-5C6502D34256}"/>
              </a:ext>
            </a:extLst>
          </p:cNvPr>
          <p:cNvSpPr>
            <a:spLocks noGrp="1"/>
          </p:cNvSpPr>
          <p:nvPr>
            <p:ph idx="1"/>
          </p:nvPr>
        </p:nvSpPr>
        <p:spPr>
          <a:xfrm>
            <a:off x="2231136" y="1878008"/>
            <a:ext cx="7729728" cy="4196221"/>
          </a:xfrm>
        </p:spPr>
        <p:txBody>
          <a:bodyPr>
            <a:normAutofit fontScale="92500" lnSpcReduction="20000"/>
          </a:bodyPr>
          <a:lstStyle/>
          <a:p>
            <a:pPr algn="l"/>
            <a:r>
              <a:rPr lang="en-GB" sz="1800" b="0" i="0" u="none" strike="noStrike" baseline="0" dirty="0">
                <a:latin typeface="BookAntiqua"/>
              </a:rPr>
              <a:t>The simplest way to partition an object is to split the object equally with respect to local coordination axes of the object. The split can be done according to the median-cut algorithm style or several other strategies as follows(Ericson, 2004):-</a:t>
            </a:r>
          </a:p>
          <a:p>
            <a:pPr algn="l"/>
            <a:r>
              <a:rPr lang="en-GB" sz="1800" b="0" i="0" u="none" strike="noStrike" baseline="0" dirty="0">
                <a:latin typeface="Symbol" panose="05050102010706020507" pitchFamily="18" charset="2"/>
              </a:rPr>
              <a:t> </a:t>
            </a:r>
            <a:r>
              <a:rPr lang="en-GB" sz="1800" b="0" i="1" u="none" strike="noStrike" baseline="0" dirty="0">
                <a:latin typeface="BookAntiqua,Italic"/>
              </a:rPr>
              <a:t>Minimize the sum of the volumes (or surface areas) of the child volumes</a:t>
            </a:r>
            <a:r>
              <a:rPr lang="en-GB" sz="1800" b="0" i="0" u="none" strike="noStrike" baseline="0" dirty="0">
                <a:latin typeface="BookAntiqua"/>
              </a:rPr>
              <a:t>. Minimizing the sum of value can effectively minimize the probability of intersection - tightness bounding volume must be used.</a:t>
            </a:r>
          </a:p>
          <a:p>
            <a:pPr algn="l"/>
            <a:r>
              <a:rPr lang="en-GB" sz="1800" b="0" i="0" u="none" strike="noStrike" baseline="0" dirty="0">
                <a:latin typeface="Symbol" panose="05050102010706020507" pitchFamily="18" charset="2"/>
              </a:rPr>
              <a:t> </a:t>
            </a:r>
            <a:r>
              <a:rPr lang="en-GB" sz="1800" b="0" i="1" u="none" strike="noStrike" baseline="0" dirty="0">
                <a:latin typeface="BookAntiqua,Italic"/>
              </a:rPr>
              <a:t>Minimize the maximum volume (surface area) of the child volumes. </a:t>
            </a:r>
            <a:r>
              <a:rPr lang="en-GB" sz="1800" b="0" i="0" u="none" strike="noStrike" baseline="0" dirty="0">
                <a:latin typeface="BookAntiqua"/>
              </a:rPr>
              <a:t>Divides the child volume into equal size by making larger volume as small as possible.</a:t>
            </a:r>
          </a:p>
          <a:p>
            <a:pPr algn="l"/>
            <a:r>
              <a:rPr lang="en-GB" sz="1800" b="0" i="0" u="none" strike="noStrike" baseline="0" dirty="0">
                <a:latin typeface="Symbol" panose="05050102010706020507" pitchFamily="18" charset="2"/>
              </a:rPr>
              <a:t> </a:t>
            </a:r>
            <a:r>
              <a:rPr lang="en-GB" sz="1800" b="0" i="1" u="none" strike="noStrike" baseline="0" dirty="0">
                <a:latin typeface="BookAntiqua,Italic"/>
              </a:rPr>
              <a:t>Minimize the volume (surface area) of the intersection of the child volumes. </a:t>
            </a:r>
            <a:r>
              <a:rPr lang="en-GB" sz="1800" b="0" i="0" u="none" strike="noStrike" baseline="0" dirty="0">
                <a:latin typeface="BookAntiqua"/>
              </a:rPr>
              <a:t>Complex to be implemented as it depends on the tightness of bounding volume.</a:t>
            </a:r>
          </a:p>
          <a:p>
            <a:pPr algn="l"/>
            <a:r>
              <a:rPr lang="en-GB" sz="1800" b="0" i="0" u="none" strike="noStrike" baseline="0" dirty="0">
                <a:latin typeface="Symbol" panose="05050102010706020507" pitchFamily="18" charset="2"/>
              </a:rPr>
              <a:t> </a:t>
            </a:r>
            <a:r>
              <a:rPr lang="en-GB" sz="1800" b="0" i="1" u="none" strike="noStrike" baseline="0" dirty="0">
                <a:latin typeface="BookAntiqua,Italic"/>
              </a:rPr>
              <a:t>Minimize the separation of the child volumes. </a:t>
            </a:r>
            <a:r>
              <a:rPr lang="en-GB" sz="1800" b="0" i="0" u="none" strike="noStrike" baseline="0" dirty="0">
                <a:latin typeface="BookAntiqua"/>
              </a:rPr>
              <a:t>Where each child will be separated, it helps to decrease the probability of both children being traversed at the same time.</a:t>
            </a:r>
          </a:p>
          <a:p>
            <a:pPr algn="l"/>
            <a:r>
              <a:rPr lang="en-GB" sz="1800" b="0" i="0" u="none" strike="noStrike" baseline="0" dirty="0">
                <a:latin typeface="Symbol" panose="05050102010706020507" pitchFamily="18" charset="2"/>
              </a:rPr>
              <a:t> </a:t>
            </a:r>
            <a:r>
              <a:rPr lang="en-GB" sz="1800" b="0" i="1" u="none" strike="noStrike" baseline="0" dirty="0">
                <a:latin typeface="BookAntiqua,Italic"/>
              </a:rPr>
              <a:t>Divide primitives equally between the child volumes</a:t>
            </a:r>
            <a:r>
              <a:rPr lang="en-GB" sz="1800" b="0" i="0" u="none" strike="noStrike" baseline="0" dirty="0">
                <a:latin typeface="BookAntiqua"/>
              </a:rPr>
              <a:t>. Divide the object into two equal parts as mentioned earlier.</a:t>
            </a:r>
          </a:p>
          <a:p>
            <a:pPr algn="l"/>
            <a:r>
              <a:rPr lang="en-GB" sz="1800" b="0" i="0" u="none" strike="noStrike" baseline="0" dirty="0">
                <a:latin typeface="Symbol" panose="05050102010706020507" pitchFamily="18" charset="2"/>
              </a:rPr>
              <a:t> </a:t>
            </a:r>
            <a:r>
              <a:rPr lang="en-GB" sz="1800" b="0" i="1" u="none" strike="noStrike" baseline="0" dirty="0">
                <a:latin typeface="BookAntiqua,Italic"/>
              </a:rPr>
              <a:t>Hybrid combination of multiple bounding-volumes</a:t>
            </a:r>
            <a:endParaRPr lang="en-GB" dirty="0"/>
          </a:p>
        </p:txBody>
      </p:sp>
      <p:sp>
        <p:nvSpPr>
          <p:cNvPr id="4" name="Date Placeholder 3">
            <a:extLst>
              <a:ext uri="{FF2B5EF4-FFF2-40B4-BE49-F238E27FC236}">
                <a16:creationId xmlns:a16="http://schemas.microsoft.com/office/drawing/2014/main" id="{F73C8F4B-EA14-4A72-828B-993ACF71C072}"/>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E4826C4A-A6AC-46F9-9568-55A77EBD5E29}"/>
              </a:ext>
            </a:extLst>
          </p:cNvPr>
          <p:cNvSpPr>
            <a:spLocks noGrp="1"/>
          </p:cNvSpPr>
          <p:nvPr>
            <p:ph type="sldNum" sz="quarter" idx="12"/>
          </p:nvPr>
        </p:nvSpPr>
        <p:spPr/>
        <p:txBody>
          <a:bodyPr/>
          <a:lstStyle/>
          <a:p>
            <a:fld id="{A760DE42-D7FA-45EA-952B-B02B12CBB6F3}" type="slidenum">
              <a:rPr lang="en-GB" smtClean="0"/>
              <a:t>8</a:t>
            </a:fld>
            <a:endParaRPr lang="en-GB"/>
          </a:p>
        </p:txBody>
      </p:sp>
      <p:pic>
        <p:nvPicPr>
          <p:cNvPr id="6" name="Picture 5" descr="Logo&#10;&#10;Description automatically generated">
            <a:extLst>
              <a:ext uri="{FF2B5EF4-FFF2-40B4-BE49-F238E27FC236}">
                <a16:creationId xmlns:a16="http://schemas.microsoft.com/office/drawing/2014/main" id="{71BA0DD7-8B72-4800-961A-1D61A1F67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39959"/>
            <a:ext cx="1045603" cy="1222309"/>
          </a:xfrm>
          <a:prstGeom prst="rect">
            <a:avLst/>
          </a:prstGeom>
        </p:spPr>
      </p:pic>
    </p:spTree>
    <p:extLst>
      <p:ext uri="{BB962C8B-B14F-4D97-AF65-F5344CB8AC3E}">
        <p14:creationId xmlns:p14="http://schemas.microsoft.com/office/powerpoint/2010/main" val="52088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F0A8-E7C8-4687-BA9A-2DEF6C422CF1}"/>
              </a:ext>
            </a:extLst>
          </p:cNvPr>
          <p:cNvSpPr>
            <a:spLocks noGrp="1"/>
          </p:cNvSpPr>
          <p:nvPr>
            <p:ph type="title"/>
          </p:nvPr>
        </p:nvSpPr>
        <p:spPr/>
        <p:txBody>
          <a:bodyPr/>
          <a:lstStyle/>
          <a:p>
            <a:r>
              <a:rPr lang="en-GB" dirty="0"/>
              <a:t>Fitting an </a:t>
            </a:r>
            <a:r>
              <a:rPr lang="en-GB" dirty="0" err="1"/>
              <a:t>obb</a:t>
            </a:r>
            <a:endParaRPr lang="en-GB" dirty="0"/>
          </a:p>
        </p:txBody>
      </p:sp>
      <p:sp>
        <p:nvSpPr>
          <p:cNvPr id="3" name="Content Placeholder 2">
            <a:extLst>
              <a:ext uri="{FF2B5EF4-FFF2-40B4-BE49-F238E27FC236}">
                <a16:creationId xmlns:a16="http://schemas.microsoft.com/office/drawing/2014/main" id="{3E1211A4-F78A-40F4-B1CF-B5C2F5B812EC}"/>
              </a:ext>
            </a:extLst>
          </p:cNvPr>
          <p:cNvSpPr>
            <a:spLocks noGrp="1"/>
          </p:cNvSpPr>
          <p:nvPr>
            <p:ph idx="1"/>
          </p:nvPr>
        </p:nvSpPr>
        <p:spPr/>
        <p:txBody>
          <a:bodyPr/>
          <a:lstStyle/>
          <a:p>
            <a:r>
              <a:rPr lang="en-GB" dirty="0"/>
              <a:t>Orientation, centre, minimal edge length.</a:t>
            </a:r>
          </a:p>
          <a:p>
            <a:r>
              <a:rPr lang="en-GB" dirty="0"/>
              <a:t>Calculating the covariance matrix.</a:t>
            </a:r>
          </a:p>
        </p:txBody>
      </p:sp>
      <p:sp>
        <p:nvSpPr>
          <p:cNvPr id="4" name="Date Placeholder 3">
            <a:extLst>
              <a:ext uri="{FF2B5EF4-FFF2-40B4-BE49-F238E27FC236}">
                <a16:creationId xmlns:a16="http://schemas.microsoft.com/office/drawing/2014/main" id="{3590D4E6-1ACC-45C2-8215-F98673AE85C6}"/>
              </a:ext>
            </a:extLst>
          </p:cNvPr>
          <p:cNvSpPr>
            <a:spLocks noGrp="1"/>
          </p:cNvSpPr>
          <p:nvPr>
            <p:ph type="dt" sz="half" idx="10"/>
          </p:nvPr>
        </p:nvSpPr>
        <p:spPr/>
        <p:txBody>
          <a:bodyPr/>
          <a:lstStyle/>
          <a:p>
            <a:fld id="{17CE4B7C-03F5-48F6-9D99-B52F65AD1C62}" type="datetime1">
              <a:rPr lang="en-GB" smtClean="0"/>
              <a:t>23/06/2021</a:t>
            </a:fld>
            <a:endParaRPr lang="en-GB"/>
          </a:p>
        </p:txBody>
      </p:sp>
      <p:sp>
        <p:nvSpPr>
          <p:cNvPr id="5" name="Slide Number Placeholder 4">
            <a:extLst>
              <a:ext uri="{FF2B5EF4-FFF2-40B4-BE49-F238E27FC236}">
                <a16:creationId xmlns:a16="http://schemas.microsoft.com/office/drawing/2014/main" id="{F3F82DC1-BDA8-4844-84AA-0883FC18FBE6}"/>
              </a:ext>
            </a:extLst>
          </p:cNvPr>
          <p:cNvSpPr>
            <a:spLocks noGrp="1"/>
          </p:cNvSpPr>
          <p:nvPr>
            <p:ph type="sldNum" sz="quarter" idx="12"/>
          </p:nvPr>
        </p:nvSpPr>
        <p:spPr/>
        <p:txBody>
          <a:bodyPr/>
          <a:lstStyle/>
          <a:p>
            <a:fld id="{A760DE42-D7FA-45EA-952B-B02B12CBB6F3}" type="slidenum">
              <a:rPr lang="en-GB" smtClean="0"/>
              <a:t>9</a:t>
            </a:fld>
            <a:endParaRPr lang="en-GB"/>
          </a:p>
        </p:txBody>
      </p:sp>
      <p:pic>
        <p:nvPicPr>
          <p:cNvPr id="7" name="Picture 6">
            <a:extLst>
              <a:ext uri="{FF2B5EF4-FFF2-40B4-BE49-F238E27FC236}">
                <a16:creationId xmlns:a16="http://schemas.microsoft.com/office/drawing/2014/main" id="{DDF28F89-6937-4A19-9972-5FD172DD72D0}"/>
              </a:ext>
            </a:extLst>
          </p:cNvPr>
          <p:cNvPicPr>
            <a:picLocks noChangeAspect="1"/>
          </p:cNvPicPr>
          <p:nvPr/>
        </p:nvPicPr>
        <p:blipFill>
          <a:blip r:embed="rId2"/>
          <a:stretch>
            <a:fillRect/>
          </a:stretch>
        </p:blipFill>
        <p:spPr>
          <a:xfrm>
            <a:off x="6808386" y="2638044"/>
            <a:ext cx="5553075" cy="619125"/>
          </a:xfrm>
          <a:prstGeom prst="rect">
            <a:avLst/>
          </a:prstGeom>
        </p:spPr>
      </p:pic>
    </p:spTree>
    <p:extLst>
      <p:ext uri="{BB962C8B-B14F-4D97-AF65-F5344CB8AC3E}">
        <p14:creationId xmlns:p14="http://schemas.microsoft.com/office/powerpoint/2010/main" val="14081230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900</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vt:lpstr>
      <vt:lpstr>Arial,Bold</vt:lpstr>
      <vt:lpstr>BookAntiqua</vt:lpstr>
      <vt:lpstr>BookAntiqua,Italic</vt:lpstr>
      <vt:lpstr>Calibri</vt:lpstr>
      <vt:lpstr>Domine-Regular</vt:lpstr>
      <vt:lpstr>Gill Sans MT</vt:lpstr>
      <vt:lpstr>Open Sans</vt:lpstr>
      <vt:lpstr>RobotoMono-Regular</vt:lpstr>
      <vt:lpstr>Symbol</vt:lpstr>
      <vt:lpstr>Parcel</vt:lpstr>
      <vt:lpstr>Seminar:         Advanced Topics in Animation</vt:lpstr>
      <vt:lpstr>Bounding Volume Hierarchies</vt:lpstr>
      <vt:lpstr> Introduction </vt:lpstr>
      <vt:lpstr>Motivation</vt:lpstr>
      <vt:lpstr>Bounding-volume</vt:lpstr>
      <vt:lpstr>Building up the tree</vt:lpstr>
      <vt:lpstr>TREE CONSTRUCTION</vt:lpstr>
      <vt:lpstr>Partitioning strategies and splitting algorithm</vt:lpstr>
      <vt:lpstr>Fitting an obb</vt:lpstr>
      <vt:lpstr>PowerPoint Presentation</vt:lpstr>
      <vt:lpstr>Final result and goal</vt:lpstr>
      <vt:lpstr>CODE</vt:lpstr>
      <vt:lpstr>Main part </vt:lpstr>
      <vt:lpstr>Benchmark and anlysis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Seminar Advanced Topics in Animation</dc:title>
  <dc:creator>Alhajras Algdairy</dc:creator>
  <cp:lastModifiedBy>Alhajras Algdairy</cp:lastModifiedBy>
  <cp:revision>104</cp:revision>
  <dcterms:created xsi:type="dcterms:W3CDTF">2021-05-21T20:25:31Z</dcterms:created>
  <dcterms:modified xsi:type="dcterms:W3CDTF">2021-06-23T14:22:25Z</dcterms:modified>
</cp:coreProperties>
</file>