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336" r:id="rId3"/>
    <p:sldId id="335" r:id="rId4"/>
    <p:sldId id="311" r:id="rId5"/>
    <p:sldId id="315" r:id="rId6"/>
    <p:sldId id="314" r:id="rId7"/>
    <p:sldId id="309" r:id="rId8"/>
    <p:sldId id="321" r:id="rId9"/>
    <p:sldId id="323" r:id="rId10"/>
    <p:sldId id="324" r:id="rId11"/>
    <p:sldId id="325" r:id="rId12"/>
    <p:sldId id="326" r:id="rId13"/>
    <p:sldId id="327" r:id="rId14"/>
    <p:sldId id="322" r:id="rId15"/>
    <p:sldId id="308" r:id="rId16"/>
    <p:sldId id="328" r:id="rId17"/>
    <p:sldId id="333" r:id="rId18"/>
    <p:sldId id="330" r:id="rId19"/>
    <p:sldId id="331" r:id="rId20"/>
    <p:sldId id="310" r:id="rId21"/>
    <p:sldId id="300" r:id="rId22"/>
    <p:sldId id="303" r:id="rId23"/>
    <p:sldId id="304" r:id="rId24"/>
    <p:sldId id="332"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944"/>
    <a:srgbClr val="0E335A"/>
    <a:srgbClr val="050328"/>
    <a:srgbClr val="2C0981"/>
    <a:srgbClr val="031428"/>
    <a:srgbClr val="616161"/>
    <a:srgbClr val="050B80"/>
    <a:srgbClr val="03045E"/>
    <a:srgbClr val="050423"/>
    <a:srgbClr val="0D0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6949"/>
  </p:normalViewPr>
  <p:slideViewPr>
    <p:cSldViewPr snapToGrid="0" showGuides="1">
      <p:cViewPr varScale="1">
        <p:scale>
          <a:sx n="94" d="100"/>
          <a:sy n="94" d="100"/>
        </p:scale>
        <p:origin x="11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3B9A6-F959-45FB-93FD-6C9135ECDCFF}" type="doc">
      <dgm:prSet loTypeId="urn:microsoft.com/office/officeart/2005/8/layout/matrix1" loCatId="matrix" qsTypeId="urn:microsoft.com/office/officeart/2005/8/quickstyle/3d3" qsCatId="3D" csTypeId="urn:microsoft.com/office/officeart/2005/8/colors/accent5_1" csCatId="accent5" phldr="1"/>
      <dgm:spPr/>
      <dgm:t>
        <a:bodyPr/>
        <a:lstStyle/>
        <a:p>
          <a:endParaRPr lang="en-US"/>
        </a:p>
      </dgm:t>
    </dgm:pt>
    <dgm:pt modelId="{5C7591B0-4CD8-4088-AECB-21952EF71142}">
      <dgm:prSet phldrT="[Text]"/>
      <dgm:spPr/>
      <dgm:t>
        <a:bodyPr/>
        <a:lstStyle/>
        <a:p>
          <a:r>
            <a:rPr lang="en-US"/>
            <a:t>Compromise assessment</a:t>
          </a:r>
          <a:endParaRPr lang="en-US" dirty="0"/>
        </a:p>
      </dgm:t>
    </dgm:pt>
    <dgm:pt modelId="{9FB7F13D-191C-4A62-BDF2-3735F7ADC11A}" type="parTrans" cxnId="{528366B2-8E3E-4DF0-9816-D5C53A295802}">
      <dgm:prSet/>
      <dgm:spPr/>
      <dgm:t>
        <a:bodyPr/>
        <a:lstStyle/>
        <a:p>
          <a:endParaRPr lang="en-US">
            <a:solidFill>
              <a:schemeClr val="bg1"/>
            </a:solidFill>
          </a:endParaRPr>
        </a:p>
      </dgm:t>
    </dgm:pt>
    <dgm:pt modelId="{BB4F656D-7B3F-48B5-81D6-28F955F3E992}" type="sibTrans" cxnId="{528366B2-8E3E-4DF0-9816-D5C53A295802}">
      <dgm:prSet/>
      <dgm:spPr/>
      <dgm:t>
        <a:bodyPr/>
        <a:lstStyle/>
        <a:p>
          <a:endParaRPr lang="en-US">
            <a:solidFill>
              <a:schemeClr val="bg1"/>
            </a:solidFill>
          </a:endParaRPr>
        </a:p>
      </dgm:t>
    </dgm:pt>
    <dgm:pt modelId="{B0EA8237-E732-4D17-8512-997D005FC389}">
      <dgm:prSet phldrT="[Text]"/>
      <dgm:spPr/>
      <dgm:t>
        <a:bodyPr/>
        <a:lstStyle/>
        <a:p>
          <a:pPr>
            <a:buNone/>
          </a:pPr>
          <a:r>
            <a:rPr lang="en-US" b="1"/>
            <a:t>Threat Hunting</a:t>
          </a:r>
          <a:endParaRPr lang="en-US" dirty="0"/>
        </a:p>
      </dgm:t>
    </dgm:pt>
    <dgm:pt modelId="{CBD231CF-66C0-4684-A8A6-EA250CC8BA01}" type="parTrans" cxnId="{8B1E61C1-9DE9-49C9-B7E5-094D7530D3D9}">
      <dgm:prSet/>
      <dgm:spPr/>
      <dgm:t>
        <a:bodyPr/>
        <a:lstStyle/>
        <a:p>
          <a:endParaRPr lang="en-US">
            <a:solidFill>
              <a:schemeClr val="bg1"/>
            </a:solidFill>
          </a:endParaRPr>
        </a:p>
      </dgm:t>
    </dgm:pt>
    <dgm:pt modelId="{D61B8398-670E-4793-8682-4783E46EE712}" type="sibTrans" cxnId="{8B1E61C1-9DE9-49C9-B7E5-094D7530D3D9}">
      <dgm:prSet/>
      <dgm:spPr/>
      <dgm:t>
        <a:bodyPr/>
        <a:lstStyle/>
        <a:p>
          <a:endParaRPr lang="en-US">
            <a:solidFill>
              <a:schemeClr val="bg1"/>
            </a:solidFill>
          </a:endParaRPr>
        </a:p>
      </dgm:t>
    </dgm:pt>
    <dgm:pt modelId="{7B57AD49-E347-4D79-93BD-1D63C4045F4E}">
      <dgm:prSet phldrT="[Text]"/>
      <dgm:spPr/>
      <dgm:t>
        <a:bodyPr/>
        <a:lstStyle/>
        <a:p>
          <a:pPr>
            <a:buNone/>
          </a:pPr>
          <a:r>
            <a:rPr lang="en-US" b="1"/>
            <a:t>Log &amp; SIEM Review</a:t>
          </a:r>
          <a:endParaRPr lang="en-US" dirty="0"/>
        </a:p>
      </dgm:t>
    </dgm:pt>
    <dgm:pt modelId="{592D3A6E-3499-44E6-9385-6EB6F81B1C72}" type="parTrans" cxnId="{9477DC47-8E51-487D-B670-534A702CB89D}">
      <dgm:prSet/>
      <dgm:spPr/>
      <dgm:t>
        <a:bodyPr/>
        <a:lstStyle/>
        <a:p>
          <a:endParaRPr lang="en-US">
            <a:solidFill>
              <a:schemeClr val="bg1"/>
            </a:solidFill>
          </a:endParaRPr>
        </a:p>
      </dgm:t>
    </dgm:pt>
    <dgm:pt modelId="{E8D05317-1CEF-4E3A-BEEF-CAF4A18520AD}" type="sibTrans" cxnId="{9477DC47-8E51-487D-B670-534A702CB89D}">
      <dgm:prSet/>
      <dgm:spPr/>
      <dgm:t>
        <a:bodyPr/>
        <a:lstStyle/>
        <a:p>
          <a:endParaRPr lang="en-US">
            <a:solidFill>
              <a:schemeClr val="bg1"/>
            </a:solidFill>
          </a:endParaRPr>
        </a:p>
      </dgm:t>
    </dgm:pt>
    <dgm:pt modelId="{6933E61B-1BEA-439E-991A-8C0F1DD94E11}">
      <dgm:prSet phldrT="[Text]"/>
      <dgm:spPr/>
      <dgm:t>
        <a:bodyPr/>
        <a:lstStyle/>
        <a:p>
          <a:pPr>
            <a:buNone/>
          </a:pPr>
          <a:r>
            <a:rPr lang="en-US" b="1"/>
            <a:t>IoT/OT Threat Detection</a:t>
          </a:r>
          <a:endParaRPr lang="en-US" dirty="0"/>
        </a:p>
      </dgm:t>
    </dgm:pt>
    <dgm:pt modelId="{9309FF61-22AE-4241-83B9-87CFE493821E}" type="parTrans" cxnId="{791C96C2-5D38-45F9-9B38-E5F7F0BBC557}">
      <dgm:prSet/>
      <dgm:spPr/>
      <dgm:t>
        <a:bodyPr/>
        <a:lstStyle/>
        <a:p>
          <a:endParaRPr lang="en-US">
            <a:solidFill>
              <a:schemeClr val="bg1"/>
            </a:solidFill>
          </a:endParaRPr>
        </a:p>
      </dgm:t>
    </dgm:pt>
    <dgm:pt modelId="{B7A85F15-77C8-416E-A080-E3C0ACE4B0D2}" type="sibTrans" cxnId="{791C96C2-5D38-45F9-9B38-E5F7F0BBC557}">
      <dgm:prSet/>
      <dgm:spPr/>
      <dgm:t>
        <a:bodyPr/>
        <a:lstStyle/>
        <a:p>
          <a:endParaRPr lang="en-US">
            <a:solidFill>
              <a:schemeClr val="bg1"/>
            </a:solidFill>
          </a:endParaRPr>
        </a:p>
      </dgm:t>
    </dgm:pt>
    <dgm:pt modelId="{837D4660-1782-441B-8D47-5381B1F2E911}">
      <dgm:prSet phldrT="[Text]"/>
      <dgm:spPr/>
      <dgm:t>
        <a:bodyPr/>
        <a:lstStyle/>
        <a:p>
          <a:pPr>
            <a:buNone/>
          </a:pPr>
          <a:r>
            <a:rPr lang="en-US" b="1"/>
            <a:t>Endpoint &amp; Network Analysis</a:t>
          </a:r>
          <a:endParaRPr lang="en-US" dirty="0"/>
        </a:p>
      </dgm:t>
    </dgm:pt>
    <dgm:pt modelId="{CA2033A2-B02A-4D2E-A341-C22E2D17E88C}" type="parTrans" cxnId="{84B94E7A-E547-4980-BC6E-B91D35F0BE5C}">
      <dgm:prSet/>
      <dgm:spPr/>
      <dgm:t>
        <a:bodyPr/>
        <a:lstStyle/>
        <a:p>
          <a:endParaRPr lang="en-US">
            <a:solidFill>
              <a:schemeClr val="bg1"/>
            </a:solidFill>
          </a:endParaRPr>
        </a:p>
      </dgm:t>
    </dgm:pt>
    <dgm:pt modelId="{F493AD92-C649-40E1-9E6C-24F26FA4243F}" type="sibTrans" cxnId="{84B94E7A-E547-4980-BC6E-B91D35F0BE5C}">
      <dgm:prSet/>
      <dgm:spPr/>
      <dgm:t>
        <a:bodyPr/>
        <a:lstStyle/>
        <a:p>
          <a:endParaRPr lang="en-US">
            <a:solidFill>
              <a:schemeClr val="bg1"/>
            </a:solidFill>
          </a:endParaRPr>
        </a:p>
      </dgm:t>
    </dgm:pt>
    <dgm:pt modelId="{75BBAFF3-07BB-4200-A2DB-2215D6A4C341}" type="pres">
      <dgm:prSet presAssocID="{3973B9A6-F959-45FB-93FD-6C9135ECDCFF}" presName="diagram" presStyleCnt="0">
        <dgm:presLayoutVars>
          <dgm:chMax val="1"/>
          <dgm:dir/>
          <dgm:animLvl val="ctr"/>
          <dgm:resizeHandles val="exact"/>
        </dgm:presLayoutVars>
      </dgm:prSet>
      <dgm:spPr/>
    </dgm:pt>
    <dgm:pt modelId="{72F01378-D819-46C7-95DF-33CF104F056D}" type="pres">
      <dgm:prSet presAssocID="{3973B9A6-F959-45FB-93FD-6C9135ECDCFF}" presName="matrix" presStyleCnt="0"/>
      <dgm:spPr/>
    </dgm:pt>
    <dgm:pt modelId="{7152433F-DBAF-4C70-BA69-22801C7D8D84}" type="pres">
      <dgm:prSet presAssocID="{3973B9A6-F959-45FB-93FD-6C9135ECDCFF}" presName="tile1" presStyleLbl="node1" presStyleIdx="0" presStyleCnt="4"/>
      <dgm:spPr/>
    </dgm:pt>
    <dgm:pt modelId="{C62EF870-E7AA-45D1-9EAD-F24854D9EAA9}" type="pres">
      <dgm:prSet presAssocID="{3973B9A6-F959-45FB-93FD-6C9135ECDCFF}" presName="tile1text" presStyleLbl="node1" presStyleIdx="0" presStyleCnt="4">
        <dgm:presLayoutVars>
          <dgm:chMax val="0"/>
          <dgm:chPref val="0"/>
          <dgm:bulletEnabled val="1"/>
        </dgm:presLayoutVars>
      </dgm:prSet>
      <dgm:spPr/>
    </dgm:pt>
    <dgm:pt modelId="{8CDEBC9E-6E3D-4441-A52D-388C3E4A52BD}" type="pres">
      <dgm:prSet presAssocID="{3973B9A6-F959-45FB-93FD-6C9135ECDCFF}" presName="tile2" presStyleLbl="node1" presStyleIdx="1" presStyleCnt="4"/>
      <dgm:spPr/>
    </dgm:pt>
    <dgm:pt modelId="{B22A00A3-4E9C-4E7C-BB57-E7E82D4F897D}" type="pres">
      <dgm:prSet presAssocID="{3973B9A6-F959-45FB-93FD-6C9135ECDCFF}" presName="tile2text" presStyleLbl="node1" presStyleIdx="1" presStyleCnt="4">
        <dgm:presLayoutVars>
          <dgm:chMax val="0"/>
          <dgm:chPref val="0"/>
          <dgm:bulletEnabled val="1"/>
        </dgm:presLayoutVars>
      </dgm:prSet>
      <dgm:spPr/>
    </dgm:pt>
    <dgm:pt modelId="{3A39A60A-8AE0-41F0-B9CE-C66A825149D1}" type="pres">
      <dgm:prSet presAssocID="{3973B9A6-F959-45FB-93FD-6C9135ECDCFF}" presName="tile3" presStyleLbl="node1" presStyleIdx="2" presStyleCnt="4"/>
      <dgm:spPr/>
    </dgm:pt>
    <dgm:pt modelId="{BE249CE7-7F80-42BF-877D-FEC221FCE1BB}" type="pres">
      <dgm:prSet presAssocID="{3973B9A6-F959-45FB-93FD-6C9135ECDCFF}" presName="tile3text" presStyleLbl="node1" presStyleIdx="2" presStyleCnt="4">
        <dgm:presLayoutVars>
          <dgm:chMax val="0"/>
          <dgm:chPref val="0"/>
          <dgm:bulletEnabled val="1"/>
        </dgm:presLayoutVars>
      </dgm:prSet>
      <dgm:spPr/>
    </dgm:pt>
    <dgm:pt modelId="{1DE7698B-BAF2-4CE2-8D37-25BA9E8708E9}" type="pres">
      <dgm:prSet presAssocID="{3973B9A6-F959-45FB-93FD-6C9135ECDCFF}" presName="tile4" presStyleLbl="node1" presStyleIdx="3" presStyleCnt="4"/>
      <dgm:spPr/>
    </dgm:pt>
    <dgm:pt modelId="{56B0FAE7-A64A-4B0A-B944-14D0867B7694}" type="pres">
      <dgm:prSet presAssocID="{3973B9A6-F959-45FB-93FD-6C9135ECDCFF}" presName="tile4text" presStyleLbl="node1" presStyleIdx="3" presStyleCnt="4">
        <dgm:presLayoutVars>
          <dgm:chMax val="0"/>
          <dgm:chPref val="0"/>
          <dgm:bulletEnabled val="1"/>
        </dgm:presLayoutVars>
      </dgm:prSet>
      <dgm:spPr/>
    </dgm:pt>
    <dgm:pt modelId="{8D304535-D8D3-49E9-86EB-9BC6BC7DBDBB}" type="pres">
      <dgm:prSet presAssocID="{3973B9A6-F959-45FB-93FD-6C9135ECDCFF}" presName="centerTile" presStyleLbl="fgShp" presStyleIdx="0" presStyleCnt="1">
        <dgm:presLayoutVars>
          <dgm:chMax val="0"/>
          <dgm:chPref val="0"/>
        </dgm:presLayoutVars>
      </dgm:prSet>
      <dgm:spPr/>
    </dgm:pt>
  </dgm:ptLst>
  <dgm:cxnLst>
    <dgm:cxn modelId="{DEB79567-9B7D-4D4D-88AD-03CBF7AA04DE}" type="presOf" srcId="{3973B9A6-F959-45FB-93FD-6C9135ECDCFF}" destId="{75BBAFF3-07BB-4200-A2DB-2215D6A4C341}" srcOrd="0" destOrd="0" presId="urn:microsoft.com/office/officeart/2005/8/layout/matrix1"/>
    <dgm:cxn modelId="{9477DC47-8E51-487D-B670-534A702CB89D}" srcId="{5C7591B0-4CD8-4088-AECB-21952EF71142}" destId="{7B57AD49-E347-4D79-93BD-1D63C4045F4E}" srcOrd="2" destOrd="0" parTransId="{592D3A6E-3499-44E6-9385-6EB6F81B1C72}" sibTransId="{E8D05317-1CEF-4E3A-BEEF-CAF4A18520AD}"/>
    <dgm:cxn modelId="{A3347D4E-2230-4664-B7B2-80739C70CEC6}" type="presOf" srcId="{7B57AD49-E347-4D79-93BD-1D63C4045F4E}" destId="{3A39A60A-8AE0-41F0-B9CE-C66A825149D1}" srcOrd="0" destOrd="0" presId="urn:microsoft.com/office/officeart/2005/8/layout/matrix1"/>
    <dgm:cxn modelId="{EF965977-E3ED-4BAD-9E58-F425FEF19D60}" type="presOf" srcId="{6933E61B-1BEA-439E-991A-8C0F1DD94E11}" destId="{1DE7698B-BAF2-4CE2-8D37-25BA9E8708E9}" srcOrd="0" destOrd="0" presId="urn:microsoft.com/office/officeart/2005/8/layout/matrix1"/>
    <dgm:cxn modelId="{84B94E7A-E547-4980-BC6E-B91D35F0BE5C}" srcId="{5C7591B0-4CD8-4088-AECB-21952EF71142}" destId="{837D4660-1782-441B-8D47-5381B1F2E911}" srcOrd="1" destOrd="0" parTransId="{CA2033A2-B02A-4D2E-A341-C22E2D17E88C}" sibTransId="{F493AD92-C649-40E1-9E6C-24F26FA4243F}"/>
    <dgm:cxn modelId="{F2B1B17B-3344-428D-9FD5-EC098FA355C6}" type="presOf" srcId="{837D4660-1782-441B-8D47-5381B1F2E911}" destId="{8CDEBC9E-6E3D-4441-A52D-388C3E4A52BD}" srcOrd="0" destOrd="0" presId="urn:microsoft.com/office/officeart/2005/8/layout/matrix1"/>
    <dgm:cxn modelId="{80B49481-8C07-4047-B47E-93403E57CA96}" type="presOf" srcId="{5C7591B0-4CD8-4088-AECB-21952EF71142}" destId="{8D304535-D8D3-49E9-86EB-9BC6BC7DBDBB}" srcOrd="0" destOrd="0" presId="urn:microsoft.com/office/officeart/2005/8/layout/matrix1"/>
    <dgm:cxn modelId="{EF1E2A8F-6ECC-4F9D-B697-3D8541AB11F4}" type="presOf" srcId="{7B57AD49-E347-4D79-93BD-1D63C4045F4E}" destId="{BE249CE7-7F80-42BF-877D-FEC221FCE1BB}" srcOrd="1" destOrd="0" presId="urn:microsoft.com/office/officeart/2005/8/layout/matrix1"/>
    <dgm:cxn modelId="{22DED5A0-041A-4FD8-A0F8-67C99A9ADCE2}" type="presOf" srcId="{B0EA8237-E732-4D17-8512-997D005FC389}" destId="{C62EF870-E7AA-45D1-9EAD-F24854D9EAA9}" srcOrd="1" destOrd="0" presId="urn:microsoft.com/office/officeart/2005/8/layout/matrix1"/>
    <dgm:cxn modelId="{30D67BA4-E908-4EB8-9264-E5FBF73FDA98}" type="presOf" srcId="{6933E61B-1BEA-439E-991A-8C0F1DD94E11}" destId="{56B0FAE7-A64A-4B0A-B944-14D0867B7694}" srcOrd="1" destOrd="0" presId="urn:microsoft.com/office/officeart/2005/8/layout/matrix1"/>
    <dgm:cxn modelId="{528366B2-8E3E-4DF0-9816-D5C53A295802}" srcId="{3973B9A6-F959-45FB-93FD-6C9135ECDCFF}" destId="{5C7591B0-4CD8-4088-AECB-21952EF71142}" srcOrd="0" destOrd="0" parTransId="{9FB7F13D-191C-4A62-BDF2-3735F7ADC11A}" sibTransId="{BB4F656D-7B3F-48B5-81D6-28F955F3E992}"/>
    <dgm:cxn modelId="{8B1E61C1-9DE9-49C9-B7E5-094D7530D3D9}" srcId="{5C7591B0-4CD8-4088-AECB-21952EF71142}" destId="{B0EA8237-E732-4D17-8512-997D005FC389}" srcOrd="0" destOrd="0" parTransId="{CBD231CF-66C0-4684-A8A6-EA250CC8BA01}" sibTransId="{D61B8398-670E-4793-8682-4783E46EE712}"/>
    <dgm:cxn modelId="{791C96C2-5D38-45F9-9B38-E5F7F0BBC557}" srcId="{5C7591B0-4CD8-4088-AECB-21952EF71142}" destId="{6933E61B-1BEA-439E-991A-8C0F1DD94E11}" srcOrd="3" destOrd="0" parTransId="{9309FF61-22AE-4241-83B9-87CFE493821E}" sibTransId="{B7A85F15-77C8-416E-A080-E3C0ACE4B0D2}"/>
    <dgm:cxn modelId="{089D76F2-98CB-4D5C-AAA4-F92EB4DD4A70}" type="presOf" srcId="{B0EA8237-E732-4D17-8512-997D005FC389}" destId="{7152433F-DBAF-4C70-BA69-22801C7D8D84}" srcOrd="0" destOrd="0" presId="urn:microsoft.com/office/officeart/2005/8/layout/matrix1"/>
    <dgm:cxn modelId="{4D2FB4F4-52D6-4FCA-A603-7921AABE75EF}" type="presOf" srcId="{837D4660-1782-441B-8D47-5381B1F2E911}" destId="{B22A00A3-4E9C-4E7C-BB57-E7E82D4F897D}" srcOrd="1" destOrd="0" presId="urn:microsoft.com/office/officeart/2005/8/layout/matrix1"/>
    <dgm:cxn modelId="{34A37679-741A-4755-82B7-06990B2A4FC2}" type="presParOf" srcId="{75BBAFF3-07BB-4200-A2DB-2215D6A4C341}" destId="{72F01378-D819-46C7-95DF-33CF104F056D}" srcOrd="0" destOrd="0" presId="urn:microsoft.com/office/officeart/2005/8/layout/matrix1"/>
    <dgm:cxn modelId="{C75F66D8-59FA-4662-BB03-8F5387F60EF9}" type="presParOf" srcId="{72F01378-D819-46C7-95DF-33CF104F056D}" destId="{7152433F-DBAF-4C70-BA69-22801C7D8D84}" srcOrd="0" destOrd="0" presId="urn:microsoft.com/office/officeart/2005/8/layout/matrix1"/>
    <dgm:cxn modelId="{844842F8-2BDA-470F-8A1F-6FB61AEEFA50}" type="presParOf" srcId="{72F01378-D819-46C7-95DF-33CF104F056D}" destId="{C62EF870-E7AA-45D1-9EAD-F24854D9EAA9}" srcOrd="1" destOrd="0" presId="urn:microsoft.com/office/officeart/2005/8/layout/matrix1"/>
    <dgm:cxn modelId="{666E6CBA-00F8-47A5-80AC-C1FBF5ECA088}" type="presParOf" srcId="{72F01378-D819-46C7-95DF-33CF104F056D}" destId="{8CDEBC9E-6E3D-4441-A52D-388C3E4A52BD}" srcOrd="2" destOrd="0" presId="urn:microsoft.com/office/officeart/2005/8/layout/matrix1"/>
    <dgm:cxn modelId="{5F698C4A-5209-4362-AA75-3C7CB050A664}" type="presParOf" srcId="{72F01378-D819-46C7-95DF-33CF104F056D}" destId="{B22A00A3-4E9C-4E7C-BB57-E7E82D4F897D}" srcOrd="3" destOrd="0" presId="urn:microsoft.com/office/officeart/2005/8/layout/matrix1"/>
    <dgm:cxn modelId="{2424D96B-1FFA-4B99-A2AC-3B4E98DC11AA}" type="presParOf" srcId="{72F01378-D819-46C7-95DF-33CF104F056D}" destId="{3A39A60A-8AE0-41F0-B9CE-C66A825149D1}" srcOrd="4" destOrd="0" presId="urn:microsoft.com/office/officeart/2005/8/layout/matrix1"/>
    <dgm:cxn modelId="{766C4EA5-7CC9-4059-842A-91F476AE5D1B}" type="presParOf" srcId="{72F01378-D819-46C7-95DF-33CF104F056D}" destId="{BE249CE7-7F80-42BF-877D-FEC221FCE1BB}" srcOrd="5" destOrd="0" presId="urn:microsoft.com/office/officeart/2005/8/layout/matrix1"/>
    <dgm:cxn modelId="{AB628ADE-A13F-4309-ACE4-0AD3093B6E92}" type="presParOf" srcId="{72F01378-D819-46C7-95DF-33CF104F056D}" destId="{1DE7698B-BAF2-4CE2-8D37-25BA9E8708E9}" srcOrd="6" destOrd="0" presId="urn:microsoft.com/office/officeart/2005/8/layout/matrix1"/>
    <dgm:cxn modelId="{7C0612A4-DF37-4CCB-9B30-F39E9F3B0B96}" type="presParOf" srcId="{72F01378-D819-46C7-95DF-33CF104F056D}" destId="{56B0FAE7-A64A-4B0A-B944-14D0867B7694}" srcOrd="7" destOrd="0" presId="urn:microsoft.com/office/officeart/2005/8/layout/matrix1"/>
    <dgm:cxn modelId="{0655B771-E29C-460F-8D96-6CABC5D47358}" type="presParOf" srcId="{75BBAFF3-07BB-4200-A2DB-2215D6A4C341}" destId="{8D304535-D8D3-49E9-86EB-9BC6BC7DBDBB}" srcOrd="1" destOrd="0" presId="urn:microsoft.com/office/officeart/2005/8/layout/matrix1"/>
  </dgm:cxnLst>
  <dgm:bg>
    <a:solidFill>
      <a:srgbClr val="2C0981"/>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250E7F6-93CC-446D-8E52-FC304C99B8E5}" type="doc">
      <dgm:prSet loTypeId="urn:microsoft.com/office/officeart/2005/8/layout/radial6" loCatId="cycle" qsTypeId="urn:microsoft.com/office/officeart/2005/8/quickstyle/3d3" qsCatId="3D" csTypeId="urn:microsoft.com/office/officeart/2005/8/colors/accent2_1" csCatId="accent2" phldr="1"/>
      <dgm:spPr/>
      <dgm:t>
        <a:bodyPr/>
        <a:lstStyle/>
        <a:p>
          <a:endParaRPr lang="en-US"/>
        </a:p>
      </dgm:t>
    </dgm:pt>
    <dgm:pt modelId="{F2FD9824-62D1-4DBB-89A5-59222CDBB5E2}">
      <dgm:prSet phldrT="[Text]"/>
      <dgm:spPr/>
      <dgm:t>
        <a:bodyPr/>
        <a:lstStyle/>
        <a:p>
          <a:r>
            <a:rPr lang="en-US" b="1" dirty="0"/>
            <a:t>Vulnerability management</a:t>
          </a:r>
          <a:endParaRPr lang="en-US" dirty="0"/>
        </a:p>
      </dgm:t>
    </dgm:pt>
    <dgm:pt modelId="{837B517A-2A1D-49B0-9341-2B6024AFF6CC}" type="parTrans" cxnId="{5C714768-5DA1-42B5-850E-6E3CA19CD3A4}">
      <dgm:prSet/>
      <dgm:spPr/>
      <dgm:t>
        <a:bodyPr/>
        <a:lstStyle/>
        <a:p>
          <a:endParaRPr lang="en-US"/>
        </a:p>
      </dgm:t>
    </dgm:pt>
    <dgm:pt modelId="{9F490473-4164-4357-BA6D-05D8FC567545}" type="sibTrans" cxnId="{5C714768-5DA1-42B5-850E-6E3CA19CD3A4}">
      <dgm:prSet/>
      <dgm:spPr/>
      <dgm:t>
        <a:bodyPr/>
        <a:lstStyle/>
        <a:p>
          <a:endParaRPr lang="en-US"/>
        </a:p>
      </dgm:t>
    </dgm:pt>
    <dgm:pt modelId="{D8F46C16-22B3-472D-863D-9379429053B9}">
      <dgm:prSet phldrT="[Text]"/>
      <dgm:spPr/>
      <dgm:t>
        <a:bodyPr/>
        <a:lstStyle/>
        <a:p>
          <a:pPr>
            <a:buNone/>
          </a:pPr>
          <a:r>
            <a:rPr lang="en-US" b="1" dirty="0"/>
            <a:t>Asset Discovery</a:t>
          </a:r>
          <a:endParaRPr lang="en-US" dirty="0"/>
        </a:p>
      </dgm:t>
    </dgm:pt>
    <dgm:pt modelId="{C5C29F80-7F6C-4A5D-AF01-F4D035AC00EA}" type="parTrans" cxnId="{48DB20BF-2765-4431-8B0F-442717A829A4}">
      <dgm:prSet/>
      <dgm:spPr/>
      <dgm:t>
        <a:bodyPr/>
        <a:lstStyle/>
        <a:p>
          <a:endParaRPr lang="en-US"/>
        </a:p>
      </dgm:t>
    </dgm:pt>
    <dgm:pt modelId="{EEAF4F61-EFCC-4A7B-9610-5B77BCC80DB2}" type="sibTrans" cxnId="{48DB20BF-2765-4431-8B0F-442717A829A4}">
      <dgm:prSet/>
      <dgm:spPr/>
      <dgm:t>
        <a:bodyPr/>
        <a:lstStyle/>
        <a:p>
          <a:endParaRPr lang="en-US"/>
        </a:p>
      </dgm:t>
    </dgm:pt>
    <dgm:pt modelId="{850A63DA-75BC-4A69-B40D-371BA791E3FC}">
      <dgm:prSet phldrT="[Text]"/>
      <dgm:spPr/>
      <dgm:t>
        <a:bodyPr/>
        <a:lstStyle/>
        <a:p>
          <a:pPr>
            <a:buNone/>
          </a:pPr>
          <a:r>
            <a:rPr lang="en-US" b="1" dirty="0"/>
            <a:t>Vulnerability Scanning</a:t>
          </a:r>
          <a:endParaRPr lang="en-US" dirty="0"/>
        </a:p>
      </dgm:t>
    </dgm:pt>
    <dgm:pt modelId="{B997B059-E216-43BE-B4C9-F9EAC5823D6D}" type="parTrans" cxnId="{46117DE9-3FC7-48BC-B0F1-568499BE51EF}">
      <dgm:prSet/>
      <dgm:spPr/>
      <dgm:t>
        <a:bodyPr/>
        <a:lstStyle/>
        <a:p>
          <a:endParaRPr lang="en-US"/>
        </a:p>
      </dgm:t>
    </dgm:pt>
    <dgm:pt modelId="{A8A5BE41-7CEB-4279-9A67-06975196576F}" type="sibTrans" cxnId="{46117DE9-3FC7-48BC-B0F1-568499BE51EF}">
      <dgm:prSet/>
      <dgm:spPr/>
      <dgm:t>
        <a:bodyPr/>
        <a:lstStyle/>
        <a:p>
          <a:endParaRPr lang="en-US"/>
        </a:p>
      </dgm:t>
    </dgm:pt>
    <dgm:pt modelId="{F447A20D-727B-4CC9-9061-49D1A93BD979}">
      <dgm:prSet phldrT="[Text]"/>
      <dgm:spPr/>
      <dgm:t>
        <a:bodyPr/>
        <a:lstStyle/>
        <a:p>
          <a:r>
            <a:rPr lang="en-US" b="1" dirty="0"/>
            <a:t>Risk Prioritization </a:t>
          </a:r>
        </a:p>
      </dgm:t>
    </dgm:pt>
    <dgm:pt modelId="{F7D10B44-8BF5-401D-9505-34A6C71DF89D}" type="parTrans" cxnId="{77D3F543-0EDA-4459-A9A8-F649939E89CE}">
      <dgm:prSet/>
      <dgm:spPr/>
      <dgm:t>
        <a:bodyPr/>
        <a:lstStyle/>
        <a:p>
          <a:endParaRPr lang="en-US"/>
        </a:p>
      </dgm:t>
    </dgm:pt>
    <dgm:pt modelId="{D5DCB683-EE5E-4895-91D9-64DD1EBDA509}" type="sibTrans" cxnId="{77D3F543-0EDA-4459-A9A8-F649939E89CE}">
      <dgm:prSet/>
      <dgm:spPr/>
      <dgm:t>
        <a:bodyPr/>
        <a:lstStyle/>
        <a:p>
          <a:endParaRPr lang="en-US"/>
        </a:p>
      </dgm:t>
    </dgm:pt>
    <dgm:pt modelId="{6F7856F8-4C9B-4856-B22F-ADAB3F66BC5D}">
      <dgm:prSet phldrT="[Text]"/>
      <dgm:spPr/>
      <dgm:t>
        <a:bodyPr/>
        <a:lstStyle/>
        <a:p>
          <a:r>
            <a:rPr lang="en-US" b="1" dirty="0"/>
            <a:t>Patch Advisory</a:t>
          </a:r>
        </a:p>
      </dgm:t>
    </dgm:pt>
    <dgm:pt modelId="{66F06C7F-74E4-403F-B734-4083C9EEB322}" type="parTrans" cxnId="{18BB6CF7-2C4F-4764-8141-F37406587CEB}">
      <dgm:prSet/>
      <dgm:spPr/>
      <dgm:t>
        <a:bodyPr/>
        <a:lstStyle/>
        <a:p>
          <a:endParaRPr lang="en-US"/>
        </a:p>
      </dgm:t>
    </dgm:pt>
    <dgm:pt modelId="{136522BE-3EAE-412C-882A-8C6AA921E894}" type="sibTrans" cxnId="{18BB6CF7-2C4F-4764-8141-F37406587CEB}">
      <dgm:prSet/>
      <dgm:spPr/>
      <dgm:t>
        <a:bodyPr/>
        <a:lstStyle/>
        <a:p>
          <a:endParaRPr lang="en-US"/>
        </a:p>
      </dgm:t>
    </dgm:pt>
    <dgm:pt modelId="{A6446925-5211-4FFF-8E04-B5299B9A54D1}" type="pres">
      <dgm:prSet presAssocID="{D250E7F6-93CC-446D-8E52-FC304C99B8E5}" presName="Name0" presStyleCnt="0">
        <dgm:presLayoutVars>
          <dgm:chMax val="1"/>
          <dgm:dir/>
          <dgm:animLvl val="ctr"/>
          <dgm:resizeHandles val="exact"/>
        </dgm:presLayoutVars>
      </dgm:prSet>
      <dgm:spPr/>
    </dgm:pt>
    <dgm:pt modelId="{05A69530-28B0-4B54-9443-FE830A66206F}" type="pres">
      <dgm:prSet presAssocID="{F2FD9824-62D1-4DBB-89A5-59222CDBB5E2}" presName="centerShape" presStyleLbl="node0" presStyleIdx="0" presStyleCnt="1"/>
      <dgm:spPr/>
    </dgm:pt>
    <dgm:pt modelId="{D4442AB8-335E-4C18-B6A4-D2BECC8B8DB1}" type="pres">
      <dgm:prSet presAssocID="{D8F46C16-22B3-472D-863D-9379429053B9}" presName="node" presStyleLbl="node1" presStyleIdx="0" presStyleCnt="4">
        <dgm:presLayoutVars>
          <dgm:bulletEnabled val="1"/>
        </dgm:presLayoutVars>
      </dgm:prSet>
      <dgm:spPr/>
    </dgm:pt>
    <dgm:pt modelId="{1E92BFAF-21C2-475B-A597-8BFABCF5F7FF}" type="pres">
      <dgm:prSet presAssocID="{D8F46C16-22B3-472D-863D-9379429053B9}" presName="dummy" presStyleCnt="0"/>
      <dgm:spPr/>
    </dgm:pt>
    <dgm:pt modelId="{A014FD39-69DE-49F0-9333-C2BDDD923DAA}" type="pres">
      <dgm:prSet presAssocID="{EEAF4F61-EFCC-4A7B-9610-5B77BCC80DB2}" presName="sibTrans" presStyleLbl="sibTrans2D1" presStyleIdx="0" presStyleCnt="4"/>
      <dgm:spPr/>
    </dgm:pt>
    <dgm:pt modelId="{96EF622B-0940-4281-A5A7-0B24C4AB8F8F}" type="pres">
      <dgm:prSet presAssocID="{850A63DA-75BC-4A69-B40D-371BA791E3FC}" presName="node" presStyleLbl="node1" presStyleIdx="1" presStyleCnt="4">
        <dgm:presLayoutVars>
          <dgm:bulletEnabled val="1"/>
        </dgm:presLayoutVars>
      </dgm:prSet>
      <dgm:spPr/>
    </dgm:pt>
    <dgm:pt modelId="{B093B3C3-9EF5-4784-B1FD-69C36DDF54EC}" type="pres">
      <dgm:prSet presAssocID="{850A63DA-75BC-4A69-B40D-371BA791E3FC}" presName="dummy" presStyleCnt="0"/>
      <dgm:spPr/>
    </dgm:pt>
    <dgm:pt modelId="{50216FDD-E20B-40A7-BBDD-01A4D4BF648E}" type="pres">
      <dgm:prSet presAssocID="{A8A5BE41-7CEB-4279-9A67-06975196576F}" presName="sibTrans" presStyleLbl="sibTrans2D1" presStyleIdx="1" presStyleCnt="4"/>
      <dgm:spPr/>
    </dgm:pt>
    <dgm:pt modelId="{A3A2F657-D536-4CAD-82A2-7E1838196228}" type="pres">
      <dgm:prSet presAssocID="{F447A20D-727B-4CC9-9061-49D1A93BD979}" presName="node" presStyleLbl="node1" presStyleIdx="2" presStyleCnt="4">
        <dgm:presLayoutVars>
          <dgm:bulletEnabled val="1"/>
        </dgm:presLayoutVars>
      </dgm:prSet>
      <dgm:spPr/>
    </dgm:pt>
    <dgm:pt modelId="{5057D25B-16D5-48ED-870F-04BF90C47786}" type="pres">
      <dgm:prSet presAssocID="{F447A20D-727B-4CC9-9061-49D1A93BD979}" presName="dummy" presStyleCnt="0"/>
      <dgm:spPr/>
    </dgm:pt>
    <dgm:pt modelId="{63CDF568-CF6E-4F15-AA02-E4E6490BEC3C}" type="pres">
      <dgm:prSet presAssocID="{D5DCB683-EE5E-4895-91D9-64DD1EBDA509}" presName="sibTrans" presStyleLbl="sibTrans2D1" presStyleIdx="2" presStyleCnt="4"/>
      <dgm:spPr/>
    </dgm:pt>
    <dgm:pt modelId="{5B362B49-0C93-4450-934B-7C74C36B4F00}" type="pres">
      <dgm:prSet presAssocID="{6F7856F8-4C9B-4856-B22F-ADAB3F66BC5D}" presName="node" presStyleLbl="node1" presStyleIdx="3" presStyleCnt="4">
        <dgm:presLayoutVars>
          <dgm:bulletEnabled val="1"/>
        </dgm:presLayoutVars>
      </dgm:prSet>
      <dgm:spPr/>
    </dgm:pt>
    <dgm:pt modelId="{2FC292B8-35E4-4C51-9BE4-4D65B1A467AD}" type="pres">
      <dgm:prSet presAssocID="{6F7856F8-4C9B-4856-B22F-ADAB3F66BC5D}" presName="dummy" presStyleCnt="0"/>
      <dgm:spPr/>
    </dgm:pt>
    <dgm:pt modelId="{E830A8E4-98F4-499A-B471-13A3170ED9D3}" type="pres">
      <dgm:prSet presAssocID="{136522BE-3EAE-412C-882A-8C6AA921E894}" presName="sibTrans" presStyleLbl="sibTrans2D1" presStyleIdx="3" presStyleCnt="4"/>
      <dgm:spPr/>
    </dgm:pt>
  </dgm:ptLst>
  <dgm:cxnLst>
    <dgm:cxn modelId="{45067A03-8884-4A9D-A960-14E262B19BF4}" type="presOf" srcId="{F2FD9824-62D1-4DBB-89A5-59222CDBB5E2}" destId="{05A69530-28B0-4B54-9443-FE830A66206F}" srcOrd="0" destOrd="0" presId="urn:microsoft.com/office/officeart/2005/8/layout/radial6"/>
    <dgm:cxn modelId="{BEE90941-DD46-41CB-9A2C-E20CE919A7D4}" type="presOf" srcId="{A8A5BE41-7CEB-4279-9A67-06975196576F}" destId="{50216FDD-E20B-40A7-BBDD-01A4D4BF648E}" srcOrd="0" destOrd="0" presId="urn:microsoft.com/office/officeart/2005/8/layout/radial6"/>
    <dgm:cxn modelId="{77D3F543-0EDA-4459-A9A8-F649939E89CE}" srcId="{F2FD9824-62D1-4DBB-89A5-59222CDBB5E2}" destId="{F447A20D-727B-4CC9-9061-49D1A93BD979}" srcOrd="2" destOrd="0" parTransId="{F7D10B44-8BF5-401D-9505-34A6C71DF89D}" sibTransId="{D5DCB683-EE5E-4895-91D9-64DD1EBDA509}"/>
    <dgm:cxn modelId="{5C714768-5DA1-42B5-850E-6E3CA19CD3A4}" srcId="{D250E7F6-93CC-446D-8E52-FC304C99B8E5}" destId="{F2FD9824-62D1-4DBB-89A5-59222CDBB5E2}" srcOrd="0" destOrd="0" parTransId="{837B517A-2A1D-49B0-9341-2B6024AFF6CC}" sibTransId="{9F490473-4164-4357-BA6D-05D8FC567545}"/>
    <dgm:cxn modelId="{EABEC76C-2261-458C-8B3C-E2686020C234}" type="presOf" srcId="{EEAF4F61-EFCC-4A7B-9610-5B77BCC80DB2}" destId="{A014FD39-69DE-49F0-9333-C2BDDD923DAA}" srcOrd="0" destOrd="0" presId="urn:microsoft.com/office/officeart/2005/8/layout/radial6"/>
    <dgm:cxn modelId="{9D31C972-32AA-4B6D-B970-57D883135994}" type="presOf" srcId="{F447A20D-727B-4CC9-9061-49D1A93BD979}" destId="{A3A2F657-D536-4CAD-82A2-7E1838196228}" srcOrd="0" destOrd="0" presId="urn:microsoft.com/office/officeart/2005/8/layout/radial6"/>
    <dgm:cxn modelId="{67916754-58C6-4844-92E0-E95984316946}" type="presOf" srcId="{136522BE-3EAE-412C-882A-8C6AA921E894}" destId="{E830A8E4-98F4-499A-B471-13A3170ED9D3}" srcOrd="0" destOrd="0" presId="urn:microsoft.com/office/officeart/2005/8/layout/radial6"/>
    <dgm:cxn modelId="{F0A7AF74-43B6-42ED-9660-9C9DD66C2FE7}" type="presOf" srcId="{D5DCB683-EE5E-4895-91D9-64DD1EBDA509}" destId="{63CDF568-CF6E-4F15-AA02-E4E6490BEC3C}" srcOrd="0" destOrd="0" presId="urn:microsoft.com/office/officeart/2005/8/layout/radial6"/>
    <dgm:cxn modelId="{5D115CA2-E304-42E7-914F-DA2D46542801}" type="presOf" srcId="{D8F46C16-22B3-472D-863D-9379429053B9}" destId="{D4442AB8-335E-4C18-B6A4-D2BECC8B8DB1}" srcOrd="0" destOrd="0" presId="urn:microsoft.com/office/officeart/2005/8/layout/radial6"/>
    <dgm:cxn modelId="{BEB527B4-8C80-4F41-BCA3-316F40556D6B}" type="presOf" srcId="{850A63DA-75BC-4A69-B40D-371BA791E3FC}" destId="{96EF622B-0940-4281-A5A7-0B24C4AB8F8F}" srcOrd="0" destOrd="0" presId="urn:microsoft.com/office/officeart/2005/8/layout/radial6"/>
    <dgm:cxn modelId="{23BE24B6-F4E3-40F5-AADD-441AF8594FDA}" type="presOf" srcId="{D250E7F6-93CC-446D-8E52-FC304C99B8E5}" destId="{A6446925-5211-4FFF-8E04-B5299B9A54D1}" srcOrd="0" destOrd="0" presId="urn:microsoft.com/office/officeart/2005/8/layout/radial6"/>
    <dgm:cxn modelId="{48DB20BF-2765-4431-8B0F-442717A829A4}" srcId="{F2FD9824-62D1-4DBB-89A5-59222CDBB5E2}" destId="{D8F46C16-22B3-472D-863D-9379429053B9}" srcOrd="0" destOrd="0" parTransId="{C5C29F80-7F6C-4A5D-AF01-F4D035AC00EA}" sibTransId="{EEAF4F61-EFCC-4A7B-9610-5B77BCC80DB2}"/>
    <dgm:cxn modelId="{301AE6C5-9759-457F-AF2F-F73E02797BAE}" type="presOf" srcId="{6F7856F8-4C9B-4856-B22F-ADAB3F66BC5D}" destId="{5B362B49-0C93-4450-934B-7C74C36B4F00}" srcOrd="0" destOrd="0" presId="urn:microsoft.com/office/officeart/2005/8/layout/radial6"/>
    <dgm:cxn modelId="{46117DE9-3FC7-48BC-B0F1-568499BE51EF}" srcId="{F2FD9824-62D1-4DBB-89A5-59222CDBB5E2}" destId="{850A63DA-75BC-4A69-B40D-371BA791E3FC}" srcOrd="1" destOrd="0" parTransId="{B997B059-E216-43BE-B4C9-F9EAC5823D6D}" sibTransId="{A8A5BE41-7CEB-4279-9A67-06975196576F}"/>
    <dgm:cxn modelId="{18BB6CF7-2C4F-4764-8141-F37406587CEB}" srcId="{F2FD9824-62D1-4DBB-89A5-59222CDBB5E2}" destId="{6F7856F8-4C9B-4856-B22F-ADAB3F66BC5D}" srcOrd="3" destOrd="0" parTransId="{66F06C7F-74E4-403F-B734-4083C9EEB322}" sibTransId="{136522BE-3EAE-412C-882A-8C6AA921E894}"/>
    <dgm:cxn modelId="{58A33E93-AD4E-44CB-8307-BFCB5EB98994}" type="presParOf" srcId="{A6446925-5211-4FFF-8E04-B5299B9A54D1}" destId="{05A69530-28B0-4B54-9443-FE830A66206F}" srcOrd="0" destOrd="0" presId="urn:microsoft.com/office/officeart/2005/8/layout/radial6"/>
    <dgm:cxn modelId="{5E4675CE-842F-400E-9496-9B30628D73D7}" type="presParOf" srcId="{A6446925-5211-4FFF-8E04-B5299B9A54D1}" destId="{D4442AB8-335E-4C18-B6A4-D2BECC8B8DB1}" srcOrd="1" destOrd="0" presId="urn:microsoft.com/office/officeart/2005/8/layout/radial6"/>
    <dgm:cxn modelId="{32A5E46F-5D63-4660-86C2-DA6496758338}" type="presParOf" srcId="{A6446925-5211-4FFF-8E04-B5299B9A54D1}" destId="{1E92BFAF-21C2-475B-A597-8BFABCF5F7FF}" srcOrd="2" destOrd="0" presId="urn:microsoft.com/office/officeart/2005/8/layout/radial6"/>
    <dgm:cxn modelId="{8A4676CC-4552-4979-A04C-BEA11EEA50CA}" type="presParOf" srcId="{A6446925-5211-4FFF-8E04-B5299B9A54D1}" destId="{A014FD39-69DE-49F0-9333-C2BDDD923DAA}" srcOrd="3" destOrd="0" presId="urn:microsoft.com/office/officeart/2005/8/layout/radial6"/>
    <dgm:cxn modelId="{0C55C11E-1F86-42F6-873C-5780C3864F50}" type="presParOf" srcId="{A6446925-5211-4FFF-8E04-B5299B9A54D1}" destId="{96EF622B-0940-4281-A5A7-0B24C4AB8F8F}" srcOrd="4" destOrd="0" presId="urn:microsoft.com/office/officeart/2005/8/layout/radial6"/>
    <dgm:cxn modelId="{69F444D4-0BE2-4364-B3D7-A773DA278303}" type="presParOf" srcId="{A6446925-5211-4FFF-8E04-B5299B9A54D1}" destId="{B093B3C3-9EF5-4784-B1FD-69C36DDF54EC}" srcOrd="5" destOrd="0" presId="urn:microsoft.com/office/officeart/2005/8/layout/radial6"/>
    <dgm:cxn modelId="{7AA46553-739C-42CC-B803-28A3349A0FC3}" type="presParOf" srcId="{A6446925-5211-4FFF-8E04-B5299B9A54D1}" destId="{50216FDD-E20B-40A7-BBDD-01A4D4BF648E}" srcOrd="6" destOrd="0" presId="urn:microsoft.com/office/officeart/2005/8/layout/radial6"/>
    <dgm:cxn modelId="{2092516C-C443-48C3-95BD-4D821AF2AEA6}" type="presParOf" srcId="{A6446925-5211-4FFF-8E04-B5299B9A54D1}" destId="{A3A2F657-D536-4CAD-82A2-7E1838196228}" srcOrd="7" destOrd="0" presId="urn:microsoft.com/office/officeart/2005/8/layout/radial6"/>
    <dgm:cxn modelId="{1E239A5E-4F2E-49AC-9C8F-1C135F0DF8F0}" type="presParOf" srcId="{A6446925-5211-4FFF-8E04-B5299B9A54D1}" destId="{5057D25B-16D5-48ED-870F-04BF90C47786}" srcOrd="8" destOrd="0" presId="urn:microsoft.com/office/officeart/2005/8/layout/radial6"/>
    <dgm:cxn modelId="{F165C90C-147F-4174-9273-9B037F930A6C}" type="presParOf" srcId="{A6446925-5211-4FFF-8E04-B5299B9A54D1}" destId="{63CDF568-CF6E-4F15-AA02-E4E6490BEC3C}" srcOrd="9" destOrd="0" presId="urn:microsoft.com/office/officeart/2005/8/layout/radial6"/>
    <dgm:cxn modelId="{1594833A-F17E-434D-9FED-E401D9CCEAAA}" type="presParOf" srcId="{A6446925-5211-4FFF-8E04-B5299B9A54D1}" destId="{5B362B49-0C93-4450-934B-7C74C36B4F00}" srcOrd="10" destOrd="0" presId="urn:microsoft.com/office/officeart/2005/8/layout/radial6"/>
    <dgm:cxn modelId="{FDF55FD1-DD4F-4389-826C-2E0C9B5F00A6}" type="presParOf" srcId="{A6446925-5211-4FFF-8E04-B5299B9A54D1}" destId="{2FC292B8-35E4-4C51-9BE4-4D65B1A467AD}" srcOrd="11" destOrd="0" presId="urn:microsoft.com/office/officeart/2005/8/layout/radial6"/>
    <dgm:cxn modelId="{0A3ACE6E-1096-4E0A-8538-870FA2DEF496}" type="presParOf" srcId="{A6446925-5211-4FFF-8E04-B5299B9A54D1}" destId="{E830A8E4-98F4-499A-B471-13A3170ED9D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2433F-DBAF-4C70-BA69-22801C7D8D84}">
      <dsp:nvSpPr>
        <dsp:cNvPr id="0" name=""/>
        <dsp:cNvSpPr/>
      </dsp:nvSpPr>
      <dsp:spPr>
        <a:xfrm rot="16200000">
          <a:off x="27196" y="-27196"/>
          <a:ext cx="1821662" cy="1876056"/>
        </a:xfrm>
        <a:prstGeom prst="round1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Threat Hunting</a:t>
          </a:r>
          <a:endParaRPr lang="en-US" sz="1400" kern="1200" dirty="0"/>
        </a:p>
      </dsp:txBody>
      <dsp:txXfrm rot="5400000">
        <a:off x="-1" y="1"/>
        <a:ext cx="1876056" cy="1366246"/>
      </dsp:txXfrm>
    </dsp:sp>
    <dsp:sp modelId="{8CDEBC9E-6E3D-4441-A52D-388C3E4A52BD}">
      <dsp:nvSpPr>
        <dsp:cNvPr id="0" name=""/>
        <dsp:cNvSpPr/>
      </dsp:nvSpPr>
      <dsp:spPr>
        <a:xfrm>
          <a:off x="1876056" y="0"/>
          <a:ext cx="1876056" cy="1821662"/>
        </a:xfrm>
        <a:prstGeom prst="round1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Endpoint &amp; Network Analysis</a:t>
          </a:r>
          <a:endParaRPr lang="en-US" sz="1400" kern="1200" dirty="0"/>
        </a:p>
      </dsp:txBody>
      <dsp:txXfrm>
        <a:off x="1876056" y="0"/>
        <a:ext cx="1876056" cy="1366246"/>
      </dsp:txXfrm>
    </dsp:sp>
    <dsp:sp modelId="{3A39A60A-8AE0-41F0-B9CE-C66A825149D1}">
      <dsp:nvSpPr>
        <dsp:cNvPr id="0" name=""/>
        <dsp:cNvSpPr/>
      </dsp:nvSpPr>
      <dsp:spPr>
        <a:xfrm rot="10800000">
          <a:off x="0" y="1821662"/>
          <a:ext cx="1876056" cy="1821662"/>
        </a:xfrm>
        <a:prstGeom prst="round1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Log &amp; SIEM Review</a:t>
          </a:r>
          <a:endParaRPr lang="en-US" sz="1400" kern="1200" dirty="0"/>
        </a:p>
      </dsp:txBody>
      <dsp:txXfrm rot="10800000">
        <a:off x="0" y="2277078"/>
        <a:ext cx="1876056" cy="1366246"/>
      </dsp:txXfrm>
    </dsp:sp>
    <dsp:sp modelId="{1DE7698B-BAF2-4CE2-8D37-25BA9E8708E9}">
      <dsp:nvSpPr>
        <dsp:cNvPr id="0" name=""/>
        <dsp:cNvSpPr/>
      </dsp:nvSpPr>
      <dsp:spPr>
        <a:xfrm rot="5400000">
          <a:off x="1903252" y="1794465"/>
          <a:ext cx="1821662" cy="1876056"/>
        </a:xfrm>
        <a:prstGeom prst="round1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IoT/OT Threat Detection</a:t>
          </a:r>
          <a:endParaRPr lang="en-US" sz="1400" kern="1200" dirty="0"/>
        </a:p>
      </dsp:txBody>
      <dsp:txXfrm rot="-5400000">
        <a:off x="1876055" y="2277078"/>
        <a:ext cx="1876056" cy="1366246"/>
      </dsp:txXfrm>
    </dsp:sp>
    <dsp:sp modelId="{8D304535-D8D3-49E9-86EB-9BC6BC7DBDBB}">
      <dsp:nvSpPr>
        <dsp:cNvPr id="0" name=""/>
        <dsp:cNvSpPr/>
      </dsp:nvSpPr>
      <dsp:spPr>
        <a:xfrm>
          <a:off x="1313239" y="1366246"/>
          <a:ext cx="1125633" cy="910831"/>
        </a:xfrm>
        <a:prstGeom prst="roundRect">
          <a:avLst/>
        </a:prstGeom>
        <a:solidFill>
          <a:schemeClr val="accent5">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Compromise assessment</a:t>
          </a:r>
          <a:endParaRPr lang="en-US" sz="1400" kern="1200" dirty="0"/>
        </a:p>
      </dsp:txBody>
      <dsp:txXfrm>
        <a:off x="1357702" y="1410709"/>
        <a:ext cx="1036707" cy="821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0A8E4-98F4-499A-B471-13A3170ED9D3}">
      <dsp:nvSpPr>
        <dsp:cNvPr id="0" name=""/>
        <dsp:cNvSpPr/>
      </dsp:nvSpPr>
      <dsp:spPr>
        <a:xfrm>
          <a:off x="1622735" y="491547"/>
          <a:ext cx="3280560" cy="3280560"/>
        </a:xfrm>
        <a:prstGeom prst="blockArc">
          <a:avLst>
            <a:gd name="adj1" fmla="val 10800000"/>
            <a:gd name="adj2" fmla="val 16200000"/>
            <a:gd name="adj3" fmla="val 4641"/>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3CDF568-CF6E-4F15-AA02-E4E6490BEC3C}">
      <dsp:nvSpPr>
        <dsp:cNvPr id="0" name=""/>
        <dsp:cNvSpPr/>
      </dsp:nvSpPr>
      <dsp:spPr>
        <a:xfrm>
          <a:off x="1622735" y="491547"/>
          <a:ext cx="3280560" cy="3280560"/>
        </a:xfrm>
        <a:prstGeom prst="blockArc">
          <a:avLst>
            <a:gd name="adj1" fmla="val 5400000"/>
            <a:gd name="adj2" fmla="val 10800000"/>
            <a:gd name="adj3" fmla="val 4641"/>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0216FDD-E20B-40A7-BBDD-01A4D4BF648E}">
      <dsp:nvSpPr>
        <dsp:cNvPr id="0" name=""/>
        <dsp:cNvSpPr/>
      </dsp:nvSpPr>
      <dsp:spPr>
        <a:xfrm>
          <a:off x="1622735" y="491547"/>
          <a:ext cx="3280560" cy="3280560"/>
        </a:xfrm>
        <a:prstGeom prst="blockArc">
          <a:avLst>
            <a:gd name="adj1" fmla="val 0"/>
            <a:gd name="adj2" fmla="val 5400000"/>
            <a:gd name="adj3" fmla="val 4641"/>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014FD39-69DE-49F0-9333-C2BDDD923DAA}">
      <dsp:nvSpPr>
        <dsp:cNvPr id="0" name=""/>
        <dsp:cNvSpPr/>
      </dsp:nvSpPr>
      <dsp:spPr>
        <a:xfrm>
          <a:off x="1622735" y="491547"/>
          <a:ext cx="3280560" cy="3280560"/>
        </a:xfrm>
        <a:prstGeom prst="blockArc">
          <a:avLst>
            <a:gd name="adj1" fmla="val 16200000"/>
            <a:gd name="adj2" fmla="val 0"/>
            <a:gd name="adj3" fmla="val 4641"/>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5A69530-28B0-4B54-9443-FE830A66206F}">
      <dsp:nvSpPr>
        <dsp:cNvPr id="0" name=""/>
        <dsp:cNvSpPr/>
      </dsp:nvSpPr>
      <dsp:spPr>
        <a:xfrm>
          <a:off x="2507805" y="1376618"/>
          <a:ext cx="1510419" cy="151041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Vulnerability management</a:t>
          </a:r>
          <a:endParaRPr lang="en-US" sz="1400" kern="1200" dirty="0"/>
        </a:p>
      </dsp:txBody>
      <dsp:txXfrm>
        <a:off x="2729001" y="1597814"/>
        <a:ext cx="1068027" cy="1068027"/>
      </dsp:txXfrm>
    </dsp:sp>
    <dsp:sp modelId="{D4442AB8-335E-4C18-B6A4-D2BECC8B8DB1}">
      <dsp:nvSpPr>
        <dsp:cNvPr id="0" name=""/>
        <dsp:cNvSpPr/>
      </dsp:nvSpPr>
      <dsp:spPr>
        <a:xfrm>
          <a:off x="2734368" y="963"/>
          <a:ext cx="1057293" cy="105729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Asset Discovery</a:t>
          </a:r>
          <a:endParaRPr lang="en-US" sz="1000" kern="1200" dirty="0"/>
        </a:p>
      </dsp:txBody>
      <dsp:txXfrm>
        <a:off x="2889205" y="155800"/>
        <a:ext cx="747619" cy="747619"/>
      </dsp:txXfrm>
    </dsp:sp>
    <dsp:sp modelId="{96EF622B-0940-4281-A5A7-0B24C4AB8F8F}">
      <dsp:nvSpPr>
        <dsp:cNvPr id="0" name=""/>
        <dsp:cNvSpPr/>
      </dsp:nvSpPr>
      <dsp:spPr>
        <a:xfrm>
          <a:off x="4336586" y="1603181"/>
          <a:ext cx="1057293" cy="105729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Vulnerability Scanning</a:t>
          </a:r>
          <a:endParaRPr lang="en-US" sz="1000" kern="1200" dirty="0"/>
        </a:p>
      </dsp:txBody>
      <dsp:txXfrm>
        <a:off x="4491423" y="1758018"/>
        <a:ext cx="747619" cy="747619"/>
      </dsp:txXfrm>
    </dsp:sp>
    <dsp:sp modelId="{A3A2F657-D536-4CAD-82A2-7E1838196228}">
      <dsp:nvSpPr>
        <dsp:cNvPr id="0" name=""/>
        <dsp:cNvSpPr/>
      </dsp:nvSpPr>
      <dsp:spPr>
        <a:xfrm>
          <a:off x="2734368" y="3205398"/>
          <a:ext cx="1057293" cy="105729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Risk Prioritization </a:t>
          </a:r>
        </a:p>
      </dsp:txBody>
      <dsp:txXfrm>
        <a:off x="2889205" y="3360235"/>
        <a:ext cx="747619" cy="747619"/>
      </dsp:txXfrm>
    </dsp:sp>
    <dsp:sp modelId="{5B362B49-0C93-4450-934B-7C74C36B4F00}">
      <dsp:nvSpPr>
        <dsp:cNvPr id="0" name=""/>
        <dsp:cNvSpPr/>
      </dsp:nvSpPr>
      <dsp:spPr>
        <a:xfrm>
          <a:off x="1132151" y="1603181"/>
          <a:ext cx="1057293" cy="1057293"/>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Patch Advisory</a:t>
          </a:r>
        </a:p>
      </dsp:txBody>
      <dsp:txXfrm>
        <a:off x="1286988" y="1758018"/>
        <a:ext cx="747619" cy="747619"/>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101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84D7E-9DAC-4DEE-B752-765802A6168A}" type="datetimeFigureOut">
              <a:rPr lang="en-US" smtClean="0"/>
              <a:t>5/11/2025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67B5D-B837-4B43-9683-E371D1AAF8BE}" type="slidenum">
              <a:rPr lang="en-US" smtClean="0"/>
              <a:t>‹#›</a:t>
            </a:fld>
            <a:endParaRPr lang="en-US" dirty="0"/>
          </a:p>
        </p:txBody>
      </p:sp>
    </p:spTree>
    <p:extLst>
      <p:ext uri="{BB962C8B-B14F-4D97-AF65-F5344CB8AC3E}">
        <p14:creationId xmlns:p14="http://schemas.microsoft.com/office/powerpoint/2010/main" val="19622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highlights our esteemed partners and alliances. We collaborate closely with EY to strengthen our cybersecurity strategies. CIMCOR's innovative data protection solutions complement our services, while Cloudflare ensures robust online security. These strategic alliances empower us in our mission to provide top-notch cybersecurity solutions and protect digital landscapes effectively.</a:t>
            </a:r>
          </a:p>
        </p:txBody>
      </p:sp>
      <p:sp>
        <p:nvSpPr>
          <p:cNvPr id="4" name="Slide Number Placeholder 3"/>
          <p:cNvSpPr>
            <a:spLocks noGrp="1"/>
          </p:cNvSpPr>
          <p:nvPr>
            <p:ph type="sldNum" sz="quarter" idx="5"/>
          </p:nvPr>
        </p:nvSpPr>
        <p:spPr/>
        <p:txBody>
          <a:bodyPr/>
          <a:lstStyle/>
          <a:p>
            <a:fld id="{2F067B5D-B837-4B43-9683-E371D1AAF8BE}" type="slidenum">
              <a:rPr lang="en-US" smtClean="0"/>
              <a:t>24</a:t>
            </a:fld>
            <a:endParaRPr lang="en-US" dirty="0"/>
          </a:p>
        </p:txBody>
      </p:sp>
    </p:spTree>
    <p:extLst>
      <p:ext uri="{BB962C8B-B14F-4D97-AF65-F5344CB8AC3E}">
        <p14:creationId xmlns:p14="http://schemas.microsoft.com/office/powerpoint/2010/main" val="379085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35927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6998CC-160E-0F50-C299-D5CD9ACBD31E}"/>
              </a:ext>
            </a:extLst>
          </p:cNvPr>
          <p:cNvSpPr>
            <a:spLocks noGrp="1"/>
          </p:cNvSpPr>
          <p:nvPr>
            <p:ph type="pic" sz="quarter" idx="10"/>
          </p:nvPr>
        </p:nvSpPr>
        <p:spPr>
          <a:xfrm>
            <a:off x="6322717" y="1103086"/>
            <a:ext cx="4307250" cy="4651828"/>
          </a:xfrm>
          <a:custGeom>
            <a:avLst/>
            <a:gdLst>
              <a:gd name="connsiteX0" fmla="*/ 0 w 4307250"/>
              <a:gd name="connsiteY0" fmla="*/ 0 h 4651828"/>
              <a:gd name="connsiteX1" fmla="*/ 4307250 w 4307250"/>
              <a:gd name="connsiteY1" fmla="*/ 0 h 4651828"/>
              <a:gd name="connsiteX2" fmla="*/ 4307250 w 4307250"/>
              <a:gd name="connsiteY2" fmla="*/ 4651828 h 4651828"/>
              <a:gd name="connsiteX3" fmla="*/ 0 w 4307250"/>
              <a:gd name="connsiteY3" fmla="*/ 4651828 h 4651828"/>
            </a:gdLst>
            <a:ahLst/>
            <a:cxnLst>
              <a:cxn ang="0">
                <a:pos x="connsiteX0" y="connsiteY0"/>
              </a:cxn>
              <a:cxn ang="0">
                <a:pos x="connsiteX1" y="connsiteY1"/>
              </a:cxn>
              <a:cxn ang="0">
                <a:pos x="connsiteX2" y="connsiteY2"/>
              </a:cxn>
              <a:cxn ang="0">
                <a:pos x="connsiteX3" y="connsiteY3"/>
              </a:cxn>
            </a:cxnLst>
            <a:rect l="l" t="t" r="r" b="b"/>
            <a:pathLst>
              <a:path w="4307250" h="4651828">
                <a:moveTo>
                  <a:pt x="0" y="0"/>
                </a:moveTo>
                <a:lnTo>
                  <a:pt x="4307250" y="0"/>
                </a:lnTo>
                <a:lnTo>
                  <a:pt x="4307250" y="4651828"/>
                </a:lnTo>
                <a:lnTo>
                  <a:pt x="0" y="4651828"/>
                </a:lnTo>
                <a:close/>
              </a:path>
            </a:pathLst>
          </a:custGeom>
          <a:noFill/>
        </p:spPr>
        <p:txBody>
          <a:bodyPr wrap="square">
            <a:noAutofit/>
          </a:bodyPr>
          <a:lstStyle>
            <a:lvl1pPr>
              <a:defRPr lang="en-ID" sz="1100">
                <a:solidFill>
                  <a:schemeClr val="bg1"/>
                </a:solidFill>
              </a:defRPr>
            </a:lvl1pPr>
          </a:lstStyle>
          <a:p>
            <a:pPr marL="0" lvl="0" indent="0" algn="ctr">
              <a:buNone/>
            </a:pPr>
            <a:endParaRPr lang="en-ID" dirty="0"/>
          </a:p>
        </p:txBody>
      </p:sp>
    </p:spTree>
    <p:extLst>
      <p:ext uri="{BB962C8B-B14F-4D97-AF65-F5344CB8AC3E}">
        <p14:creationId xmlns:p14="http://schemas.microsoft.com/office/powerpoint/2010/main" val="199379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27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569A33-BD3F-F33F-49AB-C556CB275D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2" cy="6858000"/>
          </a:xfrm>
          <a:prstGeom prst="rect">
            <a:avLst/>
          </a:prstGeom>
        </p:spPr>
      </p:pic>
    </p:spTree>
    <p:extLst>
      <p:ext uri="{BB962C8B-B14F-4D97-AF65-F5344CB8AC3E}">
        <p14:creationId xmlns:p14="http://schemas.microsoft.com/office/powerpoint/2010/main" val="274785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681DAC8-7BBC-E2D9-CAA3-FF87EDB37996}"/>
              </a:ext>
            </a:extLst>
          </p:cNvPr>
          <p:cNvSpPr>
            <a:spLocks noGrp="1"/>
          </p:cNvSpPr>
          <p:nvPr>
            <p:ph type="pic" sz="quarter" idx="11"/>
          </p:nvPr>
        </p:nvSpPr>
        <p:spPr>
          <a:xfrm>
            <a:off x="7096875" y="728663"/>
            <a:ext cx="4183900" cy="3503018"/>
          </a:xfrm>
          <a:custGeom>
            <a:avLst/>
            <a:gdLst>
              <a:gd name="connsiteX0" fmla="*/ 225559 w 4183900"/>
              <a:gd name="connsiteY0" fmla="*/ 0 h 3503018"/>
              <a:gd name="connsiteX1" fmla="*/ 3958341 w 4183900"/>
              <a:gd name="connsiteY1" fmla="*/ 0 h 3503018"/>
              <a:gd name="connsiteX2" fmla="*/ 4183900 w 4183900"/>
              <a:gd name="connsiteY2" fmla="*/ 225559 h 3503018"/>
              <a:gd name="connsiteX3" fmla="*/ 4183900 w 4183900"/>
              <a:gd name="connsiteY3" fmla="*/ 3277459 h 3503018"/>
              <a:gd name="connsiteX4" fmla="*/ 3958341 w 4183900"/>
              <a:gd name="connsiteY4" fmla="*/ 3503018 h 3503018"/>
              <a:gd name="connsiteX5" fmla="*/ 225559 w 4183900"/>
              <a:gd name="connsiteY5" fmla="*/ 3503018 h 3503018"/>
              <a:gd name="connsiteX6" fmla="*/ 0 w 4183900"/>
              <a:gd name="connsiteY6" fmla="*/ 3277459 h 3503018"/>
              <a:gd name="connsiteX7" fmla="*/ 0 w 4183900"/>
              <a:gd name="connsiteY7" fmla="*/ 225559 h 3503018"/>
              <a:gd name="connsiteX8" fmla="*/ 225559 w 4183900"/>
              <a:gd name="connsiteY8" fmla="*/ 0 h 35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83900" h="3503018">
                <a:moveTo>
                  <a:pt x="225559" y="0"/>
                </a:moveTo>
                <a:lnTo>
                  <a:pt x="3958341" y="0"/>
                </a:lnTo>
                <a:cubicBezTo>
                  <a:pt x="4082914" y="0"/>
                  <a:pt x="4183900" y="100986"/>
                  <a:pt x="4183900" y="225559"/>
                </a:cubicBezTo>
                <a:lnTo>
                  <a:pt x="4183900" y="3277459"/>
                </a:lnTo>
                <a:cubicBezTo>
                  <a:pt x="4183900" y="3402032"/>
                  <a:pt x="4082914" y="3503018"/>
                  <a:pt x="3958341" y="3503018"/>
                </a:cubicBezTo>
                <a:lnTo>
                  <a:pt x="225559" y="3503018"/>
                </a:lnTo>
                <a:cubicBezTo>
                  <a:pt x="100986" y="3503018"/>
                  <a:pt x="0" y="3402032"/>
                  <a:pt x="0" y="3277459"/>
                </a:cubicBezTo>
                <a:lnTo>
                  <a:pt x="0" y="225559"/>
                </a:lnTo>
                <a:cubicBezTo>
                  <a:pt x="0" y="100986"/>
                  <a:pt x="100986" y="0"/>
                  <a:pt x="225559" y="0"/>
                </a:cubicBezTo>
                <a:close/>
              </a:path>
            </a:pathLst>
          </a:custGeom>
          <a:solidFill>
            <a:schemeClr val="bg1"/>
          </a:solidFill>
        </p:spPr>
        <p:txBody>
          <a:bodyPr wrap="square">
            <a:noAutofit/>
          </a:bodyPr>
          <a:lstStyle>
            <a:lvl1pPr marL="0" indent="0" algn="ctr">
              <a:buNone/>
              <a:defRPr sz="1100"/>
            </a:lvl1pPr>
          </a:lstStyle>
          <a:p>
            <a:endParaRPr lang="en-ID" dirty="0"/>
          </a:p>
        </p:txBody>
      </p:sp>
      <p:sp>
        <p:nvSpPr>
          <p:cNvPr id="6" name="Picture Placeholder 5">
            <a:extLst>
              <a:ext uri="{FF2B5EF4-FFF2-40B4-BE49-F238E27FC236}">
                <a16:creationId xmlns:a16="http://schemas.microsoft.com/office/drawing/2014/main" id="{666CB5A2-7C2D-E6BE-CC87-EC31C19D3613}"/>
              </a:ext>
            </a:extLst>
          </p:cNvPr>
          <p:cNvSpPr>
            <a:spLocks noGrp="1"/>
          </p:cNvSpPr>
          <p:nvPr>
            <p:ph type="pic" sz="quarter" idx="10"/>
          </p:nvPr>
        </p:nvSpPr>
        <p:spPr>
          <a:xfrm>
            <a:off x="776232" y="728662"/>
            <a:ext cx="2864859" cy="5400675"/>
          </a:xfrm>
          <a:custGeom>
            <a:avLst/>
            <a:gdLst>
              <a:gd name="connsiteX0" fmla="*/ 254027 w 2864859"/>
              <a:gd name="connsiteY0" fmla="*/ 0 h 5400675"/>
              <a:gd name="connsiteX1" fmla="*/ 2610832 w 2864859"/>
              <a:gd name="connsiteY1" fmla="*/ 0 h 5400675"/>
              <a:gd name="connsiteX2" fmla="*/ 2864859 w 2864859"/>
              <a:gd name="connsiteY2" fmla="*/ 254027 h 5400675"/>
              <a:gd name="connsiteX3" fmla="*/ 2864859 w 2864859"/>
              <a:gd name="connsiteY3" fmla="*/ 5146648 h 5400675"/>
              <a:gd name="connsiteX4" fmla="*/ 2610832 w 2864859"/>
              <a:gd name="connsiteY4" fmla="*/ 5400675 h 5400675"/>
              <a:gd name="connsiteX5" fmla="*/ 254027 w 2864859"/>
              <a:gd name="connsiteY5" fmla="*/ 5400675 h 5400675"/>
              <a:gd name="connsiteX6" fmla="*/ 0 w 2864859"/>
              <a:gd name="connsiteY6" fmla="*/ 5146648 h 5400675"/>
              <a:gd name="connsiteX7" fmla="*/ 0 w 2864859"/>
              <a:gd name="connsiteY7" fmla="*/ 254027 h 5400675"/>
              <a:gd name="connsiteX8" fmla="*/ 254027 w 2864859"/>
              <a:gd name="connsiteY8" fmla="*/ 0 h 540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4859" h="5400675">
                <a:moveTo>
                  <a:pt x="254027" y="0"/>
                </a:moveTo>
                <a:lnTo>
                  <a:pt x="2610832" y="0"/>
                </a:lnTo>
                <a:cubicBezTo>
                  <a:pt x="2751127" y="0"/>
                  <a:pt x="2864859" y="113732"/>
                  <a:pt x="2864859" y="254027"/>
                </a:cubicBezTo>
                <a:lnTo>
                  <a:pt x="2864859" y="5146648"/>
                </a:lnTo>
                <a:cubicBezTo>
                  <a:pt x="2864859" y="5286943"/>
                  <a:pt x="2751127" y="5400675"/>
                  <a:pt x="2610832" y="5400675"/>
                </a:cubicBezTo>
                <a:lnTo>
                  <a:pt x="254027" y="5400675"/>
                </a:lnTo>
                <a:cubicBezTo>
                  <a:pt x="113732" y="5400675"/>
                  <a:pt x="0" y="5286943"/>
                  <a:pt x="0" y="5146648"/>
                </a:cubicBezTo>
                <a:lnTo>
                  <a:pt x="0" y="254027"/>
                </a:lnTo>
                <a:cubicBezTo>
                  <a:pt x="0" y="113732"/>
                  <a:pt x="113732" y="0"/>
                  <a:pt x="254027" y="0"/>
                </a:cubicBezTo>
                <a:close/>
              </a:path>
            </a:pathLst>
          </a:custGeom>
          <a:solidFill>
            <a:schemeClr val="bg1"/>
          </a:solidFill>
        </p:spPr>
        <p:txBody>
          <a:bodyPr wrap="square">
            <a:noAutofit/>
          </a:bodyPr>
          <a:lstStyle>
            <a:lvl1pPr marL="0" indent="0" algn="ctr">
              <a:buNone/>
              <a:defRPr sz="1100"/>
            </a:lvl1pPr>
          </a:lstStyle>
          <a:p>
            <a:endParaRPr lang="en-ID" dirty="0"/>
          </a:p>
        </p:txBody>
      </p:sp>
    </p:spTree>
    <p:extLst>
      <p:ext uri="{BB962C8B-B14F-4D97-AF65-F5344CB8AC3E}">
        <p14:creationId xmlns:p14="http://schemas.microsoft.com/office/powerpoint/2010/main" val="50833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 /><Relationship Id="rId3" Type="http://schemas.openxmlformats.org/officeDocument/2006/relationships/slideLayout" Target="../slideLayouts/slideLayout3.xml" /><Relationship Id="rId7" Type="http://schemas.openxmlformats.org/officeDocument/2006/relationships/image" Target="../media/image1.jpe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image" Target="../media/image3.emf"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07D9F49-6127-3A4A-732A-A2BE86D61CC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 y="0"/>
            <a:ext cx="12192002" cy="6858000"/>
          </a:xfrm>
          <a:prstGeom prst="rect">
            <a:avLst/>
          </a:prstGeom>
        </p:spPr>
      </p:pic>
      <p:sp>
        <p:nvSpPr>
          <p:cNvPr id="33" name="TextBox 32">
            <a:extLst>
              <a:ext uri="{FF2B5EF4-FFF2-40B4-BE49-F238E27FC236}">
                <a16:creationId xmlns:a16="http://schemas.microsoft.com/office/drawing/2014/main" id="{98683303-33C3-389E-D07C-4256063B0F66}"/>
              </a:ext>
            </a:extLst>
          </p:cNvPr>
          <p:cNvSpPr txBox="1"/>
          <p:nvPr userDrawn="1"/>
        </p:nvSpPr>
        <p:spPr>
          <a:xfrm>
            <a:off x="11718740" y="6400432"/>
            <a:ext cx="375424" cy="261610"/>
          </a:xfrm>
          <a:prstGeom prst="rect">
            <a:avLst/>
          </a:prstGeom>
          <a:noFill/>
        </p:spPr>
        <p:txBody>
          <a:bodyPr wrap="none" rtlCol="0">
            <a:spAutoFit/>
          </a:bodyPr>
          <a:lstStyle/>
          <a:p>
            <a:pPr algn="ctr"/>
            <a:fld id="{C619402C-1F9E-4DB9-B2A1-ACC4F68DCF29}" type="slidenum">
              <a:rPr lang="en-ID" sz="1100" smtClean="0">
                <a:solidFill>
                  <a:schemeClr val="bg1"/>
                </a:solidFill>
              </a:rPr>
              <a:pPr algn="ctr"/>
              <a:t>‹#›</a:t>
            </a:fld>
            <a:endParaRPr lang="en-ID" sz="1100" dirty="0">
              <a:solidFill>
                <a:schemeClr val="bg1"/>
              </a:solidFill>
            </a:endParaRPr>
          </a:p>
        </p:txBody>
      </p:sp>
      <p:pic>
        <p:nvPicPr>
          <p:cNvPr id="6" name="Picture 5">
            <a:extLst>
              <a:ext uri="{FF2B5EF4-FFF2-40B4-BE49-F238E27FC236}">
                <a16:creationId xmlns:a16="http://schemas.microsoft.com/office/drawing/2014/main" id="{40F28083-B345-F76D-DD12-881056FC40C6}"/>
              </a:ext>
            </a:extLst>
          </p:cNvPr>
          <p:cNvPicPr>
            <a:picLocks noChangeAspect="1"/>
          </p:cNvPicPr>
          <p:nvPr userDrawn="1"/>
        </p:nvPicPr>
        <p:blipFill>
          <a:blip r:embed="rId8"/>
          <a:stretch>
            <a:fillRect/>
          </a:stretch>
        </p:blipFill>
        <p:spPr>
          <a:xfrm>
            <a:off x="323648" y="173718"/>
            <a:ext cx="552652" cy="571169"/>
          </a:xfrm>
          <a:prstGeom prst="rect">
            <a:avLst/>
          </a:prstGeom>
        </p:spPr>
      </p:pic>
      <p:pic>
        <p:nvPicPr>
          <p:cNvPr id="7" name="Picture 6">
            <a:extLst>
              <a:ext uri="{FF2B5EF4-FFF2-40B4-BE49-F238E27FC236}">
                <a16:creationId xmlns:a16="http://schemas.microsoft.com/office/drawing/2014/main" id="{7311588E-D401-20B0-AB7B-C524D927E4BF}"/>
              </a:ext>
            </a:extLst>
          </p:cNvPr>
          <p:cNvPicPr>
            <a:picLocks noChangeAspect="1"/>
          </p:cNvPicPr>
          <p:nvPr userDrawn="1"/>
        </p:nvPicPr>
        <p:blipFill>
          <a:blip r:embed="rId9"/>
          <a:stretch>
            <a:fillRect/>
          </a:stretch>
        </p:blipFill>
        <p:spPr>
          <a:xfrm>
            <a:off x="323648" y="6531237"/>
            <a:ext cx="2485884" cy="56178"/>
          </a:xfrm>
          <a:prstGeom prst="rect">
            <a:avLst/>
          </a:prstGeom>
        </p:spPr>
      </p:pic>
    </p:spTree>
    <p:extLst>
      <p:ext uri="{BB962C8B-B14F-4D97-AF65-F5344CB8AC3E}">
        <p14:creationId xmlns:p14="http://schemas.microsoft.com/office/powerpoint/2010/main" val="160318332"/>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4" r:id="rId3"/>
    <p:sldLayoutId id="2147483651" r:id="rId4"/>
    <p:sldLayoutId id="214748365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userDrawn="1">
          <p15:clr>
            <a:srgbClr val="F26B43"/>
          </p15:clr>
        </p15:guide>
        <p15:guide id="2" pos="483" userDrawn="1">
          <p15:clr>
            <a:srgbClr val="F26B43"/>
          </p15:clr>
        </p15:guide>
        <p15:guide id="3" pos="7310" userDrawn="1">
          <p15:clr>
            <a:srgbClr val="F26B43"/>
          </p15:clr>
        </p15:guide>
        <p15:guide id="4" orient="horz" pos="3861" userDrawn="1">
          <p15:clr>
            <a:srgbClr val="F26B43"/>
          </p15:clr>
        </p15:guide>
        <p15:guide id="5" pos="71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emf"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5.emf" /></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4.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emf" /><Relationship Id="rId1" Type="http://schemas.openxmlformats.org/officeDocument/2006/relationships/slideLayout" Target="../slideLayouts/slideLayout4.xml" /><Relationship Id="rId4" Type="http://schemas.openxmlformats.org/officeDocument/2006/relationships/image" Target="../media/image6.png" /></Relationships>
</file>

<file path=ppt/slides/_rels/slide20.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4.emf" /><Relationship Id="rId1" Type="http://schemas.openxmlformats.org/officeDocument/2006/relationships/slideLayout" Target="../slideLayouts/slideLayout2.xml" /><Relationship Id="rId6" Type="http://schemas.openxmlformats.org/officeDocument/2006/relationships/image" Target="../media/image20.png" /><Relationship Id="rId5" Type="http://schemas.openxmlformats.org/officeDocument/2006/relationships/image" Target="../media/image19.png" /><Relationship Id="rId4" Type="http://schemas.openxmlformats.org/officeDocument/2006/relationships/image" Target="../media/image18.png" /></Relationships>
</file>

<file path=ppt/slides/_rels/slide22.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23.png" /></Relationships>
</file>

<file path=ppt/slides/_rels/slide25.xml.rels><?xml version="1.0" encoding="UTF-8" standalone="yes"?>
<Relationships xmlns="http://schemas.openxmlformats.org/package/2006/relationships"><Relationship Id="rId3" Type="http://schemas.openxmlformats.org/officeDocument/2006/relationships/image" Target="../media/image2.emf" /><Relationship Id="rId2" Type="http://schemas.openxmlformats.org/officeDocument/2006/relationships/image" Target="../media/image4.emf" /><Relationship Id="rId1" Type="http://schemas.openxmlformats.org/officeDocument/2006/relationships/slideLayout" Target="../slideLayouts/slideLayout4.xml" /><Relationship Id="rId5" Type="http://schemas.openxmlformats.org/officeDocument/2006/relationships/hyperlink" Target="http://www.neonova.sa/" TargetMode="External" /><Relationship Id="rId4" Type="http://schemas.openxmlformats.org/officeDocument/2006/relationships/hyperlink" Target="mailto:info@neonova.sa"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emf" /><Relationship Id="rId1" Type="http://schemas.openxmlformats.org/officeDocument/2006/relationships/slideLayout" Target="../slideLayouts/slideLayout4.xml" /><Relationship Id="rId4" Type="http://schemas.openxmlformats.org/officeDocument/2006/relationships/image" Target="../media/image6.png"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16C340-F115-46F5-C56E-FD181715B39B}"/>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a:off x="0" y="728663"/>
            <a:ext cx="1730671" cy="5400676"/>
          </a:xfrm>
          <a:prstGeom prst="rect">
            <a:avLst/>
          </a:prstGeom>
        </p:spPr>
      </p:pic>
      <p:sp>
        <p:nvSpPr>
          <p:cNvPr id="5" name="TextBox 4">
            <a:extLst>
              <a:ext uri="{FF2B5EF4-FFF2-40B4-BE49-F238E27FC236}">
                <a16:creationId xmlns:a16="http://schemas.microsoft.com/office/drawing/2014/main" id="{58EAD33D-513E-B4B4-4FDD-8B031CBD01C5}"/>
              </a:ext>
            </a:extLst>
          </p:cNvPr>
          <p:cNvSpPr txBox="1"/>
          <p:nvPr/>
        </p:nvSpPr>
        <p:spPr>
          <a:xfrm>
            <a:off x="838994" y="2979377"/>
            <a:ext cx="10514012" cy="923330"/>
          </a:xfrm>
          <a:prstGeom prst="rect">
            <a:avLst/>
          </a:prstGeom>
          <a:noFill/>
        </p:spPr>
        <p:txBody>
          <a:bodyPr wrap="square">
            <a:spAutoFit/>
          </a:bodyPr>
          <a:lstStyle/>
          <a:p>
            <a:pPr algn="ctr"/>
            <a:r>
              <a:rPr lang="en-US" sz="5400" b="1" dirty="0">
                <a:solidFill>
                  <a:schemeClr val="bg1"/>
                </a:solidFill>
                <a:latin typeface="Montserrat" panose="00000500000000000000" pitchFamily="2" charset="0"/>
                <a:ea typeface="Inter" panose="02000503000000020004" pitchFamily="2" charset="0"/>
                <a:cs typeface="Inter" panose="02000503000000020004" pitchFamily="2" charset="0"/>
              </a:rPr>
              <a:t>NOENOVA</a:t>
            </a:r>
            <a:endParaRPr lang="en-ID" sz="5400" b="1" dirty="0">
              <a:latin typeface="Montserrat" panose="00000500000000000000" pitchFamily="2" charset="0"/>
              <a:ea typeface="Inter" panose="02000503000000020004" pitchFamily="2" charset="0"/>
              <a:cs typeface="Inter" panose="02000503000000020004" pitchFamily="2" charset="0"/>
            </a:endParaRPr>
          </a:p>
        </p:txBody>
      </p:sp>
      <p:pic>
        <p:nvPicPr>
          <p:cNvPr id="3" name="Picture 2">
            <a:extLst>
              <a:ext uri="{FF2B5EF4-FFF2-40B4-BE49-F238E27FC236}">
                <a16:creationId xmlns:a16="http://schemas.microsoft.com/office/drawing/2014/main" id="{36B9723F-27DB-966E-D918-931F55058B4A}"/>
              </a:ext>
            </a:extLst>
          </p:cNvPr>
          <p:cNvPicPr>
            <a:picLocks noChangeAspect="1"/>
          </p:cNvPicPr>
          <p:nvPr/>
        </p:nvPicPr>
        <p:blipFill>
          <a:blip r:embed="rId3"/>
          <a:stretch>
            <a:fillRect/>
          </a:stretch>
        </p:blipFill>
        <p:spPr>
          <a:xfrm>
            <a:off x="5230665" y="1247237"/>
            <a:ext cx="1730671" cy="1542398"/>
          </a:xfrm>
          <a:prstGeom prst="rect">
            <a:avLst/>
          </a:prstGeom>
        </p:spPr>
      </p:pic>
      <p:sp>
        <p:nvSpPr>
          <p:cNvPr id="8" name="TextBox 15">
            <a:extLst>
              <a:ext uri="{FF2B5EF4-FFF2-40B4-BE49-F238E27FC236}">
                <a16:creationId xmlns:a16="http://schemas.microsoft.com/office/drawing/2014/main" id="{3F88F514-F740-9771-7845-5521AAD0F922}"/>
              </a:ext>
            </a:extLst>
          </p:cNvPr>
          <p:cNvSpPr txBox="1"/>
          <p:nvPr/>
        </p:nvSpPr>
        <p:spPr>
          <a:xfrm>
            <a:off x="766763" y="6167440"/>
            <a:ext cx="3486073" cy="276999"/>
          </a:xfrm>
          <a:prstGeom prst="rect">
            <a:avLst/>
          </a:prstGeom>
          <a:noFill/>
        </p:spPr>
        <p:txBody>
          <a:bodyPr wrap="square" rtlCol="0">
            <a:spAutoFit/>
          </a:bodyPr>
          <a:lstStyle/>
          <a:p>
            <a:r>
              <a:rPr lang="en-US" sz="1200" dirty="0">
                <a:solidFill>
                  <a:schemeClr val="bg1"/>
                </a:solidFill>
                <a:latin typeface="Montserrat" panose="00000500000000000000" pitchFamily="2" charset="0"/>
                <a:ea typeface="Inter" panose="02000503000000020004" pitchFamily="2" charset="0"/>
                <a:cs typeface="Inter" panose="02000503000000020004" pitchFamily="2" charset="0"/>
              </a:rPr>
              <a:t>communication and information technology</a:t>
            </a:r>
            <a:endParaRPr lang="en-ID" sz="1200" dirty="0">
              <a:solidFill>
                <a:schemeClr val="bg1"/>
              </a:solidFill>
              <a:latin typeface="Montserrat" panose="00000500000000000000" pitchFamily="2" charset="0"/>
              <a:ea typeface="Inter" panose="02000503000000020004" pitchFamily="2" charset="0"/>
              <a:cs typeface="Inter" panose="02000503000000020004" pitchFamily="2" charset="0"/>
            </a:endParaRPr>
          </a:p>
        </p:txBody>
      </p:sp>
      <p:sp>
        <p:nvSpPr>
          <p:cNvPr id="7" name="TextBox 5">
            <a:extLst>
              <a:ext uri="{FF2B5EF4-FFF2-40B4-BE49-F238E27FC236}">
                <a16:creationId xmlns:a16="http://schemas.microsoft.com/office/drawing/2014/main" id="{FE89ECC3-E9C1-443B-C8B7-2FF6C9B64051}"/>
              </a:ext>
            </a:extLst>
          </p:cNvPr>
          <p:cNvSpPr txBox="1"/>
          <p:nvPr/>
        </p:nvSpPr>
        <p:spPr>
          <a:xfrm>
            <a:off x="2159598" y="4016240"/>
            <a:ext cx="7872803" cy="461665"/>
          </a:xfrm>
          <a:prstGeom prst="rect">
            <a:avLst/>
          </a:prstGeom>
          <a:noFill/>
        </p:spPr>
        <p:txBody>
          <a:bodyPr wrap="square">
            <a:spAutoFit/>
          </a:bodyPr>
          <a:lstStyle/>
          <a:p>
            <a:pPr algn="ctr"/>
            <a:r>
              <a:rPr lang="en-US" sz="2400" b="1" dirty="0">
                <a:solidFill>
                  <a:schemeClr val="accent5">
                    <a:lumMod val="20000"/>
                    <a:lumOff val="80000"/>
                  </a:schemeClr>
                </a:solidFill>
                <a:latin typeface="Calibri" panose="020F0502020204030204" pitchFamily="34" charset="0"/>
                <a:ea typeface="Calibri" panose="020F0502020204030204" pitchFamily="34" charset="0"/>
                <a:cs typeface="Calibri" panose="020F0502020204030204" pitchFamily="34" charset="0"/>
              </a:rPr>
              <a:t>NeoNova Securing Digital Futures in Saudi Arabia</a:t>
            </a:r>
          </a:p>
        </p:txBody>
      </p:sp>
      <p:sp>
        <p:nvSpPr>
          <p:cNvPr id="9" name="TextBox 5">
            <a:extLst>
              <a:ext uri="{FF2B5EF4-FFF2-40B4-BE49-F238E27FC236}">
                <a16:creationId xmlns:a16="http://schemas.microsoft.com/office/drawing/2014/main" id="{3DE27766-6089-07C9-82DB-5D97F386CD77}"/>
              </a:ext>
            </a:extLst>
          </p:cNvPr>
          <p:cNvSpPr txBox="1"/>
          <p:nvPr/>
        </p:nvSpPr>
        <p:spPr>
          <a:xfrm>
            <a:off x="2974045" y="4591438"/>
            <a:ext cx="6243908" cy="954107"/>
          </a:xfrm>
          <a:prstGeom prst="rect">
            <a:avLst/>
          </a:prstGeom>
          <a:noFill/>
        </p:spPr>
        <p:txBody>
          <a:bodyPr wrap="square">
            <a:spAutoFit/>
          </a:bodyPr>
          <a:lstStyle/>
          <a:p>
            <a:pPr algn="ctr"/>
            <a:r>
              <a:rPr lang="en-US" sz="1400" dirty="0">
                <a:solidFill>
                  <a:schemeClr val="accent5">
                    <a:lumMod val="20000"/>
                    <a:lumOff val="80000"/>
                  </a:schemeClr>
                </a:solidFill>
                <a:latin typeface="Calibri" panose="020F0502020204030204" pitchFamily="34" charset="0"/>
                <a:ea typeface="Calibri" panose="020F0502020204030204" pitchFamily="34" charset="0"/>
                <a:cs typeface="Calibri" panose="020F0502020204030204" pitchFamily="34" charset="0"/>
              </a:rPr>
              <a:t>NeoNova leads cybersecurity excellence in Saudi Arabia.</a:t>
            </a:r>
          </a:p>
          <a:p>
            <a:pPr algn="ctr"/>
            <a:r>
              <a:rPr lang="en-US" sz="1400" dirty="0">
                <a:solidFill>
                  <a:schemeClr val="accent5">
                    <a:lumMod val="20000"/>
                    <a:lumOff val="80000"/>
                  </a:schemeClr>
                </a:solidFill>
                <a:latin typeface="Calibri" panose="020F0502020204030204" pitchFamily="34" charset="0"/>
                <a:ea typeface="Calibri" panose="020F0502020204030204" pitchFamily="34" charset="0"/>
                <a:cs typeface="Calibri" panose="020F0502020204030204" pitchFamily="34" charset="0"/>
              </a:rPr>
              <a:t>We align with Vision 2030 to protect the Kingdom's digital landscape.</a:t>
            </a:r>
          </a:p>
          <a:p>
            <a:pPr algn="ctr"/>
            <a:r>
              <a:rPr lang="en-US" sz="1400" dirty="0">
                <a:solidFill>
                  <a:schemeClr val="accent5">
                    <a:lumMod val="20000"/>
                    <a:lumOff val="80000"/>
                  </a:schemeClr>
                </a:solidFill>
                <a:latin typeface="Calibri" panose="020F0502020204030204" pitchFamily="34" charset="0"/>
                <a:ea typeface="Calibri" panose="020F0502020204030204" pitchFamily="34" charset="0"/>
                <a:cs typeface="Calibri" panose="020F0502020204030204" pitchFamily="34" charset="0"/>
              </a:rPr>
              <a:t>As trusted partners to government and private sectors, we deliver specialized security solutions for digital transformation.</a:t>
            </a:r>
          </a:p>
        </p:txBody>
      </p:sp>
      <p:sp>
        <p:nvSpPr>
          <p:cNvPr id="10" name="TextBox 15">
            <a:extLst>
              <a:ext uri="{FF2B5EF4-FFF2-40B4-BE49-F238E27FC236}">
                <a16:creationId xmlns:a16="http://schemas.microsoft.com/office/drawing/2014/main" id="{061E2120-6CD6-5D05-9A49-C27FB1DDFC3B}"/>
              </a:ext>
            </a:extLst>
          </p:cNvPr>
          <p:cNvSpPr txBox="1"/>
          <p:nvPr/>
        </p:nvSpPr>
        <p:spPr>
          <a:xfrm>
            <a:off x="10243457" y="6167440"/>
            <a:ext cx="1037318" cy="276999"/>
          </a:xfrm>
          <a:prstGeom prst="rect">
            <a:avLst/>
          </a:prstGeom>
          <a:noFill/>
        </p:spPr>
        <p:txBody>
          <a:bodyPr wrap="square" rtlCol="0">
            <a:spAutoFit/>
          </a:bodyPr>
          <a:lstStyle/>
          <a:p>
            <a:pPr algn="r"/>
            <a:r>
              <a:rPr lang="en-US" sz="1200" dirty="0">
                <a:solidFill>
                  <a:schemeClr val="bg1"/>
                </a:solidFill>
                <a:latin typeface="Montserrat" panose="00000500000000000000" pitchFamily="2" charset="0"/>
                <a:ea typeface="Inter" panose="02000503000000020004" pitchFamily="2" charset="0"/>
                <a:cs typeface="Inter" panose="02000503000000020004" pitchFamily="2" charset="0"/>
              </a:rPr>
              <a:t>05/05/2025</a:t>
            </a:r>
            <a:endParaRPr lang="en-ID" sz="1200" dirty="0">
              <a:solidFill>
                <a:schemeClr val="bg1"/>
              </a:solidFill>
              <a:latin typeface="Montserrat" panose="00000500000000000000" pitchFamily="2" charset="0"/>
              <a:ea typeface="Inter" panose="02000503000000020004" pitchFamily="2" charset="0"/>
              <a:cs typeface="Inter" panose="02000503000000020004" pitchFamily="2" charset="0"/>
            </a:endParaRPr>
          </a:p>
        </p:txBody>
      </p:sp>
    </p:spTree>
    <p:extLst>
      <p:ext uri="{BB962C8B-B14F-4D97-AF65-F5344CB8AC3E}">
        <p14:creationId xmlns:p14="http://schemas.microsoft.com/office/powerpoint/2010/main" val="2893871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9E9E0-B084-440C-5777-5E65511B5928}"/>
            </a:ext>
          </a:extLst>
        </p:cNvPr>
        <p:cNvGrpSpPr/>
        <p:nvPr/>
      </p:nvGrpSpPr>
      <p:grpSpPr>
        <a:xfrm>
          <a:off x="0" y="0"/>
          <a:ext cx="0" cy="0"/>
          <a:chOff x="0" y="0"/>
          <a:chExt cx="0" cy="0"/>
        </a:xfrm>
      </p:grpSpPr>
      <p:sp>
        <p:nvSpPr>
          <p:cNvPr id="18" name="object 3">
            <a:extLst>
              <a:ext uri="{FF2B5EF4-FFF2-40B4-BE49-F238E27FC236}">
                <a16:creationId xmlns:a16="http://schemas.microsoft.com/office/drawing/2014/main" id="{0CD224EA-A083-E750-868D-6BFF2B0D270C}"/>
              </a:ext>
            </a:extLst>
          </p:cNvPr>
          <p:cNvSpPr txBox="1">
            <a:spLocks/>
          </p:cNvSpPr>
          <p:nvPr/>
        </p:nvSpPr>
        <p:spPr>
          <a:xfrm>
            <a:off x="1065973" y="342536"/>
            <a:ext cx="2388235" cy="756617"/>
          </a:xfrm>
          <a:prstGeom prst="rect">
            <a:avLst/>
          </a:prstGeom>
        </p:spPr>
        <p:txBody>
          <a:bodyPr vert="horz" wrap="square" lIns="0" tIns="40640" rIns="0" bIns="0" rtlCol="0">
            <a:spAutoFit/>
          </a:bodyPr>
          <a:lstStyle>
            <a:lvl1pPr>
              <a:defRPr sz="1800" b="1" i="0">
                <a:solidFill>
                  <a:schemeClr val="bg1"/>
                </a:solidFill>
                <a:latin typeface="Tahoma"/>
                <a:ea typeface="+mj-ea"/>
                <a:cs typeface="Tahoma"/>
              </a:defRPr>
            </a:lvl1pPr>
          </a:lstStyle>
          <a:p>
            <a:pPr marL="38100" marR="0" lvl="0" indent="0" defTabSz="914400" eaLnBrk="1" fontAlgn="auto" latinLnBrk="0" hangingPunct="1">
              <a:lnSpc>
                <a:spcPct val="100000"/>
              </a:lnSpc>
              <a:spcBef>
                <a:spcPts val="320"/>
              </a:spcBef>
              <a:spcAft>
                <a:spcPts val="0"/>
              </a:spcAft>
              <a:buClrTx/>
              <a:buSzTx/>
              <a:buFontTx/>
              <a:buNone/>
              <a:tabLst/>
              <a:defRPr/>
            </a:pPr>
            <a:r>
              <a:rPr kumimoji="0" lang="en-US" sz="2800" b="1" i="0" u="none" strike="noStrike" kern="0" cap="none" spc="-10" normalizeH="0" baseline="0" noProof="0" dirty="0">
                <a:ln>
                  <a:noFill/>
                </a:ln>
                <a:effectLst/>
                <a:uLnTx/>
                <a:uFillTx/>
                <a:latin typeface="Tahoma"/>
                <a:ea typeface="+mj-ea"/>
                <a:cs typeface="Tahoma"/>
              </a:rPr>
              <a:t>NeoNova</a:t>
            </a:r>
            <a:endParaRPr kumimoji="0" lang="en-US" sz="2400" i="0" u="none" strike="noStrike" kern="0" cap="none" normalizeH="0" baseline="30555" noProof="0" dirty="0">
              <a:ln>
                <a:noFill/>
              </a:ln>
              <a:effectLst/>
              <a:uLnTx/>
              <a:uFillTx/>
              <a:latin typeface="Arial"/>
              <a:ea typeface="+mj-ea"/>
              <a:cs typeface="Arial"/>
            </a:endParaRPr>
          </a:p>
          <a:p>
            <a:pPr marL="38100" marR="0" lvl="0" indent="0" defTabSz="914400" eaLnBrk="1" fontAlgn="auto" latinLnBrk="0" hangingPunct="1">
              <a:lnSpc>
                <a:spcPct val="100000"/>
              </a:lnSpc>
              <a:spcBef>
                <a:spcPts val="320"/>
              </a:spcBef>
              <a:spcAft>
                <a:spcPts val="0"/>
              </a:spcAft>
              <a:buClrTx/>
              <a:buSzTx/>
              <a:buFontTx/>
              <a:buNone/>
              <a:tabLst/>
              <a:defRPr/>
            </a:pPr>
            <a:r>
              <a:rPr lang="en-US" sz="1600" b="1" spc="-45" dirty="0">
                <a:solidFill>
                  <a:schemeClr val="bg1"/>
                </a:solidFill>
                <a:latin typeface="Tahoma"/>
                <a:cs typeface="Tahoma"/>
              </a:rPr>
              <a:t>Cyber threat Hunting</a:t>
            </a:r>
          </a:p>
        </p:txBody>
      </p:sp>
      <p:sp>
        <p:nvSpPr>
          <p:cNvPr id="2" name="object 2">
            <a:extLst>
              <a:ext uri="{FF2B5EF4-FFF2-40B4-BE49-F238E27FC236}">
                <a16:creationId xmlns:a16="http://schemas.microsoft.com/office/drawing/2014/main" id="{F1269C53-35A7-203A-EB48-278C0CB10FEF}"/>
              </a:ext>
            </a:extLst>
          </p:cNvPr>
          <p:cNvSpPr txBox="1"/>
          <p:nvPr/>
        </p:nvSpPr>
        <p:spPr>
          <a:xfrm>
            <a:off x="4985305" y="2400266"/>
            <a:ext cx="6220647" cy="1688219"/>
          </a:xfrm>
          <a:prstGeom prst="rect">
            <a:avLst/>
          </a:prstGeom>
        </p:spPr>
        <p:txBody>
          <a:bodyPr vert="horz" wrap="square" lIns="0" tIns="12700" rIns="0" bIns="0" rtlCol="0">
            <a:spAutoFit/>
          </a:bodyPr>
          <a:lstStyle/>
          <a:p>
            <a:pPr marL="12700" marR="50165" algn="just">
              <a:lnSpc>
                <a:spcPct val="111100"/>
              </a:lnSpc>
              <a:spcBef>
                <a:spcPts val="969"/>
              </a:spcBef>
            </a:pPr>
            <a:r>
              <a:rPr lang="en-US" sz="2000" dirty="0">
                <a:solidFill>
                  <a:schemeClr val="bg1"/>
                </a:solidFill>
                <a:latin typeface="Tahoma"/>
                <a:cs typeface="Tahoma"/>
              </a:rPr>
              <a:t>NeoNova</a:t>
            </a:r>
            <a:r>
              <a:rPr sz="2000" dirty="0">
                <a:solidFill>
                  <a:schemeClr val="bg1"/>
                </a:solidFill>
                <a:latin typeface="Tahoma"/>
                <a:cs typeface="Tahoma"/>
              </a:rPr>
              <a:t>-Threat</a:t>
            </a:r>
            <a:r>
              <a:rPr sz="2000" spc="415" dirty="0">
                <a:solidFill>
                  <a:schemeClr val="bg1"/>
                </a:solidFill>
                <a:latin typeface="Tahoma"/>
                <a:cs typeface="Tahoma"/>
              </a:rPr>
              <a:t> </a:t>
            </a:r>
            <a:r>
              <a:rPr sz="2000" dirty="0">
                <a:solidFill>
                  <a:schemeClr val="bg1"/>
                </a:solidFill>
                <a:latin typeface="Tahoma"/>
                <a:cs typeface="Tahoma"/>
              </a:rPr>
              <a:t>Hunting</a:t>
            </a:r>
            <a:r>
              <a:rPr sz="2000" spc="415" dirty="0">
                <a:solidFill>
                  <a:schemeClr val="bg1"/>
                </a:solidFill>
                <a:latin typeface="Tahoma"/>
                <a:cs typeface="Tahoma"/>
              </a:rPr>
              <a:t> </a:t>
            </a:r>
            <a:r>
              <a:rPr sz="2000" dirty="0">
                <a:solidFill>
                  <a:schemeClr val="bg1"/>
                </a:solidFill>
                <a:latin typeface="Tahoma"/>
                <a:cs typeface="Tahoma"/>
              </a:rPr>
              <a:t>actively</a:t>
            </a:r>
            <a:r>
              <a:rPr sz="2000" spc="420" dirty="0">
                <a:solidFill>
                  <a:schemeClr val="bg1"/>
                </a:solidFill>
                <a:latin typeface="Tahoma"/>
                <a:cs typeface="Tahoma"/>
              </a:rPr>
              <a:t> </a:t>
            </a:r>
            <a:r>
              <a:rPr sz="2000" dirty="0">
                <a:solidFill>
                  <a:schemeClr val="bg1"/>
                </a:solidFill>
                <a:latin typeface="Tahoma"/>
                <a:cs typeface="Tahoma"/>
              </a:rPr>
              <a:t>hunts</a:t>
            </a:r>
            <a:r>
              <a:rPr sz="2000" spc="415" dirty="0">
                <a:solidFill>
                  <a:schemeClr val="bg1"/>
                </a:solidFill>
                <a:latin typeface="Tahoma"/>
                <a:cs typeface="Tahoma"/>
              </a:rPr>
              <a:t> </a:t>
            </a:r>
            <a:r>
              <a:rPr sz="2000" dirty="0">
                <a:solidFill>
                  <a:schemeClr val="bg1"/>
                </a:solidFill>
                <a:latin typeface="Tahoma"/>
                <a:cs typeface="Tahoma"/>
              </a:rPr>
              <a:t>for</a:t>
            </a:r>
            <a:r>
              <a:rPr sz="2000" spc="415" dirty="0">
                <a:solidFill>
                  <a:schemeClr val="bg1"/>
                </a:solidFill>
                <a:latin typeface="Tahoma"/>
                <a:cs typeface="Tahoma"/>
              </a:rPr>
              <a:t> </a:t>
            </a:r>
            <a:r>
              <a:rPr sz="2000" spc="-10" dirty="0">
                <a:solidFill>
                  <a:schemeClr val="bg1"/>
                </a:solidFill>
                <a:latin typeface="Tahoma"/>
                <a:cs typeface="Tahoma"/>
              </a:rPr>
              <a:t>network </a:t>
            </a:r>
            <a:r>
              <a:rPr sz="2000" dirty="0">
                <a:solidFill>
                  <a:schemeClr val="bg1"/>
                </a:solidFill>
                <a:latin typeface="Tahoma"/>
                <a:cs typeface="Tahoma"/>
              </a:rPr>
              <a:t>threats,</a:t>
            </a:r>
            <a:r>
              <a:rPr sz="2000" spc="325" dirty="0">
                <a:solidFill>
                  <a:schemeClr val="bg1"/>
                </a:solidFill>
                <a:latin typeface="Tahoma"/>
                <a:cs typeface="Tahoma"/>
              </a:rPr>
              <a:t> </a:t>
            </a:r>
            <a:r>
              <a:rPr sz="2000" dirty="0">
                <a:solidFill>
                  <a:schemeClr val="bg1"/>
                </a:solidFill>
                <a:latin typeface="Tahoma"/>
                <a:cs typeface="Tahoma"/>
              </a:rPr>
              <a:t>indicator</a:t>
            </a:r>
            <a:r>
              <a:rPr sz="2000" spc="325" dirty="0">
                <a:solidFill>
                  <a:schemeClr val="bg1"/>
                </a:solidFill>
                <a:latin typeface="Tahoma"/>
                <a:cs typeface="Tahoma"/>
              </a:rPr>
              <a:t> </a:t>
            </a:r>
            <a:r>
              <a:rPr sz="2000" spc="50" dirty="0">
                <a:solidFill>
                  <a:schemeClr val="bg1"/>
                </a:solidFill>
                <a:latin typeface="Tahoma"/>
                <a:cs typeface="Tahoma"/>
              </a:rPr>
              <a:t>of</a:t>
            </a:r>
            <a:r>
              <a:rPr sz="2000" spc="325" dirty="0">
                <a:solidFill>
                  <a:schemeClr val="bg1"/>
                </a:solidFill>
                <a:latin typeface="Tahoma"/>
                <a:cs typeface="Tahoma"/>
              </a:rPr>
              <a:t> </a:t>
            </a:r>
            <a:r>
              <a:rPr sz="2000" dirty="0">
                <a:solidFill>
                  <a:schemeClr val="bg1"/>
                </a:solidFill>
                <a:latin typeface="Tahoma"/>
                <a:cs typeface="Tahoma"/>
              </a:rPr>
              <a:t>compromise</a:t>
            </a:r>
            <a:r>
              <a:rPr sz="2000" spc="325" dirty="0">
                <a:solidFill>
                  <a:schemeClr val="bg1"/>
                </a:solidFill>
                <a:latin typeface="Tahoma"/>
                <a:cs typeface="Tahoma"/>
              </a:rPr>
              <a:t> </a:t>
            </a:r>
            <a:r>
              <a:rPr sz="2000" dirty="0">
                <a:solidFill>
                  <a:schemeClr val="bg1"/>
                </a:solidFill>
                <a:latin typeface="Tahoma"/>
                <a:cs typeface="Tahoma"/>
              </a:rPr>
              <a:t>and</a:t>
            </a:r>
            <a:r>
              <a:rPr sz="2000" spc="325" dirty="0">
                <a:solidFill>
                  <a:schemeClr val="bg1"/>
                </a:solidFill>
                <a:latin typeface="Tahoma"/>
                <a:cs typeface="Tahoma"/>
              </a:rPr>
              <a:t> </a:t>
            </a:r>
            <a:r>
              <a:rPr sz="2000" dirty="0">
                <a:solidFill>
                  <a:schemeClr val="bg1"/>
                </a:solidFill>
                <a:latin typeface="Tahoma"/>
                <a:cs typeface="Tahoma"/>
              </a:rPr>
              <a:t>data</a:t>
            </a:r>
            <a:r>
              <a:rPr sz="2000" spc="325" dirty="0">
                <a:solidFill>
                  <a:schemeClr val="bg1"/>
                </a:solidFill>
                <a:latin typeface="Tahoma"/>
                <a:cs typeface="Tahoma"/>
              </a:rPr>
              <a:t> </a:t>
            </a:r>
            <a:r>
              <a:rPr sz="2000" spc="-10" dirty="0">
                <a:solidFill>
                  <a:schemeClr val="bg1"/>
                </a:solidFill>
                <a:latin typeface="Tahoma"/>
                <a:cs typeface="Tahoma"/>
              </a:rPr>
              <a:t>breaches </a:t>
            </a:r>
            <a:r>
              <a:rPr sz="2000" dirty="0">
                <a:solidFill>
                  <a:schemeClr val="bg1"/>
                </a:solidFill>
                <a:latin typeface="Tahoma"/>
                <a:cs typeface="Tahoma"/>
              </a:rPr>
              <a:t>in</a:t>
            </a:r>
            <a:r>
              <a:rPr sz="2000" spc="395" dirty="0">
                <a:solidFill>
                  <a:schemeClr val="bg1"/>
                </a:solidFill>
                <a:latin typeface="Tahoma"/>
                <a:cs typeface="Tahoma"/>
              </a:rPr>
              <a:t> </a:t>
            </a:r>
            <a:r>
              <a:rPr sz="2000" dirty="0">
                <a:solidFill>
                  <a:schemeClr val="bg1"/>
                </a:solidFill>
                <a:latin typeface="Tahoma"/>
                <a:cs typeface="Tahoma"/>
              </a:rPr>
              <a:t>IT/</a:t>
            </a:r>
            <a:r>
              <a:rPr lang="en-US" sz="2000" dirty="0">
                <a:solidFill>
                  <a:schemeClr val="bg1"/>
                </a:solidFill>
                <a:latin typeface="Tahoma"/>
                <a:cs typeface="Tahoma"/>
              </a:rPr>
              <a:t>OT</a:t>
            </a:r>
            <a:r>
              <a:rPr sz="2000" dirty="0">
                <a:solidFill>
                  <a:schemeClr val="bg1"/>
                </a:solidFill>
                <a:latin typeface="Tahoma"/>
                <a:cs typeface="Tahoma"/>
              </a:rPr>
              <a:t>/</a:t>
            </a:r>
            <a:r>
              <a:rPr sz="2000" spc="400" dirty="0">
                <a:solidFill>
                  <a:schemeClr val="bg1"/>
                </a:solidFill>
                <a:latin typeface="Tahoma"/>
                <a:cs typeface="Tahoma"/>
              </a:rPr>
              <a:t> </a:t>
            </a:r>
            <a:r>
              <a:rPr sz="2000" dirty="0">
                <a:solidFill>
                  <a:schemeClr val="bg1"/>
                </a:solidFill>
                <a:latin typeface="Tahoma"/>
                <a:cs typeface="Tahoma"/>
              </a:rPr>
              <a:t>IoT</a:t>
            </a:r>
            <a:r>
              <a:rPr sz="2000" spc="395" dirty="0">
                <a:solidFill>
                  <a:schemeClr val="bg1"/>
                </a:solidFill>
                <a:latin typeface="Tahoma"/>
                <a:cs typeface="Tahoma"/>
              </a:rPr>
              <a:t> </a:t>
            </a:r>
            <a:r>
              <a:rPr sz="2000" dirty="0">
                <a:solidFill>
                  <a:schemeClr val="bg1"/>
                </a:solidFill>
                <a:latin typeface="Tahoma"/>
                <a:cs typeface="Tahoma"/>
              </a:rPr>
              <a:t>systems</a:t>
            </a:r>
            <a:r>
              <a:rPr sz="2000" spc="400" dirty="0">
                <a:solidFill>
                  <a:schemeClr val="bg1"/>
                </a:solidFill>
                <a:latin typeface="Tahoma"/>
                <a:cs typeface="Tahoma"/>
              </a:rPr>
              <a:t> </a:t>
            </a:r>
            <a:r>
              <a:rPr sz="2000" spc="50" dirty="0">
                <a:solidFill>
                  <a:schemeClr val="bg1"/>
                </a:solidFill>
                <a:latin typeface="Tahoma"/>
                <a:cs typeface="Tahoma"/>
              </a:rPr>
              <a:t>of</a:t>
            </a:r>
            <a:r>
              <a:rPr sz="2000" spc="400" dirty="0">
                <a:solidFill>
                  <a:schemeClr val="bg1"/>
                </a:solidFill>
                <a:latin typeface="Tahoma"/>
                <a:cs typeface="Tahoma"/>
              </a:rPr>
              <a:t> </a:t>
            </a:r>
            <a:r>
              <a:rPr sz="2000" dirty="0">
                <a:solidFill>
                  <a:schemeClr val="bg1"/>
                </a:solidFill>
                <a:latin typeface="Tahoma"/>
                <a:cs typeface="Tahoma"/>
              </a:rPr>
              <a:t>the</a:t>
            </a:r>
            <a:r>
              <a:rPr sz="2000" spc="395" dirty="0">
                <a:solidFill>
                  <a:schemeClr val="bg1"/>
                </a:solidFill>
                <a:latin typeface="Tahoma"/>
                <a:cs typeface="Tahoma"/>
              </a:rPr>
              <a:t> </a:t>
            </a:r>
            <a:r>
              <a:rPr sz="2000" dirty="0">
                <a:solidFill>
                  <a:schemeClr val="bg1"/>
                </a:solidFill>
                <a:latin typeface="Tahoma"/>
                <a:cs typeface="Tahoma"/>
              </a:rPr>
              <a:t>organization.</a:t>
            </a:r>
            <a:r>
              <a:rPr sz="2000" spc="400" dirty="0">
                <a:solidFill>
                  <a:schemeClr val="bg1"/>
                </a:solidFill>
                <a:latin typeface="Tahoma"/>
                <a:cs typeface="Tahoma"/>
              </a:rPr>
              <a:t> </a:t>
            </a:r>
            <a:r>
              <a:rPr sz="2000" spc="-25" dirty="0">
                <a:solidFill>
                  <a:schemeClr val="bg1"/>
                </a:solidFill>
                <a:latin typeface="Tahoma"/>
                <a:cs typeface="Tahoma"/>
              </a:rPr>
              <a:t>We </a:t>
            </a:r>
            <a:r>
              <a:rPr sz="2000" dirty="0">
                <a:solidFill>
                  <a:schemeClr val="bg1"/>
                </a:solidFill>
                <a:latin typeface="Tahoma"/>
                <a:cs typeface="Tahoma"/>
              </a:rPr>
              <a:t>proactively</a:t>
            </a:r>
            <a:r>
              <a:rPr sz="2000" spc="350" dirty="0">
                <a:solidFill>
                  <a:schemeClr val="bg1"/>
                </a:solidFill>
                <a:latin typeface="Tahoma"/>
                <a:cs typeface="Tahoma"/>
              </a:rPr>
              <a:t> </a:t>
            </a:r>
            <a:r>
              <a:rPr sz="2000" dirty="0">
                <a:solidFill>
                  <a:schemeClr val="bg1"/>
                </a:solidFill>
                <a:latin typeface="Tahoma"/>
                <a:cs typeface="Tahoma"/>
              </a:rPr>
              <a:t>detect</a:t>
            </a:r>
            <a:r>
              <a:rPr sz="2000" spc="355" dirty="0">
                <a:solidFill>
                  <a:schemeClr val="bg1"/>
                </a:solidFill>
                <a:latin typeface="Tahoma"/>
                <a:cs typeface="Tahoma"/>
              </a:rPr>
              <a:t> </a:t>
            </a:r>
            <a:r>
              <a:rPr sz="2000" dirty="0">
                <a:solidFill>
                  <a:schemeClr val="bg1"/>
                </a:solidFill>
                <a:latin typeface="Tahoma"/>
                <a:cs typeface="Tahoma"/>
              </a:rPr>
              <a:t>and</a:t>
            </a:r>
            <a:r>
              <a:rPr sz="2000" spc="350" dirty="0">
                <a:solidFill>
                  <a:schemeClr val="bg1"/>
                </a:solidFill>
                <a:latin typeface="Tahoma"/>
                <a:cs typeface="Tahoma"/>
              </a:rPr>
              <a:t> </a:t>
            </a:r>
            <a:r>
              <a:rPr sz="2000" dirty="0">
                <a:solidFill>
                  <a:schemeClr val="bg1"/>
                </a:solidFill>
                <a:latin typeface="Tahoma"/>
                <a:cs typeface="Tahoma"/>
              </a:rPr>
              <a:t>alert</a:t>
            </a:r>
            <a:r>
              <a:rPr sz="2000" spc="355" dirty="0">
                <a:solidFill>
                  <a:schemeClr val="bg1"/>
                </a:solidFill>
                <a:latin typeface="Tahoma"/>
                <a:cs typeface="Tahoma"/>
              </a:rPr>
              <a:t> </a:t>
            </a:r>
            <a:r>
              <a:rPr sz="2000" dirty="0">
                <a:solidFill>
                  <a:schemeClr val="bg1"/>
                </a:solidFill>
                <a:latin typeface="Tahoma"/>
                <a:cs typeface="Tahoma"/>
              </a:rPr>
              <a:t>missed</a:t>
            </a:r>
            <a:r>
              <a:rPr sz="2000" spc="350" dirty="0">
                <a:solidFill>
                  <a:schemeClr val="bg1"/>
                </a:solidFill>
                <a:latin typeface="Tahoma"/>
                <a:cs typeface="Tahoma"/>
              </a:rPr>
              <a:t> </a:t>
            </a:r>
            <a:r>
              <a:rPr sz="2000" dirty="0">
                <a:solidFill>
                  <a:schemeClr val="bg1"/>
                </a:solidFill>
                <a:latin typeface="Tahoma"/>
                <a:cs typeface="Tahoma"/>
              </a:rPr>
              <a:t>security</a:t>
            </a:r>
            <a:r>
              <a:rPr sz="2000" spc="355" dirty="0">
                <a:solidFill>
                  <a:schemeClr val="bg1"/>
                </a:solidFill>
                <a:latin typeface="Tahoma"/>
                <a:cs typeface="Tahoma"/>
              </a:rPr>
              <a:t> </a:t>
            </a:r>
            <a:r>
              <a:rPr sz="2000" spc="-10" dirty="0">
                <a:solidFill>
                  <a:schemeClr val="bg1"/>
                </a:solidFill>
                <a:latin typeface="Tahoma"/>
                <a:cs typeface="Tahoma"/>
              </a:rPr>
              <a:t>threats, </a:t>
            </a:r>
            <a:r>
              <a:rPr sz="2000" spc="10" dirty="0">
                <a:solidFill>
                  <a:schemeClr val="bg1"/>
                </a:solidFill>
                <a:latin typeface="Tahoma"/>
                <a:cs typeface="Tahoma"/>
              </a:rPr>
              <a:t>thereby</a:t>
            </a:r>
            <a:r>
              <a:rPr sz="2000" spc="80" dirty="0">
                <a:solidFill>
                  <a:schemeClr val="bg1"/>
                </a:solidFill>
                <a:latin typeface="Tahoma"/>
                <a:cs typeface="Tahoma"/>
              </a:rPr>
              <a:t> </a:t>
            </a:r>
            <a:r>
              <a:rPr sz="2000" spc="10" dirty="0">
                <a:solidFill>
                  <a:schemeClr val="bg1"/>
                </a:solidFill>
                <a:latin typeface="Tahoma"/>
                <a:cs typeface="Tahoma"/>
              </a:rPr>
              <a:t>minimizing</a:t>
            </a:r>
            <a:r>
              <a:rPr sz="2000" spc="85" dirty="0">
                <a:solidFill>
                  <a:schemeClr val="bg1"/>
                </a:solidFill>
                <a:latin typeface="Tahoma"/>
                <a:cs typeface="Tahoma"/>
              </a:rPr>
              <a:t> </a:t>
            </a:r>
            <a:r>
              <a:rPr sz="2000" spc="10" dirty="0">
                <a:solidFill>
                  <a:schemeClr val="bg1"/>
                </a:solidFill>
                <a:latin typeface="Tahoma"/>
                <a:cs typeface="Tahoma"/>
              </a:rPr>
              <a:t>security</a:t>
            </a:r>
            <a:r>
              <a:rPr sz="2000" spc="80" dirty="0">
                <a:solidFill>
                  <a:schemeClr val="bg1"/>
                </a:solidFill>
                <a:latin typeface="Tahoma"/>
                <a:cs typeface="Tahoma"/>
              </a:rPr>
              <a:t> </a:t>
            </a:r>
            <a:r>
              <a:rPr sz="2000" spc="10" dirty="0">
                <a:solidFill>
                  <a:schemeClr val="bg1"/>
                </a:solidFill>
                <a:latin typeface="Tahoma"/>
                <a:cs typeface="Tahoma"/>
              </a:rPr>
              <a:t>risks</a:t>
            </a:r>
            <a:r>
              <a:rPr sz="2000" spc="85" dirty="0">
                <a:solidFill>
                  <a:schemeClr val="bg1"/>
                </a:solidFill>
                <a:latin typeface="Tahoma"/>
                <a:cs typeface="Tahoma"/>
              </a:rPr>
              <a:t> </a:t>
            </a:r>
            <a:r>
              <a:rPr sz="2000" spc="10" dirty="0">
                <a:solidFill>
                  <a:schemeClr val="bg1"/>
                </a:solidFill>
                <a:latin typeface="Tahoma"/>
                <a:cs typeface="Tahoma"/>
              </a:rPr>
              <a:t>for</a:t>
            </a:r>
            <a:r>
              <a:rPr sz="2000" spc="80" dirty="0">
                <a:solidFill>
                  <a:schemeClr val="bg1"/>
                </a:solidFill>
                <a:latin typeface="Tahoma"/>
                <a:cs typeface="Tahoma"/>
              </a:rPr>
              <a:t> </a:t>
            </a:r>
            <a:r>
              <a:rPr sz="2000" spc="10" dirty="0">
                <a:solidFill>
                  <a:schemeClr val="bg1"/>
                </a:solidFill>
                <a:latin typeface="Tahoma"/>
                <a:cs typeface="Tahoma"/>
              </a:rPr>
              <a:t>our</a:t>
            </a:r>
            <a:r>
              <a:rPr sz="2000" spc="85" dirty="0">
                <a:solidFill>
                  <a:schemeClr val="bg1"/>
                </a:solidFill>
                <a:latin typeface="Tahoma"/>
                <a:cs typeface="Tahoma"/>
              </a:rPr>
              <a:t> </a:t>
            </a:r>
            <a:r>
              <a:rPr sz="2000" spc="-10" dirty="0">
                <a:solidFill>
                  <a:schemeClr val="bg1"/>
                </a:solidFill>
                <a:latin typeface="Tahoma"/>
                <a:cs typeface="Tahoma"/>
              </a:rPr>
              <a:t>customers.</a:t>
            </a:r>
            <a:endParaRPr sz="2000" dirty="0">
              <a:solidFill>
                <a:schemeClr val="bg1"/>
              </a:solidFill>
              <a:latin typeface="Tahoma"/>
              <a:cs typeface="Tahoma"/>
            </a:endParaRPr>
          </a:p>
        </p:txBody>
      </p:sp>
      <p:sp>
        <p:nvSpPr>
          <p:cNvPr id="4" name="object 4">
            <a:extLst>
              <a:ext uri="{FF2B5EF4-FFF2-40B4-BE49-F238E27FC236}">
                <a16:creationId xmlns:a16="http://schemas.microsoft.com/office/drawing/2014/main" id="{A26B7263-A4B6-9755-5304-0BCE0EEA3FB7}"/>
              </a:ext>
            </a:extLst>
          </p:cNvPr>
          <p:cNvSpPr txBox="1"/>
          <p:nvPr/>
        </p:nvSpPr>
        <p:spPr>
          <a:xfrm>
            <a:off x="4985305" y="4576858"/>
            <a:ext cx="4881948" cy="378950"/>
          </a:xfrm>
          <a:prstGeom prst="rect">
            <a:avLst/>
          </a:prstGeom>
          <a:noFill/>
        </p:spPr>
        <p:txBody>
          <a:bodyPr vert="horz" wrap="square" lIns="0" tIns="9525" rIns="0" bIns="0" rtlCol="0">
            <a:spAutoFit/>
          </a:bodyPr>
          <a:lstStyle/>
          <a:p>
            <a:pPr>
              <a:lnSpc>
                <a:spcPct val="100000"/>
              </a:lnSpc>
              <a:spcBef>
                <a:spcPts val="75"/>
              </a:spcBef>
            </a:pPr>
            <a:endParaRPr sz="1200" dirty="0">
              <a:latin typeface="Times New Roman"/>
              <a:cs typeface="Times New Roman"/>
            </a:endParaRPr>
          </a:p>
          <a:p>
            <a:pPr marL="244475">
              <a:lnSpc>
                <a:spcPct val="100000"/>
              </a:lnSpc>
            </a:pPr>
            <a:r>
              <a:rPr sz="1200" b="1" dirty="0">
                <a:solidFill>
                  <a:srgbClr val="FFFFFF"/>
                </a:solidFill>
                <a:latin typeface="Trebuchet MS"/>
                <a:cs typeface="Trebuchet MS"/>
              </a:rPr>
              <a:t>ACTIVELY</a:t>
            </a:r>
            <a:r>
              <a:rPr sz="1200" b="1" spc="-10" dirty="0">
                <a:solidFill>
                  <a:srgbClr val="FFFFFF"/>
                </a:solidFill>
                <a:latin typeface="Trebuchet MS"/>
                <a:cs typeface="Trebuchet MS"/>
              </a:rPr>
              <a:t> </a:t>
            </a:r>
            <a:r>
              <a:rPr sz="1200" b="1" dirty="0">
                <a:solidFill>
                  <a:srgbClr val="FFFFFF"/>
                </a:solidFill>
                <a:latin typeface="Trebuchet MS"/>
                <a:cs typeface="Trebuchet MS"/>
              </a:rPr>
              <a:t>HUNTING</a:t>
            </a:r>
            <a:r>
              <a:rPr sz="1200" b="1" spc="-10" dirty="0">
                <a:solidFill>
                  <a:srgbClr val="FFFFFF"/>
                </a:solidFill>
                <a:latin typeface="Trebuchet MS"/>
                <a:cs typeface="Trebuchet MS"/>
              </a:rPr>
              <a:t> </a:t>
            </a:r>
            <a:r>
              <a:rPr sz="1200" b="1" dirty="0">
                <a:solidFill>
                  <a:srgbClr val="FFFFFF"/>
                </a:solidFill>
                <a:latin typeface="Trebuchet MS"/>
                <a:cs typeface="Trebuchet MS"/>
              </a:rPr>
              <a:t>FOR</a:t>
            </a:r>
            <a:r>
              <a:rPr sz="1200" b="1" spc="-10" dirty="0">
                <a:solidFill>
                  <a:srgbClr val="FFFFFF"/>
                </a:solidFill>
                <a:latin typeface="Trebuchet MS"/>
                <a:cs typeface="Trebuchet MS"/>
              </a:rPr>
              <a:t> </a:t>
            </a:r>
            <a:r>
              <a:rPr sz="1200" b="1" dirty="0">
                <a:solidFill>
                  <a:srgbClr val="FFFFFF"/>
                </a:solidFill>
                <a:latin typeface="Trebuchet MS"/>
                <a:cs typeface="Trebuchet MS"/>
              </a:rPr>
              <a:t>CYBER</a:t>
            </a:r>
            <a:r>
              <a:rPr sz="1200" b="1" spc="-10" dirty="0">
                <a:solidFill>
                  <a:srgbClr val="FFFFFF"/>
                </a:solidFill>
                <a:latin typeface="Trebuchet MS"/>
                <a:cs typeface="Trebuchet MS"/>
              </a:rPr>
              <a:t> </a:t>
            </a:r>
            <a:r>
              <a:rPr sz="1200" b="1" spc="-50" dirty="0">
                <a:solidFill>
                  <a:srgbClr val="FFFFFF"/>
                </a:solidFill>
                <a:latin typeface="Trebuchet MS"/>
                <a:cs typeface="Trebuchet MS"/>
              </a:rPr>
              <a:t>THREATS</a:t>
            </a:r>
            <a:r>
              <a:rPr sz="1200" b="1" spc="-5" dirty="0">
                <a:solidFill>
                  <a:srgbClr val="FFFFFF"/>
                </a:solidFill>
                <a:latin typeface="Trebuchet MS"/>
                <a:cs typeface="Trebuchet MS"/>
              </a:rPr>
              <a:t> </a:t>
            </a:r>
            <a:r>
              <a:rPr sz="1200" b="1" spc="-20" dirty="0">
                <a:solidFill>
                  <a:srgbClr val="FFFFFF"/>
                </a:solidFill>
                <a:latin typeface="Trebuchet MS"/>
                <a:cs typeface="Trebuchet MS"/>
              </a:rPr>
              <a:t>24/7</a:t>
            </a:r>
            <a:endParaRPr sz="1200" dirty="0">
              <a:latin typeface="Trebuchet MS"/>
              <a:cs typeface="Trebuchet MS"/>
            </a:endParaRPr>
          </a:p>
        </p:txBody>
      </p:sp>
      <p:grpSp>
        <p:nvGrpSpPr>
          <p:cNvPr id="23" name="Group 22">
            <a:extLst>
              <a:ext uri="{FF2B5EF4-FFF2-40B4-BE49-F238E27FC236}">
                <a16:creationId xmlns:a16="http://schemas.microsoft.com/office/drawing/2014/main" id="{BB987EFA-6AA4-B294-48DE-D7CC1D2A5A3B}"/>
              </a:ext>
            </a:extLst>
          </p:cNvPr>
          <p:cNvGrpSpPr/>
          <p:nvPr/>
        </p:nvGrpSpPr>
        <p:grpSpPr>
          <a:xfrm>
            <a:off x="353291" y="1641764"/>
            <a:ext cx="3714446" cy="4018015"/>
            <a:chOff x="1007671" y="2281579"/>
            <a:chExt cx="3060065" cy="3378200"/>
          </a:xfrm>
          <a:solidFill>
            <a:schemeClr val="bg1"/>
          </a:solidFill>
        </p:grpSpPr>
        <p:grpSp>
          <p:nvGrpSpPr>
            <p:cNvPr id="5" name="object 5">
              <a:extLst>
                <a:ext uri="{FF2B5EF4-FFF2-40B4-BE49-F238E27FC236}">
                  <a16:creationId xmlns:a16="http://schemas.microsoft.com/office/drawing/2014/main" id="{A57DA065-582A-2B91-2D51-5D501864179A}"/>
                </a:ext>
              </a:extLst>
            </p:cNvPr>
            <p:cNvGrpSpPr/>
            <p:nvPr/>
          </p:nvGrpSpPr>
          <p:grpSpPr>
            <a:xfrm>
              <a:off x="1007671" y="2281579"/>
              <a:ext cx="3060065" cy="3378200"/>
              <a:chOff x="540078" y="868415"/>
              <a:chExt cx="3060065" cy="3378200"/>
            </a:xfrm>
            <a:grpFill/>
          </p:grpSpPr>
          <p:sp>
            <p:nvSpPr>
              <p:cNvPr id="6" name="object 6">
                <a:extLst>
                  <a:ext uri="{FF2B5EF4-FFF2-40B4-BE49-F238E27FC236}">
                    <a16:creationId xmlns:a16="http://schemas.microsoft.com/office/drawing/2014/main" id="{9FBFEEB2-81DE-8402-5ECD-54F21A824784}"/>
                  </a:ext>
                </a:extLst>
              </p:cNvPr>
              <p:cNvSpPr/>
              <p:nvPr/>
            </p:nvSpPr>
            <p:spPr>
              <a:xfrm>
                <a:off x="1647293" y="2077246"/>
                <a:ext cx="845819" cy="947419"/>
              </a:xfrm>
              <a:custGeom>
                <a:avLst/>
                <a:gdLst/>
                <a:ahLst/>
                <a:cxnLst/>
                <a:rect l="l" t="t" r="r" b="b"/>
                <a:pathLst>
                  <a:path w="845819" h="947419">
                    <a:moveTo>
                      <a:pt x="706944" y="744529"/>
                    </a:moveTo>
                    <a:lnTo>
                      <a:pt x="659477" y="796459"/>
                    </a:lnTo>
                    <a:lnTo>
                      <a:pt x="614634" y="837105"/>
                    </a:lnTo>
                    <a:lnTo>
                      <a:pt x="581249" y="863597"/>
                    </a:lnTo>
                    <a:lnTo>
                      <a:pt x="527790" y="898603"/>
                    </a:lnTo>
                    <a:lnTo>
                      <a:pt x="489515" y="919084"/>
                    </a:lnTo>
                    <a:lnTo>
                      <a:pt x="454185" y="935087"/>
                    </a:lnTo>
                    <a:lnTo>
                      <a:pt x="422654" y="947195"/>
                    </a:lnTo>
                    <a:lnTo>
                      <a:pt x="391175" y="935087"/>
                    </a:lnTo>
                    <a:lnTo>
                      <a:pt x="355885" y="919084"/>
                    </a:lnTo>
                    <a:lnTo>
                      <a:pt x="317636" y="898603"/>
                    </a:lnTo>
                    <a:lnTo>
                      <a:pt x="277277" y="873065"/>
                    </a:lnTo>
                    <a:lnTo>
                      <a:pt x="231416" y="841217"/>
                    </a:lnTo>
                    <a:lnTo>
                      <a:pt x="201658" y="817212"/>
                    </a:lnTo>
                    <a:lnTo>
                      <a:pt x="174982" y="788999"/>
                    </a:lnTo>
                    <a:lnTo>
                      <a:pt x="138365" y="744529"/>
                    </a:lnTo>
                    <a:lnTo>
                      <a:pt x="95983" y="680828"/>
                    </a:lnTo>
                    <a:lnTo>
                      <a:pt x="76814" y="642761"/>
                    </a:lnTo>
                    <a:lnTo>
                      <a:pt x="59276" y="600845"/>
                    </a:lnTo>
                    <a:lnTo>
                      <a:pt x="43581" y="555301"/>
                    </a:lnTo>
                    <a:lnTo>
                      <a:pt x="29942" y="506348"/>
                    </a:lnTo>
                    <a:lnTo>
                      <a:pt x="18569" y="454208"/>
                    </a:lnTo>
                    <a:lnTo>
                      <a:pt x="9677" y="399101"/>
                    </a:lnTo>
                    <a:lnTo>
                      <a:pt x="3476" y="341248"/>
                    </a:lnTo>
                    <a:lnTo>
                      <a:pt x="180" y="280870"/>
                    </a:lnTo>
                    <a:lnTo>
                      <a:pt x="0" y="218187"/>
                    </a:lnTo>
                    <a:lnTo>
                      <a:pt x="3148" y="153420"/>
                    </a:lnTo>
                    <a:lnTo>
                      <a:pt x="59525" y="107470"/>
                    </a:lnTo>
                    <a:lnTo>
                      <a:pt x="94289" y="84395"/>
                    </a:lnTo>
                    <a:lnTo>
                      <a:pt x="133513" y="62386"/>
                    </a:lnTo>
                    <a:lnTo>
                      <a:pt x="191477" y="36708"/>
                    </a:lnTo>
                    <a:lnTo>
                      <a:pt x="247047" y="18982"/>
                    </a:lnTo>
                    <a:lnTo>
                      <a:pt x="299086" y="7857"/>
                    </a:lnTo>
                    <a:lnTo>
                      <a:pt x="346458" y="1980"/>
                    </a:lnTo>
                    <a:lnTo>
                      <a:pt x="388026" y="0"/>
                    </a:lnTo>
                    <a:lnTo>
                      <a:pt x="422654" y="563"/>
                    </a:lnTo>
                    <a:lnTo>
                      <a:pt x="457268" y="0"/>
                    </a:lnTo>
                    <a:lnTo>
                      <a:pt x="498843" y="1980"/>
                    </a:lnTo>
                    <a:lnTo>
                      <a:pt x="546238" y="7857"/>
                    </a:lnTo>
                    <a:lnTo>
                      <a:pt x="598310" y="18982"/>
                    </a:lnTo>
                    <a:lnTo>
                      <a:pt x="653919" y="36708"/>
                    </a:lnTo>
                    <a:lnTo>
                      <a:pt x="711922" y="62386"/>
                    </a:lnTo>
                    <a:lnTo>
                      <a:pt x="751118" y="84395"/>
                    </a:lnTo>
                    <a:lnTo>
                      <a:pt x="785831" y="107470"/>
                    </a:lnTo>
                    <a:lnTo>
                      <a:pt x="816165" y="130761"/>
                    </a:lnTo>
                    <a:lnTo>
                      <a:pt x="845389" y="218187"/>
                    </a:lnTo>
                    <a:lnTo>
                      <a:pt x="845222" y="280870"/>
                    </a:lnTo>
                    <a:lnTo>
                      <a:pt x="841935" y="341248"/>
                    </a:lnTo>
                    <a:lnTo>
                      <a:pt x="835740" y="399101"/>
                    </a:lnTo>
                    <a:lnTo>
                      <a:pt x="826849" y="454208"/>
                    </a:lnTo>
                    <a:lnTo>
                      <a:pt x="815475" y="506348"/>
                    </a:lnTo>
                    <a:lnTo>
                      <a:pt x="801828" y="555301"/>
                    </a:lnTo>
                    <a:lnTo>
                      <a:pt x="786122" y="600845"/>
                    </a:lnTo>
                    <a:lnTo>
                      <a:pt x="768568" y="642761"/>
                    </a:lnTo>
                    <a:lnTo>
                      <a:pt x="749379" y="680828"/>
                    </a:lnTo>
                    <a:lnTo>
                      <a:pt x="728767" y="714824"/>
                    </a:lnTo>
                    <a:lnTo>
                      <a:pt x="706944" y="744529"/>
                    </a:lnTo>
                    <a:close/>
                  </a:path>
                </a:pathLst>
              </a:custGeom>
              <a:grpFill/>
              <a:ln w="38100">
                <a:noFill/>
              </a:ln>
            </p:spPr>
            <p:txBody>
              <a:bodyPr wrap="square" lIns="0" tIns="0" rIns="0" bIns="0" rtlCol="0"/>
              <a:lstStyle/>
              <a:p>
                <a:endParaRPr dirty="0"/>
              </a:p>
            </p:txBody>
          </p:sp>
          <p:sp>
            <p:nvSpPr>
              <p:cNvPr id="7" name="object 7">
                <a:extLst>
                  <a:ext uri="{FF2B5EF4-FFF2-40B4-BE49-F238E27FC236}">
                    <a16:creationId xmlns:a16="http://schemas.microsoft.com/office/drawing/2014/main" id="{7A00873F-AB58-FAC7-0F09-A14327A91B0D}"/>
                  </a:ext>
                </a:extLst>
              </p:cNvPr>
              <p:cNvSpPr/>
              <p:nvPr/>
            </p:nvSpPr>
            <p:spPr>
              <a:xfrm>
                <a:off x="540067" y="868426"/>
                <a:ext cx="3060065" cy="3378200"/>
              </a:xfrm>
              <a:custGeom>
                <a:avLst/>
                <a:gdLst/>
                <a:ahLst/>
                <a:cxnLst/>
                <a:rect l="l" t="t" r="r" b="b"/>
                <a:pathLst>
                  <a:path w="3060065" h="3378200">
                    <a:moveTo>
                      <a:pt x="1188237" y="406514"/>
                    </a:moveTo>
                    <a:lnTo>
                      <a:pt x="1160475" y="377228"/>
                    </a:lnTo>
                    <a:lnTo>
                      <a:pt x="1130833" y="349707"/>
                    </a:lnTo>
                    <a:lnTo>
                      <a:pt x="1099400" y="324015"/>
                    </a:lnTo>
                    <a:lnTo>
                      <a:pt x="1066279" y="300240"/>
                    </a:lnTo>
                    <a:lnTo>
                      <a:pt x="1013421" y="269024"/>
                    </a:lnTo>
                    <a:lnTo>
                      <a:pt x="957605" y="241642"/>
                    </a:lnTo>
                    <a:lnTo>
                      <a:pt x="890511" y="216166"/>
                    </a:lnTo>
                    <a:lnTo>
                      <a:pt x="852462" y="206298"/>
                    </a:lnTo>
                    <a:lnTo>
                      <a:pt x="811530" y="199453"/>
                    </a:lnTo>
                    <a:lnTo>
                      <a:pt x="737336" y="194957"/>
                    </a:lnTo>
                    <a:lnTo>
                      <a:pt x="697966" y="195846"/>
                    </a:lnTo>
                    <a:lnTo>
                      <a:pt x="657364" y="198818"/>
                    </a:lnTo>
                    <a:lnTo>
                      <a:pt x="599808" y="206171"/>
                    </a:lnTo>
                    <a:lnTo>
                      <a:pt x="540689" y="217335"/>
                    </a:lnTo>
                    <a:lnTo>
                      <a:pt x="497713" y="240030"/>
                    </a:lnTo>
                    <a:lnTo>
                      <a:pt x="455269" y="263791"/>
                    </a:lnTo>
                    <a:lnTo>
                      <a:pt x="412584" y="289140"/>
                    </a:lnTo>
                    <a:lnTo>
                      <a:pt x="370547" y="315518"/>
                    </a:lnTo>
                    <a:lnTo>
                      <a:pt x="329171" y="342925"/>
                    </a:lnTo>
                    <a:lnTo>
                      <a:pt x="288493" y="371348"/>
                    </a:lnTo>
                    <a:lnTo>
                      <a:pt x="248513" y="400773"/>
                    </a:lnTo>
                    <a:lnTo>
                      <a:pt x="179362" y="455472"/>
                    </a:lnTo>
                    <a:lnTo>
                      <a:pt x="122504" y="504240"/>
                    </a:lnTo>
                    <a:lnTo>
                      <a:pt x="18542" y="599960"/>
                    </a:lnTo>
                    <a:lnTo>
                      <a:pt x="10845" y="703326"/>
                    </a:lnTo>
                    <a:lnTo>
                      <a:pt x="7200" y="757237"/>
                    </a:lnTo>
                    <a:lnTo>
                      <a:pt x="4305" y="811022"/>
                    </a:lnTo>
                    <a:lnTo>
                      <a:pt x="2146" y="864654"/>
                    </a:lnTo>
                    <a:lnTo>
                      <a:pt x="711" y="918108"/>
                    </a:lnTo>
                    <a:lnTo>
                      <a:pt x="0" y="971384"/>
                    </a:lnTo>
                    <a:lnTo>
                      <a:pt x="25" y="1024445"/>
                    </a:lnTo>
                    <a:lnTo>
                      <a:pt x="749" y="1077264"/>
                    </a:lnTo>
                    <a:lnTo>
                      <a:pt x="2197" y="1129830"/>
                    </a:lnTo>
                    <a:lnTo>
                      <a:pt x="4343" y="1182128"/>
                    </a:lnTo>
                    <a:lnTo>
                      <a:pt x="7200" y="1234122"/>
                    </a:lnTo>
                    <a:lnTo>
                      <a:pt x="10744" y="1285786"/>
                    </a:lnTo>
                    <a:lnTo>
                      <a:pt x="14986" y="1337119"/>
                    </a:lnTo>
                    <a:lnTo>
                      <a:pt x="19913" y="1388097"/>
                    </a:lnTo>
                    <a:lnTo>
                      <a:pt x="25514" y="1438681"/>
                    </a:lnTo>
                    <a:lnTo>
                      <a:pt x="31800" y="1488871"/>
                    </a:lnTo>
                    <a:lnTo>
                      <a:pt x="38747" y="1538630"/>
                    </a:lnTo>
                    <a:lnTo>
                      <a:pt x="46367" y="1587931"/>
                    </a:lnTo>
                    <a:lnTo>
                      <a:pt x="54648" y="1636776"/>
                    </a:lnTo>
                    <a:lnTo>
                      <a:pt x="63588" y="1685137"/>
                    </a:lnTo>
                    <a:lnTo>
                      <a:pt x="73177" y="1732978"/>
                    </a:lnTo>
                    <a:lnTo>
                      <a:pt x="83413" y="1780286"/>
                    </a:lnTo>
                    <a:lnTo>
                      <a:pt x="94284" y="1827034"/>
                    </a:lnTo>
                    <a:lnTo>
                      <a:pt x="105791" y="1873211"/>
                    </a:lnTo>
                    <a:lnTo>
                      <a:pt x="110197" y="1861185"/>
                    </a:lnTo>
                    <a:lnTo>
                      <a:pt x="114782" y="1849653"/>
                    </a:lnTo>
                    <a:lnTo>
                      <a:pt x="160845" y="1762620"/>
                    </a:lnTo>
                    <a:lnTo>
                      <a:pt x="197319" y="1709394"/>
                    </a:lnTo>
                    <a:lnTo>
                      <a:pt x="225882" y="1673123"/>
                    </a:lnTo>
                    <a:lnTo>
                      <a:pt x="269532" y="1626539"/>
                    </a:lnTo>
                    <a:lnTo>
                      <a:pt x="302412" y="1596783"/>
                    </a:lnTo>
                    <a:lnTo>
                      <a:pt x="337070" y="1569326"/>
                    </a:lnTo>
                    <a:lnTo>
                      <a:pt x="373392" y="1544269"/>
                    </a:lnTo>
                    <a:lnTo>
                      <a:pt x="378498" y="1541043"/>
                    </a:lnTo>
                    <a:lnTo>
                      <a:pt x="384517" y="1541691"/>
                    </a:lnTo>
                    <a:lnTo>
                      <a:pt x="428205" y="1547939"/>
                    </a:lnTo>
                    <a:lnTo>
                      <a:pt x="471474" y="1557045"/>
                    </a:lnTo>
                    <a:lnTo>
                      <a:pt x="514172" y="1568996"/>
                    </a:lnTo>
                    <a:lnTo>
                      <a:pt x="556145" y="1583753"/>
                    </a:lnTo>
                    <a:lnTo>
                      <a:pt x="614845" y="1610461"/>
                    </a:lnTo>
                    <a:lnTo>
                      <a:pt x="670585" y="1641246"/>
                    </a:lnTo>
                    <a:lnTo>
                      <a:pt x="732002" y="1682800"/>
                    </a:lnTo>
                    <a:lnTo>
                      <a:pt x="723328" y="1639150"/>
                    </a:lnTo>
                    <a:lnTo>
                      <a:pt x="715505" y="1594497"/>
                    </a:lnTo>
                    <a:lnTo>
                      <a:pt x="708545" y="1548879"/>
                    </a:lnTo>
                    <a:lnTo>
                      <a:pt x="702487" y="1502321"/>
                    </a:lnTo>
                    <a:lnTo>
                      <a:pt x="697344" y="1454873"/>
                    </a:lnTo>
                    <a:lnTo>
                      <a:pt x="693178" y="1406537"/>
                    </a:lnTo>
                    <a:lnTo>
                      <a:pt x="689991" y="1357363"/>
                    </a:lnTo>
                    <a:lnTo>
                      <a:pt x="687832" y="1307363"/>
                    </a:lnTo>
                    <a:lnTo>
                      <a:pt x="686727" y="1256588"/>
                    </a:lnTo>
                    <a:lnTo>
                      <a:pt x="686701" y="1205052"/>
                    </a:lnTo>
                    <a:lnTo>
                      <a:pt x="687781" y="1152791"/>
                    </a:lnTo>
                    <a:lnTo>
                      <a:pt x="690016" y="1099832"/>
                    </a:lnTo>
                    <a:lnTo>
                      <a:pt x="693508" y="1044079"/>
                    </a:lnTo>
                    <a:lnTo>
                      <a:pt x="726059" y="1015085"/>
                    </a:lnTo>
                    <a:lnTo>
                      <a:pt x="762228" y="985291"/>
                    </a:lnTo>
                    <a:lnTo>
                      <a:pt x="802055" y="955205"/>
                    </a:lnTo>
                    <a:lnTo>
                      <a:pt x="845566" y="925283"/>
                    </a:lnTo>
                    <a:lnTo>
                      <a:pt x="888758" y="898194"/>
                    </a:lnTo>
                    <a:lnTo>
                      <a:pt x="935113" y="872058"/>
                    </a:lnTo>
                    <a:lnTo>
                      <a:pt x="977811" y="850404"/>
                    </a:lnTo>
                    <a:lnTo>
                      <a:pt x="1026439" y="828421"/>
                    </a:lnTo>
                    <a:lnTo>
                      <a:pt x="1050493" y="818565"/>
                    </a:lnTo>
                    <a:lnTo>
                      <a:pt x="1065669" y="800252"/>
                    </a:lnTo>
                    <a:lnTo>
                      <a:pt x="1090866" y="765124"/>
                    </a:lnTo>
                    <a:lnTo>
                      <a:pt x="1132497" y="684110"/>
                    </a:lnTo>
                    <a:lnTo>
                      <a:pt x="1154531" y="626059"/>
                    </a:lnTo>
                    <a:lnTo>
                      <a:pt x="1167485" y="583907"/>
                    </a:lnTo>
                    <a:lnTo>
                      <a:pt x="1179703" y="527342"/>
                    </a:lnTo>
                    <a:lnTo>
                      <a:pt x="1185100" y="487172"/>
                    </a:lnTo>
                    <a:lnTo>
                      <a:pt x="1187945" y="446862"/>
                    </a:lnTo>
                    <a:lnTo>
                      <a:pt x="1188237" y="406514"/>
                    </a:lnTo>
                    <a:close/>
                  </a:path>
                  <a:path w="3060065" h="3378200">
                    <a:moveTo>
                      <a:pt x="1431721" y="2587104"/>
                    </a:moveTo>
                    <a:lnTo>
                      <a:pt x="1386674" y="2565603"/>
                    </a:lnTo>
                    <a:lnTo>
                      <a:pt x="1339405" y="2540584"/>
                    </a:lnTo>
                    <a:lnTo>
                      <a:pt x="1290370" y="2511768"/>
                    </a:lnTo>
                    <a:lnTo>
                      <a:pt x="1239977" y="2478900"/>
                    </a:lnTo>
                    <a:lnTo>
                      <a:pt x="1169898" y="2425789"/>
                    </a:lnTo>
                    <a:lnTo>
                      <a:pt x="1098727" y="2364765"/>
                    </a:lnTo>
                    <a:lnTo>
                      <a:pt x="1018095" y="2285517"/>
                    </a:lnTo>
                    <a:lnTo>
                      <a:pt x="984923" y="2248801"/>
                    </a:lnTo>
                    <a:lnTo>
                      <a:pt x="938657" y="2190966"/>
                    </a:lnTo>
                    <a:lnTo>
                      <a:pt x="915022" y="2156574"/>
                    </a:lnTo>
                    <a:lnTo>
                      <a:pt x="892124" y="2119579"/>
                    </a:lnTo>
                    <a:lnTo>
                      <a:pt x="870051" y="2080056"/>
                    </a:lnTo>
                    <a:lnTo>
                      <a:pt x="848880" y="2038057"/>
                    </a:lnTo>
                    <a:lnTo>
                      <a:pt x="828662" y="1993684"/>
                    </a:lnTo>
                    <a:lnTo>
                      <a:pt x="809498" y="1946998"/>
                    </a:lnTo>
                    <a:lnTo>
                      <a:pt x="791438" y="1898078"/>
                    </a:lnTo>
                    <a:lnTo>
                      <a:pt x="774560" y="1846986"/>
                    </a:lnTo>
                    <a:lnTo>
                      <a:pt x="758952" y="1793811"/>
                    </a:lnTo>
                    <a:lnTo>
                      <a:pt x="744664" y="1738617"/>
                    </a:lnTo>
                    <a:lnTo>
                      <a:pt x="736701" y="1731162"/>
                    </a:lnTo>
                    <a:lnTo>
                      <a:pt x="654062" y="1671104"/>
                    </a:lnTo>
                    <a:lnTo>
                      <a:pt x="599630" y="1641005"/>
                    </a:lnTo>
                    <a:lnTo>
                      <a:pt x="559689" y="1622158"/>
                    </a:lnTo>
                    <a:lnTo>
                      <a:pt x="505371" y="1601939"/>
                    </a:lnTo>
                    <a:lnTo>
                      <a:pt x="466305" y="1590852"/>
                    </a:lnTo>
                    <a:lnTo>
                      <a:pt x="426732" y="1582267"/>
                    </a:lnTo>
                    <a:lnTo>
                      <a:pt x="386778" y="1576209"/>
                    </a:lnTo>
                    <a:lnTo>
                      <a:pt x="353733" y="1599412"/>
                    </a:lnTo>
                    <a:lnTo>
                      <a:pt x="322148" y="1624736"/>
                    </a:lnTo>
                    <a:lnTo>
                      <a:pt x="292138" y="1652092"/>
                    </a:lnTo>
                    <a:lnTo>
                      <a:pt x="263779" y="1681378"/>
                    </a:lnTo>
                    <a:lnTo>
                      <a:pt x="225272" y="1729079"/>
                    </a:lnTo>
                    <a:lnTo>
                      <a:pt x="190106" y="1780247"/>
                    </a:lnTo>
                    <a:lnTo>
                      <a:pt x="155194" y="1842820"/>
                    </a:lnTo>
                    <a:lnTo>
                      <a:pt x="137007" y="1887080"/>
                    </a:lnTo>
                    <a:lnTo>
                      <a:pt x="122796" y="1936051"/>
                    </a:lnTo>
                    <a:lnTo>
                      <a:pt x="138010" y="1988159"/>
                    </a:lnTo>
                    <a:lnTo>
                      <a:pt x="154076" y="2039378"/>
                    </a:lnTo>
                    <a:lnTo>
                      <a:pt x="170967" y="2089670"/>
                    </a:lnTo>
                    <a:lnTo>
                      <a:pt x="188683" y="2139010"/>
                    </a:lnTo>
                    <a:lnTo>
                      <a:pt x="207225" y="2187371"/>
                    </a:lnTo>
                    <a:lnTo>
                      <a:pt x="226568" y="2234704"/>
                    </a:lnTo>
                    <a:lnTo>
                      <a:pt x="246722" y="2280983"/>
                    </a:lnTo>
                    <a:lnTo>
                      <a:pt x="267677" y="2326182"/>
                    </a:lnTo>
                    <a:lnTo>
                      <a:pt x="289407" y="2370251"/>
                    </a:lnTo>
                    <a:lnTo>
                      <a:pt x="311924" y="2413165"/>
                    </a:lnTo>
                    <a:lnTo>
                      <a:pt x="335216" y="2454897"/>
                    </a:lnTo>
                    <a:lnTo>
                      <a:pt x="359257" y="2495397"/>
                    </a:lnTo>
                    <a:lnTo>
                      <a:pt x="384060" y="2534640"/>
                    </a:lnTo>
                    <a:lnTo>
                      <a:pt x="424154" y="2593200"/>
                    </a:lnTo>
                    <a:lnTo>
                      <a:pt x="456768" y="2636799"/>
                    </a:lnTo>
                    <a:lnTo>
                      <a:pt x="521614" y="2714752"/>
                    </a:lnTo>
                    <a:lnTo>
                      <a:pt x="570725" y="2768701"/>
                    </a:lnTo>
                    <a:lnTo>
                      <a:pt x="620014" y="2819425"/>
                    </a:lnTo>
                    <a:lnTo>
                      <a:pt x="668667" y="2866669"/>
                    </a:lnTo>
                    <a:lnTo>
                      <a:pt x="715899" y="2910192"/>
                    </a:lnTo>
                    <a:lnTo>
                      <a:pt x="760869" y="2949727"/>
                    </a:lnTo>
                    <a:lnTo>
                      <a:pt x="802792" y="2985033"/>
                    </a:lnTo>
                    <a:lnTo>
                      <a:pt x="840854" y="3015843"/>
                    </a:lnTo>
                    <a:lnTo>
                      <a:pt x="874229" y="3041916"/>
                    </a:lnTo>
                    <a:lnTo>
                      <a:pt x="923759" y="3078835"/>
                    </a:lnTo>
                    <a:lnTo>
                      <a:pt x="989850" y="3123793"/>
                    </a:lnTo>
                    <a:lnTo>
                      <a:pt x="1035494" y="3152648"/>
                    </a:lnTo>
                    <a:lnTo>
                      <a:pt x="1081773" y="3180308"/>
                    </a:lnTo>
                    <a:lnTo>
                      <a:pt x="1128674" y="3206800"/>
                    </a:lnTo>
                    <a:lnTo>
                      <a:pt x="1117142" y="3186773"/>
                    </a:lnTo>
                    <a:lnTo>
                      <a:pt x="1107020" y="3167291"/>
                    </a:lnTo>
                    <a:lnTo>
                      <a:pt x="1090853" y="3130207"/>
                    </a:lnTo>
                    <a:lnTo>
                      <a:pt x="1068324" y="3058757"/>
                    </a:lnTo>
                    <a:lnTo>
                      <a:pt x="1054747" y="2995726"/>
                    </a:lnTo>
                    <a:lnTo>
                      <a:pt x="1048054" y="2950095"/>
                    </a:lnTo>
                    <a:lnTo>
                      <a:pt x="1044270" y="2886418"/>
                    </a:lnTo>
                    <a:lnTo>
                      <a:pt x="1045286" y="2842133"/>
                    </a:lnTo>
                    <a:lnTo>
                      <a:pt x="1049210" y="2798153"/>
                    </a:lnTo>
                    <a:lnTo>
                      <a:pt x="1056055" y="2754604"/>
                    </a:lnTo>
                    <a:lnTo>
                      <a:pt x="1096378" y="2717508"/>
                    </a:lnTo>
                    <a:lnTo>
                      <a:pt x="1132814" y="2692476"/>
                    </a:lnTo>
                    <a:lnTo>
                      <a:pt x="1170914" y="2669819"/>
                    </a:lnTo>
                    <a:lnTo>
                      <a:pt x="1210551" y="2649626"/>
                    </a:lnTo>
                    <a:lnTo>
                      <a:pt x="1271358" y="2625166"/>
                    </a:lnTo>
                    <a:lnTo>
                      <a:pt x="1333042" y="2605862"/>
                    </a:lnTo>
                    <a:lnTo>
                      <a:pt x="1406499" y="2590139"/>
                    </a:lnTo>
                    <a:lnTo>
                      <a:pt x="1412621" y="2589263"/>
                    </a:lnTo>
                    <a:lnTo>
                      <a:pt x="1431721" y="2587104"/>
                    </a:lnTo>
                    <a:close/>
                  </a:path>
                  <a:path w="3060065" h="3378200">
                    <a:moveTo>
                      <a:pt x="2739148" y="667321"/>
                    </a:moveTo>
                    <a:lnTo>
                      <a:pt x="2735122" y="606183"/>
                    </a:lnTo>
                    <a:lnTo>
                      <a:pt x="2726296" y="544753"/>
                    </a:lnTo>
                    <a:lnTo>
                      <a:pt x="2709532" y="475107"/>
                    </a:lnTo>
                    <a:lnTo>
                      <a:pt x="2696273" y="438213"/>
                    </a:lnTo>
                    <a:lnTo>
                      <a:pt x="2678823" y="400583"/>
                    </a:lnTo>
                    <a:lnTo>
                      <a:pt x="2640749" y="336943"/>
                    </a:lnTo>
                    <a:lnTo>
                      <a:pt x="2617800" y="305015"/>
                    </a:lnTo>
                    <a:lnTo>
                      <a:pt x="2592413" y="273202"/>
                    </a:lnTo>
                    <a:lnTo>
                      <a:pt x="2564409" y="241338"/>
                    </a:lnTo>
                    <a:lnTo>
                      <a:pt x="2502077" y="208622"/>
                    </a:lnTo>
                    <a:lnTo>
                      <a:pt x="2442311" y="180035"/>
                    </a:lnTo>
                    <a:lnTo>
                      <a:pt x="2394483" y="158877"/>
                    </a:lnTo>
                    <a:lnTo>
                      <a:pt x="2346096" y="139001"/>
                    </a:lnTo>
                    <a:lnTo>
                      <a:pt x="2297176" y="120408"/>
                    </a:lnTo>
                    <a:lnTo>
                      <a:pt x="2247760" y="103136"/>
                    </a:lnTo>
                    <a:lnTo>
                      <a:pt x="2197874" y="87185"/>
                    </a:lnTo>
                    <a:lnTo>
                      <a:pt x="2147544" y="72542"/>
                    </a:lnTo>
                    <a:lnTo>
                      <a:pt x="2049716" y="48171"/>
                    </a:lnTo>
                    <a:lnTo>
                      <a:pt x="1998802" y="37503"/>
                    </a:lnTo>
                    <a:lnTo>
                      <a:pt x="1947583" y="28155"/>
                    </a:lnTo>
                    <a:lnTo>
                      <a:pt x="1896059" y="20129"/>
                    </a:lnTo>
                    <a:lnTo>
                      <a:pt x="1844281" y="13436"/>
                    </a:lnTo>
                    <a:lnTo>
                      <a:pt x="1792262" y="8077"/>
                    </a:lnTo>
                    <a:lnTo>
                      <a:pt x="1740052" y="4051"/>
                    </a:lnTo>
                    <a:lnTo>
                      <a:pt x="1687652" y="1371"/>
                    </a:lnTo>
                    <a:lnTo>
                      <a:pt x="1635112" y="38"/>
                    </a:lnTo>
                    <a:lnTo>
                      <a:pt x="1582445" y="63"/>
                    </a:lnTo>
                    <a:lnTo>
                      <a:pt x="1529702" y="1435"/>
                    </a:lnTo>
                    <a:lnTo>
                      <a:pt x="1479092" y="88"/>
                    </a:lnTo>
                    <a:lnTo>
                      <a:pt x="1428559" y="0"/>
                    </a:lnTo>
                    <a:lnTo>
                      <a:pt x="1378140" y="1143"/>
                    </a:lnTo>
                    <a:lnTo>
                      <a:pt x="1327848" y="3543"/>
                    </a:lnTo>
                    <a:lnTo>
                      <a:pt x="1277708" y="7175"/>
                    </a:lnTo>
                    <a:lnTo>
                      <a:pt x="1227747" y="12052"/>
                    </a:lnTo>
                    <a:lnTo>
                      <a:pt x="1178001" y="18148"/>
                    </a:lnTo>
                    <a:lnTo>
                      <a:pt x="1128471" y="25463"/>
                    </a:lnTo>
                    <a:lnTo>
                      <a:pt x="1079220" y="33997"/>
                    </a:lnTo>
                    <a:lnTo>
                      <a:pt x="1030236" y="43751"/>
                    </a:lnTo>
                    <a:lnTo>
                      <a:pt x="981570" y="54698"/>
                    </a:lnTo>
                    <a:lnTo>
                      <a:pt x="933246" y="66865"/>
                    </a:lnTo>
                    <a:lnTo>
                      <a:pt x="885266" y="80213"/>
                    </a:lnTo>
                    <a:lnTo>
                      <a:pt x="837692" y="94754"/>
                    </a:lnTo>
                    <a:lnTo>
                      <a:pt x="790511" y="110490"/>
                    </a:lnTo>
                    <a:lnTo>
                      <a:pt x="743775" y="127406"/>
                    </a:lnTo>
                    <a:lnTo>
                      <a:pt x="697509" y="145491"/>
                    </a:lnTo>
                    <a:lnTo>
                      <a:pt x="651725" y="164744"/>
                    </a:lnTo>
                    <a:lnTo>
                      <a:pt x="678434" y="162623"/>
                    </a:lnTo>
                    <a:lnTo>
                      <a:pt x="704329" y="161353"/>
                    </a:lnTo>
                    <a:lnTo>
                      <a:pt x="729361" y="160883"/>
                    </a:lnTo>
                    <a:lnTo>
                      <a:pt x="753529" y="161188"/>
                    </a:lnTo>
                    <a:lnTo>
                      <a:pt x="795375" y="163690"/>
                    </a:lnTo>
                    <a:lnTo>
                      <a:pt x="833983" y="168414"/>
                    </a:lnTo>
                    <a:lnTo>
                      <a:pt x="900722" y="183718"/>
                    </a:lnTo>
                    <a:lnTo>
                      <a:pt x="970902" y="210248"/>
                    </a:lnTo>
                    <a:lnTo>
                      <a:pt x="1028928" y="238594"/>
                    </a:lnTo>
                    <a:lnTo>
                      <a:pt x="1068997" y="261569"/>
                    </a:lnTo>
                    <a:lnTo>
                      <a:pt x="1121524" y="297992"/>
                    </a:lnTo>
                    <a:lnTo>
                      <a:pt x="1155763" y="326186"/>
                    </a:lnTo>
                    <a:lnTo>
                      <a:pt x="1187958" y="356489"/>
                    </a:lnTo>
                    <a:lnTo>
                      <a:pt x="1217993" y="388772"/>
                    </a:lnTo>
                    <a:lnTo>
                      <a:pt x="1222273" y="443395"/>
                    </a:lnTo>
                    <a:lnTo>
                      <a:pt x="1219428" y="487426"/>
                    </a:lnTo>
                    <a:lnTo>
                      <a:pt x="1213688" y="531291"/>
                    </a:lnTo>
                    <a:lnTo>
                      <a:pt x="1205115" y="574852"/>
                    </a:lnTo>
                    <a:lnTo>
                      <a:pt x="1186713" y="637692"/>
                    </a:lnTo>
                    <a:lnTo>
                      <a:pt x="1163751" y="697966"/>
                    </a:lnTo>
                    <a:lnTo>
                      <a:pt x="1130693" y="765263"/>
                    </a:lnTo>
                    <a:lnTo>
                      <a:pt x="1110894" y="796569"/>
                    </a:lnTo>
                    <a:lnTo>
                      <a:pt x="1174457" y="777506"/>
                    </a:lnTo>
                    <a:lnTo>
                      <a:pt x="1235684" y="762889"/>
                    </a:lnTo>
                    <a:lnTo>
                      <a:pt x="1294155" y="752195"/>
                    </a:lnTo>
                    <a:lnTo>
                      <a:pt x="1349425" y="744893"/>
                    </a:lnTo>
                    <a:lnTo>
                      <a:pt x="1401064" y="740486"/>
                    </a:lnTo>
                    <a:lnTo>
                      <a:pt x="1448612" y="738441"/>
                    </a:lnTo>
                    <a:lnTo>
                      <a:pt x="1491665" y="738225"/>
                    </a:lnTo>
                    <a:lnTo>
                      <a:pt x="1529765" y="739330"/>
                    </a:lnTo>
                    <a:lnTo>
                      <a:pt x="1571917" y="738162"/>
                    </a:lnTo>
                    <a:lnTo>
                      <a:pt x="1620024" y="738644"/>
                    </a:lnTo>
                    <a:lnTo>
                      <a:pt x="1673491" y="741489"/>
                    </a:lnTo>
                    <a:lnTo>
                      <a:pt x="1731721" y="747382"/>
                    </a:lnTo>
                    <a:lnTo>
                      <a:pt x="1794129" y="757008"/>
                    </a:lnTo>
                    <a:lnTo>
                      <a:pt x="1835238" y="765276"/>
                    </a:lnTo>
                    <a:lnTo>
                      <a:pt x="1877618" y="775462"/>
                    </a:lnTo>
                    <a:lnTo>
                      <a:pt x="1921675" y="787882"/>
                    </a:lnTo>
                    <a:lnTo>
                      <a:pt x="1966734" y="802614"/>
                    </a:lnTo>
                    <a:lnTo>
                      <a:pt x="2012670" y="819861"/>
                    </a:lnTo>
                    <a:lnTo>
                      <a:pt x="2059317" y="839787"/>
                    </a:lnTo>
                    <a:lnTo>
                      <a:pt x="2106549" y="862571"/>
                    </a:lnTo>
                    <a:lnTo>
                      <a:pt x="2168271" y="896518"/>
                    </a:lnTo>
                    <a:lnTo>
                      <a:pt x="2227554" y="934059"/>
                    </a:lnTo>
                    <a:lnTo>
                      <a:pt x="2273211" y="942886"/>
                    </a:lnTo>
                    <a:lnTo>
                      <a:pt x="2315362" y="948093"/>
                    </a:lnTo>
                    <a:lnTo>
                      <a:pt x="2353640" y="949960"/>
                    </a:lnTo>
                    <a:lnTo>
                      <a:pt x="2387676" y="948715"/>
                    </a:lnTo>
                    <a:lnTo>
                      <a:pt x="2458783" y="938403"/>
                    </a:lnTo>
                    <a:lnTo>
                      <a:pt x="2519261" y="923810"/>
                    </a:lnTo>
                    <a:lnTo>
                      <a:pt x="2561450" y="910717"/>
                    </a:lnTo>
                    <a:lnTo>
                      <a:pt x="2615158" y="888923"/>
                    </a:lnTo>
                    <a:lnTo>
                      <a:pt x="2651442" y="870712"/>
                    </a:lnTo>
                    <a:lnTo>
                      <a:pt x="2686405" y="850315"/>
                    </a:lnTo>
                    <a:lnTo>
                      <a:pt x="2719946" y="827786"/>
                    </a:lnTo>
                    <a:lnTo>
                      <a:pt x="2728518" y="788377"/>
                    </a:lnTo>
                    <a:lnTo>
                      <a:pt x="2734589" y="748436"/>
                    </a:lnTo>
                    <a:lnTo>
                      <a:pt x="2738120" y="708037"/>
                    </a:lnTo>
                    <a:lnTo>
                      <a:pt x="2739148" y="667321"/>
                    </a:lnTo>
                    <a:close/>
                  </a:path>
                  <a:path w="3060065" h="3378200">
                    <a:moveTo>
                      <a:pt x="2815844" y="2274354"/>
                    </a:moveTo>
                    <a:lnTo>
                      <a:pt x="2770047" y="2312047"/>
                    </a:lnTo>
                    <a:lnTo>
                      <a:pt x="2726537" y="2340432"/>
                    </a:lnTo>
                    <a:lnTo>
                      <a:pt x="2659278" y="2373680"/>
                    </a:lnTo>
                    <a:lnTo>
                      <a:pt x="2598978" y="2396820"/>
                    </a:lnTo>
                    <a:lnTo>
                      <a:pt x="2554833" y="2410510"/>
                    </a:lnTo>
                    <a:lnTo>
                      <a:pt x="2492375" y="2424125"/>
                    </a:lnTo>
                    <a:lnTo>
                      <a:pt x="2448382" y="2429954"/>
                    </a:lnTo>
                    <a:lnTo>
                      <a:pt x="2404224" y="2432888"/>
                    </a:lnTo>
                    <a:lnTo>
                      <a:pt x="2360053" y="2432888"/>
                    </a:lnTo>
                    <a:lnTo>
                      <a:pt x="2317026" y="2398865"/>
                    </a:lnTo>
                    <a:lnTo>
                      <a:pt x="2286609" y="2366835"/>
                    </a:lnTo>
                    <a:lnTo>
                      <a:pt x="2258276" y="2332799"/>
                    </a:lnTo>
                    <a:lnTo>
                      <a:pt x="2232139" y="2296871"/>
                    </a:lnTo>
                    <a:lnTo>
                      <a:pt x="2203970" y="2250554"/>
                    </a:lnTo>
                    <a:lnTo>
                      <a:pt x="2178875" y="2202319"/>
                    </a:lnTo>
                    <a:lnTo>
                      <a:pt x="2153361" y="2142858"/>
                    </a:lnTo>
                    <a:lnTo>
                      <a:pt x="2139543" y="2164219"/>
                    </a:lnTo>
                    <a:lnTo>
                      <a:pt x="2111159" y="2204135"/>
                    </a:lnTo>
                    <a:lnTo>
                      <a:pt x="2023719" y="2311273"/>
                    </a:lnTo>
                    <a:lnTo>
                      <a:pt x="1970608" y="2367508"/>
                    </a:lnTo>
                    <a:lnTo>
                      <a:pt x="1911299" y="2415375"/>
                    </a:lnTo>
                    <a:lnTo>
                      <a:pt x="1819859" y="2478900"/>
                    </a:lnTo>
                    <a:lnTo>
                      <a:pt x="1773821" y="2509037"/>
                    </a:lnTo>
                    <a:lnTo>
                      <a:pt x="1728876" y="2535796"/>
                    </a:lnTo>
                    <a:lnTo>
                      <a:pt x="1685353" y="2559367"/>
                    </a:lnTo>
                    <a:lnTo>
                      <a:pt x="1643557" y="2579979"/>
                    </a:lnTo>
                    <a:lnTo>
                      <a:pt x="1603794" y="2597810"/>
                    </a:lnTo>
                    <a:lnTo>
                      <a:pt x="1554759" y="2617495"/>
                    </a:lnTo>
                    <a:lnTo>
                      <a:pt x="1539265" y="2623172"/>
                    </a:lnTo>
                    <a:lnTo>
                      <a:pt x="1526413" y="2621889"/>
                    </a:lnTo>
                    <a:lnTo>
                      <a:pt x="1520012" y="2621343"/>
                    </a:lnTo>
                    <a:lnTo>
                      <a:pt x="1513751" y="2620873"/>
                    </a:lnTo>
                    <a:lnTo>
                      <a:pt x="1485277" y="2619565"/>
                    </a:lnTo>
                    <a:lnTo>
                      <a:pt x="1434198" y="2621127"/>
                    </a:lnTo>
                    <a:lnTo>
                      <a:pt x="1341462" y="2638958"/>
                    </a:lnTo>
                    <a:lnTo>
                      <a:pt x="1282103" y="2657614"/>
                    </a:lnTo>
                    <a:lnTo>
                      <a:pt x="1240891" y="2673515"/>
                    </a:lnTo>
                    <a:lnTo>
                      <a:pt x="1188783" y="2698877"/>
                    </a:lnTo>
                    <a:lnTo>
                      <a:pt x="1153833" y="2719514"/>
                    </a:lnTo>
                    <a:lnTo>
                      <a:pt x="1120355" y="2742222"/>
                    </a:lnTo>
                    <a:lnTo>
                      <a:pt x="1088440" y="2766936"/>
                    </a:lnTo>
                    <a:lnTo>
                      <a:pt x="1082535" y="2806814"/>
                    </a:lnTo>
                    <a:lnTo>
                      <a:pt x="1079182" y="2847098"/>
                    </a:lnTo>
                    <a:lnTo>
                      <a:pt x="1078395" y="2887637"/>
                    </a:lnTo>
                    <a:lnTo>
                      <a:pt x="1080173" y="2928302"/>
                    </a:lnTo>
                    <a:lnTo>
                      <a:pt x="1088326" y="2989084"/>
                    </a:lnTo>
                    <a:lnTo>
                      <a:pt x="1101293" y="3049778"/>
                    </a:lnTo>
                    <a:lnTo>
                      <a:pt x="1122730" y="3118129"/>
                    </a:lnTo>
                    <a:lnTo>
                      <a:pt x="1151686" y="3178962"/>
                    </a:lnTo>
                    <a:lnTo>
                      <a:pt x="1192314" y="3240354"/>
                    </a:lnTo>
                    <a:lnTo>
                      <a:pt x="1241056" y="3264204"/>
                    </a:lnTo>
                    <a:lnTo>
                      <a:pt x="1290370" y="3286785"/>
                    </a:lnTo>
                    <a:lnTo>
                      <a:pt x="1340205" y="3308108"/>
                    </a:lnTo>
                    <a:lnTo>
                      <a:pt x="1390535" y="3328149"/>
                    </a:lnTo>
                    <a:lnTo>
                      <a:pt x="1441348" y="3346881"/>
                    </a:lnTo>
                    <a:lnTo>
                      <a:pt x="1529562" y="3378047"/>
                    </a:lnTo>
                    <a:lnTo>
                      <a:pt x="1617776" y="3346958"/>
                    </a:lnTo>
                    <a:lnTo>
                      <a:pt x="1667776" y="3328593"/>
                    </a:lnTo>
                    <a:lnTo>
                      <a:pt x="1717332" y="3308959"/>
                    </a:lnTo>
                    <a:lnTo>
                      <a:pt x="1766417" y="3288080"/>
                    </a:lnTo>
                    <a:lnTo>
                      <a:pt x="1814982" y="3265957"/>
                    </a:lnTo>
                    <a:lnTo>
                      <a:pt x="1863013" y="3242602"/>
                    </a:lnTo>
                    <a:lnTo>
                      <a:pt x="1910473" y="3218040"/>
                    </a:lnTo>
                    <a:lnTo>
                      <a:pt x="1957349" y="3192284"/>
                    </a:lnTo>
                    <a:lnTo>
                      <a:pt x="1995398" y="3170212"/>
                    </a:lnTo>
                    <a:lnTo>
                      <a:pt x="2034984" y="3146133"/>
                    </a:lnTo>
                    <a:lnTo>
                      <a:pt x="2088286" y="3111830"/>
                    </a:lnTo>
                    <a:lnTo>
                      <a:pt x="2135835" y="3079026"/>
                    </a:lnTo>
                    <a:lnTo>
                      <a:pt x="2185466" y="3042031"/>
                    </a:lnTo>
                    <a:lnTo>
                      <a:pt x="2218880" y="3015919"/>
                    </a:lnTo>
                    <a:lnTo>
                      <a:pt x="2256955" y="2985084"/>
                    </a:lnTo>
                    <a:lnTo>
                      <a:pt x="2298877" y="2949765"/>
                    </a:lnTo>
                    <a:lnTo>
                      <a:pt x="2343835" y="2910217"/>
                    </a:lnTo>
                    <a:lnTo>
                      <a:pt x="2391029" y="2866682"/>
                    </a:lnTo>
                    <a:lnTo>
                      <a:pt x="2439632" y="2819425"/>
                    </a:lnTo>
                    <a:lnTo>
                      <a:pt x="2488844" y="2768701"/>
                    </a:lnTo>
                    <a:lnTo>
                      <a:pt x="2537866" y="2714752"/>
                    </a:lnTo>
                    <a:lnTo>
                      <a:pt x="2585885" y="2657818"/>
                    </a:lnTo>
                    <a:lnTo>
                      <a:pt x="2614790" y="2621000"/>
                    </a:lnTo>
                    <a:lnTo>
                      <a:pt x="2642870" y="2582634"/>
                    </a:lnTo>
                    <a:lnTo>
                      <a:pt x="2670137" y="2542768"/>
                    </a:lnTo>
                    <a:lnTo>
                      <a:pt x="2696565" y="2501442"/>
                    </a:lnTo>
                    <a:lnTo>
                      <a:pt x="2722143" y="2458707"/>
                    </a:lnTo>
                    <a:lnTo>
                      <a:pt x="2746870" y="2414587"/>
                    </a:lnTo>
                    <a:lnTo>
                      <a:pt x="2770733" y="2369121"/>
                    </a:lnTo>
                    <a:lnTo>
                      <a:pt x="2793733" y="2322372"/>
                    </a:lnTo>
                    <a:lnTo>
                      <a:pt x="2815844" y="2274354"/>
                    </a:lnTo>
                    <a:close/>
                  </a:path>
                  <a:path w="3060065" h="3378200">
                    <a:moveTo>
                      <a:pt x="3059925" y="1000061"/>
                    </a:moveTo>
                    <a:lnTo>
                      <a:pt x="3059620" y="947953"/>
                    </a:lnTo>
                    <a:lnTo>
                      <a:pt x="3058617" y="895642"/>
                    </a:lnTo>
                    <a:lnTo>
                      <a:pt x="3056928" y="843153"/>
                    </a:lnTo>
                    <a:lnTo>
                      <a:pt x="3053613" y="773341"/>
                    </a:lnTo>
                    <a:lnTo>
                      <a:pt x="3041281" y="599516"/>
                    </a:lnTo>
                    <a:lnTo>
                      <a:pt x="2964650" y="528980"/>
                    </a:lnTo>
                    <a:lnTo>
                      <a:pt x="2927629" y="495744"/>
                    </a:lnTo>
                    <a:lnTo>
                      <a:pt x="2889910" y="463473"/>
                    </a:lnTo>
                    <a:lnTo>
                      <a:pt x="2851531" y="432181"/>
                    </a:lnTo>
                    <a:lnTo>
                      <a:pt x="2812478" y="401904"/>
                    </a:lnTo>
                    <a:lnTo>
                      <a:pt x="2772791" y="372618"/>
                    </a:lnTo>
                    <a:lnTo>
                      <a:pt x="2732468" y="344360"/>
                    </a:lnTo>
                    <a:lnTo>
                      <a:pt x="2691549" y="317144"/>
                    </a:lnTo>
                    <a:lnTo>
                      <a:pt x="2650032" y="290957"/>
                    </a:lnTo>
                    <a:lnTo>
                      <a:pt x="2664472" y="311238"/>
                    </a:lnTo>
                    <a:lnTo>
                      <a:pt x="2677769" y="331216"/>
                    </a:lnTo>
                    <a:lnTo>
                      <a:pt x="2699321" y="367093"/>
                    </a:lnTo>
                    <a:lnTo>
                      <a:pt x="2717203" y="401574"/>
                    </a:lnTo>
                    <a:lnTo>
                      <a:pt x="2742184" y="465239"/>
                    </a:lnTo>
                    <a:lnTo>
                      <a:pt x="2759799" y="538022"/>
                    </a:lnTo>
                    <a:lnTo>
                      <a:pt x="2769057" y="601814"/>
                    </a:lnTo>
                    <a:lnTo>
                      <a:pt x="2772651" y="647788"/>
                    </a:lnTo>
                    <a:lnTo>
                      <a:pt x="2773286" y="667131"/>
                    </a:lnTo>
                    <a:lnTo>
                      <a:pt x="2772130" y="711581"/>
                    </a:lnTo>
                    <a:lnTo>
                      <a:pt x="2768104" y="755700"/>
                    </a:lnTo>
                    <a:lnTo>
                      <a:pt x="2761196" y="799325"/>
                    </a:lnTo>
                    <a:lnTo>
                      <a:pt x="2751429" y="842314"/>
                    </a:lnTo>
                    <a:lnTo>
                      <a:pt x="2708605" y="876579"/>
                    </a:lnTo>
                    <a:lnTo>
                      <a:pt x="2670556" y="899083"/>
                    </a:lnTo>
                    <a:lnTo>
                      <a:pt x="2630995" y="919124"/>
                    </a:lnTo>
                    <a:lnTo>
                      <a:pt x="2590076" y="936650"/>
                    </a:lnTo>
                    <a:lnTo>
                      <a:pt x="2527744" y="956894"/>
                    </a:lnTo>
                    <a:lnTo>
                      <a:pt x="2464917" y="971969"/>
                    </a:lnTo>
                    <a:lnTo>
                      <a:pt x="2390571" y="982649"/>
                    </a:lnTo>
                    <a:lnTo>
                      <a:pt x="2343721" y="983932"/>
                    </a:lnTo>
                    <a:lnTo>
                      <a:pt x="2317991" y="982675"/>
                    </a:lnTo>
                    <a:lnTo>
                      <a:pt x="2290851" y="980071"/>
                    </a:lnTo>
                    <a:lnTo>
                      <a:pt x="2315299" y="999629"/>
                    </a:lnTo>
                    <a:lnTo>
                      <a:pt x="2366391" y="1044079"/>
                    </a:lnTo>
                    <a:lnTo>
                      <a:pt x="2369756" y="1097051"/>
                    </a:lnTo>
                    <a:lnTo>
                      <a:pt x="2372144" y="1153934"/>
                    </a:lnTo>
                    <a:lnTo>
                      <a:pt x="2373223" y="1210017"/>
                    </a:lnTo>
                    <a:lnTo>
                      <a:pt x="2373020" y="1265250"/>
                    </a:lnTo>
                    <a:lnTo>
                      <a:pt x="2371585" y="1319593"/>
                    </a:lnTo>
                    <a:lnTo>
                      <a:pt x="2368943" y="1373022"/>
                    </a:lnTo>
                    <a:lnTo>
                      <a:pt x="2365159" y="1425486"/>
                    </a:lnTo>
                    <a:lnTo>
                      <a:pt x="2355138" y="1520494"/>
                    </a:lnTo>
                    <a:lnTo>
                      <a:pt x="2346883" y="1578737"/>
                    </a:lnTo>
                    <a:lnTo>
                      <a:pt x="2337219" y="1635455"/>
                    </a:lnTo>
                    <a:lnTo>
                      <a:pt x="2326208" y="1690573"/>
                    </a:lnTo>
                    <a:lnTo>
                      <a:pt x="2313902" y="1744027"/>
                    </a:lnTo>
                    <a:lnTo>
                      <a:pt x="2300363" y="1795780"/>
                    </a:lnTo>
                    <a:lnTo>
                      <a:pt x="2285657" y="1845754"/>
                    </a:lnTo>
                    <a:lnTo>
                      <a:pt x="2269833" y="1893874"/>
                    </a:lnTo>
                    <a:lnTo>
                      <a:pt x="2252967" y="1940102"/>
                    </a:lnTo>
                    <a:lnTo>
                      <a:pt x="2235098" y="1984362"/>
                    </a:lnTo>
                    <a:lnTo>
                      <a:pt x="2216289" y="2026602"/>
                    </a:lnTo>
                    <a:lnTo>
                      <a:pt x="2196617" y="2066747"/>
                    </a:lnTo>
                    <a:lnTo>
                      <a:pt x="2176132" y="2104732"/>
                    </a:lnTo>
                    <a:lnTo>
                      <a:pt x="2201926" y="2170912"/>
                    </a:lnTo>
                    <a:lnTo>
                      <a:pt x="2229345" y="2225827"/>
                    </a:lnTo>
                    <a:lnTo>
                      <a:pt x="2251214" y="2263457"/>
                    </a:lnTo>
                    <a:lnTo>
                      <a:pt x="2284285" y="2310676"/>
                    </a:lnTo>
                    <a:lnTo>
                      <a:pt x="2310117" y="2341943"/>
                    </a:lnTo>
                    <a:lnTo>
                      <a:pt x="2337803" y="2371433"/>
                    </a:lnTo>
                    <a:lnTo>
                      <a:pt x="2367229" y="2399080"/>
                    </a:lnTo>
                    <a:lnTo>
                      <a:pt x="2407628" y="2398725"/>
                    </a:lnTo>
                    <a:lnTo>
                      <a:pt x="2448039" y="2395778"/>
                    </a:lnTo>
                    <a:lnTo>
                      <a:pt x="2488311" y="2390292"/>
                    </a:lnTo>
                    <a:lnTo>
                      <a:pt x="2528316" y="2382253"/>
                    </a:lnTo>
                    <a:lnTo>
                      <a:pt x="2587193" y="2364790"/>
                    </a:lnTo>
                    <a:lnTo>
                      <a:pt x="2645283" y="2342604"/>
                    </a:lnTo>
                    <a:lnTo>
                      <a:pt x="2709659" y="2310879"/>
                    </a:lnTo>
                    <a:lnTo>
                      <a:pt x="2746133" y="2287486"/>
                    </a:lnTo>
                    <a:lnTo>
                      <a:pt x="2782201" y="2258961"/>
                    </a:lnTo>
                    <a:lnTo>
                      <a:pt x="2817622" y="2225649"/>
                    </a:lnTo>
                    <a:lnTo>
                      <a:pt x="2852178" y="2187905"/>
                    </a:lnTo>
                    <a:lnTo>
                      <a:pt x="2869793" y="2142185"/>
                    </a:lnTo>
                    <a:lnTo>
                      <a:pt x="2886672" y="2095563"/>
                    </a:lnTo>
                    <a:lnTo>
                      <a:pt x="2902813" y="2048078"/>
                    </a:lnTo>
                    <a:lnTo>
                      <a:pt x="2918206" y="1999767"/>
                    </a:lnTo>
                    <a:lnTo>
                      <a:pt x="2932849" y="1950656"/>
                    </a:lnTo>
                    <a:lnTo>
                      <a:pt x="2946717" y="1900770"/>
                    </a:lnTo>
                    <a:lnTo>
                      <a:pt x="2959824" y="1850148"/>
                    </a:lnTo>
                    <a:lnTo>
                      <a:pt x="2972155" y="1798802"/>
                    </a:lnTo>
                    <a:lnTo>
                      <a:pt x="2983700" y="1746783"/>
                    </a:lnTo>
                    <a:lnTo>
                      <a:pt x="2994456" y="1694091"/>
                    </a:lnTo>
                    <a:lnTo>
                      <a:pt x="3002673" y="1650542"/>
                    </a:lnTo>
                    <a:lnTo>
                      <a:pt x="3010979" y="1602816"/>
                    </a:lnTo>
                    <a:lnTo>
                      <a:pt x="3018663" y="1554619"/>
                    </a:lnTo>
                    <a:lnTo>
                      <a:pt x="3025711" y="1505991"/>
                    </a:lnTo>
                    <a:lnTo>
                      <a:pt x="3032099" y="1456944"/>
                    </a:lnTo>
                    <a:lnTo>
                      <a:pt x="3037852" y="1407502"/>
                    </a:lnTo>
                    <a:lnTo>
                      <a:pt x="3042945" y="1357680"/>
                    </a:lnTo>
                    <a:lnTo>
                      <a:pt x="3047390" y="1307503"/>
                    </a:lnTo>
                    <a:lnTo>
                      <a:pt x="3051162" y="1256982"/>
                    </a:lnTo>
                    <a:lnTo>
                      <a:pt x="3054261" y="1206157"/>
                    </a:lnTo>
                    <a:lnTo>
                      <a:pt x="3056699" y="1155026"/>
                    </a:lnTo>
                    <a:lnTo>
                      <a:pt x="3058452" y="1103630"/>
                    </a:lnTo>
                    <a:lnTo>
                      <a:pt x="3059531" y="1051966"/>
                    </a:lnTo>
                    <a:lnTo>
                      <a:pt x="3059925" y="1000061"/>
                    </a:lnTo>
                    <a:close/>
                  </a:path>
                </a:pathLst>
              </a:custGeom>
              <a:grpFill/>
              <a:ln>
                <a:noFill/>
              </a:ln>
            </p:spPr>
            <p:txBody>
              <a:bodyPr wrap="square" lIns="0" tIns="0" rIns="0" bIns="0" rtlCol="0"/>
              <a:lstStyle/>
              <a:p>
                <a:endParaRPr dirty="0"/>
              </a:p>
            </p:txBody>
          </p:sp>
        </p:grpSp>
        <p:sp>
          <p:nvSpPr>
            <p:cNvPr id="8" name="object 8">
              <a:extLst>
                <a:ext uri="{FF2B5EF4-FFF2-40B4-BE49-F238E27FC236}">
                  <a16:creationId xmlns:a16="http://schemas.microsoft.com/office/drawing/2014/main" id="{2E4DDDF0-E0FB-1114-ADB3-EF3060507CDC}"/>
                </a:ext>
              </a:extLst>
            </p:cNvPr>
            <p:cNvSpPr txBox="1"/>
            <p:nvPr/>
          </p:nvSpPr>
          <p:spPr>
            <a:xfrm>
              <a:off x="2310147" y="2504843"/>
              <a:ext cx="1251585" cy="380873"/>
            </a:xfrm>
            <a:prstGeom prst="rect">
              <a:avLst/>
            </a:prstGeom>
            <a:noFill/>
            <a:ln>
              <a:noFill/>
            </a:ln>
          </p:spPr>
          <p:txBody>
            <a:bodyPr vert="horz" wrap="square" lIns="0" tIns="7620" rIns="0" bIns="0" rtlCol="0">
              <a:spAutoFit/>
            </a:bodyPr>
            <a:lstStyle/>
            <a:p>
              <a:pPr marL="12700" marR="5080">
                <a:lnSpc>
                  <a:spcPct val="104200"/>
                </a:lnSpc>
                <a:spcBef>
                  <a:spcPts val="60"/>
                </a:spcBef>
              </a:pPr>
              <a:r>
                <a:rPr sz="800" b="1" spc="-30" dirty="0">
                  <a:latin typeface="Tahoma"/>
                  <a:cs typeface="Tahoma"/>
                </a:rPr>
                <a:t>ACTIVE</a:t>
              </a:r>
              <a:r>
                <a:rPr sz="800" b="1" dirty="0">
                  <a:latin typeface="Tahoma"/>
                  <a:cs typeface="Tahoma"/>
                </a:rPr>
                <a:t> </a:t>
              </a:r>
              <a:r>
                <a:rPr sz="800" b="1" spc="-25" dirty="0">
                  <a:latin typeface="Tahoma"/>
                  <a:cs typeface="Tahoma"/>
                </a:rPr>
                <a:t>AND CONTINUOUS</a:t>
              </a:r>
              <a:r>
                <a:rPr sz="800" b="1" spc="35" dirty="0">
                  <a:latin typeface="Tahoma"/>
                  <a:cs typeface="Tahoma"/>
                </a:rPr>
                <a:t> </a:t>
              </a:r>
              <a:r>
                <a:rPr sz="800" b="1" spc="-25" dirty="0">
                  <a:latin typeface="Tahoma"/>
                  <a:cs typeface="Tahoma"/>
                </a:rPr>
                <a:t>NETWORK </a:t>
              </a:r>
              <a:r>
                <a:rPr sz="800" b="1" spc="-45" dirty="0">
                  <a:latin typeface="Tahoma"/>
                  <a:cs typeface="Tahoma"/>
                </a:rPr>
                <a:t>SECURITY</a:t>
              </a:r>
              <a:r>
                <a:rPr sz="800" b="1" dirty="0">
                  <a:latin typeface="Tahoma"/>
                  <a:cs typeface="Tahoma"/>
                </a:rPr>
                <a:t> </a:t>
              </a:r>
              <a:r>
                <a:rPr sz="800" b="1" spc="-10" dirty="0">
                  <a:latin typeface="Tahoma"/>
                  <a:cs typeface="Tahoma"/>
                </a:rPr>
                <a:t>ASSESSMENT</a:t>
              </a:r>
              <a:endParaRPr sz="800" dirty="0">
                <a:latin typeface="Tahoma"/>
                <a:cs typeface="Tahoma"/>
              </a:endParaRPr>
            </a:p>
          </p:txBody>
        </p:sp>
        <p:sp>
          <p:nvSpPr>
            <p:cNvPr id="9" name="object 9">
              <a:extLst>
                <a:ext uri="{FF2B5EF4-FFF2-40B4-BE49-F238E27FC236}">
                  <a16:creationId xmlns:a16="http://schemas.microsoft.com/office/drawing/2014/main" id="{B6A653D4-33B1-9B45-29E9-8F013C60D6F2}"/>
                </a:ext>
              </a:extLst>
            </p:cNvPr>
            <p:cNvSpPr txBox="1"/>
            <p:nvPr/>
          </p:nvSpPr>
          <p:spPr>
            <a:xfrm>
              <a:off x="3358189" y="3633848"/>
              <a:ext cx="690880" cy="259045"/>
            </a:xfrm>
            <a:prstGeom prst="rect">
              <a:avLst/>
            </a:prstGeom>
            <a:noFill/>
            <a:ln>
              <a:noFill/>
            </a:ln>
          </p:spPr>
          <p:txBody>
            <a:bodyPr vert="horz" wrap="square" lIns="0" tIns="12700" rIns="0" bIns="0" rtlCol="0">
              <a:spAutoFit/>
            </a:bodyPr>
            <a:lstStyle/>
            <a:p>
              <a:pPr marL="59690">
                <a:lnSpc>
                  <a:spcPct val="100000"/>
                </a:lnSpc>
                <a:spcBef>
                  <a:spcPts val="100"/>
                </a:spcBef>
              </a:pPr>
              <a:r>
                <a:rPr sz="800" b="1" spc="-20" dirty="0">
                  <a:latin typeface="Tahoma"/>
                  <a:cs typeface="Tahoma"/>
                </a:rPr>
                <a:t>APT</a:t>
              </a:r>
              <a:r>
                <a:rPr sz="800" b="1" spc="-25" dirty="0">
                  <a:latin typeface="Tahoma"/>
                  <a:cs typeface="Tahoma"/>
                </a:rPr>
                <a:t> </a:t>
              </a:r>
              <a:r>
                <a:rPr sz="800" b="1" spc="-10" dirty="0">
                  <a:latin typeface="Tahoma"/>
                  <a:cs typeface="Tahoma"/>
                </a:rPr>
                <a:t>ATTACK</a:t>
              </a:r>
              <a:endParaRPr sz="800" dirty="0">
                <a:latin typeface="Tahoma"/>
                <a:cs typeface="Tahoma"/>
              </a:endParaRPr>
            </a:p>
            <a:p>
              <a:pPr marL="12700">
                <a:lnSpc>
                  <a:spcPct val="100000"/>
                </a:lnSpc>
                <a:spcBef>
                  <a:spcPts val="40"/>
                </a:spcBef>
              </a:pPr>
              <a:r>
                <a:rPr sz="800" b="1" spc="-10" dirty="0">
                  <a:latin typeface="Tahoma"/>
                  <a:cs typeface="Tahoma"/>
                </a:rPr>
                <a:t>SIMULATION</a:t>
              </a:r>
              <a:endParaRPr sz="800" dirty="0">
                <a:latin typeface="Tahoma"/>
                <a:cs typeface="Tahoma"/>
              </a:endParaRPr>
            </a:p>
          </p:txBody>
        </p:sp>
        <p:sp>
          <p:nvSpPr>
            <p:cNvPr id="10" name="object 10">
              <a:extLst>
                <a:ext uri="{FF2B5EF4-FFF2-40B4-BE49-F238E27FC236}">
                  <a16:creationId xmlns:a16="http://schemas.microsoft.com/office/drawing/2014/main" id="{F0398526-A920-B74D-06E9-C43A0FAB6CC7}"/>
                </a:ext>
              </a:extLst>
            </p:cNvPr>
            <p:cNvSpPr txBox="1"/>
            <p:nvPr/>
          </p:nvSpPr>
          <p:spPr>
            <a:xfrm>
              <a:off x="2269291" y="4980314"/>
              <a:ext cx="853440" cy="380873"/>
            </a:xfrm>
            <a:prstGeom prst="rect">
              <a:avLst/>
            </a:prstGeom>
            <a:grpFill/>
            <a:ln>
              <a:noFill/>
            </a:ln>
          </p:spPr>
          <p:txBody>
            <a:bodyPr vert="horz" wrap="square" lIns="0" tIns="7620" rIns="0" bIns="0" rtlCol="0">
              <a:spAutoFit/>
            </a:bodyPr>
            <a:lstStyle/>
            <a:p>
              <a:pPr marL="12700" marR="5080">
                <a:lnSpc>
                  <a:spcPct val="104200"/>
                </a:lnSpc>
                <a:spcBef>
                  <a:spcPts val="60"/>
                </a:spcBef>
              </a:pPr>
              <a:r>
                <a:rPr sz="800" b="1" spc="-10" dirty="0">
                  <a:latin typeface="Tahoma"/>
                  <a:cs typeface="Tahoma"/>
                </a:rPr>
                <a:t>DETECH</a:t>
              </a:r>
              <a:r>
                <a:rPr sz="800" b="1" spc="-45" dirty="0">
                  <a:latin typeface="Tahoma"/>
                  <a:cs typeface="Tahoma"/>
                </a:rPr>
                <a:t> </a:t>
              </a:r>
              <a:r>
                <a:rPr sz="800" b="1" spc="-10" dirty="0">
                  <a:latin typeface="Tahoma"/>
                  <a:cs typeface="Tahoma"/>
                </a:rPr>
                <a:t>ATTACK FROM</a:t>
              </a:r>
              <a:r>
                <a:rPr sz="800" b="1" spc="-35" dirty="0">
                  <a:latin typeface="Tahoma"/>
                  <a:cs typeface="Tahoma"/>
                </a:rPr>
                <a:t> </a:t>
              </a:r>
              <a:r>
                <a:rPr sz="800" b="1" spc="-10" dirty="0">
                  <a:latin typeface="Tahoma"/>
                  <a:cs typeface="Tahoma"/>
                </a:rPr>
                <a:t>THREAT INTELLIGENCE</a:t>
              </a:r>
              <a:endParaRPr sz="800" dirty="0">
                <a:latin typeface="Tahoma"/>
                <a:cs typeface="Tahoma"/>
              </a:endParaRPr>
            </a:p>
          </p:txBody>
        </p:sp>
        <p:sp>
          <p:nvSpPr>
            <p:cNvPr id="11" name="object 11">
              <a:extLst>
                <a:ext uri="{FF2B5EF4-FFF2-40B4-BE49-F238E27FC236}">
                  <a16:creationId xmlns:a16="http://schemas.microsoft.com/office/drawing/2014/main" id="{0BAE6EB6-AB55-6137-7426-3999D60A84C7}"/>
                </a:ext>
              </a:extLst>
            </p:cNvPr>
            <p:cNvSpPr txBox="1"/>
            <p:nvPr/>
          </p:nvSpPr>
          <p:spPr>
            <a:xfrm>
              <a:off x="1236092" y="4244032"/>
              <a:ext cx="724535" cy="505267"/>
            </a:xfrm>
            <a:prstGeom prst="rect">
              <a:avLst/>
            </a:prstGeom>
            <a:noFill/>
            <a:ln>
              <a:noFill/>
            </a:ln>
          </p:spPr>
          <p:txBody>
            <a:bodyPr vert="horz" wrap="square" lIns="0" tIns="12700" rIns="0" bIns="0" rtlCol="0">
              <a:spAutoFit/>
            </a:bodyPr>
            <a:lstStyle/>
            <a:p>
              <a:pPr marL="12700">
                <a:lnSpc>
                  <a:spcPct val="100000"/>
                </a:lnSpc>
                <a:spcBef>
                  <a:spcPts val="100"/>
                </a:spcBef>
              </a:pPr>
              <a:r>
                <a:rPr sz="800" b="1" spc="-10" dirty="0">
                  <a:latin typeface="Tahoma"/>
                  <a:cs typeface="Tahoma"/>
                </a:rPr>
                <a:t>RESEARCH</a:t>
              </a:r>
              <a:endParaRPr sz="800" dirty="0">
                <a:latin typeface="Tahoma"/>
                <a:cs typeface="Tahoma"/>
              </a:endParaRPr>
            </a:p>
            <a:p>
              <a:pPr marL="12700">
                <a:lnSpc>
                  <a:spcPct val="100000"/>
                </a:lnSpc>
                <a:spcBef>
                  <a:spcPts val="40"/>
                </a:spcBef>
              </a:pPr>
              <a:r>
                <a:rPr sz="800" b="1" spc="-100" dirty="0">
                  <a:latin typeface="Tahoma"/>
                  <a:cs typeface="Tahoma"/>
                </a:rPr>
                <a:t>&amp;</a:t>
              </a:r>
              <a:r>
                <a:rPr sz="800" b="1" spc="-50" dirty="0">
                  <a:latin typeface="Tahoma"/>
                  <a:cs typeface="Tahoma"/>
                </a:rPr>
                <a:t> </a:t>
              </a:r>
              <a:r>
                <a:rPr sz="800" b="1" spc="-10" dirty="0">
                  <a:latin typeface="Tahoma"/>
                  <a:cs typeface="Tahoma"/>
                </a:rPr>
                <a:t>DEVELOP</a:t>
              </a:r>
              <a:endParaRPr sz="800" dirty="0">
                <a:latin typeface="Tahoma"/>
                <a:cs typeface="Tahoma"/>
              </a:endParaRPr>
            </a:p>
            <a:p>
              <a:pPr marR="67310" algn="r">
                <a:lnSpc>
                  <a:spcPct val="100000"/>
                </a:lnSpc>
                <a:spcBef>
                  <a:spcPts val="40"/>
                </a:spcBef>
              </a:pPr>
              <a:r>
                <a:rPr sz="800" b="1" spc="-10" dirty="0">
                  <a:latin typeface="Tahoma"/>
                  <a:cs typeface="Tahoma"/>
                </a:rPr>
                <a:t>EXPLOIT</a:t>
              </a:r>
              <a:endParaRPr sz="800" dirty="0">
                <a:latin typeface="Tahoma"/>
                <a:cs typeface="Tahoma"/>
              </a:endParaRPr>
            </a:p>
            <a:p>
              <a:pPr marR="5080" algn="r">
                <a:lnSpc>
                  <a:spcPct val="100000"/>
                </a:lnSpc>
                <a:spcBef>
                  <a:spcPts val="40"/>
                </a:spcBef>
              </a:pPr>
              <a:r>
                <a:rPr sz="800" b="1" spc="-20" dirty="0">
                  <a:latin typeface="Tahoma"/>
                  <a:cs typeface="Tahoma"/>
                </a:rPr>
                <a:t>CODE</a:t>
              </a:r>
              <a:endParaRPr sz="800" dirty="0">
                <a:latin typeface="Tahoma"/>
                <a:cs typeface="Tahoma"/>
              </a:endParaRPr>
            </a:p>
          </p:txBody>
        </p:sp>
        <p:sp>
          <p:nvSpPr>
            <p:cNvPr id="12" name="object 12">
              <a:extLst>
                <a:ext uri="{FF2B5EF4-FFF2-40B4-BE49-F238E27FC236}">
                  <a16:creationId xmlns:a16="http://schemas.microsoft.com/office/drawing/2014/main" id="{87B871EC-45C4-3B3C-D8EF-9143130CA411}"/>
                </a:ext>
              </a:extLst>
            </p:cNvPr>
            <p:cNvSpPr txBox="1"/>
            <p:nvPr/>
          </p:nvSpPr>
          <p:spPr>
            <a:xfrm>
              <a:off x="1168688" y="2866933"/>
              <a:ext cx="713105" cy="487565"/>
            </a:xfrm>
            <a:prstGeom prst="rect">
              <a:avLst/>
            </a:prstGeom>
            <a:noFill/>
            <a:ln>
              <a:noFill/>
            </a:ln>
          </p:spPr>
          <p:txBody>
            <a:bodyPr vert="horz" wrap="square" lIns="0" tIns="7620" rIns="0" bIns="0" rtlCol="0">
              <a:spAutoFit/>
            </a:bodyPr>
            <a:lstStyle/>
            <a:p>
              <a:pPr marL="12700" marR="5080">
                <a:lnSpc>
                  <a:spcPct val="104200"/>
                </a:lnSpc>
                <a:spcBef>
                  <a:spcPts val="60"/>
                </a:spcBef>
              </a:pPr>
              <a:r>
                <a:rPr sz="800" b="1" spc="-35" dirty="0">
                  <a:latin typeface="Tahoma"/>
                  <a:cs typeface="Tahoma"/>
                </a:rPr>
                <a:t>PROACTIVELY </a:t>
              </a:r>
              <a:r>
                <a:rPr sz="800" b="1" spc="-25" dirty="0">
                  <a:latin typeface="Tahoma"/>
                  <a:cs typeface="Tahoma"/>
                </a:rPr>
                <a:t>FOR </a:t>
              </a:r>
              <a:r>
                <a:rPr sz="800" b="1" spc="-10" dirty="0">
                  <a:latin typeface="Tahoma"/>
                  <a:cs typeface="Tahoma"/>
                </a:rPr>
                <a:t>SECURITY </a:t>
              </a:r>
              <a:r>
                <a:rPr sz="800" b="1" spc="-20" dirty="0">
                  <a:latin typeface="Tahoma"/>
                  <a:cs typeface="Tahoma"/>
                </a:rPr>
                <a:t>Vulnerability</a:t>
              </a:r>
              <a:endParaRPr sz="800" dirty="0">
                <a:latin typeface="Tahoma"/>
                <a:cs typeface="Tahoma"/>
              </a:endParaRPr>
            </a:p>
          </p:txBody>
        </p:sp>
        <p:sp>
          <p:nvSpPr>
            <p:cNvPr id="13" name="object 13">
              <a:extLst>
                <a:ext uri="{FF2B5EF4-FFF2-40B4-BE49-F238E27FC236}">
                  <a16:creationId xmlns:a16="http://schemas.microsoft.com/office/drawing/2014/main" id="{AEF1E510-1D73-A25F-8A44-E1FAF0CDF471}"/>
                </a:ext>
              </a:extLst>
            </p:cNvPr>
            <p:cNvSpPr txBox="1"/>
            <p:nvPr/>
          </p:nvSpPr>
          <p:spPr>
            <a:xfrm>
              <a:off x="2235294" y="3731227"/>
              <a:ext cx="852805" cy="382156"/>
            </a:xfrm>
            <a:prstGeom prst="rect">
              <a:avLst/>
            </a:prstGeom>
            <a:noFill/>
            <a:ln>
              <a:noFill/>
            </a:ln>
          </p:spPr>
          <p:txBody>
            <a:bodyPr vert="horz" wrap="square" lIns="0" tIns="12700" rIns="0" bIns="0" rtlCol="0">
              <a:spAutoFit/>
            </a:bodyPr>
            <a:lstStyle/>
            <a:p>
              <a:pPr marL="12700" marR="5080" indent="92710">
                <a:lnSpc>
                  <a:spcPct val="100000"/>
                </a:lnSpc>
                <a:spcBef>
                  <a:spcPts val="100"/>
                </a:spcBef>
              </a:pPr>
              <a:r>
                <a:rPr sz="1200" b="1" spc="-10" dirty="0">
                  <a:latin typeface="Trebuchet MS"/>
                  <a:cs typeface="Trebuchet MS"/>
                </a:rPr>
                <a:t>THREAT HUNTING</a:t>
              </a:r>
              <a:endParaRPr sz="1200" dirty="0">
                <a:latin typeface="Trebuchet MS"/>
                <a:cs typeface="Trebuchet MS"/>
              </a:endParaRPr>
            </a:p>
          </p:txBody>
        </p:sp>
        <p:grpSp>
          <p:nvGrpSpPr>
            <p:cNvPr id="14" name="object 14">
              <a:extLst>
                <a:ext uri="{FF2B5EF4-FFF2-40B4-BE49-F238E27FC236}">
                  <a16:creationId xmlns:a16="http://schemas.microsoft.com/office/drawing/2014/main" id="{31B2D480-4859-0CB3-EDC0-DF7B0ED82671}"/>
                </a:ext>
              </a:extLst>
            </p:cNvPr>
            <p:cNvGrpSpPr/>
            <p:nvPr/>
          </p:nvGrpSpPr>
          <p:grpSpPr>
            <a:xfrm>
              <a:off x="1763589" y="3137348"/>
              <a:ext cx="1530985" cy="1520825"/>
              <a:chOff x="1295996" y="1724184"/>
              <a:chExt cx="1530985" cy="1520825"/>
            </a:xfrm>
            <a:grpFill/>
          </p:grpSpPr>
          <p:pic>
            <p:nvPicPr>
              <p:cNvPr id="15" name="object 15">
                <a:extLst>
                  <a:ext uri="{FF2B5EF4-FFF2-40B4-BE49-F238E27FC236}">
                    <a16:creationId xmlns:a16="http://schemas.microsoft.com/office/drawing/2014/main" id="{9AAFB7C1-FE69-9A38-5E4D-B64D549DDFC6}"/>
                  </a:ext>
                </a:extLst>
              </p:cNvPr>
              <p:cNvPicPr/>
              <p:nvPr/>
            </p:nvPicPr>
            <p:blipFill>
              <a:blip r:embed="rId2" cstate="print"/>
              <a:stretch>
                <a:fillRect/>
              </a:stretch>
            </p:blipFill>
            <p:spPr>
              <a:xfrm>
                <a:off x="1295996" y="1983130"/>
                <a:ext cx="226898" cy="226796"/>
              </a:xfrm>
              <a:prstGeom prst="rect">
                <a:avLst/>
              </a:prstGeom>
              <a:grpFill/>
              <a:ln>
                <a:noFill/>
              </a:ln>
            </p:spPr>
          </p:pic>
          <p:sp>
            <p:nvSpPr>
              <p:cNvPr id="16" name="object 16">
                <a:extLst>
                  <a:ext uri="{FF2B5EF4-FFF2-40B4-BE49-F238E27FC236}">
                    <a16:creationId xmlns:a16="http://schemas.microsoft.com/office/drawing/2014/main" id="{CDCD2E82-D1FF-248C-C891-1A8AD6320F19}"/>
                  </a:ext>
                </a:extLst>
              </p:cNvPr>
              <p:cNvSpPr/>
              <p:nvPr/>
            </p:nvSpPr>
            <p:spPr>
              <a:xfrm>
                <a:off x="2572067" y="2199690"/>
                <a:ext cx="254635" cy="234315"/>
              </a:xfrm>
              <a:custGeom>
                <a:avLst/>
                <a:gdLst/>
                <a:ahLst/>
                <a:cxnLst/>
                <a:rect l="l" t="t" r="r" b="b"/>
                <a:pathLst>
                  <a:path w="254635" h="234314">
                    <a:moveTo>
                      <a:pt x="130987" y="161378"/>
                    </a:moveTo>
                    <a:lnTo>
                      <a:pt x="123520" y="161378"/>
                    </a:lnTo>
                    <a:lnTo>
                      <a:pt x="123520" y="169443"/>
                    </a:lnTo>
                    <a:lnTo>
                      <a:pt x="130987" y="169443"/>
                    </a:lnTo>
                    <a:lnTo>
                      <a:pt x="130987" y="161378"/>
                    </a:lnTo>
                    <a:close/>
                  </a:path>
                  <a:path w="254635" h="234314">
                    <a:moveTo>
                      <a:pt x="179451" y="225933"/>
                    </a:moveTo>
                    <a:lnTo>
                      <a:pt x="171996" y="225933"/>
                    </a:lnTo>
                    <a:lnTo>
                      <a:pt x="171996" y="233997"/>
                    </a:lnTo>
                    <a:lnTo>
                      <a:pt x="179451" y="233997"/>
                    </a:lnTo>
                    <a:lnTo>
                      <a:pt x="179451" y="225933"/>
                    </a:lnTo>
                    <a:close/>
                  </a:path>
                  <a:path w="254635" h="234314">
                    <a:moveTo>
                      <a:pt x="254495" y="5435"/>
                    </a:moveTo>
                    <a:lnTo>
                      <a:pt x="249478" y="0"/>
                    </a:lnTo>
                    <a:lnTo>
                      <a:pt x="5003" y="0"/>
                    </a:lnTo>
                    <a:lnTo>
                      <a:pt x="0" y="5435"/>
                    </a:lnTo>
                    <a:lnTo>
                      <a:pt x="0" y="24206"/>
                    </a:lnTo>
                    <a:lnTo>
                      <a:pt x="7454" y="24206"/>
                    </a:lnTo>
                    <a:lnTo>
                      <a:pt x="7454" y="9880"/>
                    </a:lnTo>
                    <a:lnTo>
                      <a:pt x="9118" y="8064"/>
                    </a:lnTo>
                    <a:lnTo>
                      <a:pt x="245364" y="8064"/>
                    </a:lnTo>
                    <a:lnTo>
                      <a:pt x="247040" y="9880"/>
                    </a:lnTo>
                    <a:lnTo>
                      <a:pt x="247040" y="145237"/>
                    </a:lnTo>
                    <a:lnTo>
                      <a:pt x="247040" y="153314"/>
                    </a:lnTo>
                    <a:lnTo>
                      <a:pt x="247040" y="175704"/>
                    </a:lnTo>
                    <a:lnTo>
                      <a:pt x="245364" y="177520"/>
                    </a:lnTo>
                    <a:lnTo>
                      <a:pt x="9118" y="177520"/>
                    </a:lnTo>
                    <a:lnTo>
                      <a:pt x="7454" y="175704"/>
                    </a:lnTo>
                    <a:lnTo>
                      <a:pt x="7454" y="153314"/>
                    </a:lnTo>
                    <a:lnTo>
                      <a:pt x="247040" y="153314"/>
                    </a:lnTo>
                    <a:lnTo>
                      <a:pt x="247040" y="145237"/>
                    </a:lnTo>
                    <a:lnTo>
                      <a:pt x="7454" y="145237"/>
                    </a:lnTo>
                    <a:lnTo>
                      <a:pt x="7454" y="32270"/>
                    </a:lnTo>
                    <a:lnTo>
                      <a:pt x="0" y="32270"/>
                    </a:lnTo>
                    <a:lnTo>
                      <a:pt x="0" y="180162"/>
                    </a:lnTo>
                    <a:lnTo>
                      <a:pt x="5003" y="185585"/>
                    </a:lnTo>
                    <a:lnTo>
                      <a:pt x="115887" y="185585"/>
                    </a:lnTo>
                    <a:lnTo>
                      <a:pt x="114884" y="191897"/>
                    </a:lnTo>
                    <a:lnTo>
                      <a:pt x="112547" y="198526"/>
                    </a:lnTo>
                    <a:lnTo>
                      <a:pt x="108356" y="204787"/>
                    </a:lnTo>
                    <a:lnTo>
                      <a:pt x="102006" y="209791"/>
                    </a:lnTo>
                    <a:lnTo>
                      <a:pt x="53975" y="209791"/>
                    </a:lnTo>
                    <a:lnTo>
                      <a:pt x="48958" y="215214"/>
                    </a:lnTo>
                    <a:lnTo>
                      <a:pt x="48958" y="233997"/>
                    </a:lnTo>
                    <a:lnTo>
                      <a:pt x="164528" y="233997"/>
                    </a:lnTo>
                    <a:lnTo>
                      <a:pt x="164528" y="225933"/>
                    </a:lnTo>
                    <a:lnTo>
                      <a:pt x="56413" y="225933"/>
                    </a:lnTo>
                    <a:lnTo>
                      <a:pt x="56413" y="219671"/>
                    </a:lnTo>
                    <a:lnTo>
                      <a:pt x="58077" y="217855"/>
                    </a:lnTo>
                    <a:lnTo>
                      <a:pt x="196405" y="217855"/>
                    </a:lnTo>
                    <a:lnTo>
                      <a:pt x="198069" y="219671"/>
                    </a:lnTo>
                    <a:lnTo>
                      <a:pt x="198069" y="225933"/>
                    </a:lnTo>
                    <a:lnTo>
                      <a:pt x="186893" y="225933"/>
                    </a:lnTo>
                    <a:lnTo>
                      <a:pt x="186893" y="233997"/>
                    </a:lnTo>
                    <a:lnTo>
                      <a:pt x="205536" y="233997"/>
                    </a:lnTo>
                    <a:lnTo>
                      <a:pt x="205536" y="217855"/>
                    </a:lnTo>
                    <a:lnTo>
                      <a:pt x="205536" y="215214"/>
                    </a:lnTo>
                    <a:lnTo>
                      <a:pt x="200520" y="209791"/>
                    </a:lnTo>
                    <a:lnTo>
                      <a:pt x="152476" y="209791"/>
                    </a:lnTo>
                    <a:lnTo>
                      <a:pt x="146113" y="204787"/>
                    </a:lnTo>
                    <a:lnTo>
                      <a:pt x="141922" y="198526"/>
                    </a:lnTo>
                    <a:lnTo>
                      <a:pt x="140246" y="193751"/>
                    </a:lnTo>
                    <a:lnTo>
                      <a:pt x="140246" y="209791"/>
                    </a:lnTo>
                    <a:lnTo>
                      <a:pt x="114236" y="209791"/>
                    </a:lnTo>
                    <a:lnTo>
                      <a:pt x="117779" y="204787"/>
                    </a:lnTo>
                    <a:lnTo>
                      <a:pt x="120510" y="199034"/>
                    </a:lnTo>
                    <a:lnTo>
                      <a:pt x="122389" y="192608"/>
                    </a:lnTo>
                    <a:lnTo>
                      <a:pt x="123367" y="185585"/>
                    </a:lnTo>
                    <a:lnTo>
                      <a:pt x="131114" y="185585"/>
                    </a:lnTo>
                    <a:lnTo>
                      <a:pt x="140246" y="209791"/>
                    </a:lnTo>
                    <a:lnTo>
                      <a:pt x="140246" y="193751"/>
                    </a:lnTo>
                    <a:lnTo>
                      <a:pt x="139598" y="191897"/>
                    </a:lnTo>
                    <a:lnTo>
                      <a:pt x="138595" y="185585"/>
                    </a:lnTo>
                    <a:lnTo>
                      <a:pt x="249478" y="185585"/>
                    </a:lnTo>
                    <a:lnTo>
                      <a:pt x="254495" y="180162"/>
                    </a:lnTo>
                    <a:lnTo>
                      <a:pt x="254495" y="177520"/>
                    </a:lnTo>
                    <a:lnTo>
                      <a:pt x="254495" y="153314"/>
                    </a:lnTo>
                    <a:lnTo>
                      <a:pt x="254495" y="145237"/>
                    </a:lnTo>
                    <a:lnTo>
                      <a:pt x="254495" y="8064"/>
                    </a:lnTo>
                    <a:lnTo>
                      <a:pt x="254495" y="5435"/>
                    </a:lnTo>
                    <a:close/>
                  </a:path>
                </a:pathLst>
              </a:custGeom>
              <a:grpFill/>
              <a:ln>
                <a:noFill/>
              </a:ln>
            </p:spPr>
            <p:txBody>
              <a:bodyPr wrap="square" lIns="0" tIns="0" rIns="0" bIns="0" rtlCol="0"/>
              <a:lstStyle/>
              <a:p>
                <a:endParaRPr dirty="0"/>
              </a:p>
            </p:txBody>
          </p:sp>
          <p:pic>
            <p:nvPicPr>
              <p:cNvPr id="17" name="object 17">
                <a:extLst>
                  <a:ext uri="{FF2B5EF4-FFF2-40B4-BE49-F238E27FC236}">
                    <a16:creationId xmlns:a16="http://schemas.microsoft.com/office/drawing/2014/main" id="{9CB5821D-71B5-DEE3-3487-E674C2D1B1D6}"/>
                  </a:ext>
                </a:extLst>
              </p:cNvPr>
              <p:cNvPicPr/>
              <p:nvPr/>
            </p:nvPicPr>
            <p:blipFill>
              <a:blip r:embed="rId3" cstate="print"/>
              <a:stretch>
                <a:fillRect/>
              </a:stretch>
            </p:blipFill>
            <p:spPr>
              <a:xfrm>
                <a:off x="2628480" y="2219858"/>
                <a:ext cx="141668" cy="112966"/>
              </a:xfrm>
              <a:prstGeom prst="rect">
                <a:avLst/>
              </a:prstGeom>
              <a:grpFill/>
              <a:ln>
                <a:noFill/>
              </a:ln>
            </p:spPr>
          </p:pic>
          <p:sp>
            <p:nvSpPr>
              <p:cNvPr id="19" name="object 18">
                <a:extLst>
                  <a:ext uri="{FF2B5EF4-FFF2-40B4-BE49-F238E27FC236}">
                    <a16:creationId xmlns:a16="http://schemas.microsoft.com/office/drawing/2014/main" id="{2FF8D2B9-2655-8E1F-2656-BC6CC5CA0A96}"/>
                  </a:ext>
                </a:extLst>
              </p:cNvPr>
              <p:cNvSpPr/>
              <p:nvPr/>
            </p:nvSpPr>
            <p:spPr>
              <a:xfrm>
                <a:off x="2804185" y="2215832"/>
                <a:ext cx="7620" cy="24765"/>
              </a:xfrm>
              <a:custGeom>
                <a:avLst/>
                <a:gdLst/>
                <a:ahLst/>
                <a:cxnLst/>
                <a:rect l="l" t="t" r="r" b="b"/>
                <a:pathLst>
                  <a:path w="7619" h="24764">
                    <a:moveTo>
                      <a:pt x="7467" y="16129"/>
                    </a:moveTo>
                    <a:lnTo>
                      <a:pt x="0" y="16129"/>
                    </a:lnTo>
                    <a:lnTo>
                      <a:pt x="0" y="24193"/>
                    </a:lnTo>
                    <a:lnTo>
                      <a:pt x="7467" y="24193"/>
                    </a:lnTo>
                    <a:lnTo>
                      <a:pt x="7467" y="16129"/>
                    </a:lnTo>
                    <a:close/>
                  </a:path>
                  <a:path w="7619" h="24764">
                    <a:moveTo>
                      <a:pt x="7467" y="0"/>
                    </a:moveTo>
                    <a:lnTo>
                      <a:pt x="0" y="0"/>
                    </a:lnTo>
                    <a:lnTo>
                      <a:pt x="0" y="8064"/>
                    </a:lnTo>
                    <a:lnTo>
                      <a:pt x="7467" y="8064"/>
                    </a:lnTo>
                    <a:lnTo>
                      <a:pt x="7467" y="0"/>
                    </a:lnTo>
                    <a:close/>
                  </a:path>
                </a:pathLst>
              </a:custGeom>
              <a:grpFill/>
              <a:ln>
                <a:noFill/>
              </a:ln>
            </p:spPr>
            <p:txBody>
              <a:bodyPr wrap="square" lIns="0" tIns="0" rIns="0" bIns="0" rtlCol="0"/>
              <a:lstStyle/>
              <a:p>
                <a:endParaRPr dirty="0"/>
              </a:p>
            </p:txBody>
          </p:sp>
          <p:pic>
            <p:nvPicPr>
              <p:cNvPr id="20" name="object 19">
                <a:extLst>
                  <a:ext uri="{FF2B5EF4-FFF2-40B4-BE49-F238E27FC236}">
                    <a16:creationId xmlns:a16="http://schemas.microsoft.com/office/drawing/2014/main" id="{82F54D60-7D13-13D2-E4AE-E2FF393F1AB6}"/>
                  </a:ext>
                </a:extLst>
              </p:cNvPr>
              <p:cNvPicPr/>
              <p:nvPr/>
            </p:nvPicPr>
            <p:blipFill>
              <a:blip r:embed="rId4" cstate="print"/>
              <a:stretch>
                <a:fillRect/>
              </a:stretch>
            </p:blipFill>
            <p:spPr>
              <a:xfrm>
                <a:off x="1565998" y="2893847"/>
                <a:ext cx="229781" cy="227037"/>
              </a:xfrm>
              <a:prstGeom prst="rect">
                <a:avLst/>
              </a:prstGeom>
              <a:grpFill/>
              <a:ln>
                <a:noFill/>
              </a:ln>
            </p:spPr>
          </p:pic>
          <p:pic>
            <p:nvPicPr>
              <p:cNvPr id="21" name="object 20">
                <a:extLst>
                  <a:ext uri="{FF2B5EF4-FFF2-40B4-BE49-F238E27FC236}">
                    <a16:creationId xmlns:a16="http://schemas.microsoft.com/office/drawing/2014/main" id="{1512DF37-1D4E-445A-299D-3F7FAEE64625}"/>
                  </a:ext>
                </a:extLst>
              </p:cNvPr>
              <p:cNvPicPr/>
              <p:nvPr/>
            </p:nvPicPr>
            <p:blipFill>
              <a:blip r:embed="rId5" cstate="print"/>
              <a:stretch>
                <a:fillRect/>
              </a:stretch>
            </p:blipFill>
            <p:spPr>
              <a:xfrm>
                <a:off x="2224811" y="3007233"/>
                <a:ext cx="229514" cy="237604"/>
              </a:xfrm>
              <a:prstGeom prst="rect">
                <a:avLst/>
              </a:prstGeom>
              <a:grpFill/>
              <a:ln>
                <a:noFill/>
              </a:ln>
            </p:spPr>
          </p:pic>
          <p:pic>
            <p:nvPicPr>
              <p:cNvPr id="22" name="object 21">
                <a:extLst>
                  <a:ext uri="{FF2B5EF4-FFF2-40B4-BE49-F238E27FC236}">
                    <a16:creationId xmlns:a16="http://schemas.microsoft.com/office/drawing/2014/main" id="{10EC57EE-60C7-A1A8-D204-D7778515FEEE}"/>
                  </a:ext>
                </a:extLst>
              </p:cNvPr>
              <p:cNvPicPr/>
              <p:nvPr/>
            </p:nvPicPr>
            <p:blipFill>
              <a:blip r:embed="rId6" cstate="print"/>
              <a:stretch>
                <a:fillRect/>
              </a:stretch>
            </p:blipFill>
            <p:spPr>
              <a:xfrm>
                <a:off x="2068437" y="1724184"/>
                <a:ext cx="233374" cy="234066"/>
              </a:xfrm>
              <a:prstGeom prst="rect">
                <a:avLst/>
              </a:prstGeom>
              <a:grpFill/>
              <a:ln>
                <a:noFill/>
              </a:ln>
            </p:spPr>
          </p:pic>
        </p:grpSp>
      </p:grpSp>
    </p:spTree>
    <p:extLst>
      <p:ext uri="{BB962C8B-B14F-4D97-AF65-F5344CB8AC3E}">
        <p14:creationId xmlns:p14="http://schemas.microsoft.com/office/powerpoint/2010/main" val="334070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FFAD8-8111-718C-28AB-4314DCA13338}"/>
            </a:ext>
          </a:extLst>
        </p:cNvPr>
        <p:cNvGrpSpPr/>
        <p:nvPr/>
      </p:nvGrpSpPr>
      <p:grpSpPr>
        <a:xfrm>
          <a:off x="0" y="0"/>
          <a:ext cx="0" cy="0"/>
          <a:chOff x="0" y="0"/>
          <a:chExt cx="0" cy="0"/>
        </a:xfrm>
      </p:grpSpPr>
      <p:sp>
        <p:nvSpPr>
          <p:cNvPr id="18" name="object 3">
            <a:extLst>
              <a:ext uri="{FF2B5EF4-FFF2-40B4-BE49-F238E27FC236}">
                <a16:creationId xmlns:a16="http://schemas.microsoft.com/office/drawing/2014/main" id="{C9840DF5-CEEB-9A05-9FFE-E8AFE57E19A5}"/>
              </a:ext>
            </a:extLst>
          </p:cNvPr>
          <p:cNvSpPr txBox="1">
            <a:spLocks/>
          </p:cNvSpPr>
          <p:nvPr/>
        </p:nvSpPr>
        <p:spPr>
          <a:xfrm>
            <a:off x="1065973" y="342536"/>
            <a:ext cx="3066189" cy="730969"/>
          </a:xfrm>
          <a:prstGeom prst="rect">
            <a:avLst/>
          </a:prstGeom>
        </p:spPr>
        <p:txBody>
          <a:bodyPr vert="horz" wrap="square" lIns="0" tIns="40640" rIns="0" bIns="0" rtlCol="0">
            <a:spAutoFit/>
          </a:bodyPr>
          <a:lstStyle>
            <a:lvl1pPr>
              <a:defRPr sz="1800" b="1" i="0">
                <a:solidFill>
                  <a:schemeClr val="bg1"/>
                </a:solidFill>
                <a:latin typeface="Tahoma"/>
                <a:ea typeface="+mj-ea"/>
                <a:cs typeface="Tahoma"/>
              </a:defRPr>
            </a:lvl1pPr>
          </a:lstStyle>
          <a:p>
            <a:pPr marL="38100" marR="0" lvl="0" indent="0" defTabSz="914400" eaLnBrk="1" fontAlgn="auto" latinLnBrk="0" hangingPunct="1">
              <a:lnSpc>
                <a:spcPct val="100000"/>
              </a:lnSpc>
              <a:spcBef>
                <a:spcPts val="320"/>
              </a:spcBef>
              <a:spcAft>
                <a:spcPts val="0"/>
              </a:spcAft>
              <a:buClrTx/>
              <a:buSzTx/>
              <a:buFontTx/>
              <a:buNone/>
              <a:tabLst/>
              <a:defRPr/>
            </a:pPr>
            <a:r>
              <a:rPr kumimoji="0" lang="en-US" sz="2800" b="1" i="0" u="none" strike="noStrike" kern="0" cap="none" spc="-10" normalizeH="0" baseline="0" noProof="0" dirty="0">
                <a:ln>
                  <a:noFill/>
                </a:ln>
                <a:effectLst/>
                <a:uLnTx/>
                <a:uFillTx/>
                <a:latin typeface="Tahoma"/>
                <a:ea typeface="+mj-ea"/>
                <a:cs typeface="Tahoma"/>
              </a:rPr>
              <a:t>NeoNova</a:t>
            </a:r>
            <a:endParaRPr kumimoji="0" lang="en-US" sz="2400" i="0" u="none" strike="noStrike" kern="0" cap="none" normalizeH="0" baseline="30555" noProof="0" dirty="0">
              <a:ln>
                <a:noFill/>
              </a:ln>
              <a:effectLst/>
              <a:uLnTx/>
              <a:uFillTx/>
              <a:latin typeface="Arial"/>
              <a:ea typeface="+mj-ea"/>
              <a:cs typeface="Arial"/>
            </a:endParaRPr>
          </a:p>
          <a:p>
            <a:pPr marL="12700" algn="ctr">
              <a:lnSpc>
                <a:spcPct val="100000"/>
              </a:lnSpc>
              <a:spcBef>
                <a:spcPts val="100"/>
              </a:spcBef>
            </a:pPr>
            <a:r>
              <a:rPr lang="en-US" sz="1600" b="1" spc="-45" dirty="0">
                <a:solidFill>
                  <a:schemeClr val="bg1"/>
                </a:solidFill>
                <a:latin typeface="Tahoma"/>
                <a:cs typeface="Tahoma"/>
              </a:rPr>
              <a:t>Attack and penetration testing</a:t>
            </a:r>
          </a:p>
        </p:txBody>
      </p:sp>
      <p:sp>
        <p:nvSpPr>
          <p:cNvPr id="28" name="object 9">
            <a:extLst>
              <a:ext uri="{FF2B5EF4-FFF2-40B4-BE49-F238E27FC236}">
                <a16:creationId xmlns:a16="http://schemas.microsoft.com/office/drawing/2014/main" id="{CE43CE8A-09A4-1C55-1A47-EA9FB1ABF3A5}"/>
              </a:ext>
            </a:extLst>
          </p:cNvPr>
          <p:cNvSpPr txBox="1"/>
          <p:nvPr/>
        </p:nvSpPr>
        <p:spPr>
          <a:xfrm>
            <a:off x="5465571" y="1720667"/>
            <a:ext cx="5823603" cy="2219390"/>
          </a:xfrm>
          <a:prstGeom prst="rect">
            <a:avLst/>
          </a:prstGeom>
        </p:spPr>
        <p:txBody>
          <a:bodyPr vert="horz" wrap="square" lIns="0" tIns="12700" rIns="0" bIns="0" rtlCol="0">
            <a:spAutoFit/>
          </a:bodyPr>
          <a:lstStyle/>
          <a:p>
            <a:pPr marL="12700" marR="5080" algn="just">
              <a:lnSpc>
                <a:spcPct val="111100"/>
              </a:lnSpc>
              <a:spcBef>
                <a:spcPts val="100"/>
              </a:spcBef>
            </a:pPr>
            <a:r>
              <a:rPr sz="1400" dirty="0">
                <a:solidFill>
                  <a:schemeClr val="bg1"/>
                </a:solidFill>
                <a:latin typeface="Tahoma"/>
                <a:cs typeface="Tahoma"/>
              </a:rPr>
              <a:t>In</a:t>
            </a:r>
            <a:r>
              <a:rPr sz="1400" spc="165" dirty="0">
                <a:solidFill>
                  <a:schemeClr val="bg1"/>
                </a:solidFill>
                <a:latin typeface="Tahoma"/>
                <a:cs typeface="Tahoma"/>
              </a:rPr>
              <a:t>  </a:t>
            </a:r>
            <a:r>
              <a:rPr sz="1400" dirty="0">
                <a:solidFill>
                  <a:schemeClr val="bg1"/>
                </a:solidFill>
                <a:latin typeface="Tahoma"/>
                <a:cs typeface="Tahoma"/>
              </a:rPr>
              <a:t>compliance</a:t>
            </a:r>
            <a:r>
              <a:rPr sz="1400" spc="170" dirty="0">
                <a:solidFill>
                  <a:schemeClr val="bg1"/>
                </a:solidFill>
                <a:latin typeface="Tahoma"/>
                <a:cs typeface="Tahoma"/>
              </a:rPr>
              <a:t>  </a:t>
            </a:r>
            <a:r>
              <a:rPr sz="1400" dirty="0">
                <a:solidFill>
                  <a:schemeClr val="bg1"/>
                </a:solidFill>
                <a:latin typeface="Tahoma"/>
                <a:cs typeface="Tahoma"/>
              </a:rPr>
              <a:t>with</a:t>
            </a:r>
            <a:r>
              <a:rPr sz="1400" spc="170" dirty="0">
                <a:solidFill>
                  <a:schemeClr val="bg1"/>
                </a:solidFill>
                <a:latin typeface="Tahoma"/>
                <a:cs typeface="Tahoma"/>
              </a:rPr>
              <a:t>  </a:t>
            </a:r>
            <a:r>
              <a:rPr sz="1400" dirty="0">
                <a:solidFill>
                  <a:schemeClr val="bg1"/>
                </a:solidFill>
                <a:latin typeface="Tahoma"/>
                <a:cs typeface="Tahoma"/>
              </a:rPr>
              <a:t>the</a:t>
            </a:r>
            <a:r>
              <a:rPr sz="1400" spc="170" dirty="0">
                <a:solidFill>
                  <a:schemeClr val="bg1"/>
                </a:solidFill>
                <a:latin typeface="Tahoma"/>
                <a:cs typeface="Tahoma"/>
              </a:rPr>
              <a:t>  </a:t>
            </a:r>
            <a:r>
              <a:rPr sz="1400" spc="-10" dirty="0">
                <a:solidFill>
                  <a:schemeClr val="bg1"/>
                </a:solidFill>
                <a:latin typeface="Tahoma"/>
                <a:cs typeface="Tahoma"/>
              </a:rPr>
              <a:t>international </a:t>
            </a:r>
            <a:r>
              <a:rPr sz="1400" dirty="0">
                <a:solidFill>
                  <a:schemeClr val="bg1"/>
                </a:solidFill>
                <a:latin typeface="Tahoma"/>
                <a:cs typeface="Tahoma"/>
              </a:rPr>
              <a:t>standards</a:t>
            </a:r>
            <a:r>
              <a:rPr sz="1400" spc="5" dirty="0">
                <a:solidFill>
                  <a:schemeClr val="bg1"/>
                </a:solidFill>
                <a:latin typeface="Tahoma"/>
                <a:cs typeface="Tahoma"/>
              </a:rPr>
              <a:t> </a:t>
            </a:r>
            <a:r>
              <a:rPr sz="1400" spc="-10" dirty="0">
                <a:solidFill>
                  <a:schemeClr val="bg1"/>
                </a:solidFill>
                <a:latin typeface="Tahoma"/>
                <a:cs typeface="Tahoma"/>
              </a:rPr>
              <a:t>and</a:t>
            </a:r>
            <a:r>
              <a:rPr sz="1400" spc="10" dirty="0">
                <a:solidFill>
                  <a:schemeClr val="bg1"/>
                </a:solidFill>
                <a:latin typeface="Tahoma"/>
                <a:cs typeface="Tahoma"/>
              </a:rPr>
              <a:t> </a:t>
            </a:r>
            <a:r>
              <a:rPr sz="1400" dirty="0">
                <a:solidFill>
                  <a:schemeClr val="bg1"/>
                </a:solidFill>
                <a:latin typeface="Tahoma"/>
                <a:cs typeface="Tahoma"/>
              </a:rPr>
              <a:t>cyber</a:t>
            </a:r>
            <a:r>
              <a:rPr sz="1400" spc="10" dirty="0">
                <a:solidFill>
                  <a:schemeClr val="bg1"/>
                </a:solidFill>
                <a:latin typeface="Tahoma"/>
                <a:cs typeface="Tahoma"/>
              </a:rPr>
              <a:t> </a:t>
            </a:r>
            <a:r>
              <a:rPr sz="1400" dirty="0">
                <a:solidFill>
                  <a:schemeClr val="bg1"/>
                </a:solidFill>
                <a:latin typeface="Tahoma"/>
                <a:cs typeface="Tahoma"/>
              </a:rPr>
              <a:t>security</a:t>
            </a:r>
            <a:r>
              <a:rPr sz="1400" spc="10" dirty="0">
                <a:solidFill>
                  <a:schemeClr val="bg1"/>
                </a:solidFill>
                <a:latin typeface="Tahoma"/>
                <a:cs typeface="Tahoma"/>
              </a:rPr>
              <a:t> </a:t>
            </a:r>
            <a:r>
              <a:rPr sz="1400" spc="-10" dirty="0">
                <a:solidFill>
                  <a:schemeClr val="bg1"/>
                </a:solidFill>
                <a:latin typeface="Tahoma"/>
                <a:cs typeface="Tahoma"/>
              </a:rPr>
              <a:t>frameworks, </a:t>
            </a:r>
            <a:r>
              <a:rPr lang="en-US" sz="1400" dirty="0">
                <a:solidFill>
                  <a:schemeClr val="bg1"/>
                </a:solidFill>
                <a:latin typeface="Tahoma"/>
                <a:cs typeface="Tahoma"/>
              </a:rPr>
              <a:t>NeoNova</a:t>
            </a:r>
            <a:r>
              <a:rPr sz="1400" spc="145" dirty="0">
                <a:solidFill>
                  <a:schemeClr val="bg1"/>
                </a:solidFill>
                <a:latin typeface="Tahoma"/>
                <a:cs typeface="Tahoma"/>
              </a:rPr>
              <a:t> </a:t>
            </a:r>
            <a:r>
              <a:rPr sz="1400" dirty="0">
                <a:solidFill>
                  <a:schemeClr val="bg1"/>
                </a:solidFill>
                <a:latin typeface="Tahoma"/>
                <a:cs typeface="Tahoma"/>
              </a:rPr>
              <a:t>offers</a:t>
            </a:r>
            <a:r>
              <a:rPr sz="1400" spc="145" dirty="0">
                <a:solidFill>
                  <a:schemeClr val="bg1"/>
                </a:solidFill>
                <a:latin typeface="Tahoma"/>
                <a:cs typeface="Tahoma"/>
              </a:rPr>
              <a:t> </a:t>
            </a:r>
            <a:r>
              <a:rPr sz="1400" dirty="0">
                <a:solidFill>
                  <a:schemeClr val="bg1"/>
                </a:solidFill>
                <a:latin typeface="Tahoma"/>
                <a:cs typeface="Tahoma"/>
              </a:rPr>
              <a:t>cyber</a:t>
            </a:r>
            <a:r>
              <a:rPr sz="1400" spc="145" dirty="0">
                <a:solidFill>
                  <a:schemeClr val="bg1"/>
                </a:solidFill>
                <a:latin typeface="Tahoma"/>
                <a:cs typeface="Tahoma"/>
              </a:rPr>
              <a:t> </a:t>
            </a:r>
            <a:r>
              <a:rPr sz="1400" dirty="0">
                <a:solidFill>
                  <a:schemeClr val="bg1"/>
                </a:solidFill>
                <a:latin typeface="Tahoma"/>
                <a:cs typeface="Tahoma"/>
              </a:rPr>
              <a:t>security</a:t>
            </a:r>
            <a:r>
              <a:rPr sz="1400" spc="145" dirty="0">
                <a:solidFill>
                  <a:schemeClr val="bg1"/>
                </a:solidFill>
                <a:latin typeface="Tahoma"/>
                <a:cs typeface="Tahoma"/>
              </a:rPr>
              <a:t> </a:t>
            </a:r>
            <a:r>
              <a:rPr sz="1400" spc="-10" dirty="0">
                <a:solidFill>
                  <a:schemeClr val="bg1"/>
                </a:solidFill>
                <a:latin typeface="Tahoma"/>
                <a:cs typeface="Tahoma"/>
              </a:rPr>
              <a:t>assessment </a:t>
            </a:r>
            <a:r>
              <a:rPr sz="1400" dirty="0">
                <a:solidFill>
                  <a:schemeClr val="bg1"/>
                </a:solidFill>
                <a:latin typeface="Tahoma"/>
                <a:cs typeface="Tahoma"/>
              </a:rPr>
              <a:t>services</a:t>
            </a:r>
            <a:r>
              <a:rPr sz="1400" spc="-5" dirty="0">
                <a:solidFill>
                  <a:schemeClr val="bg1"/>
                </a:solidFill>
                <a:latin typeface="Tahoma"/>
                <a:cs typeface="Tahoma"/>
              </a:rPr>
              <a:t> </a:t>
            </a:r>
            <a:r>
              <a:rPr sz="1400" spc="-20" dirty="0">
                <a:solidFill>
                  <a:schemeClr val="bg1"/>
                </a:solidFill>
                <a:latin typeface="Tahoma"/>
                <a:cs typeface="Tahoma"/>
              </a:rPr>
              <a:t>on</a:t>
            </a:r>
            <a:r>
              <a:rPr sz="1400" dirty="0">
                <a:solidFill>
                  <a:schemeClr val="bg1"/>
                </a:solidFill>
                <a:latin typeface="Tahoma"/>
                <a:cs typeface="Tahoma"/>
              </a:rPr>
              <a:t> every single component of </a:t>
            </a:r>
            <a:r>
              <a:rPr sz="1400" spc="-25" dirty="0">
                <a:solidFill>
                  <a:schemeClr val="bg1"/>
                </a:solidFill>
                <a:latin typeface="Tahoma"/>
                <a:cs typeface="Tahoma"/>
              </a:rPr>
              <a:t>the IT/</a:t>
            </a:r>
            <a:r>
              <a:rPr lang="en-US" sz="1400" spc="-25" dirty="0">
                <a:solidFill>
                  <a:schemeClr val="bg1"/>
                </a:solidFill>
                <a:latin typeface="Tahoma"/>
                <a:cs typeface="Tahoma"/>
              </a:rPr>
              <a:t>OT</a:t>
            </a:r>
            <a:r>
              <a:rPr sz="1400" spc="-25" dirty="0">
                <a:solidFill>
                  <a:schemeClr val="bg1"/>
                </a:solidFill>
                <a:latin typeface="Tahoma"/>
                <a:cs typeface="Tahoma"/>
              </a:rPr>
              <a:t>/IoT</a:t>
            </a:r>
            <a:r>
              <a:rPr sz="1400" spc="90" dirty="0">
                <a:solidFill>
                  <a:schemeClr val="bg1"/>
                </a:solidFill>
                <a:latin typeface="Tahoma"/>
                <a:cs typeface="Tahoma"/>
              </a:rPr>
              <a:t> </a:t>
            </a:r>
            <a:r>
              <a:rPr sz="1400" dirty="0">
                <a:solidFill>
                  <a:schemeClr val="bg1"/>
                </a:solidFill>
                <a:latin typeface="Tahoma"/>
                <a:cs typeface="Tahoma"/>
              </a:rPr>
              <a:t>systems</a:t>
            </a:r>
            <a:r>
              <a:rPr sz="1400" spc="90" dirty="0">
                <a:solidFill>
                  <a:schemeClr val="bg1"/>
                </a:solidFill>
                <a:latin typeface="Tahoma"/>
                <a:cs typeface="Tahoma"/>
              </a:rPr>
              <a:t> </a:t>
            </a:r>
            <a:r>
              <a:rPr sz="1400" dirty="0">
                <a:solidFill>
                  <a:schemeClr val="bg1"/>
                </a:solidFill>
                <a:latin typeface="Tahoma"/>
                <a:cs typeface="Tahoma"/>
              </a:rPr>
              <a:t>and</a:t>
            </a:r>
            <a:r>
              <a:rPr sz="1400" spc="90" dirty="0">
                <a:solidFill>
                  <a:schemeClr val="bg1"/>
                </a:solidFill>
                <a:latin typeface="Tahoma"/>
                <a:cs typeface="Tahoma"/>
              </a:rPr>
              <a:t> </a:t>
            </a:r>
            <a:r>
              <a:rPr sz="1400" dirty="0">
                <a:solidFill>
                  <a:schemeClr val="bg1"/>
                </a:solidFill>
                <a:latin typeface="Tahoma"/>
                <a:cs typeface="Tahoma"/>
              </a:rPr>
              <a:t>gives</a:t>
            </a:r>
            <a:r>
              <a:rPr sz="1400" spc="95" dirty="0">
                <a:solidFill>
                  <a:schemeClr val="bg1"/>
                </a:solidFill>
                <a:latin typeface="Tahoma"/>
                <a:cs typeface="Tahoma"/>
              </a:rPr>
              <a:t> </a:t>
            </a:r>
            <a:r>
              <a:rPr sz="1400" spc="-10" dirty="0">
                <a:solidFill>
                  <a:schemeClr val="bg1"/>
                </a:solidFill>
                <a:latin typeface="Tahoma"/>
                <a:cs typeface="Tahoma"/>
              </a:rPr>
              <a:t>detailed </a:t>
            </a:r>
            <a:r>
              <a:rPr sz="1400" dirty="0">
                <a:solidFill>
                  <a:schemeClr val="bg1"/>
                </a:solidFill>
                <a:latin typeface="Tahoma"/>
                <a:cs typeface="Tahoma"/>
              </a:rPr>
              <a:t>repofis</a:t>
            </a:r>
            <a:r>
              <a:rPr sz="1400" spc="300" dirty="0">
                <a:solidFill>
                  <a:schemeClr val="bg1"/>
                </a:solidFill>
                <a:latin typeface="Tahoma"/>
                <a:cs typeface="Tahoma"/>
              </a:rPr>
              <a:t> </a:t>
            </a:r>
            <a:r>
              <a:rPr sz="1400" dirty="0">
                <a:solidFill>
                  <a:schemeClr val="bg1"/>
                </a:solidFill>
                <a:latin typeface="Tahoma"/>
                <a:cs typeface="Tahoma"/>
              </a:rPr>
              <a:t>on</a:t>
            </a:r>
            <a:r>
              <a:rPr sz="1400" spc="305" dirty="0">
                <a:solidFill>
                  <a:schemeClr val="bg1"/>
                </a:solidFill>
                <a:latin typeface="Tahoma"/>
                <a:cs typeface="Tahoma"/>
              </a:rPr>
              <a:t> </a:t>
            </a:r>
            <a:r>
              <a:rPr sz="1400" dirty="0">
                <a:solidFill>
                  <a:schemeClr val="bg1"/>
                </a:solidFill>
                <a:latin typeface="Tahoma"/>
                <a:cs typeface="Tahoma"/>
              </a:rPr>
              <a:t>discovered</a:t>
            </a:r>
            <a:r>
              <a:rPr sz="1400" spc="300" dirty="0">
                <a:solidFill>
                  <a:schemeClr val="bg1"/>
                </a:solidFill>
                <a:latin typeface="Tahoma"/>
                <a:cs typeface="Tahoma"/>
              </a:rPr>
              <a:t> </a:t>
            </a:r>
            <a:r>
              <a:rPr sz="1400" dirty="0">
                <a:solidFill>
                  <a:schemeClr val="bg1"/>
                </a:solidFill>
                <a:latin typeface="Tahoma"/>
                <a:cs typeface="Tahoma"/>
              </a:rPr>
              <a:t>weak</a:t>
            </a:r>
            <a:r>
              <a:rPr sz="1400" spc="305" dirty="0">
                <a:solidFill>
                  <a:schemeClr val="bg1"/>
                </a:solidFill>
                <a:latin typeface="Tahoma"/>
                <a:cs typeface="Tahoma"/>
              </a:rPr>
              <a:t> </a:t>
            </a:r>
            <a:r>
              <a:rPr sz="1400" dirty="0">
                <a:solidFill>
                  <a:schemeClr val="bg1"/>
                </a:solidFill>
                <a:latin typeface="Tahoma"/>
                <a:cs typeface="Tahoma"/>
              </a:rPr>
              <a:t>points</a:t>
            </a:r>
            <a:r>
              <a:rPr sz="1400" spc="300" dirty="0">
                <a:solidFill>
                  <a:schemeClr val="bg1"/>
                </a:solidFill>
                <a:latin typeface="Tahoma"/>
                <a:cs typeface="Tahoma"/>
              </a:rPr>
              <a:t> </a:t>
            </a:r>
            <a:r>
              <a:rPr sz="1400" spc="-25" dirty="0">
                <a:solidFill>
                  <a:schemeClr val="bg1"/>
                </a:solidFill>
                <a:latin typeface="Tahoma"/>
                <a:cs typeface="Tahoma"/>
              </a:rPr>
              <a:t>and </a:t>
            </a:r>
            <a:r>
              <a:rPr sz="1400" dirty="0">
                <a:solidFill>
                  <a:schemeClr val="bg1"/>
                </a:solidFill>
                <a:latin typeface="Tahoma"/>
                <a:cs typeface="Tahoma"/>
              </a:rPr>
              <a:t>vulnerabilities.</a:t>
            </a:r>
            <a:r>
              <a:rPr sz="1400" spc="325" dirty="0">
                <a:solidFill>
                  <a:schemeClr val="bg1"/>
                </a:solidFill>
                <a:latin typeface="Tahoma"/>
                <a:cs typeface="Tahoma"/>
              </a:rPr>
              <a:t> </a:t>
            </a:r>
            <a:r>
              <a:rPr sz="1400" dirty="0">
                <a:solidFill>
                  <a:schemeClr val="bg1"/>
                </a:solidFill>
                <a:latin typeface="Tahoma"/>
                <a:cs typeface="Tahoma"/>
              </a:rPr>
              <a:t>In</a:t>
            </a:r>
            <a:r>
              <a:rPr sz="1400" spc="330" dirty="0">
                <a:solidFill>
                  <a:schemeClr val="bg1"/>
                </a:solidFill>
                <a:latin typeface="Tahoma"/>
                <a:cs typeface="Tahoma"/>
              </a:rPr>
              <a:t> </a:t>
            </a:r>
            <a:r>
              <a:rPr sz="1400" dirty="0">
                <a:solidFill>
                  <a:schemeClr val="bg1"/>
                </a:solidFill>
                <a:latin typeface="Tahoma"/>
                <a:cs typeface="Tahoma"/>
              </a:rPr>
              <a:t>addition,</a:t>
            </a:r>
            <a:r>
              <a:rPr sz="1400" spc="330" dirty="0">
                <a:solidFill>
                  <a:schemeClr val="bg1"/>
                </a:solidFill>
                <a:latin typeface="Tahoma"/>
                <a:cs typeface="Tahoma"/>
              </a:rPr>
              <a:t> </a:t>
            </a:r>
            <a:r>
              <a:rPr lang="en-US" sz="1400" dirty="0">
                <a:solidFill>
                  <a:schemeClr val="bg1"/>
                </a:solidFill>
                <a:latin typeface="Tahoma"/>
                <a:cs typeface="Tahoma"/>
              </a:rPr>
              <a:t>NeoNova</a:t>
            </a:r>
            <a:r>
              <a:rPr sz="1400" spc="330" dirty="0">
                <a:solidFill>
                  <a:schemeClr val="bg1"/>
                </a:solidFill>
                <a:latin typeface="Tahoma"/>
                <a:cs typeface="Tahoma"/>
              </a:rPr>
              <a:t> </a:t>
            </a:r>
            <a:r>
              <a:rPr sz="1400" spc="-20" dirty="0">
                <a:solidFill>
                  <a:schemeClr val="bg1"/>
                </a:solidFill>
                <a:latin typeface="Tahoma"/>
                <a:cs typeface="Tahoma"/>
              </a:rPr>
              <a:t>also </a:t>
            </a:r>
            <a:r>
              <a:rPr sz="1400" dirty="0">
                <a:solidFill>
                  <a:schemeClr val="bg1"/>
                </a:solidFill>
                <a:latin typeface="Tahoma"/>
                <a:cs typeface="Tahoma"/>
              </a:rPr>
              <a:t>provides</a:t>
            </a:r>
            <a:r>
              <a:rPr sz="1400" spc="459" dirty="0">
                <a:solidFill>
                  <a:schemeClr val="bg1"/>
                </a:solidFill>
                <a:latin typeface="Tahoma"/>
                <a:cs typeface="Tahoma"/>
              </a:rPr>
              <a:t> </a:t>
            </a:r>
            <a:r>
              <a:rPr sz="1400" dirty="0">
                <a:solidFill>
                  <a:schemeClr val="bg1"/>
                </a:solidFill>
                <a:latin typeface="Tahoma"/>
                <a:cs typeface="Tahoma"/>
              </a:rPr>
              <a:t>advisory</a:t>
            </a:r>
            <a:r>
              <a:rPr sz="1400" spc="465" dirty="0">
                <a:solidFill>
                  <a:schemeClr val="bg1"/>
                </a:solidFill>
                <a:latin typeface="Tahoma"/>
                <a:cs typeface="Tahoma"/>
              </a:rPr>
              <a:t> </a:t>
            </a:r>
            <a:r>
              <a:rPr sz="1400" dirty="0">
                <a:solidFill>
                  <a:schemeClr val="bg1"/>
                </a:solidFill>
                <a:latin typeface="Tahoma"/>
                <a:cs typeface="Tahoma"/>
              </a:rPr>
              <a:t>and</a:t>
            </a:r>
            <a:r>
              <a:rPr sz="1400" spc="465" dirty="0">
                <a:solidFill>
                  <a:schemeClr val="bg1"/>
                </a:solidFill>
                <a:latin typeface="Tahoma"/>
                <a:cs typeface="Tahoma"/>
              </a:rPr>
              <a:t> </a:t>
            </a:r>
            <a:r>
              <a:rPr sz="1400" dirty="0">
                <a:solidFill>
                  <a:schemeClr val="bg1"/>
                </a:solidFill>
                <a:latin typeface="Tahoma"/>
                <a:cs typeface="Tahoma"/>
              </a:rPr>
              <a:t>fofiifies</a:t>
            </a:r>
            <a:r>
              <a:rPr sz="1400" spc="465" dirty="0">
                <a:solidFill>
                  <a:schemeClr val="bg1"/>
                </a:solidFill>
                <a:latin typeface="Tahoma"/>
                <a:cs typeface="Tahoma"/>
              </a:rPr>
              <a:t> </a:t>
            </a:r>
            <a:r>
              <a:rPr sz="1400" dirty="0">
                <a:solidFill>
                  <a:schemeClr val="bg1"/>
                </a:solidFill>
                <a:latin typeface="Tahoma"/>
                <a:cs typeface="Tahoma"/>
              </a:rPr>
              <a:t>the</a:t>
            </a:r>
            <a:r>
              <a:rPr sz="1400" spc="459" dirty="0">
                <a:solidFill>
                  <a:schemeClr val="bg1"/>
                </a:solidFill>
                <a:latin typeface="Tahoma"/>
                <a:cs typeface="Tahoma"/>
              </a:rPr>
              <a:t> </a:t>
            </a:r>
            <a:r>
              <a:rPr sz="1400" spc="-120" dirty="0">
                <a:solidFill>
                  <a:schemeClr val="bg1"/>
                </a:solidFill>
                <a:latin typeface="Tahoma"/>
                <a:cs typeface="Tahoma"/>
              </a:rPr>
              <a:t>IT/</a:t>
            </a:r>
            <a:r>
              <a:rPr sz="1400" dirty="0">
                <a:solidFill>
                  <a:schemeClr val="bg1"/>
                </a:solidFill>
                <a:latin typeface="Tahoma"/>
                <a:cs typeface="Tahoma"/>
              </a:rPr>
              <a:t> </a:t>
            </a:r>
            <a:r>
              <a:rPr lang="en-US" sz="1400" dirty="0">
                <a:solidFill>
                  <a:schemeClr val="bg1"/>
                </a:solidFill>
                <a:latin typeface="Tahoma"/>
                <a:cs typeface="Tahoma"/>
              </a:rPr>
              <a:t>OT</a:t>
            </a:r>
            <a:r>
              <a:rPr sz="1400" dirty="0">
                <a:solidFill>
                  <a:schemeClr val="bg1"/>
                </a:solidFill>
                <a:latin typeface="Tahoma"/>
                <a:cs typeface="Tahoma"/>
              </a:rPr>
              <a:t>/IoT</a:t>
            </a:r>
            <a:r>
              <a:rPr sz="1400" spc="-35" dirty="0">
                <a:solidFill>
                  <a:schemeClr val="bg1"/>
                </a:solidFill>
                <a:latin typeface="Tahoma"/>
                <a:cs typeface="Tahoma"/>
              </a:rPr>
              <a:t> </a:t>
            </a:r>
            <a:r>
              <a:rPr sz="1400" spc="-10" dirty="0">
                <a:solidFill>
                  <a:schemeClr val="bg1"/>
                </a:solidFill>
                <a:latin typeface="Tahoma"/>
                <a:cs typeface="Tahoma"/>
              </a:rPr>
              <a:t>systems.</a:t>
            </a:r>
            <a:endParaRPr sz="1400" dirty="0">
              <a:solidFill>
                <a:schemeClr val="bg1"/>
              </a:solidFill>
              <a:latin typeface="Tahoma"/>
              <a:cs typeface="Tahoma"/>
            </a:endParaRPr>
          </a:p>
          <a:p>
            <a:pPr marL="12700" marR="5080" algn="just">
              <a:lnSpc>
                <a:spcPct val="111100"/>
              </a:lnSpc>
              <a:spcBef>
                <a:spcPts val="565"/>
              </a:spcBef>
            </a:pPr>
            <a:r>
              <a:rPr sz="1400" dirty="0">
                <a:solidFill>
                  <a:schemeClr val="bg1"/>
                </a:solidFill>
                <a:latin typeface="Tahoma"/>
                <a:cs typeface="Tahoma"/>
              </a:rPr>
              <a:t>The</a:t>
            </a:r>
            <a:r>
              <a:rPr sz="1400" spc="270" dirty="0">
                <a:solidFill>
                  <a:schemeClr val="bg1"/>
                </a:solidFill>
                <a:latin typeface="Tahoma"/>
                <a:cs typeface="Tahoma"/>
              </a:rPr>
              <a:t> </a:t>
            </a:r>
            <a:r>
              <a:rPr sz="1400" dirty="0">
                <a:solidFill>
                  <a:schemeClr val="bg1"/>
                </a:solidFill>
                <a:latin typeface="Tahoma"/>
                <a:cs typeface="Tahoma"/>
              </a:rPr>
              <a:t>level</a:t>
            </a:r>
            <a:r>
              <a:rPr sz="1400" spc="275" dirty="0">
                <a:solidFill>
                  <a:schemeClr val="bg1"/>
                </a:solidFill>
                <a:latin typeface="Tahoma"/>
                <a:cs typeface="Tahoma"/>
              </a:rPr>
              <a:t> </a:t>
            </a:r>
            <a:r>
              <a:rPr sz="1400" dirty="0">
                <a:solidFill>
                  <a:schemeClr val="bg1"/>
                </a:solidFill>
                <a:latin typeface="Tahoma"/>
                <a:cs typeface="Tahoma"/>
              </a:rPr>
              <a:t>of</a:t>
            </a:r>
            <a:r>
              <a:rPr sz="1400" spc="270" dirty="0">
                <a:solidFill>
                  <a:schemeClr val="bg1"/>
                </a:solidFill>
                <a:latin typeface="Tahoma"/>
                <a:cs typeface="Tahoma"/>
              </a:rPr>
              <a:t> </a:t>
            </a:r>
            <a:r>
              <a:rPr sz="1400" dirty="0">
                <a:solidFill>
                  <a:schemeClr val="bg1"/>
                </a:solidFill>
                <a:latin typeface="Tahoma"/>
                <a:cs typeface="Tahoma"/>
              </a:rPr>
              <a:t>vulnerabilities</a:t>
            </a:r>
            <a:r>
              <a:rPr sz="1400" spc="275" dirty="0">
                <a:solidFill>
                  <a:schemeClr val="bg1"/>
                </a:solidFill>
                <a:latin typeface="Tahoma"/>
                <a:cs typeface="Tahoma"/>
              </a:rPr>
              <a:t> </a:t>
            </a:r>
            <a:r>
              <a:rPr sz="1400" dirty="0">
                <a:solidFill>
                  <a:schemeClr val="bg1"/>
                </a:solidFill>
                <a:latin typeface="Tahoma"/>
                <a:cs typeface="Tahoma"/>
              </a:rPr>
              <a:t>is</a:t>
            </a:r>
            <a:r>
              <a:rPr sz="1400" spc="270" dirty="0">
                <a:solidFill>
                  <a:schemeClr val="bg1"/>
                </a:solidFill>
                <a:latin typeface="Tahoma"/>
                <a:cs typeface="Tahoma"/>
              </a:rPr>
              <a:t> </a:t>
            </a:r>
            <a:r>
              <a:rPr sz="1400" spc="-10" dirty="0">
                <a:solidFill>
                  <a:schemeClr val="bg1"/>
                </a:solidFill>
                <a:latin typeface="Tahoma"/>
                <a:cs typeface="Tahoma"/>
              </a:rPr>
              <a:t>evaluated </a:t>
            </a:r>
            <a:r>
              <a:rPr sz="1400" dirty="0">
                <a:solidFill>
                  <a:schemeClr val="bg1"/>
                </a:solidFill>
                <a:latin typeface="Tahoma"/>
                <a:cs typeface="Tahoma"/>
              </a:rPr>
              <a:t>based</a:t>
            </a:r>
            <a:r>
              <a:rPr sz="1400" spc="-10" dirty="0">
                <a:solidFill>
                  <a:schemeClr val="bg1"/>
                </a:solidFill>
                <a:latin typeface="Tahoma"/>
                <a:cs typeface="Tahoma"/>
              </a:rPr>
              <a:t> </a:t>
            </a:r>
            <a:r>
              <a:rPr sz="1400" spc="-30" dirty="0">
                <a:solidFill>
                  <a:schemeClr val="bg1"/>
                </a:solidFill>
                <a:latin typeface="Tahoma"/>
                <a:cs typeface="Tahoma"/>
              </a:rPr>
              <a:t>on</a:t>
            </a:r>
            <a:r>
              <a:rPr sz="1400" spc="-5" dirty="0">
                <a:solidFill>
                  <a:schemeClr val="bg1"/>
                </a:solidFill>
                <a:latin typeface="Tahoma"/>
                <a:cs typeface="Tahoma"/>
              </a:rPr>
              <a:t> </a:t>
            </a:r>
            <a:r>
              <a:rPr sz="1400" dirty="0">
                <a:solidFill>
                  <a:schemeClr val="bg1"/>
                </a:solidFill>
                <a:latin typeface="Tahoma"/>
                <a:cs typeface="Tahoma"/>
              </a:rPr>
              <a:t>factors</a:t>
            </a:r>
            <a:r>
              <a:rPr sz="1400" spc="-5" dirty="0">
                <a:solidFill>
                  <a:schemeClr val="bg1"/>
                </a:solidFill>
                <a:latin typeface="Tahoma"/>
                <a:cs typeface="Tahoma"/>
              </a:rPr>
              <a:t> </a:t>
            </a:r>
            <a:r>
              <a:rPr sz="1400" dirty="0">
                <a:solidFill>
                  <a:schemeClr val="bg1"/>
                </a:solidFill>
                <a:latin typeface="Tahoma"/>
                <a:cs typeface="Tahoma"/>
              </a:rPr>
              <a:t>such</a:t>
            </a:r>
            <a:r>
              <a:rPr sz="1400" spc="-5" dirty="0">
                <a:solidFill>
                  <a:schemeClr val="bg1"/>
                </a:solidFill>
                <a:latin typeface="Tahoma"/>
                <a:cs typeface="Tahoma"/>
              </a:rPr>
              <a:t> </a:t>
            </a:r>
            <a:r>
              <a:rPr sz="1400" spc="-50" dirty="0">
                <a:solidFill>
                  <a:schemeClr val="bg1"/>
                </a:solidFill>
                <a:latin typeface="Tahoma"/>
                <a:cs typeface="Tahoma"/>
              </a:rPr>
              <a:t>as</a:t>
            </a:r>
            <a:r>
              <a:rPr sz="1400" spc="-10" dirty="0">
                <a:solidFill>
                  <a:schemeClr val="bg1"/>
                </a:solidFill>
                <a:latin typeface="Tahoma"/>
                <a:cs typeface="Tahoma"/>
              </a:rPr>
              <a:t> </a:t>
            </a:r>
            <a:r>
              <a:rPr sz="1400" dirty="0">
                <a:solidFill>
                  <a:schemeClr val="bg1"/>
                </a:solidFill>
                <a:latin typeface="Tahoma"/>
                <a:cs typeface="Tahoma"/>
              </a:rPr>
              <a:t>technical</a:t>
            </a:r>
            <a:r>
              <a:rPr sz="1400" spc="-5" dirty="0">
                <a:solidFill>
                  <a:schemeClr val="bg1"/>
                </a:solidFill>
                <a:latin typeface="Tahoma"/>
                <a:cs typeface="Tahoma"/>
              </a:rPr>
              <a:t> </a:t>
            </a:r>
            <a:r>
              <a:rPr sz="1400" spc="-10" dirty="0">
                <a:solidFill>
                  <a:schemeClr val="bg1"/>
                </a:solidFill>
                <a:latin typeface="Tahoma"/>
                <a:cs typeface="Tahoma"/>
              </a:rPr>
              <a:t>factors, </a:t>
            </a:r>
            <a:r>
              <a:rPr sz="1400" dirty="0">
                <a:solidFill>
                  <a:schemeClr val="bg1"/>
                </a:solidFill>
                <a:latin typeface="Tahoma"/>
                <a:cs typeface="Tahoma"/>
              </a:rPr>
              <a:t>ability</a:t>
            </a:r>
            <a:r>
              <a:rPr sz="1400" spc="370" dirty="0">
                <a:solidFill>
                  <a:schemeClr val="bg1"/>
                </a:solidFill>
                <a:latin typeface="Tahoma"/>
                <a:cs typeface="Tahoma"/>
              </a:rPr>
              <a:t> </a:t>
            </a:r>
            <a:r>
              <a:rPr sz="1400" dirty="0">
                <a:solidFill>
                  <a:schemeClr val="bg1"/>
                </a:solidFill>
                <a:latin typeface="Tahoma"/>
                <a:cs typeface="Tahoma"/>
              </a:rPr>
              <a:t>to</a:t>
            </a:r>
            <a:r>
              <a:rPr sz="1400" spc="375" dirty="0">
                <a:solidFill>
                  <a:schemeClr val="bg1"/>
                </a:solidFill>
                <a:latin typeface="Tahoma"/>
                <a:cs typeface="Tahoma"/>
              </a:rPr>
              <a:t> </a:t>
            </a:r>
            <a:r>
              <a:rPr sz="1400" dirty="0">
                <a:solidFill>
                  <a:schemeClr val="bg1"/>
                </a:solidFill>
                <a:latin typeface="Tahoma"/>
                <a:cs typeface="Tahoma"/>
              </a:rPr>
              <a:t>exploit</a:t>
            </a:r>
            <a:r>
              <a:rPr sz="1400" spc="375" dirty="0">
                <a:solidFill>
                  <a:schemeClr val="bg1"/>
                </a:solidFill>
                <a:latin typeface="Tahoma"/>
                <a:cs typeface="Tahoma"/>
              </a:rPr>
              <a:t> </a:t>
            </a:r>
            <a:r>
              <a:rPr sz="1400" dirty="0">
                <a:solidFill>
                  <a:schemeClr val="bg1"/>
                </a:solidFill>
                <a:latin typeface="Tahoma"/>
                <a:cs typeface="Tahoma"/>
              </a:rPr>
              <a:t>and</a:t>
            </a:r>
            <a:r>
              <a:rPr sz="1400" spc="375" dirty="0">
                <a:solidFill>
                  <a:schemeClr val="bg1"/>
                </a:solidFill>
                <a:latin typeface="Tahoma"/>
                <a:cs typeface="Tahoma"/>
              </a:rPr>
              <a:t> </a:t>
            </a:r>
            <a:r>
              <a:rPr sz="1400" dirty="0">
                <a:solidFill>
                  <a:schemeClr val="bg1"/>
                </a:solidFill>
                <a:latin typeface="Tahoma"/>
                <a:cs typeface="Tahoma"/>
              </a:rPr>
              <a:t>business</a:t>
            </a:r>
            <a:r>
              <a:rPr sz="1400" spc="370" dirty="0">
                <a:solidFill>
                  <a:schemeClr val="bg1"/>
                </a:solidFill>
                <a:latin typeface="Tahoma"/>
                <a:cs typeface="Tahoma"/>
              </a:rPr>
              <a:t> </a:t>
            </a:r>
            <a:r>
              <a:rPr sz="1400" spc="-10" dirty="0">
                <a:solidFill>
                  <a:schemeClr val="bg1"/>
                </a:solidFill>
                <a:latin typeface="Tahoma"/>
                <a:cs typeface="Tahoma"/>
              </a:rPr>
              <a:t>activity </a:t>
            </a:r>
            <a:r>
              <a:rPr sz="1400" dirty="0">
                <a:solidFill>
                  <a:schemeClr val="bg1"/>
                </a:solidFill>
                <a:latin typeface="Tahoma"/>
                <a:cs typeface="Tahoma"/>
              </a:rPr>
              <a:t>impact.</a:t>
            </a:r>
            <a:r>
              <a:rPr sz="1400" spc="220" dirty="0">
                <a:solidFill>
                  <a:schemeClr val="bg1"/>
                </a:solidFill>
                <a:latin typeface="Tahoma"/>
                <a:cs typeface="Tahoma"/>
              </a:rPr>
              <a:t> </a:t>
            </a:r>
            <a:r>
              <a:rPr sz="1400" dirty="0">
                <a:solidFill>
                  <a:schemeClr val="bg1"/>
                </a:solidFill>
                <a:latin typeface="Tahoma"/>
                <a:cs typeface="Tahoma"/>
              </a:rPr>
              <a:t>Moreover,</a:t>
            </a:r>
            <a:r>
              <a:rPr sz="1400" spc="220" dirty="0">
                <a:solidFill>
                  <a:schemeClr val="bg1"/>
                </a:solidFill>
                <a:latin typeface="Tahoma"/>
                <a:cs typeface="Tahoma"/>
              </a:rPr>
              <a:t> </a:t>
            </a:r>
            <a:r>
              <a:rPr sz="1400" dirty="0">
                <a:solidFill>
                  <a:schemeClr val="bg1"/>
                </a:solidFill>
                <a:latin typeface="Tahoma"/>
                <a:cs typeface="Tahoma"/>
              </a:rPr>
              <a:t>we</a:t>
            </a:r>
            <a:r>
              <a:rPr sz="1400" spc="220" dirty="0">
                <a:solidFill>
                  <a:schemeClr val="bg1"/>
                </a:solidFill>
                <a:latin typeface="Tahoma"/>
                <a:cs typeface="Tahoma"/>
              </a:rPr>
              <a:t> </a:t>
            </a:r>
            <a:r>
              <a:rPr sz="1400" dirty="0">
                <a:solidFill>
                  <a:schemeClr val="bg1"/>
                </a:solidFill>
                <a:latin typeface="Tahoma"/>
                <a:cs typeface="Tahoma"/>
              </a:rPr>
              <a:t>also</a:t>
            </a:r>
            <a:r>
              <a:rPr sz="1400" spc="220" dirty="0">
                <a:solidFill>
                  <a:schemeClr val="bg1"/>
                </a:solidFill>
                <a:latin typeface="Tahoma"/>
                <a:cs typeface="Tahoma"/>
              </a:rPr>
              <a:t> </a:t>
            </a:r>
            <a:r>
              <a:rPr sz="1400" dirty="0">
                <a:solidFill>
                  <a:schemeClr val="bg1"/>
                </a:solidFill>
                <a:latin typeface="Tahoma"/>
                <a:cs typeface="Tahoma"/>
              </a:rPr>
              <a:t>consider</a:t>
            </a:r>
            <a:r>
              <a:rPr sz="1400" spc="220" dirty="0">
                <a:solidFill>
                  <a:schemeClr val="bg1"/>
                </a:solidFill>
                <a:latin typeface="Tahoma"/>
                <a:cs typeface="Tahoma"/>
              </a:rPr>
              <a:t> </a:t>
            </a:r>
            <a:r>
              <a:rPr sz="1400" spc="-25" dirty="0">
                <a:solidFill>
                  <a:schemeClr val="bg1"/>
                </a:solidFill>
                <a:latin typeface="Tahoma"/>
                <a:cs typeface="Tahoma"/>
              </a:rPr>
              <a:t>the </a:t>
            </a:r>
            <a:r>
              <a:rPr sz="1400" dirty="0">
                <a:solidFill>
                  <a:schemeClr val="bg1"/>
                </a:solidFill>
                <a:latin typeface="Tahoma"/>
                <a:cs typeface="Tahoma"/>
              </a:rPr>
              <a:t>characteristics</a:t>
            </a:r>
            <a:r>
              <a:rPr sz="1400" spc="455" dirty="0">
                <a:solidFill>
                  <a:schemeClr val="bg1"/>
                </a:solidFill>
                <a:latin typeface="Tahoma"/>
                <a:cs typeface="Tahoma"/>
              </a:rPr>
              <a:t> </a:t>
            </a:r>
            <a:r>
              <a:rPr sz="1400" dirty="0">
                <a:solidFill>
                  <a:schemeClr val="bg1"/>
                </a:solidFill>
                <a:latin typeface="Tahoma"/>
                <a:cs typeface="Tahoma"/>
              </a:rPr>
              <a:t>of</a:t>
            </a:r>
            <a:r>
              <a:rPr sz="1400" spc="459" dirty="0">
                <a:solidFill>
                  <a:schemeClr val="bg1"/>
                </a:solidFill>
                <a:latin typeface="Tahoma"/>
                <a:cs typeface="Tahoma"/>
              </a:rPr>
              <a:t> </a:t>
            </a:r>
            <a:r>
              <a:rPr sz="1400" dirty="0">
                <a:solidFill>
                  <a:schemeClr val="bg1"/>
                </a:solidFill>
                <a:latin typeface="Tahoma"/>
                <a:cs typeface="Tahoma"/>
              </a:rPr>
              <a:t>your</a:t>
            </a:r>
            <a:r>
              <a:rPr sz="1400" spc="455" dirty="0">
                <a:solidFill>
                  <a:schemeClr val="bg1"/>
                </a:solidFill>
                <a:latin typeface="Tahoma"/>
                <a:cs typeface="Tahoma"/>
              </a:rPr>
              <a:t> </a:t>
            </a:r>
            <a:r>
              <a:rPr sz="1400" dirty="0">
                <a:solidFill>
                  <a:schemeClr val="bg1"/>
                </a:solidFill>
                <a:latin typeface="Tahoma"/>
                <a:cs typeface="Tahoma"/>
              </a:rPr>
              <a:t>organization</a:t>
            </a:r>
            <a:r>
              <a:rPr sz="1400" spc="459" dirty="0">
                <a:solidFill>
                  <a:schemeClr val="bg1"/>
                </a:solidFill>
                <a:latin typeface="Tahoma"/>
                <a:cs typeface="Tahoma"/>
              </a:rPr>
              <a:t> </a:t>
            </a:r>
            <a:r>
              <a:rPr sz="1400" spc="-25" dirty="0">
                <a:solidFill>
                  <a:schemeClr val="bg1"/>
                </a:solidFill>
                <a:latin typeface="Tahoma"/>
                <a:cs typeface="Tahoma"/>
              </a:rPr>
              <a:t>to </a:t>
            </a:r>
            <a:r>
              <a:rPr sz="1400" spc="10" dirty="0">
                <a:solidFill>
                  <a:schemeClr val="bg1"/>
                </a:solidFill>
                <a:latin typeface="Tahoma"/>
                <a:cs typeface="Tahoma"/>
              </a:rPr>
              <a:t>recommend</a:t>
            </a:r>
            <a:r>
              <a:rPr sz="1400" dirty="0">
                <a:solidFill>
                  <a:schemeClr val="bg1"/>
                </a:solidFill>
                <a:latin typeface="Tahoma"/>
                <a:cs typeface="Tahoma"/>
              </a:rPr>
              <a:t> </a:t>
            </a:r>
            <a:r>
              <a:rPr sz="1400" spc="10" dirty="0">
                <a:solidFill>
                  <a:schemeClr val="bg1"/>
                </a:solidFill>
                <a:latin typeface="Tahoma"/>
                <a:cs typeface="Tahoma"/>
              </a:rPr>
              <a:t>the</a:t>
            </a:r>
            <a:r>
              <a:rPr sz="1400" spc="5" dirty="0">
                <a:solidFill>
                  <a:schemeClr val="bg1"/>
                </a:solidFill>
                <a:latin typeface="Tahoma"/>
                <a:cs typeface="Tahoma"/>
              </a:rPr>
              <a:t> </a:t>
            </a:r>
            <a:r>
              <a:rPr sz="1400" spc="10" dirty="0">
                <a:solidFill>
                  <a:schemeClr val="bg1"/>
                </a:solidFill>
                <a:latin typeface="Tahoma"/>
                <a:cs typeface="Tahoma"/>
              </a:rPr>
              <a:t>most</a:t>
            </a:r>
            <a:r>
              <a:rPr sz="1400" dirty="0">
                <a:solidFill>
                  <a:schemeClr val="bg1"/>
                </a:solidFill>
                <a:latin typeface="Tahoma"/>
                <a:cs typeface="Tahoma"/>
              </a:rPr>
              <a:t> </a:t>
            </a:r>
            <a:r>
              <a:rPr sz="1400" spc="10" dirty="0">
                <a:solidFill>
                  <a:schemeClr val="bg1"/>
                </a:solidFill>
                <a:latin typeface="Tahoma"/>
                <a:cs typeface="Tahoma"/>
              </a:rPr>
              <a:t>suitable</a:t>
            </a:r>
            <a:r>
              <a:rPr sz="1400" spc="5" dirty="0">
                <a:solidFill>
                  <a:schemeClr val="bg1"/>
                </a:solidFill>
                <a:latin typeface="Tahoma"/>
                <a:cs typeface="Tahoma"/>
              </a:rPr>
              <a:t> </a:t>
            </a:r>
            <a:r>
              <a:rPr sz="1400" spc="-10" dirty="0">
                <a:solidFill>
                  <a:schemeClr val="bg1"/>
                </a:solidFill>
                <a:latin typeface="Tahoma"/>
                <a:cs typeface="Tahoma"/>
              </a:rPr>
              <a:t>solutions.</a:t>
            </a:r>
            <a:endParaRPr sz="1400" dirty="0">
              <a:solidFill>
                <a:schemeClr val="bg1"/>
              </a:solidFill>
              <a:latin typeface="Tahoma"/>
              <a:cs typeface="Tahoma"/>
            </a:endParaRPr>
          </a:p>
        </p:txBody>
      </p:sp>
      <p:grpSp>
        <p:nvGrpSpPr>
          <p:cNvPr id="44" name="Group 43">
            <a:extLst>
              <a:ext uri="{FF2B5EF4-FFF2-40B4-BE49-F238E27FC236}">
                <a16:creationId xmlns:a16="http://schemas.microsoft.com/office/drawing/2014/main" id="{B13A1343-0F6A-B295-86EF-3A7367178609}"/>
              </a:ext>
            </a:extLst>
          </p:cNvPr>
          <p:cNvGrpSpPr/>
          <p:nvPr/>
        </p:nvGrpSpPr>
        <p:grpSpPr>
          <a:xfrm>
            <a:off x="5465571" y="4499052"/>
            <a:ext cx="5183138" cy="503343"/>
            <a:chOff x="2901823" y="3953249"/>
            <a:chExt cx="3968864" cy="503343"/>
          </a:xfrm>
        </p:grpSpPr>
        <p:sp>
          <p:nvSpPr>
            <p:cNvPr id="32" name="object 13">
              <a:extLst>
                <a:ext uri="{FF2B5EF4-FFF2-40B4-BE49-F238E27FC236}">
                  <a16:creationId xmlns:a16="http://schemas.microsoft.com/office/drawing/2014/main" id="{A834BECF-9E37-BAE3-CE47-CB3C58A90DE6}"/>
                </a:ext>
              </a:extLst>
            </p:cNvPr>
            <p:cNvSpPr txBox="1"/>
            <p:nvPr/>
          </p:nvSpPr>
          <p:spPr>
            <a:xfrm>
              <a:off x="3155302" y="3953249"/>
              <a:ext cx="3715385" cy="503343"/>
            </a:xfrm>
            <a:prstGeom prst="rect">
              <a:avLst/>
            </a:prstGeom>
          </p:spPr>
          <p:txBody>
            <a:bodyPr vert="horz" wrap="square" lIns="0" tIns="86995" rIns="0" bIns="0" rtlCol="0">
              <a:spAutoFit/>
            </a:bodyPr>
            <a:lstStyle/>
            <a:p>
              <a:pPr marL="12700">
                <a:lnSpc>
                  <a:spcPct val="100000"/>
                </a:lnSpc>
                <a:spcBef>
                  <a:spcPts val="685"/>
                </a:spcBef>
              </a:pPr>
              <a:r>
                <a:rPr sz="1100" b="1" spc="-70" dirty="0">
                  <a:solidFill>
                    <a:srgbClr val="FFFFFF"/>
                  </a:solidFill>
                  <a:latin typeface="Tahoma"/>
                  <a:cs typeface="Tahoma"/>
                </a:rPr>
                <a:t>ASSESSING </a:t>
              </a:r>
              <a:r>
                <a:rPr sz="1100" b="1" spc="-35" dirty="0">
                  <a:solidFill>
                    <a:srgbClr val="FFFFFF"/>
                  </a:solidFill>
                  <a:latin typeface="Tahoma"/>
                  <a:cs typeface="Tahoma"/>
                </a:rPr>
                <a:t>AND</a:t>
              </a:r>
              <a:r>
                <a:rPr sz="1100" b="1" spc="-70" dirty="0">
                  <a:solidFill>
                    <a:srgbClr val="FFFFFF"/>
                  </a:solidFill>
                  <a:latin typeface="Tahoma"/>
                  <a:cs typeface="Tahoma"/>
                </a:rPr>
                <a:t> REPORTING</a:t>
              </a:r>
              <a:r>
                <a:rPr sz="1100" b="1" spc="-65" dirty="0">
                  <a:solidFill>
                    <a:srgbClr val="FFFFFF"/>
                  </a:solidFill>
                  <a:latin typeface="Tahoma"/>
                  <a:cs typeface="Tahoma"/>
                </a:rPr>
                <a:t> </a:t>
              </a:r>
              <a:r>
                <a:rPr sz="1100" b="1" dirty="0">
                  <a:solidFill>
                    <a:srgbClr val="FFFFFF"/>
                  </a:solidFill>
                  <a:latin typeface="Tahoma"/>
                  <a:cs typeface="Tahoma"/>
                </a:rPr>
                <a:t>ON</a:t>
              </a:r>
              <a:r>
                <a:rPr sz="1100" b="1" spc="-70" dirty="0">
                  <a:solidFill>
                    <a:srgbClr val="FFFFFF"/>
                  </a:solidFill>
                  <a:latin typeface="Tahoma"/>
                  <a:cs typeface="Tahoma"/>
                </a:rPr>
                <a:t> </a:t>
              </a:r>
              <a:r>
                <a:rPr sz="1100" b="1" spc="-45" dirty="0">
                  <a:solidFill>
                    <a:srgbClr val="FFFFFF"/>
                  </a:solidFill>
                  <a:latin typeface="Tahoma"/>
                  <a:cs typeface="Tahoma"/>
                </a:rPr>
                <a:t>WEAK</a:t>
              </a:r>
              <a:r>
                <a:rPr sz="1100" b="1" spc="-70" dirty="0">
                  <a:solidFill>
                    <a:srgbClr val="FFFFFF"/>
                  </a:solidFill>
                  <a:latin typeface="Tahoma"/>
                  <a:cs typeface="Tahoma"/>
                </a:rPr>
                <a:t> </a:t>
              </a:r>
              <a:r>
                <a:rPr sz="1100" b="1" spc="-75" dirty="0">
                  <a:solidFill>
                    <a:srgbClr val="FFFFFF"/>
                  </a:solidFill>
                  <a:latin typeface="Tahoma"/>
                  <a:cs typeface="Tahoma"/>
                </a:rPr>
                <a:t>POINTS</a:t>
              </a:r>
              <a:r>
                <a:rPr sz="1100" b="1" spc="-65" dirty="0">
                  <a:solidFill>
                    <a:srgbClr val="FFFFFF"/>
                  </a:solidFill>
                  <a:latin typeface="Tahoma"/>
                  <a:cs typeface="Tahoma"/>
                </a:rPr>
                <a:t> </a:t>
              </a:r>
              <a:r>
                <a:rPr sz="1100" b="1" spc="-35" dirty="0">
                  <a:solidFill>
                    <a:srgbClr val="FFFFFF"/>
                  </a:solidFill>
                  <a:latin typeface="Tahoma"/>
                  <a:cs typeface="Tahoma"/>
                </a:rPr>
                <a:t>AND</a:t>
              </a:r>
              <a:r>
                <a:rPr sz="1100" b="1" spc="-70" dirty="0">
                  <a:solidFill>
                    <a:srgbClr val="FFFFFF"/>
                  </a:solidFill>
                  <a:latin typeface="Tahoma"/>
                  <a:cs typeface="Tahoma"/>
                </a:rPr>
                <a:t> </a:t>
              </a:r>
              <a:r>
                <a:rPr sz="1100" b="1" spc="-65" dirty="0">
                  <a:solidFill>
                    <a:srgbClr val="FFFFFF"/>
                  </a:solidFill>
                  <a:latin typeface="Tahoma"/>
                  <a:cs typeface="Tahoma"/>
                </a:rPr>
                <a:t>VULNERABILITIES</a:t>
              </a:r>
              <a:endParaRPr sz="1100" dirty="0">
                <a:latin typeface="Tahoma"/>
                <a:cs typeface="Tahoma"/>
              </a:endParaRPr>
            </a:p>
            <a:p>
              <a:pPr marL="12700">
                <a:lnSpc>
                  <a:spcPct val="100000"/>
                </a:lnSpc>
                <a:spcBef>
                  <a:spcPts val="585"/>
                </a:spcBef>
              </a:pPr>
              <a:r>
                <a:rPr sz="1100" b="1" spc="-80" dirty="0">
                  <a:solidFill>
                    <a:srgbClr val="FFFFFF"/>
                  </a:solidFill>
                  <a:latin typeface="Tahoma"/>
                  <a:cs typeface="Tahoma"/>
                </a:rPr>
                <a:t>PROVIDING</a:t>
              </a:r>
              <a:r>
                <a:rPr sz="1100" b="1" spc="-55" dirty="0">
                  <a:solidFill>
                    <a:srgbClr val="FFFFFF"/>
                  </a:solidFill>
                  <a:latin typeface="Tahoma"/>
                  <a:cs typeface="Tahoma"/>
                </a:rPr>
                <a:t> </a:t>
              </a:r>
              <a:r>
                <a:rPr sz="1100" b="1" spc="-70" dirty="0">
                  <a:solidFill>
                    <a:srgbClr val="FFFFFF"/>
                  </a:solidFill>
                  <a:latin typeface="Tahoma"/>
                  <a:cs typeface="Tahoma"/>
                </a:rPr>
                <a:t>ADVISORY</a:t>
              </a:r>
              <a:r>
                <a:rPr sz="1100" b="1" spc="-50" dirty="0">
                  <a:solidFill>
                    <a:srgbClr val="FFFFFF"/>
                  </a:solidFill>
                  <a:latin typeface="Tahoma"/>
                  <a:cs typeface="Tahoma"/>
                </a:rPr>
                <a:t> </a:t>
              </a:r>
              <a:r>
                <a:rPr sz="1100" b="1" spc="-35" dirty="0">
                  <a:solidFill>
                    <a:srgbClr val="FFFFFF"/>
                  </a:solidFill>
                  <a:latin typeface="Tahoma"/>
                  <a:cs typeface="Tahoma"/>
                </a:rPr>
                <a:t>AND</a:t>
              </a:r>
              <a:r>
                <a:rPr sz="1100" b="1" spc="-50" dirty="0">
                  <a:solidFill>
                    <a:srgbClr val="FFFFFF"/>
                  </a:solidFill>
                  <a:latin typeface="Tahoma"/>
                  <a:cs typeface="Tahoma"/>
                </a:rPr>
                <a:t> </a:t>
              </a:r>
              <a:r>
                <a:rPr sz="1100" b="1" spc="-75" dirty="0">
                  <a:solidFill>
                    <a:srgbClr val="FFFFFF"/>
                  </a:solidFill>
                  <a:latin typeface="Tahoma"/>
                  <a:cs typeface="Tahoma"/>
                </a:rPr>
                <a:t>FORTIFYING</a:t>
              </a:r>
              <a:r>
                <a:rPr sz="1100" b="1" spc="-50" dirty="0">
                  <a:solidFill>
                    <a:srgbClr val="FFFFFF"/>
                  </a:solidFill>
                  <a:latin typeface="Tahoma"/>
                  <a:cs typeface="Tahoma"/>
                </a:rPr>
                <a:t> </a:t>
              </a:r>
              <a:r>
                <a:rPr sz="1100" b="1" spc="-105" dirty="0">
                  <a:solidFill>
                    <a:srgbClr val="FFFFFF"/>
                  </a:solidFill>
                  <a:latin typeface="Tahoma"/>
                  <a:cs typeface="Tahoma"/>
                </a:rPr>
                <a:t>IT/</a:t>
              </a:r>
              <a:r>
                <a:rPr lang="en-US" sz="1100" b="1" spc="-105" dirty="0">
                  <a:solidFill>
                    <a:srgbClr val="FFFFFF"/>
                  </a:solidFill>
                  <a:latin typeface="Tahoma"/>
                  <a:cs typeface="Tahoma"/>
                </a:rPr>
                <a:t>OT</a:t>
              </a:r>
              <a:r>
                <a:rPr sz="1100" b="1" spc="-105" dirty="0">
                  <a:solidFill>
                    <a:srgbClr val="FFFFFF"/>
                  </a:solidFill>
                  <a:latin typeface="Tahoma"/>
                  <a:cs typeface="Tahoma"/>
                </a:rPr>
                <a:t>/IOT</a:t>
              </a:r>
              <a:r>
                <a:rPr sz="1100" b="1" spc="-50" dirty="0">
                  <a:solidFill>
                    <a:srgbClr val="FFFFFF"/>
                  </a:solidFill>
                  <a:latin typeface="Tahoma"/>
                  <a:cs typeface="Tahoma"/>
                </a:rPr>
                <a:t> </a:t>
              </a:r>
              <a:r>
                <a:rPr sz="1100" b="1" spc="-10" dirty="0">
                  <a:solidFill>
                    <a:srgbClr val="FFFFFF"/>
                  </a:solidFill>
                  <a:latin typeface="Tahoma"/>
                  <a:cs typeface="Tahoma"/>
                </a:rPr>
                <a:t>SYSTEMS</a:t>
              </a:r>
              <a:endParaRPr sz="1100" dirty="0">
                <a:latin typeface="Tahoma"/>
                <a:cs typeface="Tahoma"/>
              </a:endParaRPr>
            </a:p>
          </p:txBody>
        </p:sp>
        <p:grpSp>
          <p:nvGrpSpPr>
            <p:cNvPr id="39" name="object 20">
              <a:extLst>
                <a:ext uri="{FF2B5EF4-FFF2-40B4-BE49-F238E27FC236}">
                  <a16:creationId xmlns:a16="http://schemas.microsoft.com/office/drawing/2014/main" id="{4EB3AE11-E970-0814-714C-1E63DB915874}"/>
                </a:ext>
              </a:extLst>
            </p:cNvPr>
            <p:cNvGrpSpPr/>
            <p:nvPr/>
          </p:nvGrpSpPr>
          <p:grpSpPr>
            <a:xfrm>
              <a:off x="2901823" y="4021302"/>
              <a:ext cx="161290" cy="374650"/>
              <a:chOff x="2901823" y="4021302"/>
              <a:chExt cx="161290" cy="374650"/>
            </a:xfrm>
          </p:grpSpPr>
          <p:pic>
            <p:nvPicPr>
              <p:cNvPr id="40" name="object 21">
                <a:extLst>
                  <a:ext uri="{FF2B5EF4-FFF2-40B4-BE49-F238E27FC236}">
                    <a16:creationId xmlns:a16="http://schemas.microsoft.com/office/drawing/2014/main" id="{B4CE91D7-21F3-B6E9-53C5-AB320D686195}"/>
                  </a:ext>
                </a:extLst>
              </p:cNvPr>
              <p:cNvPicPr/>
              <p:nvPr/>
            </p:nvPicPr>
            <p:blipFill>
              <a:blip r:embed="rId2" cstate="print"/>
              <a:stretch>
                <a:fillRect/>
              </a:stretch>
            </p:blipFill>
            <p:spPr>
              <a:xfrm>
                <a:off x="2901823" y="4021302"/>
                <a:ext cx="161086" cy="152007"/>
              </a:xfrm>
              <a:prstGeom prst="rect">
                <a:avLst/>
              </a:prstGeom>
            </p:spPr>
          </p:pic>
          <p:pic>
            <p:nvPicPr>
              <p:cNvPr id="41" name="object 22">
                <a:extLst>
                  <a:ext uri="{FF2B5EF4-FFF2-40B4-BE49-F238E27FC236}">
                    <a16:creationId xmlns:a16="http://schemas.microsoft.com/office/drawing/2014/main" id="{1B0F32A3-353E-AD13-43BD-B9555922FB5C}"/>
                  </a:ext>
                </a:extLst>
              </p:cNvPr>
              <p:cNvPicPr/>
              <p:nvPr/>
            </p:nvPicPr>
            <p:blipFill>
              <a:blip r:embed="rId3" cstate="print"/>
              <a:stretch>
                <a:fillRect/>
              </a:stretch>
            </p:blipFill>
            <p:spPr>
              <a:xfrm>
                <a:off x="2901823" y="4243805"/>
                <a:ext cx="161086" cy="152006"/>
              </a:xfrm>
              <a:prstGeom prst="rect">
                <a:avLst/>
              </a:prstGeom>
            </p:spPr>
          </p:pic>
        </p:grpSp>
      </p:grpSp>
      <p:grpSp>
        <p:nvGrpSpPr>
          <p:cNvPr id="45" name="Group 44">
            <a:extLst>
              <a:ext uri="{FF2B5EF4-FFF2-40B4-BE49-F238E27FC236}">
                <a16:creationId xmlns:a16="http://schemas.microsoft.com/office/drawing/2014/main" id="{38A3EBC1-8FC4-36B2-E1A6-1F26764C3E36}"/>
              </a:ext>
            </a:extLst>
          </p:cNvPr>
          <p:cNvGrpSpPr/>
          <p:nvPr/>
        </p:nvGrpSpPr>
        <p:grpSpPr>
          <a:xfrm>
            <a:off x="1945274" y="3894341"/>
            <a:ext cx="1295968" cy="1311920"/>
            <a:chOff x="5751476" y="5106422"/>
            <a:chExt cx="1304768" cy="1247167"/>
          </a:xfrm>
        </p:grpSpPr>
        <p:sp>
          <p:nvSpPr>
            <p:cNvPr id="46" name="Rectangle 45">
              <a:extLst>
                <a:ext uri="{FF2B5EF4-FFF2-40B4-BE49-F238E27FC236}">
                  <a16:creationId xmlns:a16="http://schemas.microsoft.com/office/drawing/2014/main" id="{AA71F11E-0A77-B3AB-1666-38FDC4F6BFDD}"/>
                </a:ext>
              </a:extLst>
            </p:cNvPr>
            <p:cNvSpPr/>
            <p:nvPr/>
          </p:nvSpPr>
          <p:spPr>
            <a:xfrm>
              <a:off x="5751476" y="5106422"/>
              <a:ext cx="1300966" cy="124716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D7EF1174-739A-DAB5-7A39-42ACD562A543}"/>
                </a:ext>
              </a:extLst>
            </p:cNvPr>
            <p:cNvPicPr>
              <a:picLocks noChangeAspect="1"/>
            </p:cNvPicPr>
            <p:nvPr/>
          </p:nvPicPr>
          <p:blipFill>
            <a:blip r:embed="rId4"/>
            <a:stretch>
              <a:fillRect/>
            </a:stretch>
          </p:blipFill>
          <p:spPr>
            <a:xfrm>
              <a:off x="5854146" y="5194344"/>
              <a:ext cx="1202098" cy="1071328"/>
            </a:xfrm>
            <a:prstGeom prst="rect">
              <a:avLst/>
            </a:prstGeom>
          </p:spPr>
        </p:pic>
      </p:grpSp>
      <p:grpSp>
        <p:nvGrpSpPr>
          <p:cNvPr id="43" name="Group 42">
            <a:extLst>
              <a:ext uri="{FF2B5EF4-FFF2-40B4-BE49-F238E27FC236}">
                <a16:creationId xmlns:a16="http://schemas.microsoft.com/office/drawing/2014/main" id="{87338256-A9B3-1F2F-EFC8-640E3293030E}"/>
              </a:ext>
            </a:extLst>
          </p:cNvPr>
          <p:cNvGrpSpPr/>
          <p:nvPr/>
        </p:nvGrpSpPr>
        <p:grpSpPr>
          <a:xfrm>
            <a:off x="195919" y="2100512"/>
            <a:ext cx="4824869" cy="3173807"/>
            <a:chOff x="2449360" y="479526"/>
            <a:chExt cx="4824869" cy="3173807"/>
          </a:xfrm>
        </p:grpSpPr>
        <p:grpSp>
          <p:nvGrpSpPr>
            <p:cNvPr id="3" name="object 3">
              <a:extLst>
                <a:ext uri="{FF2B5EF4-FFF2-40B4-BE49-F238E27FC236}">
                  <a16:creationId xmlns:a16="http://schemas.microsoft.com/office/drawing/2014/main" id="{9785F536-41B4-E826-629F-66481275D2DA}"/>
                </a:ext>
              </a:extLst>
            </p:cNvPr>
            <p:cNvGrpSpPr/>
            <p:nvPr/>
          </p:nvGrpSpPr>
          <p:grpSpPr>
            <a:xfrm>
              <a:off x="2449360" y="479526"/>
              <a:ext cx="4824869" cy="3173807"/>
              <a:chOff x="2449360" y="479526"/>
              <a:chExt cx="4824869" cy="3173807"/>
            </a:xfrm>
          </p:grpSpPr>
          <p:sp>
            <p:nvSpPr>
              <p:cNvPr id="26" name="object 6">
                <a:extLst>
                  <a:ext uri="{FF2B5EF4-FFF2-40B4-BE49-F238E27FC236}">
                    <a16:creationId xmlns:a16="http://schemas.microsoft.com/office/drawing/2014/main" id="{1EFA9771-65F4-F7DC-E6E4-6C0C9C7E3C44}"/>
                  </a:ext>
                </a:extLst>
              </p:cNvPr>
              <p:cNvSpPr/>
              <p:nvPr/>
            </p:nvSpPr>
            <p:spPr>
              <a:xfrm>
                <a:off x="5535599" y="1914703"/>
                <a:ext cx="1738630" cy="1738630"/>
              </a:xfrm>
              <a:custGeom>
                <a:avLst/>
                <a:gdLst/>
                <a:ahLst/>
                <a:cxnLst/>
                <a:rect l="l" t="t" r="r" b="b"/>
                <a:pathLst>
                  <a:path w="1738629" h="1738629">
                    <a:moveTo>
                      <a:pt x="869061" y="0"/>
                    </a:moveTo>
                    <a:lnTo>
                      <a:pt x="1738122" y="869061"/>
                    </a:lnTo>
                    <a:lnTo>
                      <a:pt x="869061" y="1738122"/>
                    </a:lnTo>
                    <a:lnTo>
                      <a:pt x="0" y="869061"/>
                    </a:lnTo>
                    <a:lnTo>
                      <a:pt x="869061" y="0"/>
                    </a:lnTo>
                    <a:close/>
                  </a:path>
                </a:pathLst>
              </a:custGeom>
              <a:solidFill>
                <a:schemeClr val="bg1"/>
              </a:solidFill>
              <a:ln w="9525">
                <a:solidFill>
                  <a:srgbClr val="231F20"/>
                </a:solidFill>
              </a:ln>
            </p:spPr>
            <p:txBody>
              <a:bodyPr wrap="square" lIns="0" tIns="0" rIns="0" bIns="0" rtlCol="0"/>
              <a:lstStyle/>
              <a:p>
                <a:endParaRPr dirty="0"/>
              </a:p>
            </p:txBody>
          </p:sp>
          <p:sp>
            <p:nvSpPr>
              <p:cNvPr id="24" name="object 4">
                <a:extLst>
                  <a:ext uri="{FF2B5EF4-FFF2-40B4-BE49-F238E27FC236}">
                    <a16:creationId xmlns:a16="http://schemas.microsoft.com/office/drawing/2014/main" id="{B5F9D17E-AD22-6E10-E22D-3788587971F0}"/>
                  </a:ext>
                </a:extLst>
              </p:cNvPr>
              <p:cNvSpPr/>
              <p:nvPr/>
            </p:nvSpPr>
            <p:spPr>
              <a:xfrm>
                <a:off x="3993743" y="479526"/>
                <a:ext cx="1738630" cy="1738630"/>
              </a:xfrm>
              <a:custGeom>
                <a:avLst/>
                <a:gdLst/>
                <a:ahLst/>
                <a:cxnLst/>
                <a:rect l="l" t="t" r="r" b="b"/>
                <a:pathLst>
                  <a:path w="1738629" h="1738630">
                    <a:moveTo>
                      <a:pt x="869010" y="0"/>
                    </a:moveTo>
                    <a:lnTo>
                      <a:pt x="0" y="869010"/>
                    </a:lnTo>
                    <a:lnTo>
                      <a:pt x="869010" y="1738007"/>
                    </a:lnTo>
                    <a:lnTo>
                      <a:pt x="1738007" y="869010"/>
                    </a:lnTo>
                    <a:lnTo>
                      <a:pt x="869010" y="0"/>
                    </a:lnTo>
                    <a:close/>
                  </a:path>
                </a:pathLst>
              </a:custGeom>
              <a:solidFill>
                <a:srgbClr val="616161"/>
              </a:solidFill>
            </p:spPr>
            <p:txBody>
              <a:bodyPr wrap="square" lIns="0" tIns="0" rIns="0" bIns="0" rtlCol="0"/>
              <a:lstStyle/>
              <a:p>
                <a:endParaRPr dirty="0"/>
              </a:p>
            </p:txBody>
          </p:sp>
          <p:sp>
            <p:nvSpPr>
              <p:cNvPr id="27" name="object 7">
                <a:extLst>
                  <a:ext uri="{FF2B5EF4-FFF2-40B4-BE49-F238E27FC236}">
                    <a16:creationId xmlns:a16="http://schemas.microsoft.com/office/drawing/2014/main" id="{FE07CB2A-0382-5F63-8F8D-AEBCC09551BA}"/>
                  </a:ext>
                </a:extLst>
              </p:cNvPr>
              <p:cNvSpPr/>
              <p:nvPr/>
            </p:nvSpPr>
            <p:spPr>
              <a:xfrm>
                <a:off x="2449360" y="1901977"/>
                <a:ext cx="1738630" cy="1738630"/>
              </a:xfrm>
              <a:custGeom>
                <a:avLst/>
                <a:gdLst/>
                <a:ahLst/>
                <a:cxnLst/>
                <a:rect l="l" t="t" r="r" b="b"/>
                <a:pathLst>
                  <a:path w="1738629" h="1738629">
                    <a:moveTo>
                      <a:pt x="869010" y="0"/>
                    </a:moveTo>
                    <a:lnTo>
                      <a:pt x="0" y="868997"/>
                    </a:lnTo>
                    <a:lnTo>
                      <a:pt x="869010" y="1738007"/>
                    </a:lnTo>
                    <a:lnTo>
                      <a:pt x="1738007" y="868997"/>
                    </a:lnTo>
                    <a:lnTo>
                      <a:pt x="869010" y="0"/>
                    </a:lnTo>
                    <a:close/>
                  </a:path>
                </a:pathLst>
              </a:custGeom>
              <a:solidFill>
                <a:srgbClr val="050808"/>
              </a:solidFill>
            </p:spPr>
            <p:txBody>
              <a:bodyPr wrap="square" lIns="0" tIns="0" rIns="0" bIns="0" rtlCol="0"/>
              <a:lstStyle/>
              <a:p>
                <a:endParaRPr dirty="0"/>
              </a:p>
            </p:txBody>
          </p:sp>
        </p:grpSp>
        <p:sp>
          <p:nvSpPr>
            <p:cNvPr id="33" name="object 14">
              <a:extLst>
                <a:ext uri="{FF2B5EF4-FFF2-40B4-BE49-F238E27FC236}">
                  <a16:creationId xmlns:a16="http://schemas.microsoft.com/office/drawing/2014/main" id="{EC0DB5AA-14AF-35F6-12CF-6B3F8B4E7AF6}"/>
                </a:ext>
              </a:extLst>
            </p:cNvPr>
            <p:cNvSpPr txBox="1"/>
            <p:nvPr/>
          </p:nvSpPr>
          <p:spPr>
            <a:xfrm>
              <a:off x="2811652" y="2273355"/>
              <a:ext cx="929640" cy="798195"/>
            </a:xfrm>
            <a:prstGeom prst="rect">
              <a:avLst/>
            </a:prstGeom>
          </p:spPr>
          <p:txBody>
            <a:bodyPr vert="horz" wrap="square" lIns="0" tIns="90805" rIns="0" bIns="0" rtlCol="0">
              <a:spAutoFit/>
            </a:bodyPr>
            <a:lstStyle/>
            <a:p>
              <a:pPr algn="ctr">
                <a:lnSpc>
                  <a:spcPct val="100000"/>
                </a:lnSpc>
                <a:spcBef>
                  <a:spcPts val="715"/>
                </a:spcBef>
              </a:pPr>
              <a:r>
                <a:rPr sz="900" b="1" dirty="0">
                  <a:solidFill>
                    <a:srgbClr val="FFFFFF"/>
                  </a:solidFill>
                  <a:latin typeface="Tahoma"/>
                  <a:cs typeface="Tahoma"/>
                </a:rPr>
                <a:t>BLACK</a:t>
              </a:r>
              <a:r>
                <a:rPr sz="900" b="1" spc="-20" dirty="0">
                  <a:solidFill>
                    <a:srgbClr val="FFFFFF"/>
                  </a:solidFill>
                  <a:latin typeface="Tahoma"/>
                  <a:cs typeface="Tahoma"/>
                </a:rPr>
                <a:t> </a:t>
              </a:r>
              <a:r>
                <a:rPr sz="900" b="1" spc="-25" dirty="0">
                  <a:solidFill>
                    <a:srgbClr val="FFFFFF"/>
                  </a:solidFill>
                  <a:latin typeface="Tahoma"/>
                  <a:cs typeface="Tahoma"/>
                </a:rPr>
                <a:t>BOX</a:t>
              </a:r>
              <a:endParaRPr sz="900" dirty="0">
                <a:latin typeface="Tahoma"/>
                <a:cs typeface="Tahoma"/>
              </a:endParaRPr>
            </a:p>
            <a:p>
              <a:pPr marL="12700" marR="5080" algn="ctr">
                <a:lnSpc>
                  <a:spcPct val="100000"/>
                </a:lnSpc>
                <a:spcBef>
                  <a:spcPts val="545"/>
                </a:spcBef>
              </a:pPr>
              <a:r>
                <a:rPr sz="800" spc="-10" dirty="0">
                  <a:solidFill>
                    <a:srgbClr val="FFFFFF"/>
                  </a:solidFill>
                  <a:latin typeface="Tahoma"/>
                  <a:cs typeface="Tahoma"/>
                </a:rPr>
                <a:t>Evaluate</a:t>
              </a:r>
              <a:r>
                <a:rPr sz="800" dirty="0">
                  <a:solidFill>
                    <a:srgbClr val="FFFFFF"/>
                  </a:solidFill>
                  <a:latin typeface="Tahoma"/>
                  <a:cs typeface="Tahoma"/>
                </a:rPr>
                <a:t> from </a:t>
              </a:r>
              <a:r>
                <a:rPr sz="800" spc="-25" dirty="0">
                  <a:solidFill>
                    <a:srgbClr val="FFFFFF"/>
                  </a:solidFill>
                  <a:latin typeface="Tahoma"/>
                  <a:cs typeface="Tahoma"/>
                </a:rPr>
                <a:t>the </a:t>
              </a:r>
              <a:r>
                <a:rPr sz="800" dirty="0">
                  <a:solidFill>
                    <a:srgbClr val="FFFFFF"/>
                  </a:solidFill>
                  <a:latin typeface="Tahoma"/>
                  <a:cs typeface="Tahoma"/>
                </a:rPr>
                <a:t>outside</a:t>
              </a:r>
              <a:r>
                <a:rPr sz="800" spc="35" dirty="0">
                  <a:solidFill>
                    <a:srgbClr val="FFFFFF"/>
                  </a:solidFill>
                  <a:latin typeface="Tahoma"/>
                  <a:cs typeface="Tahoma"/>
                </a:rPr>
                <a:t> </a:t>
              </a:r>
              <a:r>
                <a:rPr sz="800" dirty="0">
                  <a:solidFill>
                    <a:srgbClr val="FFFFFF"/>
                  </a:solidFill>
                  <a:latin typeface="Tahoma"/>
                  <a:cs typeface="Tahoma"/>
                </a:rPr>
                <a:t>without</a:t>
              </a:r>
              <a:r>
                <a:rPr sz="800" spc="35" dirty="0">
                  <a:solidFill>
                    <a:srgbClr val="FFFFFF"/>
                  </a:solidFill>
                  <a:latin typeface="Tahoma"/>
                  <a:cs typeface="Tahoma"/>
                </a:rPr>
                <a:t> </a:t>
              </a:r>
              <a:r>
                <a:rPr sz="800" spc="-25" dirty="0">
                  <a:solidFill>
                    <a:srgbClr val="FFFFFF"/>
                  </a:solidFill>
                  <a:latin typeface="Tahoma"/>
                  <a:cs typeface="Tahoma"/>
                </a:rPr>
                <a:t>any </a:t>
              </a:r>
              <a:r>
                <a:rPr sz="800" spc="-10" dirty="0">
                  <a:solidFill>
                    <a:srgbClr val="FFFFFF"/>
                  </a:solidFill>
                  <a:latin typeface="Tahoma"/>
                  <a:cs typeface="Tahoma"/>
                </a:rPr>
                <a:t>internal</a:t>
              </a:r>
              <a:r>
                <a:rPr sz="800" spc="-5" dirty="0">
                  <a:solidFill>
                    <a:srgbClr val="FFFFFF"/>
                  </a:solidFill>
                  <a:latin typeface="Tahoma"/>
                  <a:cs typeface="Tahoma"/>
                </a:rPr>
                <a:t> </a:t>
              </a:r>
              <a:r>
                <a:rPr sz="800" spc="-10" dirty="0">
                  <a:solidFill>
                    <a:srgbClr val="FFFFFF"/>
                  </a:solidFill>
                  <a:latin typeface="Tahoma"/>
                  <a:cs typeface="Tahoma"/>
                </a:rPr>
                <a:t>information </a:t>
              </a:r>
              <a:r>
                <a:rPr sz="800" dirty="0">
                  <a:solidFill>
                    <a:srgbClr val="FFFFFF"/>
                  </a:solidFill>
                  <a:latin typeface="Tahoma"/>
                  <a:cs typeface="Tahoma"/>
                </a:rPr>
                <a:t>about</a:t>
              </a:r>
              <a:r>
                <a:rPr sz="800" spc="10" dirty="0">
                  <a:solidFill>
                    <a:srgbClr val="FFFFFF"/>
                  </a:solidFill>
                  <a:latin typeface="Tahoma"/>
                  <a:cs typeface="Tahoma"/>
                </a:rPr>
                <a:t> </a:t>
              </a:r>
              <a:r>
                <a:rPr sz="800" dirty="0">
                  <a:solidFill>
                    <a:srgbClr val="FFFFFF"/>
                  </a:solidFill>
                  <a:latin typeface="Tahoma"/>
                  <a:cs typeface="Tahoma"/>
                </a:rPr>
                <a:t>the</a:t>
              </a:r>
              <a:r>
                <a:rPr sz="800" spc="10" dirty="0">
                  <a:solidFill>
                    <a:srgbClr val="FFFFFF"/>
                  </a:solidFill>
                  <a:latin typeface="Tahoma"/>
                  <a:cs typeface="Tahoma"/>
                </a:rPr>
                <a:t> </a:t>
              </a:r>
              <a:r>
                <a:rPr sz="800" spc="-10" dirty="0">
                  <a:solidFill>
                    <a:srgbClr val="FFFFFF"/>
                  </a:solidFill>
                  <a:latin typeface="Tahoma"/>
                  <a:cs typeface="Tahoma"/>
                </a:rPr>
                <a:t>system</a:t>
              </a:r>
              <a:endParaRPr sz="800" dirty="0">
                <a:latin typeface="Tahoma"/>
                <a:cs typeface="Tahoma"/>
              </a:endParaRPr>
            </a:p>
          </p:txBody>
        </p:sp>
        <p:sp>
          <p:nvSpPr>
            <p:cNvPr id="34" name="object 15">
              <a:extLst>
                <a:ext uri="{FF2B5EF4-FFF2-40B4-BE49-F238E27FC236}">
                  <a16:creationId xmlns:a16="http://schemas.microsoft.com/office/drawing/2014/main" id="{D548F257-913D-8369-EBFA-8CA2AB01580C}"/>
                </a:ext>
              </a:extLst>
            </p:cNvPr>
            <p:cNvSpPr txBox="1"/>
            <p:nvPr/>
          </p:nvSpPr>
          <p:spPr>
            <a:xfrm>
              <a:off x="5939739" y="2247955"/>
              <a:ext cx="963294" cy="920115"/>
            </a:xfrm>
            <a:prstGeom prst="rect">
              <a:avLst/>
            </a:prstGeom>
          </p:spPr>
          <p:txBody>
            <a:bodyPr vert="horz" wrap="square" lIns="0" tIns="90805" rIns="0" bIns="0" rtlCol="0">
              <a:spAutoFit/>
            </a:bodyPr>
            <a:lstStyle/>
            <a:p>
              <a:pPr algn="ctr">
                <a:lnSpc>
                  <a:spcPct val="100000"/>
                </a:lnSpc>
                <a:spcBef>
                  <a:spcPts val="715"/>
                </a:spcBef>
              </a:pPr>
              <a:r>
                <a:rPr sz="900" b="1" spc="-60" dirty="0">
                  <a:solidFill>
                    <a:srgbClr val="231F20"/>
                  </a:solidFill>
                  <a:latin typeface="Tahoma"/>
                  <a:cs typeface="Tahoma"/>
                </a:rPr>
                <a:t>WHITE</a:t>
              </a:r>
              <a:r>
                <a:rPr sz="900" b="1" spc="-40" dirty="0">
                  <a:solidFill>
                    <a:srgbClr val="231F20"/>
                  </a:solidFill>
                  <a:latin typeface="Tahoma"/>
                  <a:cs typeface="Tahoma"/>
                </a:rPr>
                <a:t> </a:t>
              </a:r>
              <a:r>
                <a:rPr sz="900" b="1" spc="-25" dirty="0">
                  <a:solidFill>
                    <a:srgbClr val="231F20"/>
                  </a:solidFill>
                  <a:latin typeface="Tahoma"/>
                  <a:cs typeface="Tahoma"/>
                </a:rPr>
                <a:t>BOX</a:t>
              </a:r>
              <a:endParaRPr sz="900" dirty="0">
                <a:latin typeface="Tahoma"/>
                <a:cs typeface="Tahoma"/>
              </a:endParaRPr>
            </a:p>
            <a:p>
              <a:pPr marL="12700" marR="5080" algn="ctr">
                <a:lnSpc>
                  <a:spcPct val="100000"/>
                </a:lnSpc>
                <a:spcBef>
                  <a:spcPts val="545"/>
                </a:spcBef>
              </a:pPr>
              <a:r>
                <a:rPr sz="800" dirty="0">
                  <a:solidFill>
                    <a:srgbClr val="231F20"/>
                  </a:solidFill>
                  <a:latin typeface="Tahoma"/>
                  <a:cs typeface="Tahoma"/>
                </a:rPr>
                <a:t>Perform</a:t>
              </a:r>
              <a:r>
                <a:rPr sz="800" spc="40" dirty="0">
                  <a:solidFill>
                    <a:srgbClr val="231F20"/>
                  </a:solidFill>
                  <a:latin typeface="Tahoma"/>
                  <a:cs typeface="Tahoma"/>
                </a:rPr>
                <a:t> </a:t>
              </a:r>
              <a:r>
                <a:rPr sz="800" spc="-10" dirty="0">
                  <a:solidFill>
                    <a:srgbClr val="231F20"/>
                  </a:solidFill>
                  <a:latin typeface="Tahoma"/>
                  <a:cs typeface="Tahoma"/>
                </a:rPr>
                <a:t>evaluation </a:t>
              </a:r>
              <a:r>
                <a:rPr sz="800" dirty="0">
                  <a:solidFill>
                    <a:srgbClr val="231F20"/>
                  </a:solidFill>
                  <a:latin typeface="Tahoma"/>
                  <a:cs typeface="Tahoma"/>
                </a:rPr>
                <a:t>when</a:t>
              </a:r>
              <a:r>
                <a:rPr sz="800" spc="-25" dirty="0">
                  <a:solidFill>
                    <a:srgbClr val="231F20"/>
                  </a:solidFill>
                  <a:latin typeface="Tahoma"/>
                  <a:cs typeface="Tahoma"/>
                </a:rPr>
                <a:t> </a:t>
              </a:r>
              <a:r>
                <a:rPr sz="800" dirty="0">
                  <a:solidFill>
                    <a:srgbClr val="231F20"/>
                  </a:solidFill>
                  <a:latin typeface="Tahoma"/>
                  <a:cs typeface="Tahoma"/>
                </a:rPr>
                <a:t>given</a:t>
              </a:r>
              <a:r>
                <a:rPr sz="800" spc="-25" dirty="0">
                  <a:solidFill>
                    <a:srgbClr val="231F20"/>
                  </a:solidFill>
                  <a:latin typeface="Tahoma"/>
                  <a:cs typeface="Tahoma"/>
                </a:rPr>
                <a:t> all </a:t>
              </a:r>
              <a:r>
                <a:rPr sz="800" dirty="0">
                  <a:solidFill>
                    <a:srgbClr val="231F20"/>
                  </a:solidFill>
                  <a:latin typeface="Tahoma"/>
                  <a:cs typeface="Tahoma"/>
                </a:rPr>
                <a:t>information</a:t>
              </a:r>
              <a:r>
                <a:rPr sz="800" spc="20" dirty="0">
                  <a:solidFill>
                    <a:srgbClr val="231F20"/>
                  </a:solidFill>
                  <a:latin typeface="Tahoma"/>
                  <a:cs typeface="Tahoma"/>
                </a:rPr>
                <a:t> </a:t>
              </a:r>
              <a:r>
                <a:rPr sz="800" spc="-10" dirty="0">
                  <a:solidFill>
                    <a:srgbClr val="231F20"/>
                  </a:solidFill>
                  <a:latin typeface="Tahoma"/>
                  <a:cs typeface="Tahoma"/>
                </a:rPr>
                <a:t>about </a:t>
              </a:r>
              <a:r>
                <a:rPr sz="800" dirty="0">
                  <a:solidFill>
                    <a:srgbClr val="231F20"/>
                  </a:solidFill>
                  <a:latin typeface="Tahoma"/>
                  <a:cs typeface="Tahoma"/>
                </a:rPr>
                <a:t>the</a:t>
              </a:r>
              <a:r>
                <a:rPr sz="800" spc="-25" dirty="0">
                  <a:solidFill>
                    <a:srgbClr val="231F20"/>
                  </a:solidFill>
                  <a:latin typeface="Tahoma"/>
                  <a:cs typeface="Tahoma"/>
                </a:rPr>
                <a:t> </a:t>
              </a:r>
              <a:r>
                <a:rPr sz="800" dirty="0">
                  <a:solidFill>
                    <a:srgbClr val="231F20"/>
                  </a:solidFill>
                  <a:latin typeface="Tahoma"/>
                  <a:cs typeface="Tahoma"/>
                </a:rPr>
                <a:t>system,</a:t>
              </a:r>
              <a:r>
                <a:rPr sz="800" spc="-20" dirty="0">
                  <a:solidFill>
                    <a:srgbClr val="231F20"/>
                  </a:solidFill>
                  <a:latin typeface="Tahoma"/>
                  <a:cs typeface="Tahoma"/>
                </a:rPr>
                <a:t> </a:t>
              </a:r>
              <a:r>
                <a:rPr sz="800" spc="-10" dirty="0">
                  <a:solidFill>
                    <a:srgbClr val="231F20"/>
                  </a:solidFill>
                  <a:latin typeface="Tahoma"/>
                  <a:cs typeface="Tahoma"/>
                </a:rPr>
                <a:t>evaluate </a:t>
              </a:r>
              <a:r>
                <a:rPr sz="800" dirty="0">
                  <a:solidFill>
                    <a:srgbClr val="231F20"/>
                  </a:solidFill>
                  <a:latin typeface="Tahoma"/>
                  <a:cs typeface="Tahoma"/>
                </a:rPr>
                <a:t>the</a:t>
              </a:r>
              <a:r>
                <a:rPr sz="800" spc="10" dirty="0">
                  <a:solidFill>
                    <a:srgbClr val="231F20"/>
                  </a:solidFill>
                  <a:latin typeface="Tahoma"/>
                  <a:cs typeface="Tahoma"/>
                </a:rPr>
                <a:t> </a:t>
              </a:r>
              <a:r>
                <a:rPr sz="800" dirty="0">
                  <a:solidFill>
                    <a:srgbClr val="231F20"/>
                  </a:solidFill>
                  <a:latin typeface="Tahoma"/>
                  <a:cs typeface="Tahoma"/>
                </a:rPr>
                <a:t>source</a:t>
              </a:r>
              <a:r>
                <a:rPr sz="800" spc="15" dirty="0">
                  <a:solidFill>
                    <a:srgbClr val="231F20"/>
                  </a:solidFill>
                  <a:latin typeface="Tahoma"/>
                  <a:cs typeface="Tahoma"/>
                </a:rPr>
                <a:t> </a:t>
              </a:r>
              <a:r>
                <a:rPr sz="800" spc="-20" dirty="0">
                  <a:solidFill>
                    <a:srgbClr val="231F20"/>
                  </a:solidFill>
                  <a:latin typeface="Tahoma"/>
                  <a:cs typeface="Tahoma"/>
                </a:rPr>
                <a:t>code</a:t>
              </a:r>
              <a:endParaRPr sz="800" dirty="0">
                <a:latin typeface="Tahoma"/>
                <a:cs typeface="Tahoma"/>
              </a:endParaRPr>
            </a:p>
          </p:txBody>
        </p:sp>
        <p:sp>
          <p:nvSpPr>
            <p:cNvPr id="35" name="object 16">
              <a:extLst>
                <a:ext uri="{FF2B5EF4-FFF2-40B4-BE49-F238E27FC236}">
                  <a16:creationId xmlns:a16="http://schemas.microsoft.com/office/drawing/2014/main" id="{EE09378C-DE32-CEB5-202F-EE3B3098AE54}"/>
                </a:ext>
              </a:extLst>
            </p:cNvPr>
            <p:cNvSpPr txBox="1"/>
            <p:nvPr/>
          </p:nvSpPr>
          <p:spPr>
            <a:xfrm>
              <a:off x="4254893" y="771592"/>
              <a:ext cx="1213485" cy="920115"/>
            </a:xfrm>
            <a:prstGeom prst="rect">
              <a:avLst/>
            </a:prstGeom>
          </p:spPr>
          <p:txBody>
            <a:bodyPr vert="horz" wrap="square" lIns="0" tIns="90805" rIns="0" bIns="0" rtlCol="0">
              <a:spAutoFit/>
            </a:bodyPr>
            <a:lstStyle/>
            <a:p>
              <a:pPr algn="ctr">
                <a:lnSpc>
                  <a:spcPct val="100000"/>
                </a:lnSpc>
                <a:spcBef>
                  <a:spcPts val="715"/>
                </a:spcBef>
              </a:pPr>
              <a:r>
                <a:rPr sz="900" b="1" spc="-25" dirty="0">
                  <a:solidFill>
                    <a:srgbClr val="FFFFFF"/>
                  </a:solidFill>
                  <a:latin typeface="Tahoma"/>
                  <a:cs typeface="Tahoma"/>
                </a:rPr>
                <a:t>GRAY</a:t>
              </a:r>
              <a:r>
                <a:rPr sz="900" b="1" spc="-30" dirty="0">
                  <a:solidFill>
                    <a:srgbClr val="FFFFFF"/>
                  </a:solidFill>
                  <a:latin typeface="Tahoma"/>
                  <a:cs typeface="Tahoma"/>
                </a:rPr>
                <a:t> </a:t>
              </a:r>
              <a:r>
                <a:rPr sz="900" b="1" spc="-25" dirty="0">
                  <a:solidFill>
                    <a:srgbClr val="FFFFFF"/>
                  </a:solidFill>
                  <a:latin typeface="Tahoma"/>
                  <a:cs typeface="Tahoma"/>
                </a:rPr>
                <a:t>BOX</a:t>
              </a:r>
              <a:endParaRPr sz="900" dirty="0">
                <a:latin typeface="Tahoma"/>
                <a:cs typeface="Tahoma"/>
              </a:endParaRPr>
            </a:p>
            <a:p>
              <a:pPr marL="12065" marR="5080" algn="ctr">
                <a:lnSpc>
                  <a:spcPct val="100000"/>
                </a:lnSpc>
                <a:spcBef>
                  <a:spcPts val="545"/>
                </a:spcBef>
              </a:pPr>
              <a:r>
                <a:rPr sz="800" spc="-10" dirty="0">
                  <a:solidFill>
                    <a:srgbClr val="FFFFFF"/>
                  </a:solidFill>
                  <a:latin typeface="Tahoma"/>
                  <a:cs typeface="Tahoma"/>
                </a:rPr>
                <a:t>Evaluate</a:t>
              </a:r>
              <a:r>
                <a:rPr sz="800" spc="-35" dirty="0">
                  <a:solidFill>
                    <a:srgbClr val="FFFFFF"/>
                  </a:solidFill>
                  <a:latin typeface="Tahoma"/>
                  <a:cs typeface="Tahoma"/>
                </a:rPr>
                <a:t> </a:t>
              </a:r>
              <a:r>
                <a:rPr sz="800" dirty="0">
                  <a:solidFill>
                    <a:srgbClr val="FFFFFF"/>
                  </a:solidFill>
                  <a:latin typeface="Tahoma"/>
                  <a:cs typeface="Tahoma"/>
                </a:rPr>
                <a:t>with</a:t>
              </a:r>
              <a:r>
                <a:rPr sz="800" spc="-35" dirty="0">
                  <a:solidFill>
                    <a:srgbClr val="FFFFFF"/>
                  </a:solidFill>
                  <a:latin typeface="Tahoma"/>
                  <a:cs typeface="Tahoma"/>
                </a:rPr>
                <a:t> </a:t>
              </a:r>
              <a:r>
                <a:rPr sz="800" dirty="0">
                  <a:solidFill>
                    <a:srgbClr val="FFFFFF"/>
                  </a:solidFill>
                  <a:latin typeface="Tahoma"/>
                  <a:cs typeface="Tahoma"/>
                </a:rPr>
                <a:t>only</a:t>
              </a:r>
              <a:r>
                <a:rPr sz="800" spc="-35" dirty="0">
                  <a:solidFill>
                    <a:srgbClr val="FFFFFF"/>
                  </a:solidFill>
                  <a:latin typeface="Tahoma"/>
                  <a:cs typeface="Tahoma"/>
                </a:rPr>
                <a:t> </a:t>
              </a:r>
              <a:r>
                <a:rPr sz="800" spc="-20" dirty="0">
                  <a:solidFill>
                    <a:srgbClr val="FFFFFF"/>
                  </a:solidFill>
                  <a:latin typeface="Tahoma"/>
                  <a:cs typeface="Tahoma"/>
                </a:rPr>
                <a:t>some </a:t>
              </a:r>
              <a:r>
                <a:rPr sz="800" spc="-10" dirty="0">
                  <a:solidFill>
                    <a:srgbClr val="FFFFFF"/>
                  </a:solidFill>
                  <a:latin typeface="Tahoma"/>
                  <a:cs typeface="Tahoma"/>
                </a:rPr>
                <a:t>internal</a:t>
              </a:r>
              <a:r>
                <a:rPr sz="800" spc="10" dirty="0">
                  <a:solidFill>
                    <a:srgbClr val="FFFFFF"/>
                  </a:solidFill>
                  <a:latin typeface="Tahoma"/>
                  <a:cs typeface="Tahoma"/>
                </a:rPr>
                <a:t> </a:t>
              </a:r>
              <a:r>
                <a:rPr sz="800" dirty="0">
                  <a:solidFill>
                    <a:srgbClr val="FFFFFF"/>
                  </a:solidFill>
                  <a:latin typeface="Tahoma"/>
                  <a:cs typeface="Tahoma"/>
                </a:rPr>
                <a:t>information</a:t>
              </a:r>
              <a:r>
                <a:rPr sz="800" spc="10" dirty="0">
                  <a:solidFill>
                    <a:srgbClr val="FFFFFF"/>
                  </a:solidFill>
                  <a:latin typeface="Tahoma"/>
                  <a:cs typeface="Tahoma"/>
                </a:rPr>
                <a:t> </a:t>
              </a:r>
              <a:r>
                <a:rPr sz="800" spc="-20" dirty="0">
                  <a:solidFill>
                    <a:srgbClr val="FFFFFF"/>
                  </a:solidFill>
                  <a:latin typeface="Tahoma"/>
                  <a:cs typeface="Tahoma"/>
                </a:rPr>
                <a:t>about </a:t>
              </a:r>
              <a:r>
                <a:rPr sz="800" dirty="0">
                  <a:solidFill>
                    <a:srgbClr val="FFFFFF"/>
                  </a:solidFill>
                  <a:latin typeface="Tahoma"/>
                  <a:cs typeface="Tahoma"/>
                </a:rPr>
                <a:t>the system </a:t>
              </a:r>
              <a:r>
                <a:rPr sz="800" spc="-10" dirty="0">
                  <a:solidFill>
                    <a:srgbClr val="FFFFFF"/>
                  </a:solidFill>
                  <a:latin typeface="Tahoma"/>
                  <a:cs typeface="Tahoma"/>
                </a:rPr>
                <a:t>(architecture </a:t>
              </a:r>
              <a:r>
                <a:rPr sz="800" dirty="0">
                  <a:solidFill>
                    <a:srgbClr val="FFFFFF"/>
                  </a:solidFill>
                  <a:latin typeface="Tahoma"/>
                  <a:cs typeface="Tahoma"/>
                </a:rPr>
                <a:t>description,</a:t>
              </a:r>
              <a:r>
                <a:rPr sz="800" spc="30" dirty="0">
                  <a:solidFill>
                    <a:srgbClr val="FFFFFF"/>
                  </a:solidFill>
                  <a:latin typeface="Tahoma"/>
                  <a:cs typeface="Tahoma"/>
                </a:rPr>
                <a:t> </a:t>
              </a:r>
              <a:r>
                <a:rPr sz="800" dirty="0">
                  <a:solidFill>
                    <a:srgbClr val="FFFFFF"/>
                  </a:solidFill>
                  <a:latin typeface="Tahoma"/>
                  <a:cs typeface="Tahoma"/>
                </a:rPr>
                <a:t>workflow,</a:t>
              </a:r>
              <a:r>
                <a:rPr sz="800" spc="30" dirty="0">
                  <a:solidFill>
                    <a:srgbClr val="FFFFFF"/>
                  </a:solidFill>
                  <a:latin typeface="Tahoma"/>
                  <a:cs typeface="Tahoma"/>
                </a:rPr>
                <a:t> </a:t>
              </a:r>
              <a:r>
                <a:rPr sz="800" spc="-25" dirty="0">
                  <a:solidFill>
                    <a:srgbClr val="FFFFFF"/>
                  </a:solidFill>
                  <a:latin typeface="Tahoma"/>
                  <a:cs typeface="Tahoma"/>
                </a:rPr>
                <a:t>API </a:t>
              </a:r>
              <a:r>
                <a:rPr sz="800" spc="-10" dirty="0">
                  <a:solidFill>
                    <a:srgbClr val="FFFFFF"/>
                  </a:solidFill>
                  <a:latin typeface="Tahoma"/>
                  <a:cs typeface="Tahoma"/>
                </a:rPr>
                <a:t>spec...)</a:t>
              </a:r>
              <a:endParaRPr sz="800" dirty="0">
                <a:latin typeface="Tahoma"/>
                <a:cs typeface="Tahoma"/>
              </a:endParaRPr>
            </a:p>
          </p:txBody>
        </p:sp>
        <p:sp>
          <p:nvSpPr>
            <p:cNvPr id="42" name="object 23">
              <a:extLst>
                <a:ext uri="{FF2B5EF4-FFF2-40B4-BE49-F238E27FC236}">
                  <a16:creationId xmlns:a16="http://schemas.microsoft.com/office/drawing/2014/main" id="{0AFFF2E3-1EDA-185B-E05F-3F17ADBB60DF}"/>
                </a:ext>
              </a:extLst>
            </p:cNvPr>
            <p:cNvSpPr txBox="1"/>
            <p:nvPr/>
          </p:nvSpPr>
          <p:spPr>
            <a:xfrm>
              <a:off x="4188707" y="2759688"/>
              <a:ext cx="1180465" cy="294953"/>
            </a:xfrm>
            <a:prstGeom prst="rect">
              <a:avLst/>
            </a:prstGeom>
            <a:solidFill>
              <a:schemeClr val="tx1"/>
            </a:solidFill>
          </p:spPr>
          <p:txBody>
            <a:bodyPr vert="horz" wrap="square" lIns="0" tIns="0" rIns="0" bIns="0" rtlCol="0">
              <a:spAutoFit/>
            </a:bodyPr>
            <a:lstStyle/>
            <a:p>
              <a:pPr marL="40640">
                <a:lnSpc>
                  <a:spcPts val="2320"/>
                </a:lnSpc>
              </a:pPr>
              <a:r>
                <a:rPr sz="2000" b="1" spc="-20" dirty="0">
                  <a:solidFill>
                    <a:schemeClr val="bg1"/>
                  </a:solidFill>
                  <a:latin typeface="Tahoma"/>
                  <a:cs typeface="Tahoma"/>
                </a:rPr>
                <a:t>PENTEST</a:t>
              </a:r>
              <a:endParaRPr sz="2000" dirty="0">
                <a:solidFill>
                  <a:schemeClr val="bg1"/>
                </a:solidFill>
                <a:latin typeface="Tahoma"/>
                <a:cs typeface="Tahoma"/>
              </a:endParaRPr>
            </a:p>
          </p:txBody>
        </p:sp>
      </p:grpSp>
    </p:spTree>
    <p:extLst>
      <p:ext uri="{BB962C8B-B14F-4D97-AF65-F5344CB8AC3E}">
        <p14:creationId xmlns:p14="http://schemas.microsoft.com/office/powerpoint/2010/main" val="119198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731AF-BD61-9C6E-53E6-9362B00A09A8}"/>
            </a:ext>
          </a:extLst>
        </p:cNvPr>
        <p:cNvGrpSpPr/>
        <p:nvPr/>
      </p:nvGrpSpPr>
      <p:grpSpPr>
        <a:xfrm>
          <a:off x="0" y="0"/>
          <a:ext cx="0" cy="0"/>
          <a:chOff x="0" y="0"/>
          <a:chExt cx="0" cy="0"/>
        </a:xfrm>
      </p:grpSpPr>
      <p:sp>
        <p:nvSpPr>
          <p:cNvPr id="18" name="object 3">
            <a:extLst>
              <a:ext uri="{FF2B5EF4-FFF2-40B4-BE49-F238E27FC236}">
                <a16:creationId xmlns:a16="http://schemas.microsoft.com/office/drawing/2014/main" id="{14FD6446-D987-EE26-2735-AE8806C474A6}"/>
              </a:ext>
            </a:extLst>
          </p:cNvPr>
          <p:cNvSpPr txBox="1">
            <a:spLocks/>
          </p:cNvSpPr>
          <p:nvPr/>
        </p:nvSpPr>
        <p:spPr>
          <a:xfrm>
            <a:off x="1065973" y="342536"/>
            <a:ext cx="3066189" cy="756617"/>
          </a:xfrm>
          <a:prstGeom prst="rect">
            <a:avLst/>
          </a:prstGeom>
        </p:spPr>
        <p:txBody>
          <a:bodyPr vert="horz" wrap="square" lIns="0" tIns="40640" rIns="0" bIns="0" rtlCol="0">
            <a:spAutoFit/>
          </a:bodyPr>
          <a:lstStyle>
            <a:lvl1pPr>
              <a:defRPr sz="1800" b="1" i="0">
                <a:solidFill>
                  <a:schemeClr val="bg1"/>
                </a:solidFill>
                <a:latin typeface="Tahoma"/>
                <a:ea typeface="+mj-ea"/>
                <a:cs typeface="Tahoma"/>
              </a:defRPr>
            </a:lvl1pPr>
          </a:lstStyle>
          <a:p>
            <a:pPr marL="38100" marR="0" lvl="0" indent="0" defTabSz="914400" eaLnBrk="1" fontAlgn="auto" latinLnBrk="0" hangingPunct="1">
              <a:lnSpc>
                <a:spcPct val="100000"/>
              </a:lnSpc>
              <a:spcBef>
                <a:spcPts val="320"/>
              </a:spcBef>
              <a:spcAft>
                <a:spcPts val="0"/>
              </a:spcAft>
              <a:buClrTx/>
              <a:buSzTx/>
              <a:buFontTx/>
              <a:buNone/>
              <a:tabLst/>
              <a:defRPr/>
            </a:pPr>
            <a:r>
              <a:rPr kumimoji="0" lang="en-US" sz="2800" b="1" i="0" u="none" strike="noStrike" kern="0" cap="none" spc="-10" normalizeH="0" baseline="0" noProof="0" dirty="0">
                <a:ln>
                  <a:noFill/>
                </a:ln>
                <a:effectLst/>
                <a:uLnTx/>
                <a:uFillTx/>
                <a:latin typeface="Tahoma"/>
                <a:ea typeface="+mj-ea"/>
                <a:cs typeface="Tahoma"/>
              </a:rPr>
              <a:t>NeoNova</a:t>
            </a:r>
            <a:endParaRPr lang="en-US" sz="2400" kern="0" baseline="30555" dirty="0">
              <a:latin typeface="Arial"/>
              <a:cs typeface="Arial"/>
            </a:endParaRPr>
          </a:p>
          <a:p>
            <a:pPr marL="38100" marR="0" lvl="0" indent="0" defTabSz="914400" eaLnBrk="1" fontAlgn="auto" latinLnBrk="0" hangingPunct="1">
              <a:lnSpc>
                <a:spcPct val="100000"/>
              </a:lnSpc>
              <a:spcBef>
                <a:spcPts val="320"/>
              </a:spcBef>
              <a:spcAft>
                <a:spcPts val="0"/>
              </a:spcAft>
              <a:buClrTx/>
              <a:buSzTx/>
              <a:buFontTx/>
              <a:buNone/>
              <a:tabLst/>
              <a:defRPr/>
            </a:pPr>
            <a:r>
              <a:rPr lang="en-US" sz="1600" b="1" spc="-45" dirty="0">
                <a:solidFill>
                  <a:schemeClr val="bg1"/>
                </a:solidFill>
                <a:latin typeface="Tahoma"/>
                <a:cs typeface="Tahoma"/>
              </a:rPr>
              <a:t>Compromise Assessment </a:t>
            </a:r>
          </a:p>
        </p:txBody>
      </p:sp>
      <p:sp>
        <p:nvSpPr>
          <p:cNvPr id="28" name="object 9">
            <a:extLst>
              <a:ext uri="{FF2B5EF4-FFF2-40B4-BE49-F238E27FC236}">
                <a16:creationId xmlns:a16="http://schemas.microsoft.com/office/drawing/2014/main" id="{1550F24B-722C-84B6-10A7-C5888B43D3E7}"/>
              </a:ext>
            </a:extLst>
          </p:cNvPr>
          <p:cNvSpPr txBox="1"/>
          <p:nvPr/>
        </p:nvSpPr>
        <p:spPr>
          <a:xfrm>
            <a:off x="5465571" y="1720667"/>
            <a:ext cx="5823603" cy="2381614"/>
          </a:xfrm>
          <a:prstGeom prst="rect">
            <a:avLst/>
          </a:prstGeom>
        </p:spPr>
        <p:txBody>
          <a:bodyPr vert="horz" wrap="square" lIns="0" tIns="12700" rIns="0" bIns="0" rtlCol="0">
            <a:spAutoFit/>
          </a:bodyPr>
          <a:lstStyle/>
          <a:p>
            <a:pPr marL="12700" marR="5080" algn="just">
              <a:lnSpc>
                <a:spcPct val="111100"/>
              </a:lnSpc>
              <a:spcBef>
                <a:spcPts val="100"/>
              </a:spcBef>
            </a:pPr>
            <a:r>
              <a:rPr lang="en-US" sz="1400" dirty="0">
                <a:solidFill>
                  <a:schemeClr val="bg1"/>
                </a:solidFill>
                <a:latin typeface="Tahoma"/>
                <a:cs typeface="Tahoma"/>
              </a:rPr>
              <a:t>In alignment with international cybersecurity standards and frameworks, NeoNova delivers comprehensive Compromise Assessment services designed to detect signs of past or ongoing breaches across IT, OT, and IoT environments. Our team conducts deep forensic analysis and threat hunting to identify indicators of compromise (IOCs), lateral movement, and persistence mechanisms used by attackers. Each assessment culminates in a detailed report outlining discovered anomalies, suspicious activities, and risk levels based on technical severity, exploitability, and business impact. We also provide expert recommendations to remediate findings and enhance your organization’s overall cyber resilience.</a:t>
            </a:r>
            <a:endParaRPr sz="1400" dirty="0">
              <a:solidFill>
                <a:schemeClr val="bg1"/>
              </a:solidFill>
              <a:latin typeface="Tahoma"/>
              <a:cs typeface="Tahoma"/>
            </a:endParaRPr>
          </a:p>
        </p:txBody>
      </p:sp>
      <p:sp>
        <p:nvSpPr>
          <p:cNvPr id="32" name="object 13">
            <a:extLst>
              <a:ext uri="{FF2B5EF4-FFF2-40B4-BE49-F238E27FC236}">
                <a16:creationId xmlns:a16="http://schemas.microsoft.com/office/drawing/2014/main" id="{D3938BEE-ADBD-1AB2-C7D9-00DD156C25DB}"/>
              </a:ext>
            </a:extLst>
          </p:cNvPr>
          <p:cNvSpPr txBox="1"/>
          <p:nvPr/>
        </p:nvSpPr>
        <p:spPr>
          <a:xfrm>
            <a:off x="5465571" y="4789056"/>
            <a:ext cx="4852107" cy="272510"/>
          </a:xfrm>
          <a:prstGeom prst="rect">
            <a:avLst/>
          </a:prstGeom>
        </p:spPr>
        <p:txBody>
          <a:bodyPr vert="horz" wrap="square" lIns="0" tIns="86995" rIns="0" bIns="0" rtlCol="0">
            <a:spAutoFit/>
          </a:bodyPr>
          <a:lstStyle/>
          <a:p>
            <a:pPr marL="12700">
              <a:lnSpc>
                <a:spcPct val="100000"/>
              </a:lnSpc>
              <a:spcBef>
                <a:spcPts val="685"/>
              </a:spcBef>
            </a:pPr>
            <a:r>
              <a:rPr lang="en-US" sz="1200" b="1" spc="-70" dirty="0">
                <a:solidFill>
                  <a:srgbClr val="FFFFFF"/>
                </a:solidFill>
                <a:latin typeface="Tahoma"/>
                <a:cs typeface="Tahoma"/>
              </a:rPr>
              <a:t>UNCOVERING HIDDEN BREACHES BEFORE THEY BECOME DISASTERS</a:t>
            </a:r>
            <a:endParaRPr lang="en-US" sz="1200" dirty="0">
              <a:latin typeface="Tahoma"/>
              <a:cs typeface="Tahoma"/>
            </a:endParaRPr>
          </a:p>
        </p:txBody>
      </p:sp>
      <p:graphicFrame>
        <p:nvGraphicFramePr>
          <p:cNvPr id="4" name="Diagram 3">
            <a:extLst>
              <a:ext uri="{FF2B5EF4-FFF2-40B4-BE49-F238E27FC236}">
                <a16:creationId xmlns:a16="http://schemas.microsoft.com/office/drawing/2014/main" id="{C840322C-D9FF-3536-54B3-0070C1041B9E}"/>
              </a:ext>
            </a:extLst>
          </p:cNvPr>
          <p:cNvGraphicFramePr/>
          <p:nvPr>
            <p:extLst>
              <p:ext uri="{D42A27DB-BD31-4B8C-83A1-F6EECF244321}">
                <p14:modId xmlns:p14="http://schemas.microsoft.com/office/powerpoint/2010/main" val="3604773787"/>
              </p:ext>
            </p:extLst>
          </p:nvPr>
        </p:nvGraphicFramePr>
        <p:xfrm>
          <a:off x="380050" y="1607337"/>
          <a:ext cx="3752112" cy="3643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05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CDEB6-2B96-4E59-875A-0A9737F9D276}"/>
            </a:ext>
          </a:extLst>
        </p:cNvPr>
        <p:cNvGrpSpPr/>
        <p:nvPr/>
      </p:nvGrpSpPr>
      <p:grpSpPr>
        <a:xfrm>
          <a:off x="0" y="0"/>
          <a:ext cx="0" cy="0"/>
          <a:chOff x="0" y="0"/>
          <a:chExt cx="0" cy="0"/>
        </a:xfrm>
      </p:grpSpPr>
      <p:sp>
        <p:nvSpPr>
          <p:cNvPr id="18" name="object 3">
            <a:extLst>
              <a:ext uri="{FF2B5EF4-FFF2-40B4-BE49-F238E27FC236}">
                <a16:creationId xmlns:a16="http://schemas.microsoft.com/office/drawing/2014/main" id="{4485AE44-9B85-16BE-E036-03E914ED7F41}"/>
              </a:ext>
            </a:extLst>
          </p:cNvPr>
          <p:cNvSpPr txBox="1">
            <a:spLocks/>
          </p:cNvSpPr>
          <p:nvPr/>
        </p:nvSpPr>
        <p:spPr>
          <a:xfrm>
            <a:off x="1065973" y="342536"/>
            <a:ext cx="3066189" cy="756617"/>
          </a:xfrm>
          <a:prstGeom prst="rect">
            <a:avLst/>
          </a:prstGeom>
        </p:spPr>
        <p:txBody>
          <a:bodyPr vert="horz" wrap="square" lIns="0" tIns="40640" rIns="0" bIns="0" rtlCol="0">
            <a:spAutoFit/>
          </a:bodyPr>
          <a:lstStyle>
            <a:lvl1pPr>
              <a:defRPr sz="1800" b="1" i="0">
                <a:solidFill>
                  <a:schemeClr val="bg1"/>
                </a:solidFill>
                <a:latin typeface="Tahoma"/>
                <a:ea typeface="+mj-ea"/>
                <a:cs typeface="Tahoma"/>
              </a:defRPr>
            </a:lvl1pPr>
          </a:lstStyle>
          <a:p>
            <a:pPr marL="38100" marR="0" lvl="0" indent="0" defTabSz="914400" eaLnBrk="1" fontAlgn="auto" latinLnBrk="0" hangingPunct="1">
              <a:lnSpc>
                <a:spcPct val="100000"/>
              </a:lnSpc>
              <a:spcBef>
                <a:spcPts val="320"/>
              </a:spcBef>
              <a:spcAft>
                <a:spcPts val="0"/>
              </a:spcAft>
              <a:buClrTx/>
              <a:buSzTx/>
              <a:buFontTx/>
              <a:buNone/>
              <a:tabLst/>
              <a:defRPr/>
            </a:pPr>
            <a:r>
              <a:rPr kumimoji="0" lang="en-US" sz="2800" b="1" i="0" u="none" strike="noStrike" kern="0" cap="none" spc="-10" normalizeH="0" baseline="0" noProof="0" dirty="0">
                <a:ln>
                  <a:noFill/>
                </a:ln>
                <a:effectLst/>
                <a:uLnTx/>
                <a:uFillTx/>
                <a:latin typeface="Tahoma"/>
                <a:ea typeface="+mj-ea"/>
                <a:cs typeface="Tahoma"/>
              </a:rPr>
              <a:t>NeoNova</a:t>
            </a:r>
            <a:endParaRPr lang="en-US" sz="2400" kern="0" baseline="30555" dirty="0">
              <a:latin typeface="Arial"/>
              <a:cs typeface="Arial"/>
            </a:endParaRPr>
          </a:p>
          <a:p>
            <a:pPr marL="38100" marR="0" lvl="0" indent="0" defTabSz="914400" eaLnBrk="1" fontAlgn="auto" latinLnBrk="0" hangingPunct="1">
              <a:lnSpc>
                <a:spcPct val="100000"/>
              </a:lnSpc>
              <a:spcBef>
                <a:spcPts val="320"/>
              </a:spcBef>
              <a:spcAft>
                <a:spcPts val="0"/>
              </a:spcAft>
              <a:buClrTx/>
              <a:buSzTx/>
              <a:buFontTx/>
              <a:buNone/>
              <a:tabLst/>
              <a:defRPr/>
            </a:pPr>
            <a:r>
              <a:rPr lang="en-US" sz="1600" b="1" spc="-45" dirty="0">
                <a:solidFill>
                  <a:schemeClr val="bg1"/>
                </a:solidFill>
                <a:latin typeface="Tahoma"/>
                <a:cs typeface="Tahoma"/>
              </a:rPr>
              <a:t>Compromise Assessment </a:t>
            </a:r>
          </a:p>
        </p:txBody>
      </p:sp>
      <p:sp>
        <p:nvSpPr>
          <p:cNvPr id="28" name="object 9">
            <a:extLst>
              <a:ext uri="{FF2B5EF4-FFF2-40B4-BE49-F238E27FC236}">
                <a16:creationId xmlns:a16="http://schemas.microsoft.com/office/drawing/2014/main" id="{F27D3129-6A0D-D711-505D-FC531AB15346}"/>
              </a:ext>
            </a:extLst>
          </p:cNvPr>
          <p:cNvSpPr txBox="1"/>
          <p:nvPr/>
        </p:nvSpPr>
        <p:spPr>
          <a:xfrm>
            <a:off x="5465571" y="1720667"/>
            <a:ext cx="5823603" cy="2381614"/>
          </a:xfrm>
          <a:prstGeom prst="rect">
            <a:avLst/>
          </a:prstGeom>
        </p:spPr>
        <p:txBody>
          <a:bodyPr vert="horz" wrap="square" lIns="0" tIns="12700" rIns="0" bIns="0" rtlCol="0">
            <a:spAutoFit/>
          </a:bodyPr>
          <a:lstStyle/>
          <a:p>
            <a:pPr marL="12700" marR="5080" algn="just">
              <a:lnSpc>
                <a:spcPct val="111100"/>
              </a:lnSpc>
              <a:spcBef>
                <a:spcPts val="100"/>
              </a:spcBef>
            </a:pPr>
            <a:r>
              <a:rPr lang="en-US" sz="1400" dirty="0">
                <a:solidFill>
                  <a:schemeClr val="bg1"/>
                </a:solidFill>
                <a:latin typeface="Tahoma"/>
                <a:cs typeface="Tahoma"/>
              </a:rPr>
              <a:t>aligned with global cybersecurity standards and best practices, NeoNova delivers comprehensive Vulnerability Management services covering IT, OT, and IoT infrastructures. We identify, assess, and prioritize vulnerabilities based on exploitability, technical severity, and potential business impact. Our approach includes continuous scanning, patch management guidance, and threat intelligence integration to ensure proactive risk mitigation. In addition to detailed reports, NeoNova offers expert advisory to help organizations strengthen their security posture and implement the most effective, context-aware remediation strategies tailored to their unique infrastructure.</a:t>
            </a:r>
            <a:endParaRPr sz="1400" dirty="0">
              <a:solidFill>
                <a:schemeClr val="bg1"/>
              </a:solidFill>
              <a:latin typeface="Tahoma"/>
              <a:cs typeface="Tahoma"/>
            </a:endParaRPr>
          </a:p>
        </p:txBody>
      </p:sp>
      <p:sp>
        <p:nvSpPr>
          <p:cNvPr id="32" name="object 13">
            <a:extLst>
              <a:ext uri="{FF2B5EF4-FFF2-40B4-BE49-F238E27FC236}">
                <a16:creationId xmlns:a16="http://schemas.microsoft.com/office/drawing/2014/main" id="{726B2295-4C85-0FEE-70F5-F1303FF8E639}"/>
              </a:ext>
            </a:extLst>
          </p:cNvPr>
          <p:cNvSpPr txBox="1"/>
          <p:nvPr/>
        </p:nvSpPr>
        <p:spPr>
          <a:xfrm>
            <a:off x="5465571" y="4789056"/>
            <a:ext cx="4852107" cy="272510"/>
          </a:xfrm>
          <a:prstGeom prst="rect">
            <a:avLst/>
          </a:prstGeom>
        </p:spPr>
        <p:txBody>
          <a:bodyPr vert="horz" wrap="square" lIns="0" tIns="86995" rIns="0" bIns="0" rtlCol="0">
            <a:spAutoFit/>
          </a:bodyPr>
          <a:lstStyle/>
          <a:p>
            <a:pPr marL="12700">
              <a:lnSpc>
                <a:spcPct val="100000"/>
              </a:lnSpc>
              <a:spcBef>
                <a:spcPts val="685"/>
              </a:spcBef>
            </a:pPr>
            <a:r>
              <a:rPr lang="en-US" sz="1200" b="1" spc="-70" dirty="0">
                <a:solidFill>
                  <a:srgbClr val="FFFFFF"/>
                </a:solidFill>
                <a:latin typeface="Tahoma"/>
                <a:cs typeface="Tahoma"/>
              </a:rPr>
              <a:t>CLOSING SECURITY GAPS BEFORE ATTACKERS CAN EXPLOIT THEM</a:t>
            </a:r>
            <a:endParaRPr lang="en-US" sz="1200" dirty="0">
              <a:latin typeface="Tahoma"/>
              <a:cs typeface="Tahoma"/>
            </a:endParaRPr>
          </a:p>
        </p:txBody>
      </p:sp>
      <p:graphicFrame>
        <p:nvGraphicFramePr>
          <p:cNvPr id="2" name="Diagram 1">
            <a:extLst>
              <a:ext uri="{FF2B5EF4-FFF2-40B4-BE49-F238E27FC236}">
                <a16:creationId xmlns:a16="http://schemas.microsoft.com/office/drawing/2014/main" id="{10A79EF8-B9A3-38B7-9E88-C68E021C9EF9}"/>
              </a:ext>
            </a:extLst>
          </p:cNvPr>
          <p:cNvGraphicFramePr/>
          <p:nvPr>
            <p:extLst>
              <p:ext uri="{D42A27DB-BD31-4B8C-83A1-F6EECF244321}">
                <p14:modId xmlns:p14="http://schemas.microsoft.com/office/powerpoint/2010/main" val="2043832583"/>
              </p:ext>
            </p:extLst>
          </p:nvPr>
        </p:nvGraphicFramePr>
        <p:xfrm>
          <a:off x="-869511" y="1414131"/>
          <a:ext cx="6526031" cy="426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77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1AE6-F649-759E-E15B-9C01FB52D435}"/>
            </a:ext>
          </a:extLst>
        </p:cNvPr>
        <p:cNvGrpSpPr/>
        <p:nvPr/>
      </p:nvGrpSpPr>
      <p:grpSpPr>
        <a:xfrm>
          <a:off x="0" y="0"/>
          <a:ext cx="0" cy="0"/>
          <a:chOff x="0" y="0"/>
          <a:chExt cx="0" cy="0"/>
        </a:xfrm>
      </p:grpSpPr>
      <p:pic>
        <p:nvPicPr>
          <p:cNvPr id="12" name="Picture 3">
            <a:extLst>
              <a:ext uri="{FF2B5EF4-FFF2-40B4-BE49-F238E27FC236}">
                <a16:creationId xmlns:a16="http://schemas.microsoft.com/office/drawing/2014/main" id="{BCA1D0D1-96FF-D24D-1406-B07B4FCD701A}"/>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sp>
        <p:nvSpPr>
          <p:cNvPr id="122" name="Google Shape;214;p7">
            <a:extLst>
              <a:ext uri="{FF2B5EF4-FFF2-40B4-BE49-F238E27FC236}">
                <a16:creationId xmlns:a16="http://schemas.microsoft.com/office/drawing/2014/main" id="{CE922528-E5DF-68FF-31B0-973F18811B66}"/>
              </a:ext>
            </a:extLst>
          </p:cNvPr>
          <p:cNvSpPr txBox="1"/>
          <p:nvPr/>
        </p:nvSpPr>
        <p:spPr>
          <a:xfrm>
            <a:off x="2252000" y="1008438"/>
            <a:ext cx="702289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FFFF"/>
                </a:solidFill>
                <a:latin typeface="Inter"/>
                <a:ea typeface="Inter"/>
                <a:cs typeface="Inter"/>
                <a:sym typeface="Inter"/>
              </a:rPr>
              <a:t>Digital Francis Services </a:t>
            </a:r>
            <a:endParaRPr lang="en-US" sz="2800" b="1" dirty="0">
              <a:solidFill>
                <a:schemeClr val="dk1"/>
              </a:solidFill>
              <a:latin typeface="Inter"/>
              <a:ea typeface="Inter"/>
              <a:cs typeface="Inter"/>
              <a:sym typeface="Inter"/>
            </a:endParaRPr>
          </a:p>
        </p:txBody>
      </p:sp>
      <p:sp>
        <p:nvSpPr>
          <p:cNvPr id="123" name="Google Shape;215;p7">
            <a:extLst>
              <a:ext uri="{FF2B5EF4-FFF2-40B4-BE49-F238E27FC236}">
                <a16:creationId xmlns:a16="http://schemas.microsoft.com/office/drawing/2014/main" id="{B19FC5C5-BB12-3561-A8F6-584F6D0C1C74}"/>
              </a:ext>
            </a:extLst>
          </p:cNvPr>
          <p:cNvSpPr txBox="1"/>
          <p:nvPr/>
        </p:nvSpPr>
        <p:spPr>
          <a:xfrm>
            <a:off x="2251999" y="1526511"/>
            <a:ext cx="7022899" cy="246221"/>
          </a:xfrm>
          <a:prstGeom prst="rect">
            <a:avLst/>
          </a:prstGeom>
          <a:noFill/>
          <a:ln>
            <a:noFill/>
          </a:ln>
        </p:spPr>
        <p:txBody>
          <a:bodyPr spcFirstLastPara="1" wrap="square" lIns="91425" tIns="45700" rIns="91425" bIns="45700" anchor="t" anchorCtr="0">
            <a:spAutoFit/>
          </a:bodyPr>
          <a:lstStyle/>
          <a:p>
            <a:pPr algn="ctr"/>
            <a:r>
              <a:rPr lang="en-US" sz="1000" b="1" dirty="0">
                <a:solidFill>
                  <a:schemeClr val="bg1"/>
                </a:solidFill>
              </a:rPr>
              <a:t>Revolutionizing Infrastructure with Digital Francis Expertise</a:t>
            </a:r>
            <a:endParaRPr lang="en-US" sz="1000" dirty="0">
              <a:solidFill>
                <a:schemeClr val="bg1"/>
              </a:solidFill>
            </a:endParaRPr>
          </a:p>
        </p:txBody>
      </p:sp>
      <p:sp>
        <p:nvSpPr>
          <p:cNvPr id="104" name="object 5">
            <a:extLst>
              <a:ext uri="{FF2B5EF4-FFF2-40B4-BE49-F238E27FC236}">
                <a16:creationId xmlns:a16="http://schemas.microsoft.com/office/drawing/2014/main" id="{4FB38A4F-C534-A729-C3DC-5320F7CCFA99}"/>
              </a:ext>
            </a:extLst>
          </p:cNvPr>
          <p:cNvSpPr txBox="1"/>
          <p:nvPr/>
        </p:nvSpPr>
        <p:spPr>
          <a:xfrm>
            <a:off x="2200965" y="2833687"/>
            <a:ext cx="1140460" cy="474489"/>
          </a:xfrm>
          <a:prstGeom prst="rect">
            <a:avLst/>
          </a:prstGeom>
        </p:spPr>
        <p:txBody>
          <a:bodyPr vert="horz" wrap="square" lIns="0" tIns="12700" rIns="0" bIns="0" rtlCol="0">
            <a:spAutoFit/>
          </a:bodyPr>
          <a:lstStyle/>
          <a:p>
            <a:pPr marL="12700" marR="0" lvl="0" indent="0" algn="ctr" rtl="0">
              <a:lnSpc>
                <a:spcPct val="100000"/>
              </a:lnSpc>
              <a:spcBef>
                <a:spcPts val="0"/>
              </a:spcBef>
              <a:spcAft>
                <a:spcPts val="0"/>
              </a:spcAft>
              <a:buNone/>
            </a:pPr>
            <a:r>
              <a:rPr lang="en-US" sz="1000" b="1" dirty="0">
                <a:solidFill>
                  <a:schemeClr val="lt1"/>
                </a:solidFill>
                <a:latin typeface="Inter"/>
                <a:ea typeface="Inter"/>
                <a:cs typeface="Inter"/>
                <a:sym typeface="Inter"/>
              </a:rPr>
              <a:t>Incident readiness and response services</a:t>
            </a:r>
            <a:endParaRPr lang="en-US" sz="1000" dirty="0"/>
          </a:p>
        </p:txBody>
      </p:sp>
      <p:sp>
        <p:nvSpPr>
          <p:cNvPr id="105" name="object 6">
            <a:extLst>
              <a:ext uri="{FF2B5EF4-FFF2-40B4-BE49-F238E27FC236}">
                <a16:creationId xmlns:a16="http://schemas.microsoft.com/office/drawing/2014/main" id="{D2C35334-54AE-A0DA-5097-29774EDD1461}"/>
              </a:ext>
            </a:extLst>
          </p:cNvPr>
          <p:cNvSpPr txBox="1"/>
          <p:nvPr/>
        </p:nvSpPr>
        <p:spPr>
          <a:xfrm>
            <a:off x="8071426" y="2856622"/>
            <a:ext cx="1344295" cy="166712"/>
          </a:xfrm>
          <a:prstGeom prst="rect">
            <a:avLst/>
          </a:prstGeom>
        </p:spPr>
        <p:txBody>
          <a:bodyPr vert="horz" wrap="square" lIns="0" tIns="12700" rIns="0" bIns="0" rtlCol="0">
            <a:spAutoFit/>
          </a:bodyPr>
          <a:lstStyle/>
          <a:p>
            <a:pPr marL="12700" marR="0" lvl="0" indent="0" algn="ctr" rtl="0">
              <a:lnSpc>
                <a:spcPct val="100000"/>
              </a:lnSpc>
              <a:spcBef>
                <a:spcPts val="0"/>
              </a:spcBef>
              <a:spcAft>
                <a:spcPts val="0"/>
              </a:spcAft>
              <a:buNone/>
            </a:pPr>
            <a:r>
              <a:rPr lang="en-US" sz="1000" b="1" dirty="0">
                <a:solidFill>
                  <a:schemeClr val="lt1"/>
                </a:solidFill>
                <a:latin typeface="Inter"/>
                <a:ea typeface="Inter"/>
                <a:cs typeface="Inter"/>
                <a:sym typeface="Inter"/>
              </a:rPr>
              <a:t>Malware Analysis</a:t>
            </a:r>
            <a:endParaRPr lang="en-US" sz="1000" dirty="0"/>
          </a:p>
        </p:txBody>
      </p:sp>
      <p:sp>
        <p:nvSpPr>
          <p:cNvPr id="106" name="object 7">
            <a:extLst>
              <a:ext uri="{FF2B5EF4-FFF2-40B4-BE49-F238E27FC236}">
                <a16:creationId xmlns:a16="http://schemas.microsoft.com/office/drawing/2014/main" id="{4268B034-D419-9D2F-64E5-E5D561967351}"/>
              </a:ext>
            </a:extLst>
          </p:cNvPr>
          <p:cNvSpPr txBox="1"/>
          <p:nvPr/>
        </p:nvSpPr>
        <p:spPr>
          <a:xfrm>
            <a:off x="2120713" y="4924926"/>
            <a:ext cx="1089660" cy="166712"/>
          </a:xfrm>
          <a:prstGeom prst="rect">
            <a:avLst/>
          </a:prstGeom>
        </p:spPr>
        <p:txBody>
          <a:bodyPr vert="horz" wrap="square" lIns="0" tIns="12700" rIns="0" bIns="0" rtlCol="0">
            <a:spAutoFit/>
          </a:bodyPr>
          <a:lstStyle/>
          <a:p>
            <a:pPr marL="12700" lvl="0" algn="ctr"/>
            <a:r>
              <a:rPr lang="en-US" sz="1000" b="1" dirty="0">
                <a:solidFill>
                  <a:schemeClr val="lt1"/>
                </a:solidFill>
                <a:latin typeface="Inter"/>
                <a:ea typeface="Inter"/>
                <a:cs typeface="Inter"/>
                <a:sym typeface="Inter"/>
              </a:rPr>
              <a:t>Digital Forensics Lab</a:t>
            </a:r>
            <a:endParaRPr lang="en-US" sz="1000" dirty="0"/>
          </a:p>
        </p:txBody>
      </p:sp>
      <p:sp>
        <p:nvSpPr>
          <p:cNvPr id="119" name="object 20">
            <a:extLst>
              <a:ext uri="{FF2B5EF4-FFF2-40B4-BE49-F238E27FC236}">
                <a16:creationId xmlns:a16="http://schemas.microsoft.com/office/drawing/2014/main" id="{17A9A048-0DA1-B72B-91C4-1F4032F1326E}"/>
              </a:ext>
            </a:extLst>
          </p:cNvPr>
          <p:cNvSpPr txBox="1"/>
          <p:nvPr/>
        </p:nvSpPr>
        <p:spPr>
          <a:xfrm>
            <a:off x="5170994" y="6104645"/>
            <a:ext cx="1602105" cy="482600"/>
          </a:xfrm>
          <a:prstGeom prst="rect">
            <a:avLst/>
          </a:prstGeom>
        </p:spPr>
        <p:txBody>
          <a:bodyPr vert="horz" wrap="square" lIns="0" tIns="12700" rIns="0" bIns="0" rtlCol="0">
            <a:spAutoFit/>
          </a:bodyPr>
          <a:lstStyle/>
          <a:p>
            <a:pPr marL="351155" marR="5080" indent="-339090">
              <a:lnSpc>
                <a:spcPct val="100000"/>
              </a:lnSpc>
              <a:spcBef>
                <a:spcPts val="100"/>
              </a:spcBef>
            </a:pPr>
            <a:r>
              <a:rPr lang="en-US" sz="1500" b="1" spc="-35" dirty="0">
                <a:solidFill>
                  <a:schemeClr val="bg1"/>
                </a:solidFill>
                <a:latin typeface="Tahoma"/>
                <a:cs typeface="Tahoma"/>
              </a:rPr>
              <a:t>Digital Francis Services </a:t>
            </a:r>
          </a:p>
        </p:txBody>
      </p:sp>
      <p:pic>
        <p:nvPicPr>
          <p:cNvPr id="121" name="Picture 120">
            <a:extLst>
              <a:ext uri="{FF2B5EF4-FFF2-40B4-BE49-F238E27FC236}">
                <a16:creationId xmlns:a16="http://schemas.microsoft.com/office/drawing/2014/main" id="{67419A3F-70C0-1A52-AAEE-2967AD5B6D34}"/>
              </a:ext>
            </a:extLst>
          </p:cNvPr>
          <p:cNvPicPr>
            <a:picLocks noChangeAspect="1"/>
          </p:cNvPicPr>
          <p:nvPr/>
        </p:nvPicPr>
        <p:blipFill>
          <a:blip r:embed="rId3"/>
          <a:stretch>
            <a:fillRect/>
          </a:stretch>
        </p:blipFill>
        <p:spPr>
          <a:xfrm>
            <a:off x="4610362" y="3081365"/>
            <a:ext cx="3064673" cy="2731282"/>
          </a:xfrm>
          <a:prstGeom prst="rect">
            <a:avLst/>
          </a:prstGeom>
        </p:spPr>
      </p:pic>
      <p:grpSp>
        <p:nvGrpSpPr>
          <p:cNvPr id="128" name="object 15">
            <a:extLst>
              <a:ext uri="{FF2B5EF4-FFF2-40B4-BE49-F238E27FC236}">
                <a16:creationId xmlns:a16="http://schemas.microsoft.com/office/drawing/2014/main" id="{FE700E20-A19A-4A56-F93C-73C2AB4854B4}"/>
              </a:ext>
            </a:extLst>
          </p:cNvPr>
          <p:cNvGrpSpPr/>
          <p:nvPr/>
        </p:nvGrpSpPr>
        <p:grpSpPr>
          <a:xfrm>
            <a:off x="7078955" y="2638001"/>
            <a:ext cx="2545715" cy="765810"/>
            <a:chOff x="4259148" y="903706"/>
            <a:chExt cx="2545715" cy="765810"/>
          </a:xfrm>
        </p:grpSpPr>
        <p:sp>
          <p:nvSpPr>
            <p:cNvPr id="129" name="object 16">
              <a:extLst>
                <a:ext uri="{FF2B5EF4-FFF2-40B4-BE49-F238E27FC236}">
                  <a16:creationId xmlns:a16="http://schemas.microsoft.com/office/drawing/2014/main" id="{337E77DF-CBC6-03F7-D66F-A3A1D2D97268}"/>
                </a:ext>
              </a:extLst>
            </p:cNvPr>
            <p:cNvSpPr/>
            <p:nvPr/>
          </p:nvSpPr>
          <p:spPr>
            <a:xfrm>
              <a:off x="4696828" y="903719"/>
              <a:ext cx="2107565" cy="650240"/>
            </a:xfrm>
            <a:custGeom>
              <a:avLst/>
              <a:gdLst/>
              <a:ahLst/>
              <a:cxnLst/>
              <a:rect l="l" t="t" r="r" b="b"/>
              <a:pathLst>
                <a:path w="2107565" h="650240">
                  <a:moveTo>
                    <a:pt x="2107527" y="150406"/>
                  </a:moveTo>
                  <a:lnTo>
                    <a:pt x="2092667" y="111582"/>
                  </a:lnTo>
                  <a:lnTo>
                    <a:pt x="2045106" y="66878"/>
                  </a:lnTo>
                  <a:lnTo>
                    <a:pt x="2009914" y="43307"/>
                  </a:lnTo>
                  <a:lnTo>
                    <a:pt x="1972195" y="24663"/>
                  </a:lnTo>
                  <a:lnTo>
                    <a:pt x="1932368" y="11112"/>
                  </a:lnTo>
                  <a:lnTo>
                    <a:pt x="1877568" y="1358"/>
                  </a:lnTo>
                  <a:lnTo>
                    <a:pt x="1771345" y="0"/>
                  </a:lnTo>
                  <a:lnTo>
                    <a:pt x="620877" y="203"/>
                  </a:lnTo>
                  <a:lnTo>
                    <a:pt x="567867" y="4216"/>
                  </a:lnTo>
                  <a:lnTo>
                    <a:pt x="516674" y="15976"/>
                  </a:lnTo>
                  <a:lnTo>
                    <a:pt x="468033" y="35217"/>
                  </a:lnTo>
                  <a:lnTo>
                    <a:pt x="422719" y="61607"/>
                  </a:lnTo>
                  <a:lnTo>
                    <a:pt x="381482" y="94869"/>
                  </a:lnTo>
                  <a:lnTo>
                    <a:pt x="345884" y="133680"/>
                  </a:lnTo>
                  <a:lnTo>
                    <a:pt x="316738" y="176936"/>
                  </a:lnTo>
                  <a:lnTo>
                    <a:pt x="294386" y="223901"/>
                  </a:lnTo>
                  <a:lnTo>
                    <a:pt x="279158" y="273862"/>
                  </a:lnTo>
                  <a:lnTo>
                    <a:pt x="272351" y="319773"/>
                  </a:lnTo>
                  <a:lnTo>
                    <a:pt x="1536" y="319773"/>
                  </a:lnTo>
                  <a:lnTo>
                    <a:pt x="0" y="322402"/>
                  </a:lnTo>
                  <a:lnTo>
                    <a:pt x="0" y="328879"/>
                  </a:lnTo>
                  <a:lnTo>
                    <a:pt x="1536" y="331508"/>
                  </a:lnTo>
                  <a:lnTo>
                    <a:pt x="3441" y="331508"/>
                  </a:lnTo>
                  <a:lnTo>
                    <a:pt x="273100" y="331508"/>
                  </a:lnTo>
                  <a:lnTo>
                    <a:pt x="273621" y="332105"/>
                  </a:lnTo>
                  <a:lnTo>
                    <a:pt x="280085" y="332600"/>
                  </a:lnTo>
                  <a:lnTo>
                    <a:pt x="282892" y="330161"/>
                  </a:lnTo>
                  <a:lnTo>
                    <a:pt x="283133" y="326923"/>
                  </a:lnTo>
                  <a:lnTo>
                    <a:pt x="289928" y="279806"/>
                  </a:lnTo>
                  <a:lnTo>
                    <a:pt x="302958" y="235013"/>
                  </a:lnTo>
                  <a:lnTo>
                    <a:pt x="321741" y="193027"/>
                  </a:lnTo>
                  <a:lnTo>
                    <a:pt x="345795" y="154292"/>
                  </a:lnTo>
                  <a:lnTo>
                    <a:pt x="374624" y="119240"/>
                  </a:lnTo>
                  <a:lnTo>
                    <a:pt x="407746" y="88353"/>
                  </a:lnTo>
                  <a:lnTo>
                    <a:pt x="444677" y="62064"/>
                  </a:lnTo>
                  <a:lnTo>
                    <a:pt x="484949" y="40830"/>
                  </a:lnTo>
                  <a:lnTo>
                    <a:pt x="528066" y="25095"/>
                  </a:lnTo>
                  <a:lnTo>
                    <a:pt x="573532" y="15316"/>
                  </a:lnTo>
                  <a:lnTo>
                    <a:pt x="620890" y="11938"/>
                  </a:lnTo>
                  <a:lnTo>
                    <a:pt x="1816722" y="11785"/>
                  </a:lnTo>
                  <a:lnTo>
                    <a:pt x="1816722" y="12141"/>
                  </a:lnTo>
                  <a:lnTo>
                    <a:pt x="1855622" y="12357"/>
                  </a:lnTo>
                  <a:lnTo>
                    <a:pt x="1893760" y="16421"/>
                  </a:lnTo>
                  <a:lnTo>
                    <a:pt x="1931098" y="24206"/>
                  </a:lnTo>
                  <a:lnTo>
                    <a:pt x="1967509" y="35623"/>
                  </a:lnTo>
                  <a:lnTo>
                    <a:pt x="2003628" y="53479"/>
                  </a:lnTo>
                  <a:lnTo>
                    <a:pt x="2036965" y="75653"/>
                  </a:lnTo>
                  <a:lnTo>
                    <a:pt x="2067128" y="101790"/>
                  </a:lnTo>
                  <a:lnTo>
                    <a:pt x="2093760" y="131521"/>
                  </a:lnTo>
                  <a:lnTo>
                    <a:pt x="2094458" y="187401"/>
                  </a:lnTo>
                  <a:lnTo>
                    <a:pt x="2091397" y="242036"/>
                  </a:lnTo>
                  <a:lnTo>
                    <a:pt x="2084743" y="294690"/>
                  </a:lnTo>
                  <a:lnTo>
                    <a:pt x="2074621" y="344678"/>
                  </a:lnTo>
                  <a:lnTo>
                    <a:pt x="2061222" y="391274"/>
                  </a:lnTo>
                  <a:lnTo>
                    <a:pt x="2044700" y="433768"/>
                  </a:lnTo>
                  <a:lnTo>
                    <a:pt x="2025218" y="471462"/>
                  </a:lnTo>
                  <a:lnTo>
                    <a:pt x="2002929" y="503618"/>
                  </a:lnTo>
                  <a:lnTo>
                    <a:pt x="1971700" y="537794"/>
                  </a:lnTo>
                  <a:lnTo>
                    <a:pt x="1942033" y="564743"/>
                  </a:lnTo>
                  <a:lnTo>
                    <a:pt x="1910829" y="589013"/>
                  </a:lnTo>
                  <a:lnTo>
                    <a:pt x="1865185" y="616800"/>
                  </a:lnTo>
                  <a:lnTo>
                    <a:pt x="1816722" y="638416"/>
                  </a:lnTo>
                  <a:lnTo>
                    <a:pt x="638898" y="638200"/>
                  </a:lnTo>
                  <a:lnTo>
                    <a:pt x="592988" y="634492"/>
                  </a:lnTo>
                  <a:lnTo>
                    <a:pt x="549414" y="623747"/>
                  </a:lnTo>
                  <a:lnTo>
                    <a:pt x="508762" y="606552"/>
                  </a:lnTo>
                  <a:lnTo>
                    <a:pt x="471627" y="583501"/>
                  </a:lnTo>
                  <a:lnTo>
                    <a:pt x="438594" y="555180"/>
                  </a:lnTo>
                  <a:lnTo>
                    <a:pt x="410248" y="522173"/>
                  </a:lnTo>
                  <a:lnTo>
                    <a:pt x="387172" y="485076"/>
                  </a:lnTo>
                  <a:lnTo>
                    <a:pt x="369963" y="444461"/>
                  </a:lnTo>
                  <a:lnTo>
                    <a:pt x="359206" y="400913"/>
                  </a:lnTo>
                  <a:lnTo>
                    <a:pt x="355498" y="355041"/>
                  </a:lnTo>
                  <a:lnTo>
                    <a:pt x="359206" y="309143"/>
                  </a:lnTo>
                  <a:lnTo>
                    <a:pt x="369963" y="265569"/>
                  </a:lnTo>
                  <a:lnTo>
                    <a:pt x="387172" y="224929"/>
                  </a:lnTo>
                  <a:lnTo>
                    <a:pt x="410248" y="187794"/>
                  </a:lnTo>
                  <a:lnTo>
                    <a:pt x="438594" y="154762"/>
                  </a:lnTo>
                  <a:lnTo>
                    <a:pt x="471627" y="126403"/>
                  </a:lnTo>
                  <a:lnTo>
                    <a:pt x="508762" y="103339"/>
                  </a:lnTo>
                  <a:lnTo>
                    <a:pt x="549414" y="86131"/>
                  </a:lnTo>
                  <a:lnTo>
                    <a:pt x="592988" y="75374"/>
                  </a:lnTo>
                  <a:lnTo>
                    <a:pt x="638898" y="71653"/>
                  </a:lnTo>
                  <a:lnTo>
                    <a:pt x="706932" y="79933"/>
                  </a:lnTo>
                  <a:lnTo>
                    <a:pt x="770801" y="104178"/>
                  </a:lnTo>
                  <a:lnTo>
                    <a:pt x="753338" y="130987"/>
                  </a:lnTo>
                  <a:lnTo>
                    <a:pt x="820331" y="131229"/>
                  </a:lnTo>
                  <a:lnTo>
                    <a:pt x="793038" y="70040"/>
                  </a:lnTo>
                  <a:lnTo>
                    <a:pt x="777240" y="94284"/>
                  </a:lnTo>
                  <a:lnTo>
                    <a:pt x="744537" y="79438"/>
                  </a:lnTo>
                  <a:lnTo>
                    <a:pt x="710285" y="68668"/>
                  </a:lnTo>
                  <a:lnTo>
                    <a:pt x="674916" y="62128"/>
                  </a:lnTo>
                  <a:lnTo>
                    <a:pt x="638898" y="59918"/>
                  </a:lnTo>
                  <a:lnTo>
                    <a:pt x="592264" y="63563"/>
                  </a:lnTo>
                  <a:lnTo>
                    <a:pt x="547420" y="74295"/>
                  </a:lnTo>
                  <a:lnTo>
                    <a:pt x="505028" y="91859"/>
                  </a:lnTo>
                  <a:lnTo>
                    <a:pt x="465734" y="115963"/>
                  </a:lnTo>
                  <a:lnTo>
                    <a:pt x="430199" y="146354"/>
                  </a:lnTo>
                  <a:lnTo>
                    <a:pt x="399796" y="181902"/>
                  </a:lnTo>
                  <a:lnTo>
                    <a:pt x="375691" y="221195"/>
                  </a:lnTo>
                  <a:lnTo>
                    <a:pt x="358127" y="263588"/>
                  </a:lnTo>
                  <a:lnTo>
                    <a:pt x="347395" y="308432"/>
                  </a:lnTo>
                  <a:lnTo>
                    <a:pt x="343763" y="355041"/>
                  </a:lnTo>
                  <a:lnTo>
                    <a:pt x="347395" y="401662"/>
                  </a:lnTo>
                  <a:lnTo>
                    <a:pt x="358127" y="446481"/>
                  </a:lnTo>
                  <a:lnTo>
                    <a:pt x="375691" y="488848"/>
                  </a:lnTo>
                  <a:lnTo>
                    <a:pt x="399796" y="528116"/>
                  </a:lnTo>
                  <a:lnTo>
                    <a:pt x="430199" y="563613"/>
                  </a:lnTo>
                  <a:lnTo>
                    <a:pt x="465734" y="593966"/>
                  </a:lnTo>
                  <a:lnTo>
                    <a:pt x="505028" y="618045"/>
                  </a:lnTo>
                  <a:lnTo>
                    <a:pt x="547420" y="635584"/>
                  </a:lnTo>
                  <a:lnTo>
                    <a:pt x="592264" y="646303"/>
                  </a:lnTo>
                  <a:lnTo>
                    <a:pt x="638898" y="649935"/>
                  </a:lnTo>
                  <a:lnTo>
                    <a:pt x="1819973" y="650163"/>
                  </a:lnTo>
                  <a:lnTo>
                    <a:pt x="1834730" y="644575"/>
                  </a:lnTo>
                  <a:lnTo>
                    <a:pt x="1884565" y="620737"/>
                  </a:lnTo>
                  <a:lnTo>
                    <a:pt x="1918220" y="599770"/>
                  </a:lnTo>
                  <a:lnTo>
                    <a:pt x="1950948" y="574395"/>
                  </a:lnTo>
                  <a:lnTo>
                    <a:pt x="1981111" y="546912"/>
                  </a:lnTo>
                  <a:lnTo>
                    <a:pt x="2013077" y="511848"/>
                  </a:lnTo>
                  <a:lnTo>
                    <a:pt x="2035771" y="479234"/>
                  </a:lnTo>
                  <a:lnTo>
                    <a:pt x="2055876" y="440791"/>
                  </a:lnTo>
                  <a:lnTo>
                    <a:pt x="2073135" y="397078"/>
                  </a:lnTo>
                  <a:lnTo>
                    <a:pt x="2087283" y="348665"/>
                  </a:lnTo>
                  <a:lnTo>
                    <a:pt x="2097049" y="301701"/>
                  </a:lnTo>
                  <a:lnTo>
                    <a:pt x="2103704" y="252679"/>
                  </a:lnTo>
                  <a:lnTo>
                    <a:pt x="2107209" y="202082"/>
                  </a:lnTo>
                  <a:lnTo>
                    <a:pt x="2107527" y="150406"/>
                  </a:lnTo>
                  <a:close/>
                </a:path>
              </a:pathLst>
            </a:custGeom>
            <a:solidFill>
              <a:srgbClr val="404042"/>
            </a:solidFill>
          </p:spPr>
          <p:txBody>
            <a:bodyPr wrap="square" lIns="0" tIns="0" rIns="0" bIns="0" rtlCol="0"/>
            <a:lstStyle/>
            <a:p>
              <a:endParaRPr dirty="0"/>
            </a:p>
          </p:txBody>
        </p:sp>
        <p:sp>
          <p:nvSpPr>
            <p:cNvPr id="130" name="object 17">
              <a:extLst>
                <a:ext uri="{FF2B5EF4-FFF2-40B4-BE49-F238E27FC236}">
                  <a16:creationId xmlns:a16="http://schemas.microsoft.com/office/drawing/2014/main" id="{52009DB9-34FA-24B8-1EFB-6251BC03DC89}"/>
                </a:ext>
              </a:extLst>
            </p:cNvPr>
            <p:cNvSpPr/>
            <p:nvPr/>
          </p:nvSpPr>
          <p:spPr>
            <a:xfrm>
              <a:off x="6468173" y="903706"/>
              <a:ext cx="161290" cy="651510"/>
            </a:xfrm>
            <a:custGeom>
              <a:avLst/>
              <a:gdLst/>
              <a:ahLst/>
              <a:cxnLst/>
              <a:rect l="l" t="t" r="r" b="b"/>
              <a:pathLst>
                <a:path w="161290" h="651510">
                  <a:moveTo>
                    <a:pt x="45377" y="11976"/>
                  </a:moveTo>
                  <a:lnTo>
                    <a:pt x="41325" y="11976"/>
                  </a:lnTo>
                  <a:lnTo>
                    <a:pt x="45072" y="12153"/>
                  </a:lnTo>
                  <a:lnTo>
                    <a:pt x="45377" y="12153"/>
                  </a:lnTo>
                  <a:lnTo>
                    <a:pt x="45377" y="11976"/>
                  </a:lnTo>
                  <a:close/>
                </a:path>
                <a:path w="161290" h="651510">
                  <a:moveTo>
                    <a:pt x="47548" y="650544"/>
                  </a:moveTo>
                  <a:lnTo>
                    <a:pt x="43180" y="650544"/>
                  </a:lnTo>
                  <a:lnTo>
                    <a:pt x="45377" y="651319"/>
                  </a:lnTo>
                  <a:lnTo>
                    <a:pt x="47548" y="650544"/>
                  </a:lnTo>
                  <a:close/>
                </a:path>
                <a:path w="161290" h="651510">
                  <a:moveTo>
                    <a:pt x="106222" y="1358"/>
                  </a:moveTo>
                  <a:lnTo>
                    <a:pt x="98767" y="762"/>
                  </a:lnTo>
                  <a:lnTo>
                    <a:pt x="91262" y="342"/>
                  </a:lnTo>
                  <a:lnTo>
                    <a:pt x="83718" y="76"/>
                  </a:lnTo>
                  <a:lnTo>
                    <a:pt x="79514" y="76"/>
                  </a:lnTo>
                  <a:lnTo>
                    <a:pt x="76161" y="0"/>
                  </a:lnTo>
                  <a:lnTo>
                    <a:pt x="0" y="12"/>
                  </a:lnTo>
                  <a:lnTo>
                    <a:pt x="4749" y="76"/>
                  </a:lnTo>
                  <a:lnTo>
                    <a:pt x="22733" y="304"/>
                  </a:lnTo>
                  <a:lnTo>
                    <a:pt x="106222" y="1371"/>
                  </a:lnTo>
                  <a:lnTo>
                    <a:pt x="105994" y="1358"/>
                  </a:lnTo>
                  <a:lnTo>
                    <a:pt x="106222" y="1358"/>
                  </a:lnTo>
                  <a:close/>
                </a:path>
                <a:path w="161290" h="651510">
                  <a:moveTo>
                    <a:pt x="161023" y="11125"/>
                  </a:moveTo>
                  <a:lnTo>
                    <a:pt x="147497" y="7975"/>
                  </a:lnTo>
                  <a:lnTo>
                    <a:pt x="133845" y="5295"/>
                  </a:lnTo>
                  <a:lnTo>
                    <a:pt x="120091" y="3098"/>
                  </a:lnTo>
                  <a:lnTo>
                    <a:pt x="106222" y="1371"/>
                  </a:lnTo>
                  <a:lnTo>
                    <a:pt x="161023" y="11125"/>
                  </a:lnTo>
                  <a:close/>
                </a:path>
              </a:pathLst>
            </a:custGeom>
            <a:solidFill>
              <a:srgbClr val="A81C19"/>
            </a:solidFill>
          </p:spPr>
          <p:txBody>
            <a:bodyPr wrap="square" lIns="0" tIns="0" rIns="0" bIns="0" rtlCol="0"/>
            <a:lstStyle/>
            <a:p>
              <a:endParaRPr dirty="0"/>
            </a:p>
          </p:txBody>
        </p:sp>
        <p:sp>
          <p:nvSpPr>
            <p:cNvPr id="131" name="object 18">
              <a:extLst>
                <a:ext uri="{FF2B5EF4-FFF2-40B4-BE49-F238E27FC236}">
                  <a16:creationId xmlns:a16="http://schemas.microsoft.com/office/drawing/2014/main" id="{F705953D-2A7C-C528-DFE4-24F4BE3B63CB}"/>
                </a:ext>
              </a:extLst>
            </p:cNvPr>
            <p:cNvSpPr/>
            <p:nvPr/>
          </p:nvSpPr>
          <p:spPr>
            <a:xfrm>
              <a:off x="4259148" y="915504"/>
              <a:ext cx="2254885" cy="753745"/>
            </a:xfrm>
            <a:custGeom>
              <a:avLst/>
              <a:gdLst/>
              <a:ahLst/>
              <a:cxnLst/>
              <a:rect l="l" t="t" r="r" b="b"/>
              <a:pathLst>
                <a:path w="2254884" h="753744">
                  <a:moveTo>
                    <a:pt x="447878" y="315925"/>
                  </a:moveTo>
                  <a:lnTo>
                    <a:pt x="447484" y="312610"/>
                  </a:lnTo>
                  <a:lnTo>
                    <a:pt x="442899" y="308025"/>
                  </a:lnTo>
                  <a:lnTo>
                    <a:pt x="439585" y="307632"/>
                  </a:lnTo>
                  <a:lnTo>
                    <a:pt x="23596" y="723620"/>
                  </a:lnTo>
                  <a:lnTo>
                    <a:pt x="23406" y="723417"/>
                  </a:lnTo>
                  <a:lnTo>
                    <a:pt x="6756" y="723417"/>
                  </a:lnTo>
                  <a:lnTo>
                    <a:pt x="0" y="730173"/>
                  </a:lnTo>
                  <a:lnTo>
                    <a:pt x="0" y="746810"/>
                  </a:lnTo>
                  <a:lnTo>
                    <a:pt x="6756" y="753567"/>
                  </a:lnTo>
                  <a:lnTo>
                    <a:pt x="23406" y="753567"/>
                  </a:lnTo>
                  <a:lnTo>
                    <a:pt x="30149" y="746810"/>
                  </a:lnTo>
                  <a:lnTo>
                    <a:pt x="30149" y="738492"/>
                  </a:lnTo>
                  <a:lnTo>
                    <a:pt x="30149" y="733653"/>
                  </a:lnTo>
                  <a:lnTo>
                    <a:pt x="447878" y="315925"/>
                  </a:lnTo>
                  <a:close/>
                </a:path>
                <a:path w="2254884" h="753744">
                  <a:moveTo>
                    <a:pt x="2254402" y="0"/>
                  </a:moveTo>
                  <a:lnTo>
                    <a:pt x="2242921" y="0"/>
                  </a:lnTo>
                  <a:lnTo>
                    <a:pt x="2246642" y="63"/>
                  </a:lnTo>
                  <a:lnTo>
                    <a:pt x="2250351" y="177"/>
                  </a:lnTo>
                  <a:lnTo>
                    <a:pt x="2254097" y="355"/>
                  </a:lnTo>
                  <a:lnTo>
                    <a:pt x="2254402" y="355"/>
                  </a:lnTo>
                  <a:lnTo>
                    <a:pt x="2254402" y="0"/>
                  </a:lnTo>
                  <a:close/>
                </a:path>
              </a:pathLst>
            </a:custGeom>
            <a:solidFill>
              <a:srgbClr val="404042"/>
            </a:solidFill>
          </p:spPr>
          <p:txBody>
            <a:bodyPr wrap="square" lIns="0" tIns="0" rIns="0" bIns="0" rtlCol="0"/>
            <a:lstStyle/>
            <a:p>
              <a:endParaRPr dirty="0"/>
            </a:p>
          </p:txBody>
        </p:sp>
      </p:grpSp>
      <p:grpSp>
        <p:nvGrpSpPr>
          <p:cNvPr id="2" name="Group 1">
            <a:extLst>
              <a:ext uri="{FF2B5EF4-FFF2-40B4-BE49-F238E27FC236}">
                <a16:creationId xmlns:a16="http://schemas.microsoft.com/office/drawing/2014/main" id="{330D231E-E816-FE90-2AB6-CC09F0626D81}"/>
              </a:ext>
            </a:extLst>
          </p:cNvPr>
          <p:cNvGrpSpPr/>
          <p:nvPr/>
        </p:nvGrpSpPr>
        <p:grpSpPr>
          <a:xfrm>
            <a:off x="7432907" y="4786324"/>
            <a:ext cx="2545715" cy="765810"/>
            <a:chOff x="7685153" y="4197747"/>
            <a:chExt cx="2545715" cy="765810"/>
          </a:xfrm>
        </p:grpSpPr>
        <p:sp>
          <p:nvSpPr>
            <p:cNvPr id="109" name="object 10">
              <a:extLst>
                <a:ext uri="{FF2B5EF4-FFF2-40B4-BE49-F238E27FC236}">
                  <a16:creationId xmlns:a16="http://schemas.microsoft.com/office/drawing/2014/main" id="{856DC359-39B6-FD0D-6ABB-DF6A5BD5EF38}"/>
                </a:ext>
              </a:extLst>
            </p:cNvPr>
            <p:cNvSpPr txBox="1"/>
            <p:nvPr/>
          </p:nvSpPr>
          <p:spPr>
            <a:xfrm>
              <a:off x="8703553" y="4419705"/>
              <a:ext cx="1271270" cy="166712"/>
            </a:xfrm>
            <a:prstGeom prst="rect">
              <a:avLst/>
            </a:prstGeom>
          </p:spPr>
          <p:txBody>
            <a:bodyPr vert="horz" wrap="square" lIns="0" tIns="12700" rIns="0" bIns="0" rtlCol="0">
              <a:spAutoFit/>
            </a:bodyPr>
            <a:lstStyle/>
            <a:p>
              <a:pPr marL="12700" marR="0" lvl="0" indent="0" algn="ctr" rtl="0">
                <a:lnSpc>
                  <a:spcPct val="100000"/>
                </a:lnSpc>
                <a:spcBef>
                  <a:spcPts val="0"/>
                </a:spcBef>
                <a:spcAft>
                  <a:spcPts val="0"/>
                </a:spcAft>
                <a:buNone/>
              </a:pPr>
              <a:r>
                <a:rPr lang="en-US" sz="1000" b="1" dirty="0">
                  <a:solidFill>
                    <a:schemeClr val="lt1"/>
                  </a:solidFill>
                  <a:latin typeface="Inter"/>
                  <a:ea typeface="Inter"/>
                  <a:cs typeface="Inter"/>
                  <a:sym typeface="Inter"/>
                </a:rPr>
                <a:t>Log &amp; Artifact Analysis</a:t>
              </a:r>
              <a:endParaRPr lang="en-US" sz="1000" dirty="0"/>
            </a:p>
          </p:txBody>
        </p:sp>
        <p:grpSp>
          <p:nvGrpSpPr>
            <p:cNvPr id="132" name="object 15">
              <a:extLst>
                <a:ext uri="{FF2B5EF4-FFF2-40B4-BE49-F238E27FC236}">
                  <a16:creationId xmlns:a16="http://schemas.microsoft.com/office/drawing/2014/main" id="{8E897D96-D884-7EB0-5FAA-98B42789E7A4}"/>
                </a:ext>
              </a:extLst>
            </p:cNvPr>
            <p:cNvGrpSpPr/>
            <p:nvPr/>
          </p:nvGrpSpPr>
          <p:grpSpPr>
            <a:xfrm>
              <a:off x="7685153" y="4197747"/>
              <a:ext cx="2545715" cy="765810"/>
              <a:chOff x="4259148" y="903706"/>
              <a:chExt cx="2545715" cy="765810"/>
            </a:xfrm>
          </p:grpSpPr>
          <p:sp>
            <p:nvSpPr>
              <p:cNvPr id="133" name="object 16">
                <a:extLst>
                  <a:ext uri="{FF2B5EF4-FFF2-40B4-BE49-F238E27FC236}">
                    <a16:creationId xmlns:a16="http://schemas.microsoft.com/office/drawing/2014/main" id="{326BD033-19BF-92A7-0644-5C57E4F7D09E}"/>
                  </a:ext>
                </a:extLst>
              </p:cNvPr>
              <p:cNvSpPr/>
              <p:nvPr/>
            </p:nvSpPr>
            <p:spPr>
              <a:xfrm>
                <a:off x="4696828" y="903719"/>
                <a:ext cx="2107565" cy="650240"/>
              </a:xfrm>
              <a:custGeom>
                <a:avLst/>
                <a:gdLst/>
                <a:ahLst/>
                <a:cxnLst/>
                <a:rect l="l" t="t" r="r" b="b"/>
                <a:pathLst>
                  <a:path w="2107565" h="650240">
                    <a:moveTo>
                      <a:pt x="2107527" y="150406"/>
                    </a:moveTo>
                    <a:lnTo>
                      <a:pt x="2092667" y="111582"/>
                    </a:lnTo>
                    <a:lnTo>
                      <a:pt x="2045106" y="66878"/>
                    </a:lnTo>
                    <a:lnTo>
                      <a:pt x="2009914" y="43307"/>
                    </a:lnTo>
                    <a:lnTo>
                      <a:pt x="1972195" y="24663"/>
                    </a:lnTo>
                    <a:lnTo>
                      <a:pt x="1932368" y="11112"/>
                    </a:lnTo>
                    <a:lnTo>
                      <a:pt x="1877568" y="1358"/>
                    </a:lnTo>
                    <a:lnTo>
                      <a:pt x="1771345" y="0"/>
                    </a:lnTo>
                    <a:lnTo>
                      <a:pt x="620877" y="203"/>
                    </a:lnTo>
                    <a:lnTo>
                      <a:pt x="567867" y="4216"/>
                    </a:lnTo>
                    <a:lnTo>
                      <a:pt x="516674" y="15976"/>
                    </a:lnTo>
                    <a:lnTo>
                      <a:pt x="468033" y="35217"/>
                    </a:lnTo>
                    <a:lnTo>
                      <a:pt x="422719" y="61607"/>
                    </a:lnTo>
                    <a:lnTo>
                      <a:pt x="381482" y="94869"/>
                    </a:lnTo>
                    <a:lnTo>
                      <a:pt x="345884" y="133680"/>
                    </a:lnTo>
                    <a:lnTo>
                      <a:pt x="316738" y="176936"/>
                    </a:lnTo>
                    <a:lnTo>
                      <a:pt x="294386" y="223901"/>
                    </a:lnTo>
                    <a:lnTo>
                      <a:pt x="279158" y="273862"/>
                    </a:lnTo>
                    <a:lnTo>
                      <a:pt x="272351" y="319773"/>
                    </a:lnTo>
                    <a:lnTo>
                      <a:pt x="1536" y="319773"/>
                    </a:lnTo>
                    <a:lnTo>
                      <a:pt x="0" y="322402"/>
                    </a:lnTo>
                    <a:lnTo>
                      <a:pt x="0" y="328879"/>
                    </a:lnTo>
                    <a:lnTo>
                      <a:pt x="1536" y="331508"/>
                    </a:lnTo>
                    <a:lnTo>
                      <a:pt x="3441" y="331508"/>
                    </a:lnTo>
                    <a:lnTo>
                      <a:pt x="273100" y="331508"/>
                    </a:lnTo>
                    <a:lnTo>
                      <a:pt x="273621" y="332105"/>
                    </a:lnTo>
                    <a:lnTo>
                      <a:pt x="280085" y="332600"/>
                    </a:lnTo>
                    <a:lnTo>
                      <a:pt x="282892" y="330161"/>
                    </a:lnTo>
                    <a:lnTo>
                      <a:pt x="283133" y="326923"/>
                    </a:lnTo>
                    <a:lnTo>
                      <a:pt x="289928" y="279806"/>
                    </a:lnTo>
                    <a:lnTo>
                      <a:pt x="302958" y="235013"/>
                    </a:lnTo>
                    <a:lnTo>
                      <a:pt x="321741" y="193027"/>
                    </a:lnTo>
                    <a:lnTo>
                      <a:pt x="345795" y="154292"/>
                    </a:lnTo>
                    <a:lnTo>
                      <a:pt x="374624" y="119240"/>
                    </a:lnTo>
                    <a:lnTo>
                      <a:pt x="407746" y="88353"/>
                    </a:lnTo>
                    <a:lnTo>
                      <a:pt x="444677" y="62064"/>
                    </a:lnTo>
                    <a:lnTo>
                      <a:pt x="484949" y="40830"/>
                    </a:lnTo>
                    <a:lnTo>
                      <a:pt x="528066" y="25095"/>
                    </a:lnTo>
                    <a:lnTo>
                      <a:pt x="573532" y="15316"/>
                    </a:lnTo>
                    <a:lnTo>
                      <a:pt x="620890" y="11938"/>
                    </a:lnTo>
                    <a:lnTo>
                      <a:pt x="1816722" y="11785"/>
                    </a:lnTo>
                    <a:lnTo>
                      <a:pt x="1816722" y="12141"/>
                    </a:lnTo>
                    <a:lnTo>
                      <a:pt x="1855622" y="12357"/>
                    </a:lnTo>
                    <a:lnTo>
                      <a:pt x="1893760" y="16421"/>
                    </a:lnTo>
                    <a:lnTo>
                      <a:pt x="1931098" y="24206"/>
                    </a:lnTo>
                    <a:lnTo>
                      <a:pt x="1967509" y="35623"/>
                    </a:lnTo>
                    <a:lnTo>
                      <a:pt x="2003628" y="53479"/>
                    </a:lnTo>
                    <a:lnTo>
                      <a:pt x="2036965" y="75653"/>
                    </a:lnTo>
                    <a:lnTo>
                      <a:pt x="2067128" y="101790"/>
                    </a:lnTo>
                    <a:lnTo>
                      <a:pt x="2093760" y="131521"/>
                    </a:lnTo>
                    <a:lnTo>
                      <a:pt x="2094458" y="187401"/>
                    </a:lnTo>
                    <a:lnTo>
                      <a:pt x="2091397" y="242036"/>
                    </a:lnTo>
                    <a:lnTo>
                      <a:pt x="2084743" y="294690"/>
                    </a:lnTo>
                    <a:lnTo>
                      <a:pt x="2074621" y="344678"/>
                    </a:lnTo>
                    <a:lnTo>
                      <a:pt x="2061222" y="391274"/>
                    </a:lnTo>
                    <a:lnTo>
                      <a:pt x="2044700" y="433768"/>
                    </a:lnTo>
                    <a:lnTo>
                      <a:pt x="2025218" y="471462"/>
                    </a:lnTo>
                    <a:lnTo>
                      <a:pt x="2002929" y="503618"/>
                    </a:lnTo>
                    <a:lnTo>
                      <a:pt x="1971700" y="537794"/>
                    </a:lnTo>
                    <a:lnTo>
                      <a:pt x="1942033" y="564743"/>
                    </a:lnTo>
                    <a:lnTo>
                      <a:pt x="1910829" y="589013"/>
                    </a:lnTo>
                    <a:lnTo>
                      <a:pt x="1865185" y="616800"/>
                    </a:lnTo>
                    <a:lnTo>
                      <a:pt x="1816722" y="638416"/>
                    </a:lnTo>
                    <a:lnTo>
                      <a:pt x="638898" y="638200"/>
                    </a:lnTo>
                    <a:lnTo>
                      <a:pt x="592988" y="634492"/>
                    </a:lnTo>
                    <a:lnTo>
                      <a:pt x="549414" y="623747"/>
                    </a:lnTo>
                    <a:lnTo>
                      <a:pt x="508762" y="606552"/>
                    </a:lnTo>
                    <a:lnTo>
                      <a:pt x="471627" y="583501"/>
                    </a:lnTo>
                    <a:lnTo>
                      <a:pt x="438594" y="555180"/>
                    </a:lnTo>
                    <a:lnTo>
                      <a:pt x="410248" y="522173"/>
                    </a:lnTo>
                    <a:lnTo>
                      <a:pt x="387172" y="485076"/>
                    </a:lnTo>
                    <a:lnTo>
                      <a:pt x="369963" y="444461"/>
                    </a:lnTo>
                    <a:lnTo>
                      <a:pt x="359206" y="400913"/>
                    </a:lnTo>
                    <a:lnTo>
                      <a:pt x="355498" y="355041"/>
                    </a:lnTo>
                    <a:lnTo>
                      <a:pt x="359206" y="309143"/>
                    </a:lnTo>
                    <a:lnTo>
                      <a:pt x="369963" y="265569"/>
                    </a:lnTo>
                    <a:lnTo>
                      <a:pt x="387172" y="224929"/>
                    </a:lnTo>
                    <a:lnTo>
                      <a:pt x="410248" y="187794"/>
                    </a:lnTo>
                    <a:lnTo>
                      <a:pt x="438594" y="154762"/>
                    </a:lnTo>
                    <a:lnTo>
                      <a:pt x="471627" y="126403"/>
                    </a:lnTo>
                    <a:lnTo>
                      <a:pt x="508762" y="103339"/>
                    </a:lnTo>
                    <a:lnTo>
                      <a:pt x="549414" y="86131"/>
                    </a:lnTo>
                    <a:lnTo>
                      <a:pt x="592988" y="75374"/>
                    </a:lnTo>
                    <a:lnTo>
                      <a:pt x="638898" y="71653"/>
                    </a:lnTo>
                    <a:lnTo>
                      <a:pt x="706932" y="79933"/>
                    </a:lnTo>
                    <a:lnTo>
                      <a:pt x="770801" y="104178"/>
                    </a:lnTo>
                    <a:lnTo>
                      <a:pt x="753338" y="130987"/>
                    </a:lnTo>
                    <a:lnTo>
                      <a:pt x="820331" y="131229"/>
                    </a:lnTo>
                    <a:lnTo>
                      <a:pt x="793038" y="70040"/>
                    </a:lnTo>
                    <a:lnTo>
                      <a:pt x="777240" y="94284"/>
                    </a:lnTo>
                    <a:lnTo>
                      <a:pt x="744537" y="79438"/>
                    </a:lnTo>
                    <a:lnTo>
                      <a:pt x="710285" y="68668"/>
                    </a:lnTo>
                    <a:lnTo>
                      <a:pt x="674916" y="62128"/>
                    </a:lnTo>
                    <a:lnTo>
                      <a:pt x="638898" y="59918"/>
                    </a:lnTo>
                    <a:lnTo>
                      <a:pt x="592264" y="63563"/>
                    </a:lnTo>
                    <a:lnTo>
                      <a:pt x="547420" y="74295"/>
                    </a:lnTo>
                    <a:lnTo>
                      <a:pt x="505028" y="91859"/>
                    </a:lnTo>
                    <a:lnTo>
                      <a:pt x="465734" y="115963"/>
                    </a:lnTo>
                    <a:lnTo>
                      <a:pt x="430199" y="146354"/>
                    </a:lnTo>
                    <a:lnTo>
                      <a:pt x="399796" y="181902"/>
                    </a:lnTo>
                    <a:lnTo>
                      <a:pt x="375691" y="221195"/>
                    </a:lnTo>
                    <a:lnTo>
                      <a:pt x="358127" y="263588"/>
                    </a:lnTo>
                    <a:lnTo>
                      <a:pt x="347395" y="308432"/>
                    </a:lnTo>
                    <a:lnTo>
                      <a:pt x="343763" y="355041"/>
                    </a:lnTo>
                    <a:lnTo>
                      <a:pt x="347395" y="401662"/>
                    </a:lnTo>
                    <a:lnTo>
                      <a:pt x="358127" y="446481"/>
                    </a:lnTo>
                    <a:lnTo>
                      <a:pt x="375691" y="488848"/>
                    </a:lnTo>
                    <a:lnTo>
                      <a:pt x="399796" y="528116"/>
                    </a:lnTo>
                    <a:lnTo>
                      <a:pt x="430199" y="563613"/>
                    </a:lnTo>
                    <a:lnTo>
                      <a:pt x="465734" y="593966"/>
                    </a:lnTo>
                    <a:lnTo>
                      <a:pt x="505028" y="618045"/>
                    </a:lnTo>
                    <a:lnTo>
                      <a:pt x="547420" y="635584"/>
                    </a:lnTo>
                    <a:lnTo>
                      <a:pt x="592264" y="646303"/>
                    </a:lnTo>
                    <a:lnTo>
                      <a:pt x="638898" y="649935"/>
                    </a:lnTo>
                    <a:lnTo>
                      <a:pt x="1819973" y="650163"/>
                    </a:lnTo>
                    <a:lnTo>
                      <a:pt x="1834730" y="644575"/>
                    </a:lnTo>
                    <a:lnTo>
                      <a:pt x="1884565" y="620737"/>
                    </a:lnTo>
                    <a:lnTo>
                      <a:pt x="1918220" y="599770"/>
                    </a:lnTo>
                    <a:lnTo>
                      <a:pt x="1950948" y="574395"/>
                    </a:lnTo>
                    <a:lnTo>
                      <a:pt x="1981111" y="546912"/>
                    </a:lnTo>
                    <a:lnTo>
                      <a:pt x="2013077" y="511848"/>
                    </a:lnTo>
                    <a:lnTo>
                      <a:pt x="2035771" y="479234"/>
                    </a:lnTo>
                    <a:lnTo>
                      <a:pt x="2055876" y="440791"/>
                    </a:lnTo>
                    <a:lnTo>
                      <a:pt x="2073135" y="397078"/>
                    </a:lnTo>
                    <a:lnTo>
                      <a:pt x="2087283" y="348665"/>
                    </a:lnTo>
                    <a:lnTo>
                      <a:pt x="2097049" y="301701"/>
                    </a:lnTo>
                    <a:lnTo>
                      <a:pt x="2103704" y="252679"/>
                    </a:lnTo>
                    <a:lnTo>
                      <a:pt x="2107209" y="202082"/>
                    </a:lnTo>
                    <a:lnTo>
                      <a:pt x="2107527" y="150406"/>
                    </a:lnTo>
                    <a:close/>
                  </a:path>
                </a:pathLst>
              </a:custGeom>
              <a:solidFill>
                <a:srgbClr val="404042"/>
              </a:solidFill>
            </p:spPr>
            <p:txBody>
              <a:bodyPr wrap="square" lIns="0" tIns="0" rIns="0" bIns="0" rtlCol="0"/>
              <a:lstStyle/>
              <a:p>
                <a:endParaRPr dirty="0"/>
              </a:p>
            </p:txBody>
          </p:sp>
          <p:sp>
            <p:nvSpPr>
              <p:cNvPr id="134" name="object 17">
                <a:extLst>
                  <a:ext uri="{FF2B5EF4-FFF2-40B4-BE49-F238E27FC236}">
                    <a16:creationId xmlns:a16="http://schemas.microsoft.com/office/drawing/2014/main" id="{479846FD-C076-3E6F-7B8F-400756E87B7B}"/>
                  </a:ext>
                </a:extLst>
              </p:cNvPr>
              <p:cNvSpPr/>
              <p:nvPr/>
            </p:nvSpPr>
            <p:spPr>
              <a:xfrm>
                <a:off x="6468173" y="903706"/>
                <a:ext cx="161290" cy="651510"/>
              </a:xfrm>
              <a:custGeom>
                <a:avLst/>
                <a:gdLst/>
                <a:ahLst/>
                <a:cxnLst/>
                <a:rect l="l" t="t" r="r" b="b"/>
                <a:pathLst>
                  <a:path w="161290" h="651510">
                    <a:moveTo>
                      <a:pt x="45377" y="11976"/>
                    </a:moveTo>
                    <a:lnTo>
                      <a:pt x="41325" y="11976"/>
                    </a:lnTo>
                    <a:lnTo>
                      <a:pt x="45072" y="12153"/>
                    </a:lnTo>
                    <a:lnTo>
                      <a:pt x="45377" y="12153"/>
                    </a:lnTo>
                    <a:lnTo>
                      <a:pt x="45377" y="11976"/>
                    </a:lnTo>
                    <a:close/>
                  </a:path>
                  <a:path w="161290" h="651510">
                    <a:moveTo>
                      <a:pt x="47548" y="650544"/>
                    </a:moveTo>
                    <a:lnTo>
                      <a:pt x="43180" y="650544"/>
                    </a:lnTo>
                    <a:lnTo>
                      <a:pt x="45377" y="651319"/>
                    </a:lnTo>
                    <a:lnTo>
                      <a:pt x="47548" y="650544"/>
                    </a:lnTo>
                    <a:close/>
                  </a:path>
                  <a:path w="161290" h="651510">
                    <a:moveTo>
                      <a:pt x="106222" y="1358"/>
                    </a:moveTo>
                    <a:lnTo>
                      <a:pt x="98767" y="762"/>
                    </a:lnTo>
                    <a:lnTo>
                      <a:pt x="91262" y="342"/>
                    </a:lnTo>
                    <a:lnTo>
                      <a:pt x="83718" y="76"/>
                    </a:lnTo>
                    <a:lnTo>
                      <a:pt x="79514" y="76"/>
                    </a:lnTo>
                    <a:lnTo>
                      <a:pt x="76161" y="0"/>
                    </a:lnTo>
                    <a:lnTo>
                      <a:pt x="0" y="12"/>
                    </a:lnTo>
                    <a:lnTo>
                      <a:pt x="4749" y="76"/>
                    </a:lnTo>
                    <a:lnTo>
                      <a:pt x="22733" y="304"/>
                    </a:lnTo>
                    <a:lnTo>
                      <a:pt x="106222" y="1371"/>
                    </a:lnTo>
                    <a:lnTo>
                      <a:pt x="105994" y="1358"/>
                    </a:lnTo>
                    <a:lnTo>
                      <a:pt x="106222" y="1358"/>
                    </a:lnTo>
                    <a:close/>
                  </a:path>
                  <a:path w="161290" h="651510">
                    <a:moveTo>
                      <a:pt x="161023" y="11125"/>
                    </a:moveTo>
                    <a:lnTo>
                      <a:pt x="147497" y="7975"/>
                    </a:lnTo>
                    <a:lnTo>
                      <a:pt x="133845" y="5295"/>
                    </a:lnTo>
                    <a:lnTo>
                      <a:pt x="120091" y="3098"/>
                    </a:lnTo>
                    <a:lnTo>
                      <a:pt x="106222" y="1371"/>
                    </a:lnTo>
                    <a:lnTo>
                      <a:pt x="161023" y="11125"/>
                    </a:lnTo>
                    <a:close/>
                  </a:path>
                </a:pathLst>
              </a:custGeom>
              <a:solidFill>
                <a:srgbClr val="A81C19"/>
              </a:solidFill>
            </p:spPr>
            <p:txBody>
              <a:bodyPr wrap="square" lIns="0" tIns="0" rIns="0" bIns="0" rtlCol="0"/>
              <a:lstStyle/>
              <a:p>
                <a:endParaRPr dirty="0"/>
              </a:p>
            </p:txBody>
          </p:sp>
          <p:sp>
            <p:nvSpPr>
              <p:cNvPr id="135" name="object 18">
                <a:extLst>
                  <a:ext uri="{FF2B5EF4-FFF2-40B4-BE49-F238E27FC236}">
                    <a16:creationId xmlns:a16="http://schemas.microsoft.com/office/drawing/2014/main" id="{BEFAA8B6-9871-5C9E-35E5-8E40C3C1C327}"/>
                  </a:ext>
                </a:extLst>
              </p:cNvPr>
              <p:cNvSpPr/>
              <p:nvPr/>
            </p:nvSpPr>
            <p:spPr>
              <a:xfrm>
                <a:off x="4259148" y="915504"/>
                <a:ext cx="2254885" cy="753745"/>
              </a:xfrm>
              <a:custGeom>
                <a:avLst/>
                <a:gdLst/>
                <a:ahLst/>
                <a:cxnLst/>
                <a:rect l="l" t="t" r="r" b="b"/>
                <a:pathLst>
                  <a:path w="2254884" h="753744">
                    <a:moveTo>
                      <a:pt x="447878" y="315925"/>
                    </a:moveTo>
                    <a:lnTo>
                      <a:pt x="447484" y="312610"/>
                    </a:lnTo>
                    <a:lnTo>
                      <a:pt x="442899" y="308025"/>
                    </a:lnTo>
                    <a:lnTo>
                      <a:pt x="439585" y="307632"/>
                    </a:lnTo>
                    <a:lnTo>
                      <a:pt x="23596" y="723620"/>
                    </a:lnTo>
                    <a:lnTo>
                      <a:pt x="23406" y="723417"/>
                    </a:lnTo>
                    <a:lnTo>
                      <a:pt x="6756" y="723417"/>
                    </a:lnTo>
                    <a:lnTo>
                      <a:pt x="0" y="730173"/>
                    </a:lnTo>
                    <a:lnTo>
                      <a:pt x="0" y="746810"/>
                    </a:lnTo>
                    <a:lnTo>
                      <a:pt x="6756" y="753567"/>
                    </a:lnTo>
                    <a:lnTo>
                      <a:pt x="23406" y="753567"/>
                    </a:lnTo>
                    <a:lnTo>
                      <a:pt x="30149" y="746810"/>
                    </a:lnTo>
                    <a:lnTo>
                      <a:pt x="30149" y="738492"/>
                    </a:lnTo>
                    <a:lnTo>
                      <a:pt x="30149" y="733653"/>
                    </a:lnTo>
                    <a:lnTo>
                      <a:pt x="447878" y="315925"/>
                    </a:lnTo>
                    <a:close/>
                  </a:path>
                  <a:path w="2254884" h="753744">
                    <a:moveTo>
                      <a:pt x="2254402" y="0"/>
                    </a:moveTo>
                    <a:lnTo>
                      <a:pt x="2242921" y="0"/>
                    </a:lnTo>
                    <a:lnTo>
                      <a:pt x="2246642" y="63"/>
                    </a:lnTo>
                    <a:lnTo>
                      <a:pt x="2250351" y="177"/>
                    </a:lnTo>
                    <a:lnTo>
                      <a:pt x="2254097" y="355"/>
                    </a:lnTo>
                    <a:lnTo>
                      <a:pt x="2254402" y="355"/>
                    </a:lnTo>
                    <a:lnTo>
                      <a:pt x="2254402" y="0"/>
                    </a:lnTo>
                    <a:close/>
                  </a:path>
                </a:pathLst>
              </a:custGeom>
              <a:solidFill>
                <a:srgbClr val="404042"/>
              </a:solidFill>
            </p:spPr>
            <p:txBody>
              <a:bodyPr wrap="square" lIns="0" tIns="0" rIns="0" bIns="0" rtlCol="0"/>
              <a:lstStyle/>
              <a:p>
                <a:endParaRPr dirty="0"/>
              </a:p>
            </p:txBody>
          </p:sp>
        </p:grpSp>
      </p:grpSp>
      <p:grpSp>
        <p:nvGrpSpPr>
          <p:cNvPr id="140" name="object 11">
            <a:extLst>
              <a:ext uri="{FF2B5EF4-FFF2-40B4-BE49-F238E27FC236}">
                <a16:creationId xmlns:a16="http://schemas.microsoft.com/office/drawing/2014/main" id="{2723CE3F-8524-1A25-5EC8-88DED9FBF3C9}"/>
              </a:ext>
            </a:extLst>
          </p:cNvPr>
          <p:cNvGrpSpPr/>
          <p:nvPr/>
        </p:nvGrpSpPr>
        <p:grpSpPr>
          <a:xfrm>
            <a:off x="1840431" y="2643226"/>
            <a:ext cx="2787256" cy="895750"/>
            <a:chOff x="1037694" y="903706"/>
            <a:chExt cx="2543810" cy="765810"/>
          </a:xfrm>
        </p:grpSpPr>
        <p:sp>
          <p:nvSpPr>
            <p:cNvPr id="141" name="object 12">
              <a:extLst>
                <a:ext uri="{FF2B5EF4-FFF2-40B4-BE49-F238E27FC236}">
                  <a16:creationId xmlns:a16="http://schemas.microsoft.com/office/drawing/2014/main" id="{DB41101F-AE11-EC8E-2AAE-B28E3D03188D}"/>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42" name="object 13">
              <a:extLst>
                <a:ext uri="{FF2B5EF4-FFF2-40B4-BE49-F238E27FC236}">
                  <a16:creationId xmlns:a16="http://schemas.microsoft.com/office/drawing/2014/main" id="{7103C578-87D1-F2B1-EAB5-E7EBA931D58B}"/>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43" name="object 14">
              <a:extLst>
                <a:ext uri="{FF2B5EF4-FFF2-40B4-BE49-F238E27FC236}">
                  <a16:creationId xmlns:a16="http://schemas.microsoft.com/office/drawing/2014/main" id="{2924B517-BDF6-B30B-C04F-5052557C3A5E}"/>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grpSp>
        <p:nvGrpSpPr>
          <p:cNvPr id="144" name="object 11">
            <a:extLst>
              <a:ext uri="{FF2B5EF4-FFF2-40B4-BE49-F238E27FC236}">
                <a16:creationId xmlns:a16="http://schemas.microsoft.com/office/drawing/2014/main" id="{4F3C0D81-AA10-48CB-1B82-0E3D119565FF}"/>
              </a:ext>
            </a:extLst>
          </p:cNvPr>
          <p:cNvGrpSpPr/>
          <p:nvPr/>
        </p:nvGrpSpPr>
        <p:grpSpPr>
          <a:xfrm>
            <a:off x="1695485" y="4630944"/>
            <a:ext cx="2914877" cy="805633"/>
            <a:chOff x="1037694" y="903706"/>
            <a:chExt cx="2543810" cy="765810"/>
          </a:xfrm>
        </p:grpSpPr>
        <p:sp>
          <p:nvSpPr>
            <p:cNvPr id="145" name="object 12">
              <a:extLst>
                <a:ext uri="{FF2B5EF4-FFF2-40B4-BE49-F238E27FC236}">
                  <a16:creationId xmlns:a16="http://schemas.microsoft.com/office/drawing/2014/main" id="{BB629A10-6FF6-D3C7-4D4E-96FDA0655CC3}"/>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46" name="object 13">
              <a:extLst>
                <a:ext uri="{FF2B5EF4-FFF2-40B4-BE49-F238E27FC236}">
                  <a16:creationId xmlns:a16="http://schemas.microsoft.com/office/drawing/2014/main" id="{FD542441-6CB3-316B-0202-33C8A809495B}"/>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47" name="object 14">
              <a:extLst>
                <a:ext uri="{FF2B5EF4-FFF2-40B4-BE49-F238E27FC236}">
                  <a16:creationId xmlns:a16="http://schemas.microsoft.com/office/drawing/2014/main" id="{09021580-5B73-C148-CFB8-8D5A23240C79}"/>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spTree>
    <p:extLst>
      <p:ext uri="{BB962C8B-B14F-4D97-AF65-F5344CB8AC3E}">
        <p14:creationId xmlns:p14="http://schemas.microsoft.com/office/powerpoint/2010/main" val="313225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9CFAC-7FF4-0137-09C2-48AC3292E8B1}"/>
            </a:ext>
          </a:extLst>
        </p:cNvPr>
        <p:cNvGrpSpPr/>
        <p:nvPr/>
      </p:nvGrpSpPr>
      <p:grpSpPr>
        <a:xfrm>
          <a:off x="0" y="0"/>
          <a:ext cx="0" cy="0"/>
          <a:chOff x="0" y="0"/>
          <a:chExt cx="0" cy="0"/>
        </a:xfrm>
      </p:grpSpPr>
      <p:pic>
        <p:nvPicPr>
          <p:cNvPr id="12" name="Picture 3">
            <a:extLst>
              <a:ext uri="{FF2B5EF4-FFF2-40B4-BE49-F238E27FC236}">
                <a16:creationId xmlns:a16="http://schemas.microsoft.com/office/drawing/2014/main" id="{1BB3BC4D-0FA0-592C-73E0-782D95AFB1FE}"/>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grpSp>
        <p:nvGrpSpPr>
          <p:cNvPr id="2" name="Group 1">
            <a:extLst>
              <a:ext uri="{FF2B5EF4-FFF2-40B4-BE49-F238E27FC236}">
                <a16:creationId xmlns:a16="http://schemas.microsoft.com/office/drawing/2014/main" id="{CC5FD595-72AC-56F6-CD99-20F293E8E737}"/>
              </a:ext>
            </a:extLst>
          </p:cNvPr>
          <p:cNvGrpSpPr/>
          <p:nvPr/>
        </p:nvGrpSpPr>
        <p:grpSpPr>
          <a:xfrm>
            <a:off x="2249719" y="2290805"/>
            <a:ext cx="7613628" cy="3225801"/>
            <a:chOff x="3238151" y="2368550"/>
            <a:chExt cx="7613628" cy="3225801"/>
          </a:xfrm>
        </p:grpSpPr>
        <p:sp>
          <p:nvSpPr>
            <p:cNvPr id="57" name="Google Shape;149;p7">
              <a:extLst>
                <a:ext uri="{FF2B5EF4-FFF2-40B4-BE49-F238E27FC236}">
                  <a16:creationId xmlns:a16="http://schemas.microsoft.com/office/drawing/2014/main" id="{1DC3E2D7-C407-79A5-6E8D-820FC246B5F1}"/>
                </a:ext>
              </a:extLst>
            </p:cNvPr>
            <p:cNvSpPr/>
            <p:nvPr/>
          </p:nvSpPr>
          <p:spPr>
            <a:xfrm>
              <a:off x="3238151"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59" name="Google Shape;151;p7">
              <a:extLst>
                <a:ext uri="{FF2B5EF4-FFF2-40B4-BE49-F238E27FC236}">
                  <a16:creationId xmlns:a16="http://schemas.microsoft.com/office/drawing/2014/main" id="{68D190E6-100E-3065-1E26-AD75F9D7B485}"/>
                </a:ext>
              </a:extLst>
            </p:cNvPr>
            <p:cNvSpPr txBox="1"/>
            <p:nvPr/>
          </p:nvSpPr>
          <p:spPr>
            <a:xfrm>
              <a:off x="3423857" y="4672340"/>
              <a:ext cx="1365116" cy="444973"/>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Designed Saudi Arabia’s first public Digital Forensics Lab for organizations, adhering to ISO 17025 standards.</a:t>
              </a:r>
              <a:endParaRPr lang="en-US" sz="800" dirty="0"/>
            </a:p>
          </p:txBody>
        </p:sp>
        <p:sp>
          <p:nvSpPr>
            <p:cNvPr id="60" name="Google Shape;152;p7">
              <a:extLst>
                <a:ext uri="{FF2B5EF4-FFF2-40B4-BE49-F238E27FC236}">
                  <a16:creationId xmlns:a16="http://schemas.microsoft.com/office/drawing/2014/main" id="{851630E7-DCFE-B285-E90A-CFD167179CF9}"/>
                </a:ext>
              </a:extLst>
            </p:cNvPr>
            <p:cNvSpPr txBox="1"/>
            <p:nvPr/>
          </p:nvSpPr>
          <p:spPr>
            <a:xfrm>
              <a:off x="3596477" y="3228534"/>
              <a:ext cx="951378" cy="337272"/>
            </a:xfrm>
            <a:prstGeom prst="rect">
              <a:avLst/>
            </a:prstGeom>
            <a:noFill/>
            <a:ln>
              <a:noFill/>
            </a:ln>
          </p:spPr>
          <p:txBody>
            <a:bodyPr spcFirstLastPara="1" wrap="square" lIns="0" tIns="13950" rIns="0" bIns="0" anchor="t" anchorCtr="0">
              <a:spAutoFit/>
            </a:bodyPr>
            <a:lstStyle/>
            <a:p>
              <a:pPr marL="12700" lvl="0" algn="ctr"/>
              <a:r>
                <a:rPr lang="en-US" sz="1050" b="1" dirty="0">
                  <a:solidFill>
                    <a:schemeClr val="lt1"/>
                  </a:solidFill>
                  <a:latin typeface="Inter"/>
                  <a:ea typeface="Inter"/>
                  <a:cs typeface="Inter"/>
                  <a:sym typeface="Inter"/>
                </a:rPr>
                <a:t>Digital Forensics Lab</a:t>
              </a:r>
              <a:endParaRPr lang="en-US" sz="1050" dirty="0"/>
            </a:p>
          </p:txBody>
        </p:sp>
        <p:cxnSp>
          <p:nvCxnSpPr>
            <p:cNvPr id="61" name="Google Shape;153;p7">
              <a:extLst>
                <a:ext uri="{FF2B5EF4-FFF2-40B4-BE49-F238E27FC236}">
                  <a16:creationId xmlns:a16="http://schemas.microsoft.com/office/drawing/2014/main" id="{9CA41C53-1EF1-A4F2-F5E0-E618BC0B3D6E}"/>
                </a:ext>
              </a:extLst>
            </p:cNvPr>
            <p:cNvCxnSpPr/>
            <p:nvPr/>
          </p:nvCxnSpPr>
          <p:spPr>
            <a:xfrm rot="10800000">
              <a:off x="3877984" y="3812595"/>
              <a:ext cx="456861" cy="0"/>
            </a:xfrm>
            <a:prstGeom prst="straightConnector1">
              <a:avLst/>
            </a:prstGeom>
            <a:noFill/>
            <a:ln w="9525" cap="flat" cmpd="sng">
              <a:solidFill>
                <a:schemeClr val="lt2"/>
              </a:solidFill>
              <a:prstDash val="solid"/>
              <a:miter lim="800000"/>
              <a:headEnd type="none" w="sm" len="sm"/>
              <a:tailEnd type="none" w="sm" len="sm"/>
            </a:ln>
          </p:spPr>
        </p:cxnSp>
        <p:sp>
          <p:nvSpPr>
            <p:cNvPr id="62" name="Google Shape;154;p7">
              <a:extLst>
                <a:ext uri="{FF2B5EF4-FFF2-40B4-BE49-F238E27FC236}">
                  <a16:creationId xmlns:a16="http://schemas.microsoft.com/office/drawing/2014/main" id="{34F3FDF9-793D-7CE8-8732-A9C01DD88707}"/>
                </a:ext>
              </a:extLst>
            </p:cNvPr>
            <p:cNvSpPr/>
            <p:nvPr/>
          </p:nvSpPr>
          <p:spPr>
            <a:xfrm>
              <a:off x="5206114"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64" name="Google Shape;156;p7">
              <a:extLst>
                <a:ext uri="{FF2B5EF4-FFF2-40B4-BE49-F238E27FC236}">
                  <a16:creationId xmlns:a16="http://schemas.microsoft.com/office/drawing/2014/main" id="{3B3CA9AB-8521-46F0-40D1-C821B54151CE}"/>
                </a:ext>
              </a:extLst>
            </p:cNvPr>
            <p:cNvSpPr txBox="1"/>
            <p:nvPr/>
          </p:nvSpPr>
          <p:spPr>
            <a:xfrm>
              <a:off x="5598689" y="3224069"/>
              <a:ext cx="951378" cy="660417"/>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1050" b="1" dirty="0">
                  <a:solidFill>
                    <a:schemeClr val="lt1"/>
                  </a:solidFill>
                  <a:latin typeface="Inter"/>
                  <a:ea typeface="Inter"/>
                  <a:cs typeface="Inter"/>
                  <a:sym typeface="Inter"/>
                </a:rPr>
                <a:t>Incident readiness and response services</a:t>
              </a:r>
              <a:endParaRPr lang="en-US" sz="1050" dirty="0"/>
            </a:p>
          </p:txBody>
        </p:sp>
        <p:sp>
          <p:nvSpPr>
            <p:cNvPr id="65" name="Google Shape;157;p7">
              <a:extLst>
                <a:ext uri="{FF2B5EF4-FFF2-40B4-BE49-F238E27FC236}">
                  <a16:creationId xmlns:a16="http://schemas.microsoft.com/office/drawing/2014/main" id="{B9117F32-CB88-6EA4-91BB-62078B045E02}"/>
                </a:ext>
              </a:extLst>
            </p:cNvPr>
            <p:cNvSpPr txBox="1"/>
            <p:nvPr/>
          </p:nvSpPr>
          <p:spPr>
            <a:xfrm>
              <a:off x="5391820" y="4657752"/>
              <a:ext cx="1365116" cy="229530"/>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bg1"/>
                  </a:solidFill>
                </a:rPr>
                <a:t>Proactive Defense. Rapid Response. Resilient Recovery.</a:t>
              </a:r>
              <a:endParaRPr lang="en-US" sz="800" dirty="0">
                <a:solidFill>
                  <a:schemeClr val="bg1"/>
                </a:solidFill>
              </a:endParaRPr>
            </a:p>
          </p:txBody>
        </p:sp>
        <p:cxnSp>
          <p:nvCxnSpPr>
            <p:cNvPr id="66" name="Google Shape;158;p7">
              <a:extLst>
                <a:ext uri="{FF2B5EF4-FFF2-40B4-BE49-F238E27FC236}">
                  <a16:creationId xmlns:a16="http://schemas.microsoft.com/office/drawing/2014/main" id="{C1EF9AB6-D84E-B05A-8C01-F13306FC41EA}"/>
                </a:ext>
              </a:extLst>
            </p:cNvPr>
            <p:cNvCxnSpPr/>
            <p:nvPr/>
          </p:nvCxnSpPr>
          <p:spPr>
            <a:xfrm rot="10800000">
              <a:off x="5900328" y="4109775"/>
              <a:ext cx="456861" cy="0"/>
            </a:xfrm>
            <a:prstGeom prst="straightConnector1">
              <a:avLst/>
            </a:prstGeom>
            <a:noFill/>
            <a:ln w="9525" cap="flat" cmpd="sng">
              <a:solidFill>
                <a:schemeClr val="lt2"/>
              </a:solidFill>
              <a:prstDash val="solid"/>
              <a:miter lim="800000"/>
              <a:headEnd type="none" w="sm" len="sm"/>
              <a:tailEnd type="none" w="sm" len="sm"/>
            </a:ln>
          </p:spPr>
        </p:cxnSp>
        <p:sp>
          <p:nvSpPr>
            <p:cNvPr id="67" name="Google Shape;159;p7">
              <a:extLst>
                <a:ext uri="{FF2B5EF4-FFF2-40B4-BE49-F238E27FC236}">
                  <a16:creationId xmlns:a16="http://schemas.microsoft.com/office/drawing/2014/main" id="{156794B1-109E-AF62-82A5-F73EB3AFEA48}"/>
                </a:ext>
              </a:extLst>
            </p:cNvPr>
            <p:cNvSpPr/>
            <p:nvPr/>
          </p:nvSpPr>
          <p:spPr>
            <a:xfrm>
              <a:off x="7174077"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69" name="Google Shape;161;p7">
              <a:extLst>
                <a:ext uri="{FF2B5EF4-FFF2-40B4-BE49-F238E27FC236}">
                  <a16:creationId xmlns:a16="http://schemas.microsoft.com/office/drawing/2014/main" id="{10FFFFFB-A032-53E3-3AE2-0B1BE9034315}"/>
                </a:ext>
              </a:extLst>
            </p:cNvPr>
            <p:cNvSpPr txBox="1"/>
            <p:nvPr/>
          </p:nvSpPr>
          <p:spPr>
            <a:xfrm>
              <a:off x="7359783" y="4538200"/>
              <a:ext cx="1365116" cy="383418"/>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800" dirty="0">
                  <a:solidFill>
                    <a:schemeClr val="bg1"/>
                  </a:solidFill>
                </a:rPr>
                <a:t>Investigate system, network, and application logs to trace attacker activity.</a:t>
              </a:r>
              <a:endParaRPr dirty="0">
                <a:solidFill>
                  <a:schemeClr val="bg1"/>
                </a:solidFill>
              </a:endParaRPr>
            </a:p>
          </p:txBody>
        </p:sp>
        <p:sp>
          <p:nvSpPr>
            <p:cNvPr id="70" name="Google Shape;162;p7">
              <a:extLst>
                <a:ext uri="{FF2B5EF4-FFF2-40B4-BE49-F238E27FC236}">
                  <a16:creationId xmlns:a16="http://schemas.microsoft.com/office/drawing/2014/main" id="{5CCFB224-3AA9-5F3F-26F6-A99DACF03D67}"/>
                </a:ext>
              </a:extLst>
            </p:cNvPr>
            <p:cNvSpPr txBox="1"/>
            <p:nvPr/>
          </p:nvSpPr>
          <p:spPr>
            <a:xfrm>
              <a:off x="7459862" y="3216769"/>
              <a:ext cx="1187353" cy="337252"/>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1050" b="1" dirty="0">
                  <a:solidFill>
                    <a:schemeClr val="lt1"/>
                  </a:solidFill>
                  <a:latin typeface="Inter"/>
                  <a:ea typeface="Inter"/>
                  <a:cs typeface="Inter"/>
                  <a:sym typeface="Inter"/>
                </a:rPr>
                <a:t>Log &amp; Artifact Analysis</a:t>
              </a:r>
              <a:endParaRPr lang="en-US" sz="1050" dirty="0"/>
            </a:p>
          </p:txBody>
        </p:sp>
        <p:cxnSp>
          <p:nvCxnSpPr>
            <p:cNvPr id="71" name="Google Shape;163;p7">
              <a:extLst>
                <a:ext uri="{FF2B5EF4-FFF2-40B4-BE49-F238E27FC236}">
                  <a16:creationId xmlns:a16="http://schemas.microsoft.com/office/drawing/2014/main" id="{7FF10A63-7A9A-6DD2-629A-C9BDACD42E55}"/>
                </a:ext>
              </a:extLst>
            </p:cNvPr>
            <p:cNvCxnSpPr/>
            <p:nvPr/>
          </p:nvCxnSpPr>
          <p:spPr>
            <a:xfrm rot="10800000">
              <a:off x="7813911" y="3924674"/>
              <a:ext cx="456861" cy="0"/>
            </a:xfrm>
            <a:prstGeom prst="straightConnector1">
              <a:avLst/>
            </a:prstGeom>
            <a:noFill/>
            <a:ln w="9525" cap="flat" cmpd="sng">
              <a:solidFill>
                <a:schemeClr val="lt2"/>
              </a:solidFill>
              <a:prstDash val="solid"/>
              <a:miter lim="800000"/>
              <a:headEnd type="none" w="sm" len="sm"/>
              <a:tailEnd type="none" w="sm" len="sm"/>
            </a:ln>
          </p:spPr>
        </p:cxnSp>
        <p:sp>
          <p:nvSpPr>
            <p:cNvPr id="77" name="Google Shape;169;p7">
              <a:extLst>
                <a:ext uri="{FF2B5EF4-FFF2-40B4-BE49-F238E27FC236}">
                  <a16:creationId xmlns:a16="http://schemas.microsoft.com/office/drawing/2014/main" id="{81861711-C479-FDAD-915A-3A26135A5A6E}"/>
                </a:ext>
              </a:extLst>
            </p:cNvPr>
            <p:cNvSpPr/>
            <p:nvPr/>
          </p:nvSpPr>
          <p:spPr>
            <a:xfrm>
              <a:off x="9115251"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79" name="Google Shape;171;p7">
              <a:extLst>
                <a:ext uri="{FF2B5EF4-FFF2-40B4-BE49-F238E27FC236}">
                  <a16:creationId xmlns:a16="http://schemas.microsoft.com/office/drawing/2014/main" id="{2215EDEB-2839-849C-60EB-965E234492B5}"/>
                </a:ext>
              </a:extLst>
            </p:cNvPr>
            <p:cNvSpPr txBox="1"/>
            <p:nvPr/>
          </p:nvSpPr>
          <p:spPr>
            <a:xfrm>
              <a:off x="9300957" y="4538200"/>
              <a:ext cx="1365116" cy="337252"/>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Examine malicious code to understand behavior, origin, and potential impact.</a:t>
              </a:r>
              <a:endParaRPr dirty="0"/>
            </a:p>
          </p:txBody>
        </p:sp>
        <p:sp>
          <p:nvSpPr>
            <p:cNvPr id="80" name="Google Shape;172;p7">
              <a:extLst>
                <a:ext uri="{FF2B5EF4-FFF2-40B4-BE49-F238E27FC236}">
                  <a16:creationId xmlns:a16="http://schemas.microsoft.com/office/drawing/2014/main" id="{5EE0CCC2-0CB6-7443-FCE4-00F5B1314B49}"/>
                </a:ext>
              </a:extLst>
            </p:cNvPr>
            <p:cNvSpPr txBox="1"/>
            <p:nvPr/>
          </p:nvSpPr>
          <p:spPr>
            <a:xfrm>
              <a:off x="9364978" y="3228873"/>
              <a:ext cx="1187353" cy="175669"/>
            </a:xfrm>
            <a:prstGeom prst="rect">
              <a:avLst/>
            </a:prstGeom>
            <a:noFill/>
            <a:ln>
              <a:noFill/>
            </a:ln>
          </p:spPr>
          <p:txBody>
            <a:bodyPr spcFirstLastPara="1" wrap="square" lIns="0" tIns="13950" rIns="0" bIns="0" anchor="t" anchorCtr="0">
              <a:spAutoFit/>
            </a:bodyPr>
            <a:lstStyle/>
            <a:p>
              <a:pPr marL="12700" lvl="0" algn="ctr"/>
              <a:r>
                <a:rPr lang="en-US" sz="1050" b="1" dirty="0">
                  <a:solidFill>
                    <a:schemeClr val="lt1"/>
                  </a:solidFill>
                  <a:latin typeface="Inter"/>
                  <a:ea typeface="Inter"/>
                  <a:cs typeface="Inter"/>
                  <a:sym typeface="Inter"/>
                </a:rPr>
                <a:t>Malware Analysis</a:t>
              </a:r>
            </a:p>
          </p:txBody>
        </p:sp>
        <p:cxnSp>
          <p:nvCxnSpPr>
            <p:cNvPr id="81" name="Google Shape;173;p7">
              <a:extLst>
                <a:ext uri="{FF2B5EF4-FFF2-40B4-BE49-F238E27FC236}">
                  <a16:creationId xmlns:a16="http://schemas.microsoft.com/office/drawing/2014/main" id="{5DD330BC-B5AF-5129-AEF4-80DCAA60C276}"/>
                </a:ext>
              </a:extLst>
            </p:cNvPr>
            <p:cNvCxnSpPr/>
            <p:nvPr/>
          </p:nvCxnSpPr>
          <p:spPr>
            <a:xfrm rot="10800000">
              <a:off x="9765822" y="3924674"/>
              <a:ext cx="456861" cy="0"/>
            </a:xfrm>
            <a:prstGeom prst="straightConnector1">
              <a:avLst/>
            </a:prstGeom>
            <a:noFill/>
            <a:ln w="9525" cap="flat" cmpd="sng">
              <a:solidFill>
                <a:schemeClr val="lt2"/>
              </a:solidFill>
              <a:prstDash val="solid"/>
              <a:miter lim="800000"/>
              <a:headEnd type="none" w="sm" len="sm"/>
              <a:tailEnd type="none" w="sm" len="sm"/>
            </a:ln>
          </p:spPr>
        </p:cxnSp>
        <p:grpSp>
          <p:nvGrpSpPr>
            <p:cNvPr id="82" name="Google Shape;174;p7">
              <a:extLst>
                <a:ext uri="{FF2B5EF4-FFF2-40B4-BE49-F238E27FC236}">
                  <a16:creationId xmlns:a16="http://schemas.microsoft.com/office/drawing/2014/main" id="{EA47F935-5356-6B91-9324-1F2D4684D373}"/>
                </a:ext>
              </a:extLst>
            </p:cNvPr>
            <p:cNvGrpSpPr/>
            <p:nvPr/>
          </p:nvGrpSpPr>
          <p:grpSpPr>
            <a:xfrm>
              <a:off x="4002655" y="2368550"/>
              <a:ext cx="208595" cy="730401"/>
              <a:chOff x="5623966" y="2545345"/>
              <a:chExt cx="208595" cy="730401"/>
            </a:xfrm>
          </p:grpSpPr>
          <p:cxnSp>
            <p:nvCxnSpPr>
              <p:cNvPr id="115" name="Google Shape;175;p7">
                <a:extLst>
                  <a:ext uri="{FF2B5EF4-FFF2-40B4-BE49-F238E27FC236}">
                    <a16:creationId xmlns:a16="http://schemas.microsoft.com/office/drawing/2014/main" id="{718932F2-B7BF-3304-E195-AD0336311A67}"/>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16" name="Google Shape;176;p7">
                <a:extLst>
                  <a:ext uri="{FF2B5EF4-FFF2-40B4-BE49-F238E27FC236}">
                    <a16:creationId xmlns:a16="http://schemas.microsoft.com/office/drawing/2014/main" id="{2D12CFCC-A912-DEDE-FDC7-6D735A50D4C5}"/>
                  </a:ext>
                </a:extLst>
              </p:cNvPr>
              <p:cNvGrpSpPr/>
              <p:nvPr/>
            </p:nvGrpSpPr>
            <p:grpSpPr>
              <a:xfrm>
                <a:off x="5623966" y="3067152"/>
                <a:ext cx="208595" cy="208594"/>
                <a:chOff x="3502218" y="4283237"/>
                <a:chExt cx="345882" cy="345882"/>
              </a:xfrm>
            </p:grpSpPr>
            <p:sp>
              <p:nvSpPr>
                <p:cNvPr id="117" name="Google Shape;177;p7">
                  <a:extLst>
                    <a:ext uri="{FF2B5EF4-FFF2-40B4-BE49-F238E27FC236}">
                      <a16:creationId xmlns:a16="http://schemas.microsoft.com/office/drawing/2014/main" id="{C8479806-684C-7E83-840D-084AAF22E590}"/>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8" name="Google Shape;178;p7">
                  <a:extLst>
                    <a:ext uri="{FF2B5EF4-FFF2-40B4-BE49-F238E27FC236}">
                      <a16:creationId xmlns:a16="http://schemas.microsoft.com/office/drawing/2014/main" id="{EDB1C300-80DE-912F-475B-048FC87FBD9F}"/>
                    </a:ext>
                  </a:extLst>
                </p:cNvPr>
                <p:cNvSpPr/>
                <p:nvPr/>
              </p:nvSpPr>
              <p:spPr>
                <a:xfrm>
                  <a:off x="3580755" y="4361772"/>
                  <a:ext cx="188810"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9" name="Google Shape;179;p7">
                  <a:extLst>
                    <a:ext uri="{FF2B5EF4-FFF2-40B4-BE49-F238E27FC236}">
                      <a16:creationId xmlns:a16="http://schemas.microsoft.com/office/drawing/2014/main" id="{23A68CE9-6753-1588-8C74-0BBA2CD12FA0}"/>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0" name="Google Shape;180;p7">
                  <a:extLst>
                    <a:ext uri="{FF2B5EF4-FFF2-40B4-BE49-F238E27FC236}">
                      <a16:creationId xmlns:a16="http://schemas.microsoft.com/office/drawing/2014/main" id="{AB36758C-A8B4-6107-FCA4-5E194633A6A0}"/>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1" name="Google Shape;181;p7">
                  <a:extLst>
                    <a:ext uri="{FF2B5EF4-FFF2-40B4-BE49-F238E27FC236}">
                      <a16:creationId xmlns:a16="http://schemas.microsoft.com/office/drawing/2014/main" id="{BC7AB788-DEBB-ED90-8077-48BF473B7CDB}"/>
                    </a:ext>
                  </a:extLst>
                </p:cNvPr>
                <p:cNvSpPr/>
                <p:nvPr/>
              </p:nvSpPr>
              <p:spPr>
                <a:xfrm>
                  <a:off x="3526905" y="4307944"/>
                  <a:ext cx="296511"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3" name="Google Shape;182;p7">
              <a:extLst>
                <a:ext uri="{FF2B5EF4-FFF2-40B4-BE49-F238E27FC236}">
                  <a16:creationId xmlns:a16="http://schemas.microsoft.com/office/drawing/2014/main" id="{DAB3CBD4-520D-F0B1-0C7F-4560253CC02A}"/>
                </a:ext>
              </a:extLst>
            </p:cNvPr>
            <p:cNvGrpSpPr/>
            <p:nvPr/>
          </p:nvGrpSpPr>
          <p:grpSpPr>
            <a:xfrm>
              <a:off x="5971155" y="2368550"/>
              <a:ext cx="208595" cy="730414"/>
              <a:chOff x="5623966" y="2545345"/>
              <a:chExt cx="208595" cy="730414"/>
            </a:xfrm>
          </p:grpSpPr>
          <p:cxnSp>
            <p:nvCxnSpPr>
              <p:cNvPr id="108" name="Google Shape;183;p7">
                <a:extLst>
                  <a:ext uri="{FF2B5EF4-FFF2-40B4-BE49-F238E27FC236}">
                    <a16:creationId xmlns:a16="http://schemas.microsoft.com/office/drawing/2014/main" id="{10D7A293-3E50-9777-BD6A-7EF9B711CCD7}"/>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9" name="Google Shape;184;p7">
                <a:extLst>
                  <a:ext uri="{FF2B5EF4-FFF2-40B4-BE49-F238E27FC236}">
                    <a16:creationId xmlns:a16="http://schemas.microsoft.com/office/drawing/2014/main" id="{B12D84BE-3E4F-C78E-FBFE-56ED236BE7D5}"/>
                  </a:ext>
                </a:extLst>
              </p:cNvPr>
              <p:cNvGrpSpPr/>
              <p:nvPr/>
            </p:nvGrpSpPr>
            <p:grpSpPr>
              <a:xfrm>
                <a:off x="5623966" y="3067164"/>
                <a:ext cx="208595" cy="208595"/>
                <a:chOff x="3502218" y="4283237"/>
                <a:chExt cx="345882" cy="345882"/>
              </a:xfrm>
            </p:grpSpPr>
            <p:sp>
              <p:nvSpPr>
                <p:cNvPr id="110" name="Google Shape;185;p7">
                  <a:extLst>
                    <a:ext uri="{FF2B5EF4-FFF2-40B4-BE49-F238E27FC236}">
                      <a16:creationId xmlns:a16="http://schemas.microsoft.com/office/drawing/2014/main" id="{03A5B8DA-6FA2-9FE8-6C27-DAB8D66E07AE}"/>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1" name="Google Shape;186;p7">
                  <a:extLst>
                    <a:ext uri="{FF2B5EF4-FFF2-40B4-BE49-F238E27FC236}">
                      <a16:creationId xmlns:a16="http://schemas.microsoft.com/office/drawing/2014/main" id="{1A12F099-6A4C-B5A7-5070-9BAC6A2CBC08}"/>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2" name="Google Shape;187;p7">
                  <a:extLst>
                    <a:ext uri="{FF2B5EF4-FFF2-40B4-BE49-F238E27FC236}">
                      <a16:creationId xmlns:a16="http://schemas.microsoft.com/office/drawing/2014/main" id="{ED7881E4-F639-6601-14E2-59D52BE1B83A}"/>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3" name="Google Shape;188;p7">
                  <a:extLst>
                    <a:ext uri="{FF2B5EF4-FFF2-40B4-BE49-F238E27FC236}">
                      <a16:creationId xmlns:a16="http://schemas.microsoft.com/office/drawing/2014/main" id="{F48831D7-154D-824D-4A18-236BED42947D}"/>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4" name="Google Shape;189;p7">
                  <a:extLst>
                    <a:ext uri="{FF2B5EF4-FFF2-40B4-BE49-F238E27FC236}">
                      <a16:creationId xmlns:a16="http://schemas.microsoft.com/office/drawing/2014/main" id="{BB35B935-EE86-6A46-B2E3-CD9924F14B65}"/>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4" name="Google Shape;190;p7">
              <a:extLst>
                <a:ext uri="{FF2B5EF4-FFF2-40B4-BE49-F238E27FC236}">
                  <a16:creationId xmlns:a16="http://schemas.microsoft.com/office/drawing/2014/main" id="{9FCFAEBE-0E88-C17A-F113-980B95C699D1}"/>
                </a:ext>
              </a:extLst>
            </p:cNvPr>
            <p:cNvGrpSpPr/>
            <p:nvPr/>
          </p:nvGrpSpPr>
          <p:grpSpPr>
            <a:xfrm>
              <a:off x="7939655" y="2368550"/>
              <a:ext cx="208595" cy="730414"/>
              <a:chOff x="5623966" y="2545345"/>
              <a:chExt cx="208595" cy="730414"/>
            </a:xfrm>
          </p:grpSpPr>
          <p:cxnSp>
            <p:nvCxnSpPr>
              <p:cNvPr id="101" name="Google Shape;191;p7">
                <a:extLst>
                  <a:ext uri="{FF2B5EF4-FFF2-40B4-BE49-F238E27FC236}">
                    <a16:creationId xmlns:a16="http://schemas.microsoft.com/office/drawing/2014/main" id="{ABCC9247-BAF8-7779-0298-44715EFD3008}"/>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2" name="Google Shape;192;p7">
                <a:extLst>
                  <a:ext uri="{FF2B5EF4-FFF2-40B4-BE49-F238E27FC236}">
                    <a16:creationId xmlns:a16="http://schemas.microsoft.com/office/drawing/2014/main" id="{2F0BB513-1422-B2A9-73C7-F21A459DB1B0}"/>
                  </a:ext>
                </a:extLst>
              </p:cNvPr>
              <p:cNvGrpSpPr/>
              <p:nvPr/>
            </p:nvGrpSpPr>
            <p:grpSpPr>
              <a:xfrm>
                <a:off x="5623966" y="3067164"/>
                <a:ext cx="208595" cy="208595"/>
                <a:chOff x="3502218" y="4283237"/>
                <a:chExt cx="345882" cy="345882"/>
              </a:xfrm>
            </p:grpSpPr>
            <p:sp>
              <p:nvSpPr>
                <p:cNvPr id="103" name="Google Shape;193;p7">
                  <a:extLst>
                    <a:ext uri="{FF2B5EF4-FFF2-40B4-BE49-F238E27FC236}">
                      <a16:creationId xmlns:a16="http://schemas.microsoft.com/office/drawing/2014/main" id="{2510CF1B-ADB2-7C31-60BE-515FCB28BA57}"/>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4" name="Google Shape;194;p7">
                  <a:extLst>
                    <a:ext uri="{FF2B5EF4-FFF2-40B4-BE49-F238E27FC236}">
                      <a16:creationId xmlns:a16="http://schemas.microsoft.com/office/drawing/2014/main" id="{498098D1-9319-4EC3-7A10-65236060CA28}"/>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5" name="Google Shape;195;p7">
                  <a:extLst>
                    <a:ext uri="{FF2B5EF4-FFF2-40B4-BE49-F238E27FC236}">
                      <a16:creationId xmlns:a16="http://schemas.microsoft.com/office/drawing/2014/main" id="{AF524B8C-0C89-CE17-BD0F-16976F6C0549}"/>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6" name="Google Shape;196;p7">
                  <a:extLst>
                    <a:ext uri="{FF2B5EF4-FFF2-40B4-BE49-F238E27FC236}">
                      <a16:creationId xmlns:a16="http://schemas.microsoft.com/office/drawing/2014/main" id="{FBC875D5-5025-FA89-C179-BD65545D2789}"/>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7" name="Google Shape;197;p7">
                  <a:extLst>
                    <a:ext uri="{FF2B5EF4-FFF2-40B4-BE49-F238E27FC236}">
                      <a16:creationId xmlns:a16="http://schemas.microsoft.com/office/drawing/2014/main" id="{6429BEBB-1326-E933-3051-DFDF5E40FA08}"/>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6" name="Google Shape;206;p7">
              <a:extLst>
                <a:ext uri="{FF2B5EF4-FFF2-40B4-BE49-F238E27FC236}">
                  <a16:creationId xmlns:a16="http://schemas.microsoft.com/office/drawing/2014/main" id="{D80C70B8-9DAE-6373-CD60-D0C3E35F5A3F}"/>
                </a:ext>
              </a:extLst>
            </p:cNvPr>
            <p:cNvGrpSpPr/>
            <p:nvPr/>
          </p:nvGrpSpPr>
          <p:grpSpPr>
            <a:xfrm>
              <a:off x="9869201" y="2368550"/>
              <a:ext cx="208595" cy="730414"/>
              <a:chOff x="5623966" y="2545345"/>
              <a:chExt cx="208595" cy="730414"/>
            </a:xfrm>
          </p:grpSpPr>
          <p:cxnSp>
            <p:nvCxnSpPr>
              <p:cNvPr id="87" name="Google Shape;207;p7">
                <a:extLst>
                  <a:ext uri="{FF2B5EF4-FFF2-40B4-BE49-F238E27FC236}">
                    <a16:creationId xmlns:a16="http://schemas.microsoft.com/office/drawing/2014/main" id="{3C4A1544-4635-8509-B23C-F5C9A076C83B}"/>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88" name="Google Shape;208;p7">
                <a:extLst>
                  <a:ext uri="{FF2B5EF4-FFF2-40B4-BE49-F238E27FC236}">
                    <a16:creationId xmlns:a16="http://schemas.microsoft.com/office/drawing/2014/main" id="{399076F5-8DEF-CF3C-0669-6F3196CAB0C7}"/>
                  </a:ext>
                </a:extLst>
              </p:cNvPr>
              <p:cNvGrpSpPr/>
              <p:nvPr/>
            </p:nvGrpSpPr>
            <p:grpSpPr>
              <a:xfrm>
                <a:off x="5623966" y="3067164"/>
                <a:ext cx="208595" cy="208595"/>
                <a:chOff x="3502218" y="4283237"/>
                <a:chExt cx="345882" cy="345882"/>
              </a:xfrm>
            </p:grpSpPr>
            <p:sp>
              <p:nvSpPr>
                <p:cNvPr id="89" name="Google Shape;209;p7">
                  <a:extLst>
                    <a:ext uri="{FF2B5EF4-FFF2-40B4-BE49-F238E27FC236}">
                      <a16:creationId xmlns:a16="http://schemas.microsoft.com/office/drawing/2014/main" id="{307B96F0-C9E2-E9F0-37B6-7DBBB6BF2B16}"/>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0" name="Google Shape;210;p7">
                  <a:extLst>
                    <a:ext uri="{FF2B5EF4-FFF2-40B4-BE49-F238E27FC236}">
                      <a16:creationId xmlns:a16="http://schemas.microsoft.com/office/drawing/2014/main" id="{896E5F69-79AC-B176-2295-8244FC6BE06C}"/>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1" name="Google Shape;211;p7">
                  <a:extLst>
                    <a:ext uri="{FF2B5EF4-FFF2-40B4-BE49-F238E27FC236}">
                      <a16:creationId xmlns:a16="http://schemas.microsoft.com/office/drawing/2014/main" id="{8A482EF3-ECF1-8D2D-BA4E-C8E8FA057373}"/>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2" name="Google Shape;212;p7">
                  <a:extLst>
                    <a:ext uri="{FF2B5EF4-FFF2-40B4-BE49-F238E27FC236}">
                      <a16:creationId xmlns:a16="http://schemas.microsoft.com/office/drawing/2014/main" id="{932EC372-1306-2DE3-EABA-65CCDA38D576}"/>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3" name="Google Shape;213;p7">
                  <a:extLst>
                    <a:ext uri="{FF2B5EF4-FFF2-40B4-BE49-F238E27FC236}">
                      <a16:creationId xmlns:a16="http://schemas.microsoft.com/office/drawing/2014/main" id="{7A9259A7-6E3F-865E-36EF-DD04DDC8B30A}"/>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sp>
        <p:nvSpPr>
          <p:cNvPr id="122" name="Google Shape;214;p7">
            <a:extLst>
              <a:ext uri="{FF2B5EF4-FFF2-40B4-BE49-F238E27FC236}">
                <a16:creationId xmlns:a16="http://schemas.microsoft.com/office/drawing/2014/main" id="{CD950E04-0C01-85B9-8A58-2060A8026CF5}"/>
              </a:ext>
            </a:extLst>
          </p:cNvPr>
          <p:cNvSpPr txBox="1"/>
          <p:nvPr/>
        </p:nvSpPr>
        <p:spPr>
          <a:xfrm>
            <a:off x="2252000" y="1008438"/>
            <a:ext cx="702289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FFFFFF"/>
                </a:solidFill>
                <a:latin typeface="Inter"/>
                <a:ea typeface="Inter"/>
                <a:cs typeface="Inter"/>
                <a:sym typeface="Inter"/>
              </a:rPr>
              <a:t>Digital forensics </a:t>
            </a:r>
            <a:r>
              <a:rPr lang="en-US" sz="2800" b="1" dirty="0">
                <a:solidFill>
                  <a:srgbClr val="FFFFFF"/>
                </a:solidFill>
                <a:latin typeface="Inter"/>
                <a:ea typeface="Inter"/>
                <a:cs typeface="Inter"/>
                <a:sym typeface="Inter"/>
              </a:rPr>
              <a:t>Services </a:t>
            </a:r>
            <a:endParaRPr sz="2800" b="1" dirty="0">
              <a:solidFill>
                <a:schemeClr val="dk1"/>
              </a:solidFill>
              <a:latin typeface="Inter"/>
              <a:ea typeface="Inter"/>
              <a:cs typeface="Inter"/>
              <a:sym typeface="Inter"/>
            </a:endParaRPr>
          </a:p>
        </p:txBody>
      </p:sp>
      <p:sp>
        <p:nvSpPr>
          <p:cNvPr id="123" name="Google Shape;215;p7">
            <a:extLst>
              <a:ext uri="{FF2B5EF4-FFF2-40B4-BE49-F238E27FC236}">
                <a16:creationId xmlns:a16="http://schemas.microsoft.com/office/drawing/2014/main" id="{9016E8DD-534F-9C5A-A86F-26C1F7092EC2}"/>
              </a:ext>
            </a:extLst>
          </p:cNvPr>
          <p:cNvSpPr txBox="1"/>
          <p:nvPr/>
        </p:nvSpPr>
        <p:spPr>
          <a:xfrm>
            <a:off x="2251999" y="1526511"/>
            <a:ext cx="7022899" cy="246221"/>
          </a:xfrm>
          <a:prstGeom prst="rect">
            <a:avLst/>
          </a:prstGeom>
          <a:noFill/>
          <a:ln>
            <a:noFill/>
          </a:ln>
        </p:spPr>
        <p:txBody>
          <a:bodyPr spcFirstLastPara="1" wrap="square" lIns="91425" tIns="45700" rIns="91425" bIns="45700" anchor="t" anchorCtr="0">
            <a:spAutoFit/>
          </a:bodyPr>
          <a:lstStyle/>
          <a:p>
            <a:pPr algn="ctr"/>
            <a:r>
              <a:rPr lang="en-US" sz="1000" b="1" dirty="0">
                <a:solidFill>
                  <a:schemeClr val="bg1"/>
                </a:solidFill>
              </a:rPr>
              <a:t>Revolutionizing Infrastructure with Digital Francis Expertise</a:t>
            </a:r>
            <a:endParaRPr lang="en-US" sz="1000" dirty="0">
              <a:solidFill>
                <a:schemeClr val="bg1"/>
              </a:solidFill>
            </a:endParaRPr>
          </a:p>
        </p:txBody>
      </p:sp>
      <p:sp>
        <p:nvSpPr>
          <p:cNvPr id="3" name="Rectangle 1">
            <a:extLst>
              <a:ext uri="{FF2B5EF4-FFF2-40B4-BE49-F238E27FC236}">
                <a16:creationId xmlns:a16="http://schemas.microsoft.com/office/drawing/2014/main" id="{12747046-C161-B243-FE48-E3E9B1D9D1C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Investigate system, network, and application logs to trace attacker activity.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36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EC5CA-09EC-0685-64BB-94F82F226AED}"/>
            </a:ext>
          </a:extLst>
        </p:cNvPr>
        <p:cNvGrpSpPr/>
        <p:nvPr/>
      </p:nvGrpSpPr>
      <p:grpSpPr>
        <a:xfrm>
          <a:off x="0" y="0"/>
          <a:ext cx="0" cy="0"/>
          <a:chOff x="0" y="0"/>
          <a:chExt cx="0" cy="0"/>
        </a:xfrm>
      </p:grpSpPr>
      <p:pic>
        <p:nvPicPr>
          <p:cNvPr id="12" name="Picture 3">
            <a:extLst>
              <a:ext uri="{FF2B5EF4-FFF2-40B4-BE49-F238E27FC236}">
                <a16:creationId xmlns:a16="http://schemas.microsoft.com/office/drawing/2014/main" id="{3F67E616-DCC6-ABCB-B181-CDBA566E78BE}"/>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sp>
        <p:nvSpPr>
          <p:cNvPr id="122" name="Google Shape;214;p7">
            <a:extLst>
              <a:ext uri="{FF2B5EF4-FFF2-40B4-BE49-F238E27FC236}">
                <a16:creationId xmlns:a16="http://schemas.microsoft.com/office/drawing/2014/main" id="{ABB3C782-26AB-E13F-00D8-034191AA77BD}"/>
              </a:ext>
            </a:extLst>
          </p:cNvPr>
          <p:cNvSpPr txBox="1"/>
          <p:nvPr/>
        </p:nvSpPr>
        <p:spPr>
          <a:xfrm>
            <a:off x="2252000" y="1008438"/>
            <a:ext cx="702289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FFFF"/>
                </a:solidFill>
                <a:latin typeface="Inter"/>
                <a:ea typeface="Inter"/>
                <a:cs typeface="Inter"/>
                <a:sym typeface="Inter"/>
              </a:rPr>
              <a:t>Infrastructure and Data centers</a:t>
            </a:r>
            <a:endParaRPr lang="en-US" sz="2800" b="1" dirty="0">
              <a:solidFill>
                <a:schemeClr val="dk1"/>
              </a:solidFill>
              <a:latin typeface="Inter"/>
              <a:ea typeface="Inter"/>
              <a:cs typeface="Inter"/>
              <a:sym typeface="Inter"/>
            </a:endParaRPr>
          </a:p>
        </p:txBody>
      </p:sp>
      <p:sp>
        <p:nvSpPr>
          <p:cNvPr id="123" name="Google Shape;215;p7">
            <a:extLst>
              <a:ext uri="{FF2B5EF4-FFF2-40B4-BE49-F238E27FC236}">
                <a16:creationId xmlns:a16="http://schemas.microsoft.com/office/drawing/2014/main" id="{7FB6589C-7F42-2D97-9512-FEA55B89632E}"/>
              </a:ext>
            </a:extLst>
          </p:cNvPr>
          <p:cNvSpPr txBox="1"/>
          <p:nvPr/>
        </p:nvSpPr>
        <p:spPr>
          <a:xfrm>
            <a:off x="2251999" y="1526511"/>
            <a:ext cx="7022899"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0" dirty="0">
                <a:solidFill>
                  <a:schemeClr val="lt1"/>
                </a:solidFill>
                <a:latin typeface="Inter"/>
                <a:ea typeface="Inter"/>
                <a:cs typeface="Inter"/>
                <a:sym typeface="Inter"/>
              </a:rPr>
              <a:t>Comprehensive Services for Data Recovery, Investigations, and Compliance</a:t>
            </a:r>
            <a:endParaRPr lang="en-US" sz="1000" dirty="0">
              <a:solidFill>
                <a:schemeClr val="lt1"/>
              </a:solidFill>
              <a:latin typeface="Inter"/>
              <a:ea typeface="Inter"/>
              <a:cs typeface="Inter"/>
              <a:sym typeface="Inter"/>
            </a:endParaRPr>
          </a:p>
        </p:txBody>
      </p:sp>
      <p:sp>
        <p:nvSpPr>
          <p:cNvPr id="104" name="object 5">
            <a:extLst>
              <a:ext uri="{FF2B5EF4-FFF2-40B4-BE49-F238E27FC236}">
                <a16:creationId xmlns:a16="http://schemas.microsoft.com/office/drawing/2014/main" id="{7A162ED0-F1CE-2751-34FA-AE1A959B46F1}"/>
              </a:ext>
            </a:extLst>
          </p:cNvPr>
          <p:cNvSpPr txBox="1"/>
          <p:nvPr/>
        </p:nvSpPr>
        <p:spPr>
          <a:xfrm>
            <a:off x="2200965" y="2833687"/>
            <a:ext cx="1140460" cy="320601"/>
          </a:xfrm>
          <a:prstGeom prst="rect">
            <a:avLst/>
          </a:prstGeom>
        </p:spPr>
        <p:txBody>
          <a:bodyPr vert="horz" wrap="square" lIns="0" tIns="12700" rIns="0" bIns="0" rtlCol="0">
            <a:spAutoFit/>
          </a:bodyPr>
          <a:lstStyle/>
          <a:p>
            <a:pPr algn="ctr"/>
            <a:r>
              <a:rPr lang="en-AE" sz="1000" b="1" dirty="0">
                <a:solidFill>
                  <a:schemeClr val="lt1"/>
                </a:solidFill>
                <a:latin typeface="Inter"/>
                <a:ea typeface="Inter"/>
              </a:rPr>
              <a:t>Data Center Design and Build</a:t>
            </a:r>
          </a:p>
        </p:txBody>
      </p:sp>
      <p:sp>
        <p:nvSpPr>
          <p:cNvPr id="105" name="object 6">
            <a:extLst>
              <a:ext uri="{FF2B5EF4-FFF2-40B4-BE49-F238E27FC236}">
                <a16:creationId xmlns:a16="http://schemas.microsoft.com/office/drawing/2014/main" id="{200FDF54-6AA4-7CF6-2D73-EEB595551B8B}"/>
              </a:ext>
            </a:extLst>
          </p:cNvPr>
          <p:cNvSpPr txBox="1"/>
          <p:nvPr/>
        </p:nvSpPr>
        <p:spPr>
          <a:xfrm>
            <a:off x="8071426" y="2856622"/>
            <a:ext cx="1344295" cy="474489"/>
          </a:xfrm>
          <a:prstGeom prst="rect">
            <a:avLst/>
          </a:prstGeom>
        </p:spPr>
        <p:txBody>
          <a:bodyPr vert="horz" wrap="square" lIns="0" tIns="12700" rIns="0" bIns="0" rtlCol="0">
            <a:spAutoFit/>
          </a:bodyPr>
          <a:lstStyle/>
          <a:p>
            <a:pPr marL="12700" algn="ctr"/>
            <a:r>
              <a:rPr lang="en-AE" sz="1000" b="1" dirty="0">
                <a:solidFill>
                  <a:schemeClr val="bg1"/>
                </a:solidFill>
              </a:rPr>
              <a:t>Managed Data Center Services</a:t>
            </a:r>
          </a:p>
          <a:p>
            <a:pPr marL="12700" marR="0" lvl="0" indent="0" algn="ctr" rtl="0">
              <a:lnSpc>
                <a:spcPct val="100000"/>
              </a:lnSpc>
              <a:spcBef>
                <a:spcPts val="0"/>
              </a:spcBef>
              <a:spcAft>
                <a:spcPts val="0"/>
              </a:spcAft>
              <a:buNone/>
            </a:pPr>
            <a:endParaRPr lang="en-US" sz="1000" dirty="0"/>
          </a:p>
        </p:txBody>
      </p:sp>
      <p:sp>
        <p:nvSpPr>
          <p:cNvPr id="106" name="object 7">
            <a:extLst>
              <a:ext uri="{FF2B5EF4-FFF2-40B4-BE49-F238E27FC236}">
                <a16:creationId xmlns:a16="http://schemas.microsoft.com/office/drawing/2014/main" id="{5E8D1269-F1DF-9A37-84AD-30638C397546}"/>
              </a:ext>
            </a:extLst>
          </p:cNvPr>
          <p:cNvSpPr txBox="1"/>
          <p:nvPr/>
        </p:nvSpPr>
        <p:spPr>
          <a:xfrm>
            <a:off x="2120713" y="4924926"/>
            <a:ext cx="1089660" cy="474489"/>
          </a:xfrm>
          <a:prstGeom prst="rect">
            <a:avLst/>
          </a:prstGeom>
        </p:spPr>
        <p:txBody>
          <a:bodyPr vert="horz" wrap="square" lIns="0" tIns="12700" rIns="0" bIns="0" rtlCol="0">
            <a:spAutoFit/>
          </a:bodyPr>
          <a:lstStyle/>
          <a:p>
            <a:pPr marL="12700" algn="ctr"/>
            <a:r>
              <a:rPr lang="en-AE" sz="1000" b="1" dirty="0">
                <a:solidFill>
                  <a:schemeClr val="bg1"/>
                </a:solidFill>
              </a:rPr>
              <a:t>Cloud Infrastructure Services</a:t>
            </a:r>
          </a:p>
          <a:p>
            <a:pPr marL="12700" lvl="0" algn="ctr"/>
            <a:endParaRPr lang="en-US" sz="1000" dirty="0"/>
          </a:p>
        </p:txBody>
      </p:sp>
      <p:sp>
        <p:nvSpPr>
          <p:cNvPr id="119" name="object 20">
            <a:extLst>
              <a:ext uri="{FF2B5EF4-FFF2-40B4-BE49-F238E27FC236}">
                <a16:creationId xmlns:a16="http://schemas.microsoft.com/office/drawing/2014/main" id="{A81250AA-A082-2C6C-09AC-E471DF63EC97}"/>
              </a:ext>
            </a:extLst>
          </p:cNvPr>
          <p:cNvSpPr txBox="1"/>
          <p:nvPr/>
        </p:nvSpPr>
        <p:spPr>
          <a:xfrm>
            <a:off x="5170994" y="6104645"/>
            <a:ext cx="1602105" cy="505267"/>
          </a:xfrm>
          <a:prstGeom prst="rect">
            <a:avLst/>
          </a:prstGeom>
        </p:spPr>
        <p:txBody>
          <a:bodyPr vert="horz" wrap="square" lIns="0" tIns="12700" rIns="0" bIns="0" rtlCol="0">
            <a:spAutoFit/>
          </a:bodyPr>
          <a:lstStyle/>
          <a:p>
            <a:pPr marL="0" marR="0" lvl="0" indent="0" algn="ctr" rtl="0">
              <a:spcBef>
                <a:spcPts val="0"/>
              </a:spcBef>
              <a:spcAft>
                <a:spcPts val="0"/>
              </a:spcAft>
              <a:buNone/>
            </a:pPr>
            <a:r>
              <a:rPr lang="en-US" sz="1600" b="1" dirty="0">
                <a:solidFill>
                  <a:srgbClr val="FFFFFF"/>
                </a:solidFill>
                <a:latin typeface="Inter"/>
                <a:ea typeface="Inter"/>
                <a:cs typeface="Inter"/>
                <a:sym typeface="Inter"/>
              </a:rPr>
              <a:t>Infrastructure and Data centers</a:t>
            </a:r>
            <a:endParaRPr lang="en-US" sz="1600" b="1" dirty="0">
              <a:solidFill>
                <a:schemeClr val="dk1"/>
              </a:solidFill>
              <a:latin typeface="Inter"/>
              <a:ea typeface="Inter"/>
              <a:cs typeface="Inter"/>
              <a:sym typeface="Inter"/>
            </a:endParaRPr>
          </a:p>
        </p:txBody>
      </p:sp>
      <p:pic>
        <p:nvPicPr>
          <p:cNvPr id="121" name="Picture 120">
            <a:extLst>
              <a:ext uri="{FF2B5EF4-FFF2-40B4-BE49-F238E27FC236}">
                <a16:creationId xmlns:a16="http://schemas.microsoft.com/office/drawing/2014/main" id="{9586D4E1-A3FC-C8FA-DA8F-D463AF8C5CB1}"/>
              </a:ext>
            </a:extLst>
          </p:cNvPr>
          <p:cNvPicPr>
            <a:picLocks noChangeAspect="1"/>
          </p:cNvPicPr>
          <p:nvPr/>
        </p:nvPicPr>
        <p:blipFill>
          <a:blip r:embed="rId3"/>
          <a:stretch>
            <a:fillRect/>
          </a:stretch>
        </p:blipFill>
        <p:spPr>
          <a:xfrm>
            <a:off x="4610362" y="3081365"/>
            <a:ext cx="3064673" cy="2731282"/>
          </a:xfrm>
          <a:prstGeom prst="rect">
            <a:avLst/>
          </a:prstGeom>
        </p:spPr>
      </p:pic>
      <p:grpSp>
        <p:nvGrpSpPr>
          <p:cNvPr id="128" name="object 15">
            <a:extLst>
              <a:ext uri="{FF2B5EF4-FFF2-40B4-BE49-F238E27FC236}">
                <a16:creationId xmlns:a16="http://schemas.microsoft.com/office/drawing/2014/main" id="{5CDDA4A8-B6EA-DE38-E137-6D798223E4B3}"/>
              </a:ext>
            </a:extLst>
          </p:cNvPr>
          <p:cNvGrpSpPr/>
          <p:nvPr/>
        </p:nvGrpSpPr>
        <p:grpSpPr>
          <a:xfrm>
            <a:off x="7078955" y="2638001"/>
            <a:ext cx="2545715" cy="765810"/>
            <a:chOff x="4259148" y="903706"/>
            <a:chExt cx="2545715" cy="765810"/>
          </a:xfrm>
        </p:grpSpPr>
        <p:sp>
          <p:nvSpPr>
            <p:cNvPr id="129" name="object 16">
              <a:extLst>
                <a:ext uri="{FF2B5EF4-FFF2-40B4-BE49-F238E27FC236}">
                  <a16:creationId xmlns:a16="http://schemas.microsoft.com/office/drawing/2014/main" id="{78D61FE3-27AD-53F7-127E-0EDEABD7A342}"/>
                </a:ext>
              </a:extLst>
            </p:cNvPr>
            <p:cNvSpPr/>
            <p:nvPr/>
          </p:nvSpPr>
          <p:spPr>
            <a:xfrm>
              <a:off x="4696828" y="903719"/>
              <a:ext cx="2107565" cy="650240"/>
            </a:xfrm>
            <a:custGeom>
              <a:avLst/>
              <a:gdLst/>
              <a:ahLst/>
              <a:cxnLst/>
              <a:rect l="l" t="t" r="r" b="b"/>
              <a:pathLst>
                <a:path w="2107565" h="650240">
                  <a:moveTo>
                    <a:pt x="2107527" y="150406"/>
                  </a:moveTo>
                  <a:lnTo>
                    <a:pt x="2092667" y="111582"/>
                  </a:lnTo>
                  <a:lnTo>
                    <a:pt x="2045106" y="66878"/>
                  </a:lnTo>
                  <a:lnTo>
                    <a:pt x="2009914" y="43307"/>
                  </a:lnTo>
                  <a:lnTo>
                    <a:pt x="1972195" y="24663"/>
                  </a:lnTo>
                  <a:lnTo>
                    <a:pt x="1932368" y="11112"/>
                  </a:lnTo>
                  <a:lnTo>
                    <a:pt x="1877568" y="1358"/>
                  </a:lnTo>
                  <a:lnTo>
                    <a:pt x="1771345" y="0"/>
                  </a:lnTo>
                  <a:lnTo>
                    <a:pt x="620877" y="203"/>
                  </a:lnTo>
                  <a:lnTo>
                    <a:pt x="567867" y="4216"/>
                  </a:lnTo>
                  <a:lnTo>
                    <a:pt x="516674" y="15976"/>
                  </a:lnTo>
                  <a:lnTo>
                    <a:pt x="468033" y="35217"/>
                  </a:lnTo>
                  <a:lnTo>
                    <a:pt x="422719" y="61607"/>
                  </a:lnTo>
                  <a:lnTo>
                    <a:pt x="381482" y="94869"/>
                  </a:lnTo>
                  <a:lnTo>
                    <a:pt x="345884" y="133680"/>
                  </a:lnTo>
                  <a:lnTo>
                    <a:pt x="316738" y="176936"/>
                  </a:lnTo>
                  <a:lnTo>
                    <a:pt x="294386" y="223901"/>
                  </a:lnTo>
                  <a:lnTo>
                    <a:pt x="279158" y="273862"/>
                  </a:lnTo>
                  <a:lnTo>
                    <a:pt x="272351" y="319773"/>
                  </a:lnTo>
                  <a:lnTo>
                    <a:pt x="1536" y="319773"/>
                  </a:lnTo>
                  <a:lnTo>
                    <a:pt x="0" y="322402"/>
                  </a:lnTo>
                  <a:lnTo>
                    <a:pt x="0" y="328879"/>
                  </a:lnTo>
                  <a:lnTo>
                    <a:pt x="1536" y="331508"/>
                  </a:lnTo>
                  <a:lnTo>
                    <a:pt x="3441" y="331508"/>
                  </a:lnTo>
                  <a:lnTo>
                    <a:pt x="273100" y="331508"/>
                  </a:lnTo>
                  <a:lnTo>
                    <a:pt x="273621" y="332105"/>
                  </a:lnTo>
                  <a:lnTo>
                    <a:pt x="280085" y="332600"/>
                  </a:lnTo>
                  <a:lnTo>
                    <a:pt x="282892" y="330161"/>
                  </a:lnTo>
                  <a:lnTo>
                    <a:pt x="283133" y="326923"/>
                  </a:lnTo>
                  <a:lnTo>
                    <a:pt x="289928" y="279806"/>
                  </a:lnTo>
                  <a:lnTo>
                    <a:pt x="302958" y="235013"/>
                  </a:lnTo>
                  <a:lnTo>
                    <a:pt x="321741" y="193027"/>
                  </a:lnTo>
                  <a:lnTo>
                    <a:pt x="345795" y="154292"/>
                  </a:lnTo>
                  <a:lnTo>
                    <a:pt x="374624" y="119240"/>
                  </a:lnTo>
                  <a:lnTo>
                    <a:pt x="407746" y="88353"/>
                  </a:lnTo>
                  <a:lnTo>
                    <a:pt x="444677" y="62064"/>
                  </a:lnTo>
                  <a:lnTo>
                    <a:pt x="484949" y="40830"/>
                  </a:lnTo>
                  <a:lnTo>
                    <a:pt x="528066" y="25095"/>
                  </a:lnTo>
                  <a:lnTo>
                    <a:pt x="573532" y="15316"/>
                  </a:lnTo>
                  <a:lnTo>
                    <a:pt x="620890" y="11938"/>
                  </a:lnTo>
                  <a:lnTo>
                    <a:pt x="1816722" y="11785"/>
                  </a:lnTo>
                  <a:lnTo>
                    <a:pt x="1816722" y="12141"/>
                  </a:lnTo>
                  <a:lnTo>
                    <a:pt x="1855622" y="12357"/>
                  </a:lnTo>
                  <a:lnTo>
                    <a:pt x="1893760" y="16421"/>
                  </a:lnTo>
                  <a:lnTo>
                    <a:pt x="1931098" y="24206"/>
                  </a:lnTo>
                  <a:lnTo>
                    <a:pt x="1967509" y="35623"/>
                  </a:lnTo>
                  <a:lnTo>
                    <a:pt x="2003628" y="53479"/>
                  </a:lnTo>
                  <a:lnTo>
                    <a:pt x="2036965" y="75653"/>
                  </a:lnTo>
                  <a:lnTo>
                    <a:pt x="2067128" y="101790"/>
                  </a:lnTo>
                  <a:lnTo>
                    <a:pt x="2093760" y="131521"/>
                  </a:lnTo>
                  <a:lnTo>
                    <a:pt x="2094458" y="187401"/>
                  </a:lnTo>
                  <a:lnTo>
                    <a:pt x="2091397" y="242036"/>
                  </a:lnTo>
                  <a:lnTo>
                    <a:pt x="2084743" y="294690"/>
                  </a:lnTo>
                  <a:lnTo>
                    <a:pt x="2074621" y="344678"/>
                  </a:lnTo>
                  <a:lnTo>
                    <a:pt x="2061222" y="391274"/>
                  </a:lnTo>
                  <a:lnTo>
                    <a:pt x="2044700" y="433768"/>
                  </a:lnTo>
                  <a:lnTo>
                    <a:pt x="2025218" y="471462"/>
                  </a:lnTo>
                  <a:lnTo>
                    <a:pt x="2002929" y="503618"/>
                  </a:lnTo>
                  <a:lnTo>
                    <a:pt x="1971700" y="537794"/>
                  </a:lnTo>
                  <a:lnTo>
                    <a:pt x="1942033" y="564743"/>
                  </a:lnTo>
                  <a:lnTo>
                    <a:pt x="1910829" y="589013"/>
                  </a:lnTo>
                  <a:lnTo>
                    <a:pt x="1865185" y="616800"/>
                  </a:lnTo>
                  <a:lnTo>
                    <a:pt x="1816722" y="638416"/>
                  </a:lnTo>
                  <a:lnTo>
                    <a:pt x="638898" y="638200"/>
                  </a:lnTo>
                  <a:lnTo>
                    <a:pt x="592988" y="634492"/>
                  </a:lnTo>
                  <a:lnTo>
                    <a:pt x="549414" y="623747"/>
                  </a:lnTo>
                  <a:lnTo>
                    <a:pt x="508762" y="606552"/>
                  </a:lnTo>
                  <a:lnTo>
                    <a:pt x="471627" y="583501"/>
                  </a:lnTo>
                  <a:lnTo>
                    <a:pt x="438594" y="555180"/>
                  </a:lnTo>
                  <a:lnTo>
                    <a:pt x="410248" y="522173"/>
                  </a:lnTo>
                  <a:lnTo>
                    <a:pt x="387172" y="485076"/>
                  </a:lnTo>
                  <a:lnTo>
                    <a:pt x="369963" y="444461"/>
                  </a:lnTo>
                  <a:lnTo>
                    <a:pt x="359206" y="400913"/>
                  </a:lnTo>
                  <a:lnTo>
                    <a:pt x="355498" y="355041"/>
                  </a:lnTo>
                  <a:lnTo>
                    <a:pt x="359206" y="309143"/>
                  </a:lnTo>
                  <a:lnTo>
                    <a:pt x="369963" y="265569"/>
                  </a:lnTo>
                  <a:lnTo>
                    <a:pt x="387172" y="224929"/>
                  </a:lnTo>
                  <a:lnTo>
                    <a:pt x="410248" y="187794"/>
                  </a:lnTo>
                  <a:lnTo>
                    <a:pt x="438594" y="154762"/>
                  </a:lnTo>
                  <a:lnTo>
                    <a:pt x="471627" y="126403"/>
                  </a:lnTo>
                  <a:lnTo>
                    <a:pt x="508762" y="103339"/>
                  </a:lnTo>
                  <a:lnTo>
                    <a:pt x="549414" y="86131"/>
                  </a:lnTo>
                  <a:lnTo>
                    <a:pt x="592988" y="75374"/>
                  </a:lnTo>
                  <a:lnTo>
                    <a:pt x="638898" y="71653"/>
                  </a:lnTo>
                  <a:lnTo>
                    <a:pt x="706932" y="79933"/>
                  </a:lnTo>
                  <a:lnTo>
                    <a:pt x="770801" y="104178"/>
                  </a:lnTo>
                  <a:lnTo>
                    <a:pt x="753338" y="130987"/>
                  </a:lnTo>
                  <a:lnTo>
                    <a:pt x="820331" y="131229"/>
                  </a:lnTo>
                  <a:lnTo>
                    <a:pt x="793038" y="70040"/>
                  </a:lnTo>
                  <a:lnTo>
                    <a:pt x="777240" y="94284"/>
                  </a:lnTo>
                  <a:lnTo>
                    <a:pt x="744537" y="79438"/>
                  </a:lnTo>
                  <a:lnTo>
                    <a:pt x="710285" y="68668"/>
                  </a:lnTo>
                  <a:lnTo>
                    <a:pt x="674916" y="62128"/>
                  </a:lnTo>
                  <a:lnTo>
                    <a:pt x="638898" y="59918"/>
                  </a:lnTo>
                  <a:lnTo>
                    <a:pt x="592264" y="63563"/>
                  </a:lnTo>
                  <a:lnTo>
                    <a:pt x="547420" y="74295"/>
                  </a:lnTo>
                  <a:lnTo>
                    <a:pt x="505028" y="91859"/>
                  </a:lnTo>
                  <a:lnTo>
                    <a:pt x="465734" y="115963"/>
                  </a:lnTo>
                  <a:lnTo>
                    <a:pt x="430199" y="146354"/>
                  </a:lnTo>
                  <a:lnTo>
                    <a:pt x="399796" y="181902"/>
                  </a:lnTo>
                  <a:lnTo>
                    <a:pt x="375691" y="221195"/>
                  </a:lnTo>
                  <a:lnTo>
                    <a:pt x="358127" y="263588"/>
                  </a:lnTo>
                  <a:lnTo>
                    <a:pt x="347395" y="308432"/>
                  </a:lnTo>
                  <a:lnTo>
                    <a:pt x="343763" y="355041"/>
                  </a:lnTo>
                  <a:lnTo>
                    <a:pt x="347395" y="401662"/>
                  </a:lnTo>
                  <a:lnTo>
                    <a:pt x="358127" y="446481"/>
                  </a:lnTo>
                  <a:lnTo>
                    <a:pt x="375691" y="488848"/>
                  </a:lnTo>
                  <a:lnTo>
                    <a:pt x="399796" y="528116"/>
                  </a:lnTo>
                  <a:lnTo>
                    <a:pt x="430199" y="563613"/>
                  </a:lnTo>
                  <a:lnTo>
                    <a:pt x="465734" y="593966"/>
                  </a:lnTo>
                  <a:lnTo>
                    <a:pt x="505028" y="618045"/>
                  </a:lnTo>
                  <a:lnTo>
                    <a:pt x="547420" y="635584"/>
                  </a:lnTo>
                  <a:lnTo>
                    <a:pt x="592264" y="646303"/>
                  </a:lnTo>
                  <a:lnTo>
                    <a:pt x="638898" y="649935"/>
                  </a:lnTo>
                  <a:lnTo>
                    <a:pt x="1819973" y="650163"/>
                  </a:lnTo>
                  <a:lnTo>
                    <a:pt x="1834730" y="644575"/>
                  </a:lnTo>
                  <a:lnTo>
                    <a:pt x="1884565" y="620737"/>
                  </a:lnTo>
                  <a:lnTo>
                    <a:pt x="1918220" y="599770"/>
                  </a:lnTo>
                  <a:lnTo>
                    <a:pt x="1950948" y="574395"/>
                  </a:lnTo>
                  <a:lnTo>
                    <a:pt x="1981111" y="546912"/>
                  </a:lnTo>
                  <a:lnTo>
                    <a:pt x="2013077" y="511848"/>
                  </a:lnTo>
                  <a:lnTo>
                    <a:pt x="2035771" y="479234"/>
                  </a:lnTo>
                  <a:lnTo>
                    <a:pt x="2055876" y="440791"/>
                  </a:lnTo>
                  <a:lnTo>
                    <a:pt x="2073135" y="397078"/>
                  </a:lnTo>
                  <a:lnTo>
                    <a:pt x="2087283" y="348665"/>
                  </a:lnTo>
                  <a:lnTo>
                    <a:pt x="2097049" y="301701"/>
                  </a:lnTo>
                  <a:lnTo>
                    <a:pt x="2103704" y="252679"/>
                  </a:lnTo>
                  <a:lnTo>
                    <a:pt x="2107209" y="202082"/>
                  </a:lnTo>
                  <a:lnTo>
                    <a:pt x="2107527" y="150406"/>
                  </a:lnTo>
                  <a:close/>
                </a:path>
              </a:pathLst>
            </a:custGeom>
            <a:solidFill>
              <a:srgbClr val="404042"/>
            </a:solidFill>
          </p:spPr>
          <p:txBody>
            <a:bodyPr wrap="square" lIns="0" tIns="0" rIns="0" bIns="0" rtlCol="0"/>
            <a:lstStyle/>
            <a:p>
              <a:endParaRPr dirty="0"/>
            </a:p>
          </p:txBody>
        </p:sp>
        <p:sp>
          <p:nvSpPr>
            <p:cNvPr id="130" name="object 17">
              <a:extLst>
                <a:ext uri="{FF2B5EF4-FFF2-40B4-BE49-F238E27FC236}">
                  <a16:creationId xmlns:a16="http://schemas.microsoft.com/office/drawing/2014/main" id="{486B9A60-B966-C34C-92C7-3C98CD7A2839}"/>
                </a:ext>
              </a:extLst>
            </p:cNvPr>
            <p:cNvSpPr/>
            <p:nvPr/>
          </p:nvSpPr>
          <p:spPr>
            <a:xfrm>
              <a:off x="6468173" y="903706"/>
              <a:ext cx="161290" cy="651510"/>
            </a:xfrm>
            <a:custGeom>
              <a:avLst/>
              <a:gdLst/>
              <a:ahLst/>
              <a:cxnLst/>
              <a:rect l="l" t="t" r="r" b="b"/>
              <a:pathLst>
                <a:path w="161290" h="651510">
                  <a:moveTo>
                    <a:pt x="45377" y="11976"/>
                  </a:moveTo>
                  <a:lnTo>
                    <a:pt x="41325" y="11976"/>
                  </a:lnTo>
                  <a:lnTo>
                    <a:pt x="45072" y="12153"/>
                  </a:lnTo>
                  <a:lnTo>
                    <a:pt x="45377" y="12153"/>
                  </a:lnTo>
                  <a:lnTo>
                    <a:pt x="45377" y="11976"/>
                  </a:lnTo>
                  <a:close/>
                </a:path>
                <a:path w="161290" h="651510">
                  <a:moveTo>
                    <a:pt x="47548" y="650544"/>
                  </a:moveTo>
                  <a:lnTo>
                    <a:pt x="43180" y="650544"/>
                  </a:lnTo>
                  <a:lnTo>
                    <a:pt x="45377" y="651319"/>
                  </a:lnTo>
                  <a:lnTo>
                    <a:pt x="47548" y="650544"/>
                  </a:lnTo>
                  <a:close/>
                </a:path>
                <a:path w="161290" h="651510">
                  <a:moveTo>
                    <a:pt x="106222" y="1358"/>
                  </a:moveTo>
                  <a:lnTo>
                    <a:pt x="98767" y="762"/>
                  </a:lnTo>
                  <a:lnTo>
                    <a:pt x="91262" y="342"/>
                  </a:lnTo>
                  <a:lnTo>
                    <a:pt x="83718" y="76"/>
                  </a:lnTo>
                  <a:lnTo>
                    <a:pt x="79514" y="76"/>
                  </a:lnTo>
                  <a:lnTo>
                    <a:pt x="76161" y="0"/>
                  </a:lnTo>
                  <a:lnTo>
                    <a:pt x="0" y="12"/>
                  </a:lnTo>
                  <a:lnTo>
                    <a:pt x="4749" y="76"/>
                  </a:lnTo>
                  <a:lnTo>
                    <a:pt x="22733" y="304"/>
                  </a:lnTo>
                  <a:lnTo>
                    <a:pt x="106222" y="1371"/>
                  </a:lnTo>
                  <a:lnTo>
                    <a:pt x="105994" y="1358"/>
                  </a:lnTo>
                  <a:lnTo>
                    <a:pt x="106222" y="1358"/>
                  </a:lnTo>
                  <a:close/>
                </a:path>
                <a:path w="161290" h="651510">
                  <a:moveTo>
                    <a:pt x="161023" y="11125"/>
                  </a:moveTo>
                  <a:lnTo>
                    <a:pt x="147497" y="7975"/>
                  </a:lnTo>
                  <a:lnTo>
                    <a:pt x="133845" y="5295"/>
                  </a:lnTo>
                  <a:lnTo>
                    <a:pt x="120091" y="3098"/>
                  </a:lnTo>
                  <a:lnTo>
                    <a:pt x="106222" y="1371"/>
                  </a:lnTo>
                  <a:lnTo>
                    <a:pt x="161023" y="11125"/>
                  </a:lnTo>
                  <a:close/>
                </a:path>
              </a:pathLst>
            </a:custGeom>
            <a:solidFill>
              <a:srgbClr val="A81C19"/>
            </a:solidFill>
          </p:spPr>
          <p:txBody>
            <a:bodyPr wrap="square" lIns="0" tIns="0" rIns="0" bIns="0" rtlCol="0"/>
            <a:lstStyle/>
            <a:p>
              <a:endParaRPr dirty="0"/>
            </a:p>
          </p:txBody>
        </p:sp>
        <p:sp>
          <p:nvSpPr>
            <p:cNvPr id="131" name="object 18">
              <a:extLst>
                <a:ext uri="{FF2B5EF4-FFF2-40B4-BE49-F238E27FC236}">
                  <a16:creationId xmlns:a16="http://schemas.microsoft.com/office/drawing/2014/main" id="{1D973135-8E22-FEB1-F7A8-E5701F32D4F0}"/>
                </a:ext>
              </a:extLst>
            </p:cNvPr>
            <p:cNvSpPr/>
            <p:nvPr/>
          </p:nvSpPr>
          <p:spPr>
            <a:xfrm>
              <a:off x="4259148" y="915504"/>
              <a:ext cx="2254885" cy="753745"/>
            </a:xfrm>
            <a:custGeom>
              <a:avLst/>
              <a:gdLst/>
              <a:ahLst/>
              <a:cxnLst/>
              <a:rect l="l" t="t" r="r" b="b"/>
              <a:pathLst>
                <a:path w="2254884" h="753744">
                  <a:moveTo>
                    <a:pt x="447878" y="315925"/>
                  </a:moveTo>
                  <a:lnTo>
                    <a:pt x="447484" y="312610"/>
                  </a:lnTo>
                  <a:lnTo>
                    <a:pt x="442899" y="308025"/>
                  </a:lnTo>
                  <a:lnTo>
                    <a:pt x="439585" y="307632"/>
                  </a:lnTo>
                  <a:lnTo>
                    <a:pt x="23596" y="723620"/>
                  </a:lnTo>
                  <a:lnTo>
                    <a:pt x="23406" y="723417"/>
                  </a:lnTo>
                  <a:lnTo>
                    <a:pt x="6756" y="723417"/>
                  </a:lnTo>
                  <a:lnTo>
                    <a:pt x="0" y="730173"/>
                  </a:lnTo>
                  <a:lnTo>
                    <a:pt x="0" y="746810"/>
                  </a:lnTo>
                  <a:lnTo>
                    <a:pt x="6756" y="753567"/>
                  </a:lnTo>
                  <a:lnTo>
                    <a:pt x="23406" y="753567"/>
                  </a:lnTo>
                  <a:lnTo>
                    <a:pt x="30149" y="746810"/>
                  </a:lnTo>
                  <a:lnTo>
                    <a:pt x="30149" y="738492"/>
                  </a:lnTo>
                  <a:lnTo>
                    <a:pt x="30149" y="733653"/>
                  </a:lnTo>
                  <a:lnTo>
                    <a:pt x="447878" y="315925"/>
                  </a:lnTo>
                  <a:close/>
                </a:path>
                <a:path w="2254884" h="753744">
                  <a:moveTo>
                    <a:pt x="2254402" y="0"/>
                  </a:moveTo>
                  <a:lnTo>
                    <a:pt x="2242921" y="0"/>
                  </a:lnTo>
                  <a:lnTo>
                    <a:pt x="2246642" y="63"/>
                  </a:lnTo>
                  <a:lnTo>
                    <a:pt x="2250351" y="177"/>
                  </a:lnTo>
                  <a:lnTo>
                    <a:pt x="2254097" y="355"/>
                  </a:lnTo>
                  <a:lnTo>
                    <a:pt x="2254402" y="355"/>
                  </a:lnTo>
                  <a:lnTo>
                    <a:pt x="2254402" y="0"/>
                  </a:lnTo>
                  <a:close/>
                </a:path>
              </a:pathLst>
            </a:custGeom>
            <a:solidFill>
              <a:srgbClr val="404042"/>
            </a:solidFill>
          </p:spPr>
          <p:txBody>
            <a:bodyPr wrap="square" lIns="0" tIns="0" rIns="0" bIns="0" rtlCol="0"/>
            <a:lstStyle/>
            <a:p>
              <a:endParaRPr dirty="0"/>
            </a:p>
          </p:txBody>
        </p:sp>
      </p:grpSp>
      <p:grpSp>
        <p:nvGrpSpPr>
          <p:cNvPr id="2" name="Group 1">
            <a:extLst>
              <a:ext uri="{FF2B5EF4-FFF2-40B4-BE49-F238E27FC236}">
                <a16:creationId xmlns:a16="http://schemas.microsoft.com/office/drawing/2014/main" id="{98CABC65-0407-BEED-F3FF-B08C67BB2C6D}"/>
              </a:ext>
            </a:extLst>
          </p:cNvPr>
          <p:cNvGrpSpPr/>
          <p:nvPr/>
        </p:nvGrpSpPr>
        <p:grpSpPr>
          <a:xfrm>
            <a:off x="7432907" y="4786324"/>
            <a:ext cx="2545715" cy="765810"/>
            <a:chOff x="7685153" y="4197747"/>
            <a:chExt cx="2545715" cy="765810"/>
          </a:xfrm>
        </p:grpSpPr>
        <p:sp>
          <p:nvSpPr>
            <p:cNvPr id="109" name="object 10">
              <a:extLst>
                <a:ext uri="{FF2B5EF4-FFF2-40B4-BE49-F238E27FC236}">
                  <a16:creationId xmlns:a16="http://schemas.microsoft.com/office/drawing/2014/main" id="{5731FD4B-52E6-7907-5A60-DB12D97D4B64}"/>
                </a:ext>
              </a:extLst>
            </p:cNvPr>
            <p:cNvSpPr txBox="1"/>
            <p:nvPr/>
          </p:nvSpPr>
          <p:spPr>
            <a:xfrm>
              <a:off x="8703553" y="4419705"/>
              <a:ext cx="1271270" cy="320601"/>
            </a:xfrm>
            <a:prstGeom prst="rect">
              <a:avLst/>
            </a:prstGeom>
          </p:spPr>
          <p:txBody>
            <a:bodyPr vert="horz" wrap="square" lIns="0" tIns="12700" rIns="0" bIns="0" rtlCol="0">
              <a:spAutoFit/>
            </a:bodyPr>
            <a:lstStyle/>
            <a:p>
              <a:pPr marL="12700" marR="0" lvl="0" indent="0" algn="ctr" rtl="0">
                <a:lnSpc>
                  <a:spcPct val="100000"/>
                </a:lnSpc>
                <a:spcBef>
                  <a:spcPts val="0"/>
                </a:spcBef>
                <a:spcAft>
                  <a:spcPts val="0"/>
                </a:spcAft>
                <a:buNone/>
              </a:pPr>
              <a:r>
                <a:rPr lang="en-US" sz="1000" b="1" dirty="0">
                  <a:solidFill>
                    <a:schemeClr val="lt1"/>
                  </a:solidFill>
                  <a:latin typeface="Inter"/>
                  <a:ea typeface="Inter"/>
                  <a:cs typeface="Inter"/>
                  <a:sym typeface="Inter"/>
                </a:rPr>
                <a:t>Disaster Recover Solutions</a:t>
              </a:r>
              <a:endParaRPr lang="en-US" sz="1000" dirty="0"/>
            </a:p>
          </p:txBody>
        </p:sp>
        <p:grpSp>
          <p:nvGrpSpPr>
            <p:cNvPr id="132" name="object 15">
              <a:extLst>
                <a:ext uri="{FF2B5EF4-FFF2-40B4-BE49-F238E27FC236}">
                  <a16:creationId xmlns:a16="http://schemas.microsoft.com/office/drawing/2014/main" id="{85A155FA-CDFD-BC58-68C0-92C5704811B1}"/>
                </a:ext>
              </a:extLst>
            </p:cNvPr>
            <p:cNvGrpSpPr/>
            <p:nvPr/>
          </p:nvGrpSpPr>
          <p:grpSpPr>
            <a:xfrm>
              <a:off x="7685153" y="4197747"/>
              <a:ext cx="2545715" cy="765810"/>
              <a:chOff x="4259148" y="903706"/>
              <a:chExt cx="2545715" cy="765810"/>
            </a:xfrm>
          </p:grpSpPr>
          <p:sp>
            <p:nvSpPr>
              <p:cNvPr id="133" name="object 16">
                <a:extLst>
                  <a:ext uri="{FF2B5EF4-FFF2-40B4-BE49-F238E27FC236}">
                    <a16:creationId xmlns:a16="http://schemas.microsoft.com/office/drawing/2014/main" id="{886A3CBB-EC25-AF32-088E-55A8FE652537}"/>
                  </a:ext>
                </a:extLst>
              </p:cNvPr>
              <p:cNvSpPr/>
              <p:nvPr/>
            </p:nvSpPr>
            <p:spPr>
              <a:xfrm>
                <a:off x="4696828" y="903719"/>
                <a:ext cx="2107565" cy="650240"/>
              </a:xfrm>
              <a:custGeom>
                <a:avLst/>
                <a:gdLst/>
                <a:ahLst/>
                <a:cxnLst/>
                <a:rect l="l" t="t" r="r" b="b"/>
                <a:pathLst>
                  <a:path w="2107565" h="650240">
                    <a:moveTo>
                      <a:pt x="2107527" y="150406"/>
                    </a:moveTo>
                    <a:lnTo>
                      <a:pt x="2092667" y="111582"/>
                    </a:lnTo>
                    <a:lnTo>
                      <a:pt x="2045106" y="66878"/>
                    </a:lnTo>
                    <a:lnTo>
                      <a:pt x="2009914" y="43307"/>
                    </a:lnTo>
                    <a:lnTo>
                      <a:pt x="1972195" y="24663"/>
                    </a:lnTo>
                    <a:lnTo>
                      <a:pt x="1932368" y="11112"/>
                    </a:lnTo>
                    <a:lnTo>
                      <a:pt x="1877568" y="1358"/>
                    </a:lnTo>
                    <a:lnTo>
                      <a:pt x="1771345" y="0"/>
                    </a:lnTo>
                    <a:lnTo>
                      <a:pt x="620877" y="203"/>
                    </a:lnTo>
                    <a:lnTo>
                      <a:pt x="567867" y="4216"/>
                    </a:lnTo>
                    <a:lnTo>
                      <a:pt x="516674" y="15976"/>
                    </a:lnTo>
                    <a:lnTo>
                      <a:pt x="468033" y="35217"/>
                    </a:lnTo>
                    <a:lnTo>
                      <a:pt x="422719" y="61607"/>
                    </a:lnTo>
                    <a:lnTo>
                      <a:pt x="381482" y="94869"/>
                    </a:lnTo>
                    <a:lnTo>
                      <a:pt x="345884" y="133680"/>
                    </a:lnTo>
                    <a:lnTo>
                      <a:pt x="316738" y="176936"/>
                    </a:lnTo>
                    <a:lnTo>
                      <a:pt x="294386" y="223901"/>
                    </a:lnTo>
                    <a:lnTo>
                      <a:pt x="279158" y="273862"/>
                    </a:lnTo>
                    <a:lnTo>
                      <a:pt x="272351" y="319773"/>
                    </a:lnTo>
                    <a:lnTo>
                      <a:pt x="1536" y="319773"/>
                    </a:lnTo>
                    <a:lnTo>
                      <a:pt x="0" y="322402"/>
                    </a:lnTo>
                    <a:lnTo>
                      <a:pt x="0" y="328879"/>
                    </a:lnTo>
                    <a:lnTo>
                      <a:pt x="1536" y="331508"/>
                    </a:lnTo>
                    <a:lnTo>
                      <a:pt x="3441" y="331508"/>
                    </a:lnTo>
                    <a:lnTo>
                      <a:pt x="273100" y="331508"/>
                    </a:lnTo>
                    <a:lnTo>
                      <a:pt x="273621" y="332105"/>
                    </a:lnTo>
                    <a:lnTo>
                      <a:pt x="280085" y="332600"/>
                    </a:lnTo>
                    <a:lnTo>
                      <a:pt x="282892" y="330161"/>
                    </a:lnTo>
                    <a:lnTo>
                      <a:pt x="283133" y="326923"/>
                    </a:lnTo>
                    <a:lnTo>
                      <a:pt x="289928" y="279806"/>
                    </a:lnTo>
                    <a:lnTo>
                      <a:pt x="302958" y="235013"/>
                    </a:lnTo>
                    <a:lnTo>
                      <a:pt x="321741" y="193027"/>
                    </a:lnTo>
                    <a:lnTo>
                      <a:pt x="345795" y="154292"/>
                    </a:lnTo>
                    <a:lnTo>
                      <a:pt x="374624" y="119240"/>
                    </a:lnTo>
                    <a:lnTo>
                      <a:pt x="407746" y="88353"/>
                    </a:lnTo>
                    <a:lnTo>
                      <a:pt x="444677" y="62064"/>
                    </a:lnTo>
                    <a:lnTo>
                      <a:pt x="484949" y="40830"/>
                    </a:lnTo>
                    <a:lnTo>
                      <a:pt x="528066" y="25095"/>
                    </a:lnTo>
                    <a:lnTo>
                      <a:pt x="573532" y="15316"/>
                    </a:lnTo>
                    <a:lnTo>
                      <a:pt x="620890" y="11938"/>
                    </a:lnTo>
                    <a:lnTo>
                      <a:pt x="1816722" y="11785"/>
                    </a:lnTo>
                    <a:lnTo>
                      <a:pt x="1816722" y="12141"/>
                    </a:lnTo>
                    <a:lnTo>
                      <a:pt x="1855622" y="12357"/>
                    </a:lnTo>
                    <a:lnTo>
                      <a:pt x="1893760" y="16421"/>
                    </a:lnTo>
                    <a:lnTo>
                      <a:pt x="1931098" y="24206"/>
                    </a:lnTo>
                    <a:lnTo>
                      <a:pt x="1967509" y="35623"/>
                    </a:lnTo>
                    <a:lnTo>
                      <a:pt x="2003628" y="53479"/>
                    </a:lnTo>
                    <a:lnTo>
                      <a:pt x="2036965" y="75653"/>
                    </a:lnTo>
                    <a:lnTo>
                      <a:pt x="2067128" y="101790"/>
                    </a:lnTo>
                    <a:lnTo>
                      <a:pt x="2093760" y="131521"/>
                    </a:lnTo>
                    <a:lnTo>
                      <a:pt x="2094458" y="187401"/>
                    </a:lnTo>
                    <a:lnTo>
                      <a:pt x="2091397" y="242036"/>
                    </a:lnTo>
                    <a:lnTo>
                      <a:pt x="2084743" y="294690"/>
                    </a:lnTo>
                    <a:lnTo>
                      <a:pt x="2074621" y="344678"/>
                    </a:lnTo>
                    <a:lnTo>
                      <a:pt x="2061222" y="391274"/>
                    </a:lnTo>
                    <a:lnTo>
                      <a:pt x="2044700" y="433768"/>
                    </a:lnTo>
                    <a:lnTo>
                      <a:pt x="2025218" y="471462"/>
                    </a:lnTo>
                    <a:lnTo>
                      <a:pt x="2002929" y="503618"/>
                    </a:lnTo>
                    <a:lnTo>
                      <a:pt x="1971700" y="537794"/>
                    </a:lnTo>
                    <a:lnTo>
                      <a:pt x="1942033" y="564743"/>
                    </a:lnTo>
                    <a:lnTo>
                      <a:pt x="1910829" y="589013"/>
                    </a:lnTo>
                    <a:lnTo>
                      <a:pt x="1865185" y="616800"/>
                    </a:lnTo>
                    <a:lnTo>
                      <a:pt x="1816722" y="638416"/>
                    </a:lnTo>
                    <a:lnTo>
                      <a:pt x="638898" y="638200"/>
                    </a:lnTo>
                    <a:lnTo>
                      <a:pt x="592988" y="634492"/>
                    </a:lnTo>
                    <a:lnTo>
                      <a:pt x="549414" y="623747"/>
                    </a:lnTo>
                    <a:lnTo>
                      <a:pt x="508762" y="606552"/>
                    </a:lnTo>
                    <a:lnTo>
                      <a:pt x="471627" y="583501"/>
                    </a:lnTo>
                    <a:lnTo>
                      <a:pt x="438594" y="555180"/>
                    </a:lnTo>
                    <a:lnTo>
                      <a:pt x="410248" y="522173"/>
                    </a:lnTo>
                    <a:lnTo>
                      <a:pt x="387172" y="485076"/>
                    </a:lnTo>
                    <a:lnTo>
                      <a:pt x="369963" y="444461"/>
                    </a:lnTo>
                    <a:lnTo>
                      <a:pt x="359206" y="400913"/>
                    </a:lnTo>
                    <a:lnTo>
                      <a:pt x="355498" y="355041"/>
                    </a:lnTo>
                    <a:lnTo>
                      <a:pt x="359206" y="309143"/>
                    </a:lnTo>
                    <a:lnTo>
                      <a:pt x="369963" y="265569"/>
                    </a:lnTo>
                    <a:lnTo>
                      <a:pt x="387172" y="224929"/>
                    </a:lnTo>
                    <a:lnTo>
                      <a:pt x="410248" y="187794"/>
                    </a:lnTo>
                    <a:lnTo>
                      <a:pt x="438594" y="154762"/>
                    </a:lnTo>
                    <a:lnTo>
                      <a:pt x="471627" y="126403"/>
                    </a:lnTo>
                    <a:lnTo>
                      <a:pt x="508762" y="103339"/>
                    </a:lnTo>
                    <a:lnTo>
                      <a:pt x="549414" y="86131"/>
                    </a:lnTo>
                    <a:lnTo>
                      <a:pt x="592988" y="75374"/>
                    </a:lnTo>
                    <a:lnTo>
                      <a:pt x="638898" y="71653"/>
                    </a:lnTo>
                    <a:lnTo>
                      <a:pt x="706932" y="79933"/>
                    </a:lnTo>
                    <a:lnTo>
                      <a:pt x="770801" y="104178"/>
                    </a:lnTo>
                    <a:lnTo>
                      <a:pt x="753338" y="130987"/>
                    </a:lnTo>
                    <a:lnTo>
                      <a:pt x="820331" y="131229"/>
                    </a:lnTo>
                    <a:lnTo>
                      <a:pt x="793038" y="70040"/>
                    </a:lnTo>
                    <a:lnTo>
                      <a:pt x="777240" y="94284"/>
                    </a:lnTo>
                    <a:lnTo>
                      <a:pt x="744537" y="79438"/>
                    </a:lnTo>
                    <a:lnTo>
                      <a:pt x="710285" y="68668"/>
                    </a:lnTo>
                    <a:lnTo>
                      <a:pt x="674916" y="62128"/>
                    </a:lnTo>
                    <a:lnTo>
                      <a:pt x="638898" y="59918"/>
                    </a:lnTo>
                    <a:lnTo>
                      <a:pt x="592264" y="63563"/>
                    </a:lnTo>
                    <a:lnTo>
                      <a:pt x="547420" y="74295"/>
                    </a:lnTo>
                    <a:lnTo>
                      <a:pt x="505028" y="91859"/>
                    </a:lnTo>
                    <a:lnTo>
                      <a:pt x="465734" y="115963"/>
                    </a:lnTo>
                    <a:lnTo>
                      <a:pt x="430199" y="146354"/>
                    </a:lnTo>
                    <a:lnTo>
                      <a:pt x="399796" y="181902"/>
                    </a:lnTo>
                    <a:lnTo>
                      <a:pt x="375691" y="221195"/>
                    </a:lnTo>
                    <a:lnTo>
                      <a:pt x="358127" y="263588"/>
                    </a:lnTo>
                    <a:lnTo>
                      <a:pt x="347395" y="308432"/>
                    </a:lnTo>
                    <a:lnTo>
                      <a:pt x="343763" y="355041"/>
                    </a:lnTo>
                    <a:lnTo>
                      <a:pt x="347395" y="401662"/>
                    </a:lnTo>
                    <a:lnTo>
                      <a:pt x="358127" y="446481"/>
                    </a:lnTo>
                    <a:lnTo>
                      <a:pt x="375691" y="488848"/>
                    </a:lnTo>
                    <a:lnTo>
                      <a:pt x="399796" y="528116"/>
                    </a:lnTo>
                    <a:lnTo>
                      <a:pt x="430199" y="563613"/>
                    </a:lnTo>
                    <a:lnTo>
                      <a:pt x="465734" y="593966"/>
                    </a:lnTo>
                    <a:lnTo>
                      <a:pt x="505028" y="618045"/>
                    </a:lnTo>
                    <a:lnTo>
                      <a:pt x="547420" y="635584"/>
                    </a:lnTo>
                    <a:lnTo>
                      <a:pt x="592264" y="646303"/>
                    </a:lnTo>
                    <a:lnTo>
                      <a:pt x="638898" y="649935"/>
                    </a:lnTo>
                    <a:lnTo>
                      <a:pt x="1819973" y="650163"/>
                    </a:lnTo>
                    <a:lnTo>
                      <a:pt x="1834730" y="644575"/>
                    </a:lnTo>
                    <a:lnTo>
                      <a:pt x="1884565" y="620737"/>
                    </a:lnTo>
                    <a:lnTo>
                      <a:pt x="1918220" y="599770"/>
                    </a:lnTo>
                    <a:lnTo>
                      <a:pt x="1950948" y="574395"/>
                    </a:lnTo>
                    <a:lnTo>
                      <a:pt x="1981111" y="546912"/>
                    </a:lnTo>
                    <a:lnTo>
                      <a:pt x="2013077" y="511848"/>
                    </a:lnTo>
                    <a:lnTo>
                      <a:pt x="2035771" y="479234"/>
                    </a:lnTo>
                    <a:lnTo>
                      <a:pt x="2055876" y="440791"/>
                    </a:lnTo>
                    <a:lnTo>
                      <a:pt x="2073135" y="397078"/>
                    </a:lnTo>
                    <a:lnTo>
                      <a:pt x="2087283" y="348665"/>
                    </a:lnTo>
                    <a:lnTo>
                      <a:pt x="2097049" y="301701"/>
                    </a:lnTo>
                    <a:lnTo>
                      <a:pt x="2103704" y="252679"/>
                    </a:lnTo>
                    <a:lnTo>
                      <a:pt x="2107209" y="202082"/>
                    </a:lnTo>
                    <a:lnTo>
                      <a:pt x="2107527" y="150406"/>
                    </a:lnTo>
                    <a:close/>
                  </a:path>
                </a:pathLst>
              </a:custGeom>
              <a:solidFill>
                <a:srgbClr val="404042"/>
              </a:solidFill>
            </p:spPr>
            <p:txBody>
              <a:bodyPr wrap="square" lIns="0" tIns="0" rIns="0" bIns="0" rtlCol="0"/>
              <a:lstStyle/>
              <a:p>
                <a:endParaRPr dirty="0"/>
              </a:p>
            </p:txBody>
          </p:sp>
          <p:sp>
            <p:nvSpPr>
              <p:cNvPr id="134" name="object 17">
                <a:extLst>
                  <a:ext uri="{FF2B5EF4-FFF2-40B4-BE49-F238E27FC236}">
                    <a16:creationId xmlns:a16="http://schemas.microsoft.com/office/drawing/2014/main" id="{F05BE1CE-CD39-0770-59E3-466211331FCF}"/>
                  </a:ext>
                </a:extLst>
              </p:cNvPr>
              <p:cNvSpPr/>
              <p:nvPr/>
            </p:nvSpPr>
            <p:spPr>
              <a:xfrm>
                <a:off x="6468173" y="903706"/>
                <a:ext cx="161290" cy="651510"/>
              </a:xfrm>
              <a:custGeom>
                <a:avLst/>
                <a:gdLst/>
                <a:ahLst/>
                <a:cxnLst/>
                <a:rect l="l" t="t" r="r" b="b"/>
                <a:pathLst>
                  <a:path w="161290" h="651510">
                    <a:moveTo>
                      <a:pt x="45377" y="11976"/>
                    </a:moveTo>
                    <a:lnTo>
                      <a:pt x="41325" y="11976"/>
                    </a:lnTo>
                    <a:lnTo>
                      <a:pt x="45072" y="12153"/>
                    </a:lnTo>
                    <a:lnTo>
                      <a:pt x="45377" y="12153"/>
                    </a:lnTo>
                    <a:lnTo>
                      <a:pt x="45377" y="11976"/>
                    </a:lnTo>
                    <a:close/>
                  </a:path>
                  <a:path w="161290" h="651510">
                    <a:moveTo>
                      <a:pt x="47548" y="650544"/>
                    </a:moveTo>
                    <a:lnTo>
                      <a:pt x="43180" y="650544"/>
                    </a:lnTo>
                    <a:lnTo>
                      <a:pt x="45377" y="651319"/>
                    </a:lnTo>
                    <a:lnTo>
                      <a:pt x="47548" y="650544"/>
                    </a:lnTo>
                    <a:close/>
                  </a:path>
                  <a:path w="161290" h="651510">
                    <a:moveTo>
                      <a:pt x="106222" y="1358"/>
                    </a:moveTo>
                    <a:lnTo>
                      <a:pt x="98767" y="762"/>
                    </a:lnTo>
                    <a:lnTo>
                      <a:pt x="91262" y="342"/>
                    </a:lnTo>
                    <a:lnTo>
                      <a:pt x="83718" y="76"/>
                    </a:lnTo>
                    <a:lnTo>
                      <a:pt x="79514" y="76"/>
                    </a:lnTo>
                    <a:lnTo>
                      <a:pt x="76161" y="0"/>
                    </a:lnTo>
                    <a:lnTo>
                      <a:pt x="0" y="12"/>
                    </a:lnTo>
                    <a:lnTo>
                      <a:pt x="4749" y="76"/>
                    </a:lnTo>
                    <a:lnTo>
                      <a:pt x="22733" y="304"/>
                    </a:lnTo>
                    <a:lnTo>
                      <a:pt x="106222" y="1371"/>
                    </a:lnTo>
                    <a:lnTo>
                      <a:pt x="105994" y="1358"/>
                    </a:lnTo>
                    <a:lnTo>
                      <a:pt x="106222" y="1358"/>
                    </a:lnTo>
                    <a:close/>
                  </a:path>
                  <a:path w="161290" h="651510">
                    <a:moveTo>
                      <a:pt x="161023" y="11125"/>
                    </a:moveTo>
                    <a:lnTo>
                      <a:pt x="147497" y="7975"/>
                    </a:lnTo>
                    <a:lnTo>
                      <a:pt x="133845" y="5295"/>
                    </a:lnTo>
                    <a:lnTo>
                      <a:pt x="120091" y="3098"/>
                    </a:lnTo>
                    <a:lnTo>
                      <a:pt x="106222" y="1371"/>
                    </a:lnTo>
                    <a:lnTo>
                      <a:pt x="161023" y="11125"/>
                    </a:lnTo>
                    <a:close/>
                  </a:path>
                </a:pathLst>
              </a:custGeom>
              <a:solidFill>
                <a:srgbClr val="A81C19"/>
              </a:solidFill>
            </p:spPr>
            <p:txBody>
              <a:bodyPr wrap="square" lIns="0" tIns="0" rIns="0" bIns="0" rtlCol="0"/>
              <a:lstStyle/>
              <a:p>
                <a:endParaRPr dirty="0"/>
              </a:p>
            </p:txBody>
          </p:sp>
          <p:sp>
            <p:nvSpPr>
              <p:cNvPr id="135" name="object 18">
                <a:extLst>
                  <a:ext uri="{FF2B5EF4-FFF2-40B4-BE49-F238E27FC236}">
                    <a16:creationId xmlns:a16="http://schemas.microsoft.com/office/drawing/2014/main" id="{AD7EAD68-4E31-C2EA-BAD0-97E7295C051B}"/>
                  </a:ext>
                </a:extLst>
              </p:cNvPr>
              <p:cNvSpPr/>
              <p:nvPr/>
            </p:nvSpPr>
            <p:spPr>
              <a:xfrm>
                <a:off x="4259148" y="915504"/>
                <a:ext cx="2254885" cy="753745"/>
              </a:xfrm>
              <a:custGeom>
                <a:avLst/>
                <a:gdLst/>
                <a:ahLst/>
                <a:cxnLst/>
                <a:rect l="l" t="t" r="r" b="b"/>
                <a:pathLst>
                  <a:path w="2254884" h="753744">
                    <a:moveTo>
                      <a:pt x="447878" y="315925"/>
                    </a:moveTo>
                    <a:lnTo>
                      <a:pt x="447484" y="312610"/>
                    </a:lnTo>
                    <a:lnTo>
                      <a:pt x="442899" y="308025"/>
                    </a:lnTo>
                    <a:lnTo>
                      <a:pt x="439585" y="307632"/>
                    </a:lnTo>
                    <a:lnTo>
                      <a:pt x="23596" y="723620"/>
                    </a:lnTo>
                    <a:lnTo>
                      <a:pt x="23406" y="723417"/>
                    </a:lnTo>
                    <a:lnTo>
                      <a:pt x="6756" y="723417"/>
                    </a:lnTo>
                    <a:lnTo>
                      <a:pt x="0" y="730173"/>
                    </a:lnTo>
                    <a:lnTo>
                      <a:pt x="0" y="746810"/>
                    </a:lnTo>
                    <a:lnTo>
                      <a:pt x="6756" y="753567"/>
                    </a:lnTo>
                    <a:lnTo>
                      <a:pt x="23406" y="753567"/>
                    </a:lnTo>
                    <a:lnTo>
                      <a:pt x="30149" y="746810"/>
                    </a:lnTo>
                    <a:lnTo>
                      <a:pt x="30149" y="738492"/>
                    </a:lnTo>
                    <a:lnTo>
                      <a:pt x="30149" y="733653"/>
                    </a:lnTo>
                    <a:lnTo>
                      <a:pt x="447878" y="315925"/>
                    </a:lnTo>
                    <a:close/>
                  </a:path>
                  <a:path w="2254884" h="753744">
                    <a:moveTo>
                      <a:pt x="2254402" y="0"/>
                    </a:moveTo>
                    <a:lnTo>
                      <a:pt x="2242921" y="0"/>
                    </a:lnTo>
                    <a:lnTo>
                      <a:pt x="2246642" y="63"/>
                    </a:lnTo>
                    <a:lnTo>
                      <a:pt x="2250351" y="177"/>
                    </a:lnTo>
                    <a:lnTo>
                      <a:pt x="2254097" y="355"/>
                    </a:lnTo>
                    <a:lnTo>
                      <a:pt x="2254402" y="355"/>
                    </a:lnTo>
                    <a:lnTo>
                      <a:pt x="2254402" y="0"/>
                    </a:lnTo>
                    <a:close/>
                  </a:path>
                </a:pathLst>
              </a:custGeom>
              <a:solidFill>
                <a:srgbClr val="404042"/>
              </a:solidFill>
            </p:spPr>
            <p:txBody>
              <a:bodyPr wrap="square" lIns="0" tIns="0" rIns="0" bIns="0" rtlCol="0"/>
              <a:lstStyle/>
              <a:p>
                <a:endParaRPr dirty="0"/>
              </a:p>
            </p:txBody>
          </p:sp>
        </p:grpSp>
      </p:grpSp>
      <p:grpSp>
        <p:nvGrpSpPr>
          <p:cNvPr id="140" name="object 11">
            <a:extLst>
              <a:ext uri="{FF2B5EF4-FFF2-40B4-BE49-F238E27FC236}">
                <a16:creationId xmlns:a16="http://schemas.microsoft.com/office/drawing/2014/main" id="{29E2C1CE-7CB0-955F-77F0-D8BAEDCDACC5}"/>
              </a:ext>
            </a:extLst>
          </p:cNvPr>
          <p:cNvGrpSpPr/>
          <p:nvPr/>
        </p:nvGrpSpPr>
        <p:grpSpPr>
          <a:xfrm>
            <a:off x="1840431" y="2643226"/>
            <a:ext cx="2787256" cy="895750"/>
            <a:chOff x="1037694" y="903706"/>
            <a:chExt cx="2543810" cy="765810"/>
          </a:xfrm>
        </p:grpSpPr>
        <p:sp>
          <p:nvSpPr>
            <p:cNvPr id="141" name="object 12">
              <a:extLst>
                <a:ext uri="{FF2B5EF4-FFF2-40B4-BE49-F238E27FC236}">
                  <a16:creationId xmlns:a16="http://schemas.microsoft.com/office/drawing/2014/main" id="{0532C1A1-CECA-361A-2C2D-851A77A3E672}"/>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42" name="object 13">
              <a:extLst>
                <a:ext uri="{FF2B5EF4-FFF2-40B4-BE49-F238E27FC236}">
                  <a16:creationId xmlns:a16="http://schemas.microsoft.com/office/drawing/2014/main" id="{8C7BF56A-A786-1863-7CB9-AD3EB138D9D9}"/>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43" name="object 14">
              <a:extLst>
                <a:ext uri="{FF2B5EF4-FFF2-40B4-BE49-F238E27FC236}">
                  <a16:creationId xmlns:a16="http://schemas.microsoft.com/office/drawing/2014/main" id="{49A54EDB-D998-C544-48BA-A44BFA85B8CC}"/>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grpSp>
        <p:nvGrpSpPr>
          <p:cNvPr id="144" name="object 11">
            <a:extLst>
              <a:ext uri="{FF2B5EF4-FFF2-40B4-BE49-F238E27FC236}">
                <a16:creationId xmlns:a16="http://schemas.microsoft.com/office/drawing/2014/main" id="{25E0D8E4-FA16-8A73-0255-174E97EA5272}"/>
              </a:ext>
            </a:extLst>
          </p:cNvPr>
          <p:cNvGrpSpPr/>
          <p:nvPr/>
        </p:nvGrpSpPr>
        <p:grpSpPr>
          <a:xfrm>
            <a:off x="1695485" y="4630944"/>
            <a:ext cx="2914877" cy="805633"/>
            <a:chOff x="1037694" y="903706"/>
            <a:chExt cx="2543810" cy="765810"/>
          </a:xfrm>
        </p:grpSpPr>
        <p:sp>
          <p:nvSpPr>
            <p:cNvPr id="145" name="object 12">
              <a:extLst>
                <a:ext uri="{FF2B5EF4-FFF2-40B4-BE49-F238E27FC236}">
                  <a16:creationId xmlns:a16="http://schemas.microsoft.com/office/drawing/2014/main" id="{6450C2FC-D54C-23B9-DFCB-86A1DB8C4F1C}"/>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46" name="object 13">
              <a:extLst>
                <a:ext uri="{FF2B5EF4-FFF2-40B4-BE49-F238E27FC236}">
                  <a16:creationId xmlns:a16="http://schemas.microsoft.com/office/drawing/2014/main" id="{449C9873-BD21-B560-C340-5E37D0EB25BA}"/>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47" name="object 14">
              <a:extLst>
                <a:ext uri="{FF2B5EF4-FFF2-40B4-BE49-F238E27FC236}">
                  <a16:creationId xmlns:a16="http://schemas.microsoft.com/office/drawing/2014/main" id="{DC5FEDBE-AE58-FF2E-D079-61EC518FFC0C}"/>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spTree>
    <p:extLst>
      <p:ext uri="{BB962C8B-B14F-4D97-AF65-F5344CB8AC3E}">
        <p14:creationId xmlns:p14="http://schemas.microsoft.com/office/powerpoint/2010/main" val="252835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40B6D-0AC9-6208-0104-8FF0DE3724D4}"/>
            </a:ext>
          </a:extLst>
        </p:cNvPr>
        <p:cNvGrpSpPr/>
        <p:nvPr/>
      </p:nvGrpSpPr>
      <p:grpSpPr>
        <a:xfrm>
          <a:off x="0" y="0"/>
          <a:ext cx="0" cy="0"/>
          <a:chOff x="0" y="0"/>
          <a:chExt cx="0" cy="0"/>
        </a:xfrm>
      </p:grpSpPr>
      <p:sp>
        <p:nvSpPr>
          <p:cNvPr id="53" name="Google Shape;159;p7">
            <a:extLst>
              <a:ext uri="{FF2B5EF4-FFF2-40B4-BE49-F238E27FC236}">
                <a16:creationId xmlns:a16="http://schemas.microsoft.com/office/drawing/2014/main" id="{703095AE-7401-4F3D-A246-F63A43F6B556}"/>
              </a:ext>
            </a:extLst>
          </p:cNvPr>
          <p:cNvSpPr/>
          <p:nvPr/>
        </p:nvSpPr>
        <p:spPr>
          <a:xfrm>
            <a:off x="8538978" y="2495550"/>
            <a:ext cx="1736528" cy="3469993"/>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pic>
        <p:nvPicPr>
          <p:cNvPr id="12" name="Picture 3">
            <a:extLst>
              <a:ext uri="{FF2B5EF4-FFF2-40B4-BE49-F238E27FC236}">
                <a16:creationId xmlns:a16="http://schemas.microsoft.com/office/drawing/2014/main" id="{B3825D52-E9C0-942A-EC37-A0A806231945}"/>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sp>
        <p:nvSpPr>
          <p:cNvPr id="57" name="Google Shape;149;p7">
            <a:extLst>
              <a:ext uri="{FF2B5EF4-FFF2-40B4-BE49-F238E27FC236}">
                <a16:creationId xmlns:a16="http://schemas.microsoft.com/office/drawing/2014/main" id="{0473F1B6-DA5C-4EA7-87A6-AF548E141DF2}"/>
              </a:ext>
            </a:extLst>
          </p:cNvPr>
          <p:cNvSpPr/>
          <p:nvPr/>
        </p:nvSpPr>
        <p:spPr>
          <a:xfrm>
            <a:off x="1926792" y="2495550"/>
            <a:ext cx="1736528" cy="3476985"/>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Inter"/>
              <a:ea typeface="Inter"/>
              <a:cs typeface="Inter"/>
              <a:sym typeface="Inter"/>
            </a:endParaRPr>
          </a:p>
        </p:txBody>
      </p:sp>
      <p:sp>
        <p:nvSpPr>
          <p:cNvPr id="59" name="Google Shape;151;p7">
            <a:extLst>
              <a:ext uri="{FF2B5EF4-FFF2-40B4-BE49-F238E27FC236}">
                <a16:creationId xmlns:a16="http://schemas.microsoft.com/office/drawing/2014/main" id="{795E9D1D-A329-470F-B57E-3169A4A977D4}"/>
              </a:ext>
            </a:extLst>
          </p:cNvPr>
          <p:cNvSpPr txBox="1"/>
          <p:nvPr/>
        </p:nvSpPr>
        <p:spPr>
          <a:xfrm>
            <a:off x="2112498" y="4199089"/>
            <a:ext cx="1365116" cy="1306748"/>
          </a:xfrm>
          <a:prstGeom prst="rect">
            <a:avLst/>
          </a:prstGeom>
          <a:noFill/>
          <a:ln>
            <a:noFill/>
          </a:ln>
        </p:spPr>
        <p:txBody>
          <a:bodyPr spcFirstLastPara="1" wrap="square" lIns="0" tIns="13950" rIns="0" bIns="0" anchor="t" anchorCtr="0">
            <a:spAutoFit/>
          </a:bodyPr>
          <a:lstStyle/>
          <a:p>
            <a:pPr algn="ctr"/>
            <a:r>
              <a:rPr lang="en-AE" sz="1200" dirty="0">
                <a:solidFill>
                  <a:schemeClr val="lt1"/>
                </a:solidFill>
                <a:latin typeface="Inter"/>
                <a:ea typeface="Inter"/>
              </a:rPr>
              <a:t>Customized design and construction of state-of-the-art data center facilities  tailored to meet specific business requirements.</a:t>
            </a:r>
          </a:p>
        </p:txBody>
      </p:sp>
      <p:sp>
        <p:nvSpPr>
          <p:cNvPr id="60" name="Google Shape;152;p7">
            <a:extLst>
              <a:ext uri="{FF2B5EF4-FFF2-40B4-BE49-F238E27FC236}">
                <a16:creationId xmlns:a16="http://schemas.microsoft.com/office/drawing/2014/main" id="{BEA40118-50B3-40BB-9147-8146E118911E}"/>
              </a:ext>
            </a:extLst>
          </p:cNvPr>
          <p:cNvSpPr txBox="1"/>
          <p:nvPr/>
        </p:nvSpPr>
        <p:spPr>
          <a:xfrm>
            <a:off x="2319367" y="3246694"/>
            <a:ext cx="951378" cy="337252"/>
          </a:xfrm>
          <a:prstGeom prst="rect">
            <a:avLst/>
          </a:prstGeom>
          <a:noFill/>
          <a:ln>
            <a:noFill/>
          </a:ln>
        </p:spPr>
        <p:txBody>
          <a:bodyPr spcFirstLastPara="1" wrap="square" lIns="0" tIns="13950" rIns="0" bIns="0" anchor="t" anchorCtr="0">
            <a:spAutoFit/>
          </a:bodyPr>
          <a:lstStyle/>
          <a:p>
            <a:pPr algn="ctr"/>
            <a:r>
              <a:rPr lang="en-AE" sz="1050" b="1" dirty="0">
                <a:solidFill>
                  <a:schemeClr val="lt1"/>
                </a:solidFill>
                <a:latin typeface="Inter"/>
                <a:ea typeface="Inter"/>
              </a:rPr>
              <a:t>Data Center Design and Build</a:t>
            </a:r>
          </a:p>
        </p:txBody>
      </p:sp>
      <p:cxnSp>
        <p:nvCxnSpPr>
          <p:cNvPr id="61" name="Google Shape;153;p7">
            <a:extLst>
              <a:ext uri="{FF2B5EF4-FFF2-40B4-BE49-F238E27FC236}">
                <a16:creationId xmlns:a16="http://schemas.microsoft.com/office/drawing/2014/main" id="{43794695-9EDB-4AAF-A5F8-FE57C05ADB2E}"/>
              </a:ext>
            </a:extLst>
          </p:cNvPr>
          <p:cNvCxnSpPr/>
          <p:nvPr/>
        </p:nvCxnSpPr>
        <p:spPr>
          <a:xfrm rot="10800000">
            <a:off x="2566625" y="3935427"/>
            <a:ext cx="456861" cy="0"/>
          </a:xfrm>
          <a:prstGeom prst="straightConnector1">
            <a:avLst/>
          </a:prstGeom>
          <a:noFill/>
          <a:ln w="9525" cap="flat" cmpd="sng">
            <a:solidFill>
              <a:schemeClr val="lt2"/>
            </a:solidFill>
            <a:prstDash val="solid"/>
            <a:miter lim="800000"/>
            <a:headEnd type="none" w="sm" len="sm"/>
            <a:tailEnd type="none" w="sm" len="sm"/>
          </a:ln>
        </p:spPr>
      </p:cxnSp>
      <p:sp>
        <p:nvSpPr>
          <p:cNvPr id="62" name="Google Shape;154;p7">
            <a:extLst>
              <a:ext uri="{FF2B5EF4-FFF2-40B4-BE49-F238E27FC236}">
                <a16:creationId xmlns:a16="http://schemas.microsoft.com/office/drawing/2014/main" id="{78F60CD6-6895-4A56-9A76-63DF76172523}"/>
              </a:ext>
            </a:extLst>
          </p:cNvPr>
          <p:cNvSpPr/>
          <p:nvPr/>
        </p:nvSpPr>
        <p:spPr>
          <a:xfrm>
            <a:off x="4289391" y="2495551"/>
            <a:ext cx="1736528" cy="3476986"/>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Inter"/>
              <a:ea typeface="Inter"/>
              <a:cs typeface="Inter"/>
              <a:sym typeface="Inter"/>
            </a:endParaRPr>
          </a:p>
        </p:txBody>
      </p:sp>
      <p:sp>
        <p:nvSpPr>
          <p:cNvPr id="64" name="Google Shape;156;p7">
            <a:extLst>
              <a:ext uri="{FF2B5EF4-FFF2-40B4-BE49-F238E27FC236}">
                <a16:creationId xmlns:a16="http://schemas.microsoft.com/office/drawing/2014/main" id="{FB5579FB-789D-459E-92B4-FD36D240E3C6}"/>
              </a:ext>
            </a:extLst>
          </p:cNvPr>
          <p:cNvSpPr txBox="1"/>
          <p:nvPr/>
        </p:nvSpPr>
        <p:spPr>
          <a:xfrm>
            <a:off x="4626107" y="3280017"/>
            <a:ext cx="951378" cy="337252"/>
          </a:xfrm>
          <a:prstGeom prst="rect">
            <a:avLst/>
          </a:prstGeom>
          <a:noFill/>
          <a:ln>
            <a:noFill/>
          </a:ln>
        </p:spPr>
        <p:txBody>
          <a:bodyPr spcFirstLastPara="1" wrap="square" lIns="0" tIns="13950" rIns="0" bIns="0" anchor="t" anchorCtr="0">
            <a:spAutoFit/>
          </a:bodyPr>
          <a:lstStyle/>
          <a:p>
            <a:pPr algn="ctr"/>
            <a:r>
              <a:rPr lang="en-AE" sz="1050" b="1" dirty="0">
                <a:solidFill>
                  <a:schemeClr val="bg1"/>
                </a:solidFill>
              </a:rPr>
              <a:t>Managed Data Center Services</a:t>
            </a:r>
          </a:p>
        </p:txBody>
      </p:sp>
      <p:sp>
        <p:nvSpPr>
          <p:cNvPr id="65" name="Google Shape;157;p7">
            <a:extLst>
              <a:ext uri="{FF2B5EF4-FFF2-40B4-BE49-F238E27FC236}">
                <a16:creationId xmlns:a16="http://schemas.microsoft.com/office/drawing/2014/main" id="{3B019E4D-A1F1-40B1-88C3-EF770142C7F3}"/>
              </a:ext>
            </a:extLst>
          </p:cNvPr>
          <p:cNvSpPr txBox="1"/>
          <p:nvPr/>
        </p:nvSpPr>
        <p:spPr>
          <a:xfrm>
            <a:off x="4439479" y="4130102"/>
            <a:ext cx="1508072" cy="1645302"/>
          </a:xfrm>
          <a:prstGeom prst="rect">
            <a:avLst/>
          </a:prstGeom>
          <a:noFill/>
          <a:ln>
            <a:noFill/>
          </a:ln>
        </p:spPr>
        <p:txBody>
          <a:bodyPr spcFirstLastPara="1" wrap="square" lIns="0" tIns="13950" rIns="0" bIns="0" anchor="t" anchorCtr="0">
            <a:spAutoFit/>
          </a:bodyPr>
          <a:lstStyle/>
          <a:p>
            <a:pPr algn="ctr"/>
            <a:r>
              <a:rPr lang="en-AE" sz="1200" dirty="0">
                <a:solidFill>
                  <a:schemeClr val="lt1"/>
                </a:solidFill>
                <a:latin typeface="Inter"/>
                <a:ea typeface="Inter"/>
              </a:rPr>
              <a:t>Comprehensive management of data center operations, including monitoring, maintenance, and support to ensure high availability and performance.</a:t>
            </a:r>
          </a:p>
          <a:p>
            <a:pPr algn="ctr"/>
            <a:endParaRPr lang="en-AE" sz="1000" dirty="0">
              <a:solidFill>
                <a:schemeClr val="bg1"/>
              </a:solidFill>
            </a:endParaRPr>
          </a:p>
        </p:txBody>
      </p:sp>
      <p:cxnSp>
        <p:nvCxnSpPr>
          <p:cNvPr id="66" name="Google Shape;158;p7">
            <a:extLst>
              <a:ext uri="{FF2B5EF4-FFF2-40B4-BE49-F238E27FC236}">
                <a16:creationId xmlns:a16="http://schemas.microsoft.com/office/drawing/2014/main" id="{67CAA0A9-9C82-4267-A811-1E89C59CA642}"/>
              </a:ext>
            </a:extLst>
          </p:cNvPr>
          <p:cNvCxnSpPr/>
          <p:nvPr/>
        </p:nvCxnSpPr>
        <p:spPr>
          <a:xfrm rot="10800000">
            <a:off x="4905741" y="3959904"/>
            <a:ext cx="456861" cy="0"/>
          </a:xfrm>
          <a:prstGeom prst="straightConnector1">
            <a:avLst/>
          </a:prstGeom>
          <a:noFill/>
          <a:ln w="9525" cap="flat" cmpd="sng">
            <a:solidFill>
              <a:schemeClr val="lt2"/>
            </a:solidFill>
            <a:prstDash val="solid"/>
            <a:miter lim="800000"/>
            <a:headEnd type="none" w="sm" len="sm"/>
            <a:tailEnd type="none" w="sm" len="sm"/>
          </a:ln>
        </p:spPr>
      </p:cxnSp>
      <p:sp>
        <p:nvSpPr>
          <p:cNvPr id="67" name="Google Shape;159;p7">
            <a:extLst>
              <a:ext uri="{FF2B5EF4-FFF2-40B4-BE49-F238E27FC236}">
                <a16:creationId xmlns:a16="http://schemas.microsoft.com/office/drawing/2014/main" id="{311739F5-16B3-4B1C-B079-3BEF04EBAA49}"/>
              </a:ext>
            </a:extLst>
          </p:cNvPr>
          <p:cNvSpPr/>
          <p:nvPr/>
        </p:nvSpPr>
        <p:spPr>
          <a:xfrm>
            <a:off x="6421091" y="2495550"/>
            <a:ext cx="1736528" cy="3476987"/>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Inter"/>
              <a:ea typeface="Inter"/>
              <a:cs typeface="Inter"/>
              <a:sym typeface="Inter"/>
            </a:endParaRPr>
          </a:p>
        </p:txBody>
      </p:sp>
      <p:sp>
        <p:nvSpPr>
          <p:cNvPr id="69" name="Google Shape;161;p7">
            <a:extLst>
              <a:ext uri="{FF2B5EF4-FFF2-40B4-BE49-F238E27FC236}">
                <a16:creationId xmlns:a16="http://schemas.microsoft.com/office/drawing/2014/main" id="{DC0944B4-DCDE-4916-B5E5-41BD0F0AAAE2}"/>
              </a:ext>
            </a:extLst>
          </p:cNvPr>
          <p:cNvSpPr txBox="1"/>
          <p:nvPr/>
        </p:nvSpPr>
        <p:spPr>
          <a:xfrm>
            <a:off x="6566400" y="4130102"/>
            <a:ext cx="1365116" cy="1676080"/>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AE" sz="1200" dirty="0">
                <a:solidFill>
                  <a:schemeClr val="lt1"/>
                </a:solidFill>
                <a:latin typeface="Inter"/>
                <a:ea typeface="Inter"/>
              </a:rPr>
              <a:t>Deployment and management of secure cloud solutions, including public, private, and hybrid cloud environments, to enhance scalability and flexibility</a:t>
            </a:r>
            <a:endParaRPr lang="en-US" sz="1200" dirty="0">
              <a:solidFill>
                <a:schemeClr val="lt1"/>
              </a:solidFill>
              <a:latin typeface="Inter"/>
              <a:ea typeface="Inter"/>
              <a:sym typeface="Inter"/>
            </a:endParaRPr>
          </a:p>
        </p:txBody>
      </p:sp>
      <p:sp>
        <p:nvSpPr>
          <p:cNvPr id="70" name="Google Shape;162;p7">
            <a:extLst>
              <a:ext uri="{FF2B5EF4-FFF2-40B4-BE49-F238E27FC236}">
                <a16:creationId xmlns:a16="http://schemas.microsoft.com/office/drawing/2014/main" id="{A502C052-D5A7-4F3E-864D-280E96F64D7E}"/>
              </a:ext>
            </a:extLst>
          </p:cNvPr>
          <p:cNvSpPr txBox="1"/>
          <p:nvPr/>
        </p:nvSpPr>
        <p:spPr>
          <a:xfrm>
            <a:off x="6695678" y="3272672"/>
            <a:ext cx="1187353" cy="337252"/>
          </a:xfrm>
          <a:prstGeom prst="rect">
            <a:avLst/>
          </a:prstGeom>
          <a:noFill/>
          <a:ln>
            <a:noFill/>
          </a:ln>
        </p:spPr>
        <p:txBody>
          <a:bodyPr spcFirstLastPara="1" wrap="square" lIns="0" tIns="13950" rIns="0" bIns="0" anchor="t" anchorCtr="0">
            <a:spAutoFit/>
          </a:bodyPr>
          <a:lstStyle/>
          <a:p>
            <a:pPr algn="ctr"/>
            <a:r>
              <a:rPr lang="en-AE" sz="1050" b="1" dirty="0">
                <a:solidFill>
                  <a:schemeClr val="bg1"/>
                </a:solidFill>
              </a:rPr>
              <a:t>Cloud Infrastructure Services</a:t>
            </a:r>
          </a:p>
        </p:txBody>
      </p:sp>
      <p:cxnSp>
        <p:nvCxnSpPr>
          <p:cNvPr id="71" name="Google Shape;163;p7">
            <a:extLst>
              <a:ext uri="{FF2B5EF4-FFF2-40B4-BE49-F238E27FC236}">
                <a16:creationId xmlns:a16="http://schemas.microsoft.com/office/drawing/2014/main" id="{E01FBF27-1870-4AF7-9FCC-C13446FD3954}"/>
              </a:ext>
            </a:extLst>
          </p:cNvPr>
          <p:cNvCxnSpPr/>
          <p:nvPr/>
        </p:nvCxnSpPr>
        <p:spPr>
          <a:xfrm rot="10800000">
            <a:off x="7005602" y="3959904"/>
            <a:ext cx="456861" cy="0"/>
          </a:xfrm>
          <a:prstGeom prst="straightConnector1">
            <a:avLst/>
          </a:prstGeom>
          <a:noFill/>
          <a:ln w="9525" cap="flat" cmpd="sng">
            <a:solidFill>
              <a:schemeClr val="lt2"/>
            </a:solidFill>
            <a:prstDash val="solid"/>
            <a:miter lim="800000"/>
            <a:headEnd type="none" w="sm" len="sm"/>
            <a:tailEnd type="none" w="sm" len="sm"/>
          </a:ln>
        </p:spPr>
      </p:cxnSp>
      <p:sp>
        <p:nvSpPr>
          <p:cNvPr id="74" name="Google Shape;166;p7">
            <a:extLst>
              <a:ext uri="{FF2B5EF4-FFF2-40B4-BE49-F238E27FC236}">
                <a16:creationId xmlns:a16="http://schemas.microsoft.com/office/drawing/2014/main" id="{04CD7C15-CF4F-4517-AD54-0008670CF416}"/>
              </a:ext>
            </a:extLst>
          </p:cNvPr>
          <p:cNvSpPr txBox="1"/>
          <p:nvPr/>
        </p:nvSpPr>
        <p:spPr>
          <a:xfrm>
            <a:off x="8756688" y="4199089"/>
            <a:ext cx="1365116" cy="1491414"/>
          </a:xfrm>
          <a:prstGeom prst="rect">
            <a:avLst/>
          </a:prstGeom>
          <a:noFill/>
          <a:ln>
            <a:noFill/>
          </a:ln>
        </p:spPr>
        <p:txBody>
          <a:bodyPr spcFirstLastPara="1" wrap="square" lIns="0" tIns="13950" rIns="0" bIns="0" anchor="t" anchorCtr="0">
            <a:spAutoFit/>
          </a:bodyPr>
          <a:lstStyle/>
          <a:p>
            <a:pPr algn="ctr"/>
            <a:r>
              <a:rPr lang="en-AE" sz="1200" dirty="0">
                <a:solidFill>
                  <a:schemeClr val="lt1"/>
                </a:solidFill>
                <a:latin typeface="Inter"/>
                <a:ea typeface="Inter"/>
              </a:rPr>
              <a:t>Implementation of robust disaster recovery plans and data backup solutions to ensure business continuity and rapid recovery from disruptions.</a:t>
            </a:r>
          </a:p>
        </p:txBody>
      </p:sp>
      <p:sp>
        <p:nvSpPr>
          <p:cNvPr id="75" name="Google Shape;167;p7">
            <a:extLst>
              <a:ext uri="{FF2B5EF4-FFF2-40B4-BE49-F238E27FC236}">
                <a16:creationId xmlns:a16="http://schemas.microsoft.com/office/drawing/2014/main" id="{A36A2637-F8C3-4AAF-BBA5-CDA0BB06C7F5}"/>
              </a:ext>
            </a:extLst>
          </p:cNvPr>
          <p:cNvSpPr txBox="1"/>
          <p:nvPr/>
        </p:nvSpPr>
        <p:spPr>
          <a:xfrm>
            <a:off x="8846845" y="3281508"/>
            <a:ext cx="1187353" cy="337252"/>
          </a:xfrm>
          <a:prstGeom prst="rect">
            <a:avLst/>
          </a:prstGeom>
          <a:noFill/>
          <a:ln>
            <a:noFill/>
          </a:ln>
        </p:spPr>
        <p:txBody>
          <a:bodyPr spcFirstLastPara="1" wrap="square" lIns="0" tIns="13950" rIns="0" bIns="0" anchor="t" anchorCtr="0">
            <a:spAutoFit/>
          </a:bodyPr>
          <a:lstStyle/>
          <a:p>
            <a:pPr algn="ctr"/>
            <a:r>
              <a:rPr lang="en-US" sz="1050" b="1" dirty="0">
                <a:solidFill>
                  <a:schemeClr val="lt1"/>
                </a:solidFill>
                <a:latin typeface="Inter"/>
                <a:ea typeface="Inter"/>
                <a:cs typeface="Inter"/>
                <a:sym typeface="Inter"/>
              </a:rPr>
              <a:t>Disaster</a:t>
            </a:r>
            <a:endParaRPr lang="en-AE" sz="1050" b="1" dirty="0">
              <a:solidFill>
                <a:schemeClr val="bg1"/>
              </a:solidFill>
            </a:endParaRPr>
          </a:p>
          <a:p>
            <a:pPr algn="ctr"/>
            <a:r>
              <a:rPr lang="en-AE" sz="1050" b="1" dirty="0">
                <a:solidFill>
                  <a:schemeClr val="bg1"/>
                </a:solidFill>
              </a:rPr>
              <a:t> Recovery Solutions</a:t>
            </a:r>
          </a:p>
        </p:txBody>
      </p:sp>
      <p:cxnSp>
        <p:nvCxnSpPr>
          <p:cNvPr id="76" name="Google Shape;168;p7">
            <a:extLst>
              <a:ext uri="{FF2B5EF4-FFF2-40B4-BE49-F238E27FC236}">
                <a16:creationId xmlns:a16="http://schemas.microsoft.com/office/drawing/2014/main" id="{5C9AA488-C9D8-479F-BF75-66C96EFE021F}"/>
              </a:ext>
            </a:extLst>
          </p:cNvPr>
          <p:cNvCxnSpPr/>
          <p:nvPr/>
        </p:nvCxnSpPr>
        <p:spPr>
          <a:xfrm rot="10800000">
            <a:off x="9188666" y="3960571"/>
            <a:ext cx="456861" cy="0"/>
          </a:xfrm>
          <a:prstGeom prst="straightConnector1">
            <a:avLst/>
          </a:prstGeom>
          <a:noFill/>
          <a:ln w="9525" cap="flat" cmpd="sng">
            <a:solidFill>
              <a:schemeClr val="lt2"/>
            </a:solidFill>
            <a:prstDash val="solid"/>
            <a:miter lim="800000"/>
            <a:headEnd type="none" w="sm" len="sm"/>
            <a:tailEnd type="none" w="sm" len="sm"/>
          </a:ln>
        </p:spPr>
      </p:cxnSp>
      <p:grpSp>
        <p:nvGrpSpPr>
          <p:cNvPr id="82" name="Google Shape;174;p7">
            <a:extLst>
              <a:ext uri="{FF2B5EF4-FFF2-40B4-BE49-F238E27FC236}">
                <a16:creationId xmlns:a16="http://schemas.microsoft.com/office/drawing/2014/main" id="{F1ED82FD-A9C0-4D86-AE51-EB06C7966B77}"/>
              </a:ext>
            </a:extLst>
          </p:cNvPr>
          <p:cNvGrpSpPr/>
          <p:nvPr/>
        </p:nvGrpSpPr>
        <p:grpSpPr>
          <a:xfrm>
            <a:off x="2691296" y="2368550"/>
            <a:ext cx="208595" cy="730414"/>
            <a:chOff x="5623966" y="2545345"/>
            <a:chExt cx="208595" cy="730414"/>
          </a:xfrm>
        </p:grpSpPr>
        <p:cxnSp>
          <p:nvCxnSpPr>
            <p:cNvPr id="115" name="Google Shape;175;p7">
              <a:extLst>
                <a:ext uri="{FF2B5EF4-FFF2-40B4-BE49-F238E27FC236}">
                  <a16:creationId xmlns:a16="http://schemas.microsoft.com/office/drawing/2014/main" id="{8A753D13-52B9-4651-A868-B1CE7AD28457}"/>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16" name="Google Shape;176;p7">
              <a:extLst>
                <a:ext uri="{FF2B5EF4-FFF2-40B4-BE49-F238E27FC236}">
                  <a16:creationId xmlns:a16="http://schemas.microsoft.com/office/drawing/2014/main" id="{CBA51568-D933-4D8F-A30A-BE402C5882D6}"/>
                </a:ext>
              </a:extLst>
            </p:cNvPr>
            <p:cNvGrpSpPr/>
            <p:nvPr/>
          </p:nvGrpSpPr>
          <p:grpSpPr>
            <a:xfrm>
              <a:off x="5623966" y="3067164"/>
              <a:ext cx="208595" cy="208595"/>
              <a:chOff x="3502218" y="4283237"/>
              <a:chExt cx="345882" cy="345882"/>
            </a:xfrm>
          </p:grpSpPr>
          <p:sp>
            <p:nvSpPr>
              <p:cNvPr id="117" name="Google Shape;177;p7">
                <a:extLst>
                  <a:ext uri="{FF2B5EF4-FFF2-40B4-BE49-F238E27FC236}">
                    <a16:creationId xmlns:a16="http://schemas.microsoft.com/office/drawing/2014/main" id="{8A18AA59-E4F0-4152-97B3-A3D19D1A3426}"/>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8" name="Google Shape;178;p7">
                <a:extLst>
                  <a:ext uri="{FF2B5EF4-FFF2-40B4-BE49-F238E27FC236}">
                    <a16:creationId xmlns:a16="http://schemas.microsoft.com/office/drawing/2014/main" id="{40EBA827-9C78-4636-B2C3-20E1610ACA9C}"/>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9" name="Google Shape;179;p7">
                <a:extLst>
                  <a:ext uri="{FF2B5EF4-FFF2-40B4-BE49-F238E27FC236}">
                    <a16:creationId xmlns:a16="http://schemas.microsoft.com/office/drawing/2014/main" id="{2399DE48-32F5-494B-9972-59435B722FAE}"/>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0" name="Google Shape;180;p7">
                <a:extLst>
                  <a:ext uri="{FF2B5EF4-FFF2-40B4-BE49-F238E27FC236}">
                    <a16:creationId xmlns:a16="http://schemas.microsoft.com/office/drawing/2014/main" id="{0FE552E1-823B-4F9D-9642-046EB012A279}"/>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1" name="Google Shape;181;p7">
                <a:extLst>
                  <a:ext uri="{FF2B5EF4-FFF2-40B4-BE49-F238E27FC236}">
                    <a16:creationId xmlns:a16="http://schemas.microsoft.com/office/drawing/2014/main" id="{E846AB59-6A41-49EB-A27D-552205729DAF}"/>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3" name="Google Shape;182;p7">
            <a:extLst>
              <a:ext uri="{FF2B5EF4-FFF2-40B4-BE49-F238E27FC236}">
                <a16:creationId xmlns:a16="http://schemas.microsoft.com/office/drawing/2014/main" id="{6DC563BD-2C44-4136-B859-5017608810FA}"/>
              </a:ext>
            </a:extLst>
          </p:cNvPr>
          <p:cNvGrpSpPr/>
          <p:nvPr/>
        </p:nvGrpSpPr>
        <p:grpSpPr>
          <a:xfrm>
            <a:off x="5054432" y="2368550"/>
            <a:ext cx="208595" cy="730414"/>
            <a:chOff x="5623966" y="2545345"/>
            <a:chExt cx="208595" cy="730414"/>
          </a:xfrm>
        </p:grpSpPr>
        <p:cxnSp>
          <p:nvCxnSpPr>
            <p:cNvPr id="108" name="Google Shape;183;p7">
              <a:extLst>
                <a:ext uri="{FF2B5EF4-FFF2-40B4-BE49-F238E27FC236}">
                  <a16:creationId xmlns:a16="http://schemas.microsoft.com/office/drawing/2014/main" id="{8E397150-04C3-4D11-84F3-71CD2F7DE51C}"/>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9" name="Google Shape;184;p7">
              <a:extLst>
                <a:ext uri="{FF2B5EF4-FFF2-40B4-BE49-F238E27FC236}">
                  <a16:creationId xmlns:a16="http://schemas.microsoft.com/office/drawing/2014/main" id="{E5204AA8-2213-4521-8EAE-B61B5910CB9D}"/>
                </a:ext>
              </a:extLst>
            </p:cNvPr>
            <p:cNvGrpSpPr/>
            <p:nvPr/>
          </p:nvGrpSpPr>
          <p:grpSpPr>
            <a:xfrm>
              <a:off x="5623966" y="3067164"/>
              <a:ext cx="208595" cy="208595"/>
              <a:chOff x="3502218" y="4283237"/>
              <a:chExt cx="345882" cy="345882"/>
            </a:xfrm>
          </p:grpSpPr>
          <p:sp>
            <p:nvSpPr>
              <p:cNvPr id="110" name="Google Shape;185;p7">
                <a:extLst>
                  <a:ext uri="{FF2B5EF4-FFF2-40B4-BE49-F238E27FC236}">
                    <a16:creationId xmlns:a16="http://schemas.microsoft.com/office/drawing/2014/main" id="{F0485830-096F-469C-9D2D-8EB747E52570}"/>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1" name="Google Shape;186;p7">
                <a:extLst>
                  <a:ext uri="{FF2B5EF4-FFF2-40B4-BE49-F238E27FC236}">
                    <a16:creationId xmlns:a16="http://schemas.microsoft.com/office/drawing/2014/main" id="{E0C1918C-A0C2-40B1-8B98-A3488DA235F6}"/>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2" name="Google Shape;187;p7">
                <a:extLst>
                  <a:ext uri="{FF2B5EF4-FFF2-40B4-BE49-F238E27FC236}">
                    <a16:creationId xmlns:a16="http://schemas.microsoft.com/office/drawing/2014/main" id="{ECEE9C01-EABC-4BAB-9311-0B29605B96D9}"/>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3" name="Google Shape;188;p7">
                <a:extLst>
                  <a:ext uri="{FF2B5EF4-FFF2-40B4-BE49-F238E27FC236}">
                    <a16:creationId xmlns:a16="http://schemas.microsoft.com/office/drawing/2014/main" id="{144EB219-F3A4-4E0D-9332-73741437FD6D}"/>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4" name="Google Shape;189;p7">
                <a:extLst>
                  <a:ext uri="{FF2B5EF4-FFF2-40B4-BE49-F238E27FC236}">
                    <a16:creationId xmlns:a16="http://schemas.microsoft.com/office/drawing/2014/main" id="{DB9585CD-7527-42D7-B2E1-91EAAAB575B4}"/>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4" name="Google Shape;190;p7">
            <a:extLst>
              <a:ext uri="{FF2B5EF4-FFF2-40B4-BE49-F238E27FC236}">
                <a16:creationId xmlns:a16="http://schemas.microsoft.com/office/drawing/2014/main" id="{B358ADC9-5A46-4AF1-9FA0-248DA4CAB046}"/>
              </a:ext>
            </a:extLst>
          </p:cNvPr>
          <p:cNvGrpSpPr/>
          <p:nvPr/>
        </p:nvGrpSpPr>
        <p:grpSpPr>
          <a:xfrm>
            <a:off x="7186669" y="2368550"/>
            <a:ext cx="208595" cy="730414"/>
            <a:chOff x="5623966" y="2545345"/>
            <a:chExt cx="208595" cy="730414"/>
          </a:xfrm>
        </p:grpSpPr>
        <p:cxnSp>
          <p:nvCxnSpPr>
            <p:cNvPr id="101" name="Google Shape;191;p7">
              <a:extLst>
                <a:ext uri="{FF2B5EF4-FFF2-40B4-BE49-F238E27FC236}">
                  <a16:creationId xmlns:a16="http://schemas.microsoft.com/office/drawing/2014/main" id="{8D216BE8-3095-4571-9B29-B5C3A85F8B49}"/>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2" name="Google Shape;192;p7">
              <a:extLst>
                <a:ext uri="{FF2B5EF4-FFF2-40B4-BE49-F238E27FC236}">
                  <a16:creationId xmlns:a16="http://schemas.microsoft.com/office/drawing/2014/main" id="{1BC8BCDD-196A-4DBB-81B8-430132F4671B}"/>
                </a:ext>
              </a:extLst>
            </p:cNvPr>
            <p:cNvGrpSpPr/>
            <p:nvPr/>
          </p:nvGrpSpPr>
          <p:grpSpPr>
            <a:xfrm>
              <a:off x="5623966" y="3067164"/>
              <a:ext cx="208595" cy="208595"/>
              <a:chOff x="3502218" y="4283237"/>
              <a:chExt cx="345882" cy="345882"/>
            </a:xfrm>
          </p:grpSpPr>
          <p:sp>
            <p:nvSpPr>
              <p:cNvPr id="103" name="Google Shape;193;p7">
                <a:extLst>
                  <a:ext uri="{FF2B5EF4-FFF2-40B4-BE49-F238E27FC236}">
                    <a16:creationId xmlns:a16="http://schemas.microsoft.com/office/drawing/2014/main" id="{B95F3FD7-6F42-4298-8151-1C8E1087D2D3}"/>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4" name="Google Shape;194;p7">
                <a:extLst>
                  <a:ext uri="{FF2B5EF4-FFF2-40B4-BE49-F238E27FC236}">
                    <a16:creationId xmlns:a16="http://schemas.microsoft.com/office/drawing/2014/main" id="{DE5EB6EC-3BA3-467F-AB7C-177827C82198}"/>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5" name="Google Shape;195;p7">
                <a:extLst>
                  <a:ext uri="{FF2B5EF4-FFF2-40B4-BE49-F238E27FC236}">
                    <a16:creationId xmlns:a16="http://schemas.microsoft.com/office/drawing/2014/main" id="{9DEBDE67-C639-49ED-879B-D50D5FA50F02}"/>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6" name="Google Shape;196;p7">
                <a:extLst>
                  <a:ext uri="{FF2B5EF4-FFF2-40B4-BE49-F238E27FC236}">
                    <a16:creationId xmlns:a16="http://schemas.microsoft.com/office/drawing/2014/main" id="{1CEED932-1698-4D81-BDC8-48A2909E82BA}"/>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7" name="Google Shape;197;p7">
                <a:extLst>
                  <a:ext uri="{FF2B5EF4-FFF2-40B4-BE49-F238E27FC236}">
                    <a16:creationId xmlns:a16="http://schemas.microsoft.com/office/drawing/2014/main" id="{799F2E8E-6593-4C20-AEAD-9658CAA1476C}"/>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5" name="Google Shape;198;p7">
            <a:extLst>
              <a:ext uri="{FF2B5EF4-FFF2-40B4-BE49-F238E27FC236}">
                <a16:creationId xmlns:a16="http://schemas.microsoft.com/office/drawing/2014/main" id="{79F17411-6C37-452E-B691-B0B340664B69}"/>
              </a:ext>
            </a:extLst>
          </p:cNvPr>
          <p:cNvGrpSpPr/>
          <p:nvPr/>
        </p:nvGrpSpPr>
        <p:grpSpPr>
          <a:xfrm>
            <a:off x="9278014" y="2385295"/>
            <a:ext cx="208595" cy="730414"/>
            <a:chOff x="5623966" y="2545345"/>
            <a:chExt cx="208595" cy="730414"/>
          </a:xfrm>
        </p:grpSpPr>
        <p:cxnSp>
          <p:nvCxnSpPr>
            <p:cNvPr id="94" name="Google Shape;199;p7">
              <a:extLst>
                <a:ext uri="{FF2B5EF4-FFF2-40B4-BE49-F238E27FC236}">
                  <a16:creationId xmlns:a16="http://schemas.microsoft.com/office/drawing/2014/main" id="{62F74C56-0701-4A0B-8AF4-38DCE691759E}"/>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95" name="Google Shape;200;p7">
              <a:extLst>
                <a:ext uri="{FF2B5EF4-FFF2-40B4-BE49-F238E27FC236}">
                  <a16:creationId xmlns:a16="http://schemas.microsoft.com/office/drawing/2014/main" id="{FCB5B9EC-C9F9-4AB6-9863-0F716E6C6781}"/>
                </a:ext>
              </a:extLst>
            </p:cNvPr>
            <p:cNvGrpSpPr/>
            <p:nvPr/>
          </p:nvGrpSpPr>
          <p:grpSpPr>
            <a:xfrm>
              <a:off x="5623966" y="3067164"/>
              <a:ext cx="208595" cy="208595"/>
              <a:chOff x="3502218" y="4283237"/>
              <a:chExt cx="345882" cy="345882"/>
            </a:xfrm>
          </p:grpSpPr>
          <p:sp>
            <p:nvSpPr>
              <p:cNvPr id="96" name="Google Shape;201;p7">
                <a:extLst>
                  <a:ext uri="{FF2B5EF4-FFF2-40B4-BE49-F238E27FC236}">
                    <a16:creationId xmlns:a16="http://schemas.microsoft.com/office/drawing/2014/main" id="{688F5D36-C873-4EFC-9709-B7F831526CC3}"/>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7" name="Google Shape;202;p7">
                <a:extLst>
                  <a:ext uri="{FF2B5EF4-FFF2-40B4-BE49-F238E27FC236}">
                    <a16:creationId xmlns:a16="http://schemas.microsoft.com/office/drawing/2014/main" id="{C944A77F-CC11-4890-A591-EB6E5A0A692F}"/>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8" name="Google Shape;203;p7">
                <a:extLst>
                  <a:ext uri="{FF2B5EF4-FFF2-40B4-BE49-F238E27FC236}">
                    <a16:creationId xmlns:a16="http://schemas.microsoft.com/office/drawing/2014/main" id="{803346B2-F510-4E0E-B9DC-582024A09D02}"/>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9" name="Google Shape;204;p7">
                <a:extLst>
                  <a:ext uri="{FF2B5EF4-FFF2-40B4-BE49-F238E27FC236}">
                    <a16:creationId xmlns:a16="http://schemas.microsoft.com/office/drawing/2014/main" id="{910C9645-196A-4195-A728-5A123057D61F}"/>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0" name="Google Shape;205;p7">
                <a:extLst>
                  <a:ext uri="{FF2B5EF4-FFF2-40B4-BE49-F238E27FC236}">
                    <a16:creationId xmlns:a16="http://schemas.microsoft.com/office/drawing/2014/main" id="{9C3BDDF3-3741-4A01-865A-2DB27C5314EC}"/>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sp>
        <p:nvSpPr>
          <p:cNvPr id="122" name="Google Shape;214;p7">
            <a:extLst>
              <a:ext uri="{FF2B5EF4-FFF2-40B4-BE49-F238E27FC236}">
                <a16:creationId xmlns:a16="http://schemas.microsoft.com/office/drawing/2014/main" id="{1AC45164-DD64-4D65-ABFB-CFB7802A113A}"/>
              </a:ext>
            </a:extLst>
          </p:cNvPr>
          <p:cNvSpPr txBox="1"/>
          <p:nvPr/>
        </p:nvSpPr>
        <p:spPr>
          <a:xfrm>
            <a:off x="2252000" y="1008438"/>
            <a:ext cx="702289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FFFF"/>
                </a:solidFill>
                <a:latin typeface="Inter"/>
                <a:ea typeface="Inter"/>
                <a:cs typeface="Inter"/>
                <a:sym typeface="Inter"/>
              </a:rPr>
              <a:t>Infrastructure and Data centers</a:t>
            </a:r>
            <a:endParaRPr sz="2800" b="1" dirty="0">
              <a:solidFill>
                <a:schemeClr val="dk1"/>
              </a:solidFill>
              <a:latin typeface="Inter"/>
              <a:ea typeface="Inter"/>
              <a:cs typeface="Inter"/>
              <a:sym typeface="Inter"/>
            </a:endParaRPr>
          </a:p>
        </p:txBody>
      </p:sp>
      <p:sp>
        <p:nvSpPr>
          <p:cNvPr id="123" name="Google Shape;215;p7">
            <a:extLst>
              <a:ext uri="{FF2B5EF4-FFF2-40B4-BE49-F238E27FC236}">
                <a16:creationId xmlns:a16="http://schemas.microsoft.com/office/drawing/2014/main" id="{F43881BE-62FD-4D77-8FF9-D54CAC2EB8BE}"/>
              </a:ext>
            </a:extLst>
          </p:cNvPr>
          <p:cNvSpPr txBox="1"/>
          <p:nvPr/>
        </p:nvSpPr>
        <p:spPr>
          <a:xfrm>
            <a:off x="2251999" y="1526511"/>
            <a:ext cx="7022899"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000" dirty="0">
              <a:solidFill>
                <a:schemeClr val="lt1"/>
              </a:solidFill>
              <a:latin typeface="Inter"/>
              <a:ea typeface="Inter"/>
              <a:cs typeface="Inter"/>
              <a:sym typeface="Inter"/>
            </a:endParaRPr>
          </a:p>
        </p:txBody>
      </p:sp>
    </p:spTree>
    <p:extLst>
      <p:ext uri="{BB962C8B-B14F-4D97-AF65-F5344CB8AC3E}">
        <p14:creationId xmlns:p14="http://schemas.microsoft.com/office/powerpoint/2010/main" val="370651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561CC-1EC8-EB8A-AC87-FE108E3F0D10}"/>
            </a:ext>
          </a:extLst>
        </p:cNvPr>
        <p:cNvGrpSpPr/>
        <p:nvPr/>
      </p:nvGrpSpPr>
      <p:grpSpPr>
        <a:xfrm>
          <a:off x="0" y="0"/>
          <a:ext cx="0" cy="0"/>
          <a:chOff x="0" y="0"/>
          <a:chExt cx="0" cy="0"/>
        </a:xfrm>
      </p:grpSpPr>
      <p:pic>
        <p:nvPicPr>
          <p:cNvPr id="12" name="Picture 3">
            <a:extLst>
              <a:ext uri="{FF2B5EF4-FFF2-40B4-BE49-F238E27FC236}">
                <a16:creationId xmlns:a16="http://schemas.microsoft.com/office/drawing/2014/main" id="{86176310-8A46-774E-0966-9C6D2F43A7E1}"/>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sp>
        <p:nvSpPr>
          <p:cNvPr id="122" name="Google Shape;214;p7">
            <a:extLst>
              <a:ext uri="{FF2B5EF4-FFF2-40B4-BE49-F238E27FC236}">
                <a16:creationId xmlns:a16="http://schemas.microsoft.com/office/drawing/2014/main" id="{08491063-8AEF-18A4-6450-14610AE38636}"/>
              </a:ext>
            </a:extLst>
          </p:cNvPr>
          <p:cNvSpPr txBox="1"/>
          <p:nvPr/>
        </p:nvSpPr>
        <p:spPr>
          <a:xfrm>
            <a:off x="2252000" y="1008438"/>
            <a:ext cx="702289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FFFF"/>
                </a:solidFill>
                <a:latin typeface="Inter"/>
                <a:ea typeface="Inter"/>
                <a:cs typeface="Inter"/>
                <a:sym typeface="Inter"/>
              </a:rPr>
              <a:t>IoT and Emerging Technologies</a:t>
            </a:r>
            <a:endParaRPr lang="en-US" sz="2800" b="1" dirty="0">
              <a:solidFill>
                <a:schemeClr val="dk1"/>
              </a:solidFill>
              <a:latin typeface="Inter"/>
              <a:ea typeface="Inter"/>
              <a:cs typeface="Inter"/>
              <a:sym typeface="Inter"/>
            </a:endParaRPr>
          </a:p>
        </p:txBody>
      </p:sp>
      <p:sp>
        <p:nvSpPr>
          <p:cNvPr id="123" name="Google Shape;215;p7">
            <a:extLst>
              <a:ext uri="{FF2B5EF4-FFF2-40B4-BE49-F238E27FC236}">
                <a16:creationId xmlns:a16="http://schemas.microsoft.com/office/drawing/2014/main" id="{08C1AB18-204A-3ACD-82CB-E45E081DA585}"/>
              </a:ext>
            </a:extLst>
          </p:cNvPr>
          <p:cNvSpPr txBox="1"/>
          <p:nvPr/>
        </p:nvSpPr>
        <p:spPr>
          <a:xfrm>
            <a:off x="2251999" y="1526511"/>
            <a:ext cx="7022899"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0" dirty="0">
                <a:solidFill>
                  <a:schemeClr val="lt1"/>
                </a:solidFill>
                <a:latin typeface="Inter"/>
                <a:ea typeface="Inter"/>
                <a:cs typeface="Inter"/>
                <a:sym typeface="Inter"/>
              </a:rPr>
              <a:t>EMPOWERING SMART CITIES WITH INNOVATIVE IoT SOLUTIONS.</a:t>
            </a:r>
          </a:p>
        </p:txBody>
      </p:sp>
      <p:sp>
        <p:nvSpPr>
          <p:cNvPr id="104" name="object 5">
            <a:extLst>
              <a:ext uri="{FF2B5EF4-FFF2-40B4-BE49-F238E27FC236}">
                <a16:creationId xmlns:a16="http://schemas.microsoft.com/office/drawing/2014/main" id="{D4D726E4-E2C1-85CD-28BB-263C107AFB59}"/>
              </a:ext>
            </a:extLst>
          </p:cNvPr>
          <p:cNvSpPr txBox="1"/>
          <p:nvPr/>
        </p:nvSpPr>
        <p:spPr>
          <a:xfrm>
            <a:off x="2200965" y="2833687"/>
            <a:ext cx="1140460" cy="474489"/>
          </a:xfrm>
          <a:prstGeom prst="rect">
            <a:avLst/>
          </a:prstGeom>
        </p:spPr>
        <p:txBody>
          <a:bodyPr vert="horz" wrap="square" lIns="0" tIns="12700" rIns="0" bIns="0" rtlCol="0">
            <a:spAutoFit/>
          </a:bodyPr>
          <a:lstStyle/>
          <a:p>
            <a:pPr>
              <a:spcAft>
                <a:spcPts val="600"/>
              </a:spcAft>
            </a:pPr>
            <a:r>
              <a:rPr lang="en-US" sz="1000" dirty="0">
                <a:solidFill>
                  <a:schemeClr val="bg1"/>
                </a:solidFill>
              </a:rPr>
              <a:t>Integration of IoT devices for real-time data collection.</a:t>
            </a:r>
          </a:p>
        </p:txBody>
      </p:sp>
      <p:sp>
        <p:nvSpPr>
          <p:cNvPr id="105" name="object 6">
            <a:extLst>
              <a:ext uri="{FF2B5EF4-FFF2-40B4-BE49-F238E27FC236}">
                <a16:creationId xmlns:a16="http://schemas.microsoft.com/office/drawing/2014/main" id="{DDABA6ED-8F8C-3C87-0D08-8DB4DE298AA2}"/>
              </a:ext>
            </a:extLst>
          </p:cNvPr>
          <p:cNvSpPr txBox="1"/>
          <p:nvPr/>
        </p:nvSpPr>
        <p:spPr>
          <a:xfrm>
            <a:off x="8077010" y="2806961"/>
            <a:ext cx="1344295" cy="474489"/>
          </a:xfrm>
          <a:prstGeom prst="rect">
            <a:avLst/>
          </a:prstGeom>
        </p:spPr>
        <p:txBody>
          <a:bodyPr vert="horz" wrap="square" lIns="0" tIns="12700" rIns="0" bIns="0" rtlCol="0">
            <a:spAutoFit/>
          </a:bodyPr>
          <a:lstStyle/>
          <a:p>
            <a:pPr marL="12700" marR="0" lvl="0" indent="0" algn="ctr" rtl="0">
              <a:lnSpc>
                <a:spcPct val="100000"/>
              </a:lnSpc>
              <a:spcBef>
                <a:spcPts val="0"/>
              </a:spcBef>
              <a:spcAft>
                <a:spcPts val="0"/>
              </a:spcAft>
              <a:buNone/>
            </a:pPr>
            <a:r>
              <a:rPr lang="en-US" sz="1000" b="1" dirty="0">
                <a:solidFill>
                  <a:schemeClr val="lt1"/>
                </a:solidFill>
                <a:latin typeface="Inter"/>
                <a:ea typeface="Inter"/>
                <a:cs typeface="Inter"/>
                <a:sym typeface="Inter"/>
              </a:rPr>
              <a:t>Enhanced cybersecurity measures for protecting connected systems.</a:t>
            </a:r>
          </a:p>
        </p:txBody>
      </p:sp>
      <p:sp>
        <p:nvSpPr>
          <p:cNvPr id="106" name="object 7">
            <a:extLst>
              <a:ext uri="{FF2B5EF4-FFF2-40B4-BE49-F238E27FC236}">
                <a16:creationId xmlns:a16="http://schemas.microsoft.com/office/drawing/2014/main" id="{D2FE208C-F5E2-DC4B-F956-E23A557372AE}"/>
              </a:ext>
            </a:extLst>
          </p:cNvPr>
          <p:cNvSpPr txBox="1"/>
          <p:nvPr/>
        </p:nvSpPr>
        <p:spPr>
          <a:xfrm>
            <a:off x="1789177" y="4808227"/>
            <a:ext cx="1595536" cy="566822"/>
          </a:xfrm>
          <a:prstGeom prst="rect">
            <a:avLst/>
          </a:prstGeom>
        </p:spPr>
        <p:txBody>
          <a:bodyPr vert="horz" wrap="square" lIns="0" tIns="12700" rIns="0" bIns="0" rtlCol="0">
            <a:spAutoFit/>
          </a:bodyPr>
          <a:lstStyle/>
          <a:p>
            <a:pPr marL="12700" algn="ctr"/>
            <a:r>
              <a:rPr lang="en-US" sz="900" dirty="0">
                <a:solidFill>
                  <a:schemeClr val="bg1"/>
                </a:solidFill>
              </a:rPr>
              <a:t>Data analytics for improved city planning and resource management.</a:t>
            </a:r>
          </a:p>
          <a:p>
            <a:pPr marL="12700" lvl="0" algn="ctr"/>
            <a:endParaRPr lang="en-US" sz="900" dirty="0"/>
          </a:p>
        </p:txBody>
      </p:sp>
      <p:sp>
        <p:nvSpPr>
          <p:cNvPr id="119" name="object 20">
            <a:extLst>
              <a:ext uri="{FF2B5EF4-FFF2-40B4-BE49-F238E27FC236}">
                <a16:creationId xmlns:a16="http://schemas.microsoft.com/office/drawing/2014/main" id="{2AB2A071-F6D2-6FFF-FADD-AC0ACF63EB7A}"/>
              </a:ext>
            </a:extLst>
          </p:cNvPr>
          <p:cNvSpPr txBox="1"/>
          <p:nvPr/>
        </p:nvSpPr>
        <p:spPr>
          <a:xfrm>
            <a:off x="5170994" y="6104645"/>
            <a:ext cx="1602105" cy="482600"/>
          </a:xfrm>
          <a:prstGeom prst="rect">
            <a:avLst/>
          </a:prstGeom>
        </p:spPr>
        <p:txBody>
          <a:bodyPr vert="horz" wrap="square" lIns="0" tIns="12700" rIns="0" bIns="0" rtlCol="0">
            <a:spAutoFit/>
          </a:bodyPr>
          <a:lstStyle/>
          <a:p>
            <a:pPr marL="351155" marR="5080" indent="-339090">
              <a:lnSpc>
                <a:spcPct val="100000"/>
              </a:lnSpc>
              <a:spcBef>
                <a:spcPts val="100"/>
              </a:spcBef>
            </a:pPr>
            <a:r>
              <a:rPr lang="en-US" sz="1500" b="1" spc="-35" dirty="0">
                <a:solidFill>
                  <a:schemeClr val="bg1"/>
                </a:solidFill>
                <a:latin typeface="Tahoma"/>
                <a:cs typeface="Tahoma"/>
              </a:rPr>
              <a:t>Digital Francis Services </a:t>
            </a:r>
          </a:p>
        </p:txBody>
      </p:sp>
      <p:pic>
        <p:nvPicPr>
          <p:cNvPr id="121" name="Picture 120">
            <a:extLst>
              <a:ext uri="{FF2B5EF4-FFF2-40B4-BE49-F238E27FC236}">
                <a16:creationId xmlns:a16="http://schemas.microsoft.com/office/drawing/2014/main" id="{BA9C0ADE-D9F6-404E-E5CD-4261C7E14A72}"/>
              </a:ext>
            </a:extLst>
          </p:cNvPr>
          <p:cNvPicPr>
            <a:picLocks noChangeAspect="1"/>
          </p:cNvPicPr>
          <p:nvPr/>
        </p:nvPicPr>
        <p:blipFill>
          <a:blip r:embed="rId3"/>
          <a:stretch>
            <a:fillRect/>
          </a:stretch>
        </p:blipFill>
        <p:spPr>
          <a:xfrm>
            <a:off x="4610362" y="3081365"/>
            <a:ext cx="3064673" cy="2731282"/>
          </a:xfrm>
          <a:prstGeom prst="rect">
            <a:avLst/>
          </a:prstGeom>
        </p:spPr>
      </p:pic>
      <p:grpSp>
        <p:nvGrpSpPr>
          <p:cNvPr id="128" name="object 15">
            <a:extLst>
              <a:ext uri="{FF2B5EF4-FFF2-40B4-BE49-F238E27FC236}">
                <a16:creationId xmlns:a16="http://schemas.microsoft.com/office/drawing/2014/main" id="{70553D56-7592-044D-0881-A363D3783C77}"/>
              </a:ext>
            </a:extLst>
          </p:cNvPr>
          <p:cNvGrpSpPr/>
          <p:nvPr/>
        </p:nvGrpSpPr>
        <p:grpSpPr>
          <a:xfrm>
            <a:off x="7078955" y="2638001"/>
            <a:ext cx="2545715" cy="765810"/>
            <a:chOff x="4259148" y="903706"/>
            <a:chExt cx="2545715" cy="765810"/>
          </a:xfrm>
        </p:grpSpPr>
        <p:sp>
          <p:nvSpPr>
            <p:cNvPr id="129" name="object 16">
              <a:extLst>
                <a:ext uri="{FF2B5EF4-FFF2-40B4-BE49-F238E27FC236}">
                  <a16:creationId xmlns:a16="http://schemas.microsoft.com/office/drawing/2014/main" id="{CAAF40DD-CA4C-6DDA-EFAD-B73D72DE0419}"/>
                </a:ext>
              </a:extLst>
            </p:cNvPr>
            <p:cNvSpPr/>
            <p:nvPr/>
          </p:nvSpPr>
          <p:spPr>
            <a:xfrm>
              <a:off x="4696828" y="903719"/>
              <a:ext cx="2107565" cy="650240"/>
            </a:xfrm>
            <a:custGeom>
              <a:avLst/>
              <a:gdLst/>
              <a:ahLst/>
              <a:cxnLst/>
              <a:rect l="l" t="t" r="r" b="b"/>
              <a:pathLst>
                <a:path w="2107565" h="650240">
                  <a:moveTo>
                    <a:pt x="2107527" y="150406"/>
                  </a:moveTo>
                  <a:lnTo>
                    <a:pt x="2092667" y="111582"/>
                  </a:lnTo>
                  <a:lnTo>
                    <a:pt x="2045106" y="66878"/>
                  </a:lnTo>
                  <a:lnTo>
                    <a:pt x="2009914" y="43307"/>
                  </a:lnTo>
                  <a:lnTo>
                    <a:pt x="1972195" y="24663"/>
                  </a:lnTo>
                  <a:lnTo>
                    <a:pt x="1932368" y="11112"/>
                  </a:lnTo>
                  <a:lnTo>
                    <a:pt x="1877568" y="1358"/>
                  </a:lnTo>
                  <a:lnTo>
                    <a:pt x="1771345" y="0"/>
                  </a:lnTo>
                  <a:lnTo>
                    <a:pt x="620877" y="203"/>
                  </a:lnTo>
                  <a:lnTo>
                    <a:pt x="567867" y="4216"/>
                  </a:lnTo>
                  <a:lnTo>
                    <a:pt x="516674" y="15976"/>
                  </a:lnTo>
                  <a:lnTo>
                    <a:pt x="468033" y="35217"/>
                  </a:lnTo>
                  <a:lnTo>
                    <a:pt x="422719" y="61607"/>
                  </a:lnTo>
                  <a:lnTo>
                    <a:pt x="381482" y="94869"/>
                  </a:lnTo>
                  <a:lnTo>
                    <a:pt x="345884" y="133680"/>
                  </a:lnTo>
                  <a:lnTo>
                    <a:pt x="316738" y="176936"/>
                  </a:lnTo>
                  <a:lnTo>
                    <a:pt x="294386" y="223901"/>
                  </a:lnTo>
                  <a:lnTo>
                    <a:pt x="279158" y="273862"/>
                  </a:lnTo>
                  <a:lnTo>
                    <a:pt x="272351" y="319773"/>
                  </a:lnTo>
                  <a:lnTo>
                    <a:pt x="1536" y="319773"/>
                  </a:lnTo>
                  <a:lnTo>
                    <a:pt x="0" y="322402"/>
                  </a:lnTo>
                  <a:lnTo>
                    <a:pt x="0" y="328879"/>
                  </a:lnTo>
                  <a:lnTo>
                    <a:pt x="1536" y="331508"/>
                  </a:lnTo>
                  <a:lnTo>
                    <a:pt x="3441" y="331508"/>
                  </a:lnTo>
                  <a:lnTo>
                    <a:pt x="273100" y="331508"/>
                  </a:lnTo>
                  <a:lnTo>
                    <a:pt x="273621" y="332105"/>
                  </a:lnTo>
                  <a:lnTo>
                    <a:pt x="280085" y="332600"/>
                  </a:lnTo>
                  <a:lnTo>
                    <a:pt x="282892" y="330161"/>
                  </a:lnTo>
                  <a:lnTo>
                    <a:pt x="283133" y="326923"/>
                  </a:lnTo>
                  <a:lnTo>
                    <a:pt x="289928" y="279806"/>
                  </a:lnTo>
                  <a:lnTo>
                    <a:pt x="302958" y="235013"/>
                  </a:lnTo>
                  <a:lnTo>
                    <a:pt x="321741" y="193027"/>
                  </a:lnTo>
                  <a:lnTo>
                    <a:pt x="345795" y="154292"/>
                  </a:lnTo>
                  <a:lnTo>
                    <a:pt x="374624" y="119240"/>
                  </a:lnTo>
                  <a:lnTo>
                    <a:pt x="407746" y="88353"/>
                  </a:lnTo>
                  <a:lnTo>
                    <a:pt x="444677" y="62064"/>
                  </a:lnTo>
                  <a:lnTo>
                    <a:pt x="484949" y="40830"/>
                  </a:lnTo>
                  <a:lnTo>
                    <a:pt x="528066" y="25095"/>
                  </a:lnTo>
                  <a:lnTo>
                    <a:pt x="573532" y="15316"/>
                  </a:lnTo>
                  <a:lnTo>
                    <a:pt x="620890" y="11938"/>
                  </a:lnTo>
                  <a:lnTo>
                    <a:pt x="1816722" y="11785"/>
                  </a:lnTo>
                  <a:lnTo>
                    <a:pt x="1816722" y="12141"/>
                  </a:lnTo>
                  <a:lnTo>
                    <a:pt x="1855622" y="12357"/>
                  </a:lnTo>
                  <a:lnTo>
                    <a:pt x="1893760" y="16421"/>
                  </a:lnTo>
                  <a:lnTo>
                    <a:pt x="1931098" y="24206"/>
                  </a:lnTo>
                  <a:lnTo>
                    <a:pt x="1967509" y="35623"/>
                  </a:lnTo>
                  <a:lnTo>
                    <a:pt x="2003628" y="53479"/>
                  </a:lnTo>
                  <a:lnTo>
                    <a:pt x="2036965" y="75653"/>
                  </a:lnTo>
                  <a:lnTo>
                    <a:pt x="2067128" y="101790"/>
                  </a:lnTo>
                  <a:lnTo>
                    <a:pt x="2093760" y="131521"/>
                  </a:lnTo>
                  <a:lnTo>
                    <a:pt x="2094458" y="187401"/>
                  </a:lnTo>
                  <a:lnTo>
                    <a:pt x="2091397" y="242036"/>
                  </a:lnTo>
                  <a:lnTo>
                    <a:pt x="2084743" y="294690"/>
                  </a:lnTo>
                  <a:lnTo>
                    <a:pt x="2074621" y="344678"/>
                  </a:lnTo>
                  <a:lnTo>
                    <a:pt x="2061222" y="391274"/>
                  </a:lnTo>
                  <a:lnTo>
                    <a:pt x="2044700" y="433768"/>
                  </a:lnTo>
                  <a:lnTo>
                    <a:pt x="2025218" y="471462"/>
                  </a:lnTo>
                  <a:lnTo>
                    <a:pt x="2002929" y="503618"/>
                  </a:lnTo>
                  <a:lnTo>
                    <a:pt x="1971700" y="537794"/>
                  </a:lnTo>
                  <a:lnTo>
                    <a:pt x="1942033" y="564743"/>
                  </a:lnTo>
                  <a:lnTo>
                    <a:pt x="1910829" y="589013"/>
                  </a:lnTo>
                  <a:lnTo>
                    <a:pt x="1865185" y="616800"/>
                  </a:lnTo>
                  <a:lnTo>
                    <a:pt x="1816722" y="638416"/>
                  </a:lnTo>
                  <a:lnTo>
                    <a:pt x="638898" y="638200"/>
                  </a:lnTo>
                  <a:lnTo>
                    <a:pt x="592988" y="634492"/>
                  </a:lnTo>
                  <a:lnTo>
                    <a:pt x="549414" y="623747"/>
                  </a:lnTo>
                  <a:lnTo>
                    <a:pt x="508762" y="606552"/>
                  </a:lnTo>
                  <a:lnTo>
                    <a:pt x="471627" y="583501"/>
                  </a:lnTo>
                  <a:lnTo>
                    <a:pt x="438594" y="555180"/>
                  </a:lnTo>
                  <a:lnTo>
                    <a:pt x="410248" y="522173"/>
                  </a:lnTo>
                  <a:lnTo>
                    <a:pt x="387172" y="485076"/>
                  </a:lnTo>
                  <a:lnTo>
                    <a:pt x="369963" y="444461"/>
                  </a:lnTo>
                  <a:lnTo>
                    <a:pt x="359206" y="400913"/>
                  </a:lnTo>
                  <a:lnTo>
                    <a:pt x="355498" y="355041"/>
                  </a:lnTo>
                  <a:lnTo>
                    <a:pt x="359206" y="309143"/>
                  </a:lnTo>
                  <a:lnTo>
                    <a:pt x="369963" y="265569"/>
                  </a:lnTo>
                  <a:lnTo>
                    <a:pt x="387172" y="224929"/>
                  </a:lnTo>
                  <a:lnTo>
                    <a:pt x="410248" y="187794"/>
                  </a:lnTo>
                  <a:lnTo>
                    <a:pt x="438594" y="154762"/>
                  </a:lnTo>
                  <a:lnTo>
                    <a:pt x="471627" y="126403"/>
                  </a:lnTo>
                  <a:lnTo>
                    <a:pt x="508762" y="103339"/>
                  </a:lnTo>
                  <a:lnTo>
                    <a:pt x="549414" y="86131"/>
                  </a:lnTo>
                  <a:lnTo>
                    <a:pt x="592988" y="75374"/>
                  </a:lnTo>
                  <a:lnTo>
                    <a:pt x="638898" y="71653"/>
                  </a:lnTo>
                  <a:lnTo>
                    <a:pt x="706932" y="79933"/>
                  </a:lnTo>
                  <a:lnTo>
                    <a:pt x="770801" y="104178"/>
                  </a:lnTo>
                  <a:lnTo>
                    <a:pt x="753338" y="130987"/>
                  </a:lnTo>
                  <a:lnTo>
                    <a:pt x="820331" y="131229"/>
                  </a:lnTo>
                  <a:lnTo>
                    <a:pt x="793038" y="70040"/>
                  </a:lnTo>
                  <a:lnTo>
                    <a:pt x="777240" y="94284"/>
                  </a:lnTo>
                  <a:lnTo>
                    <a:pt x="744537" y="79438"/>
                  </a:lnTo>
                  <a:lnTo>
                    <a:pt x="710285" y="68668"/>
                  </a:lnTo>
                  <a:lnTo>
                    <a:pt x="674916" y="62128"/>
                  </a:lnTo>
                  <a:lnTo>
                    <a:pt x="638898" y="59918"/>
                  </a:lnTo>
                  <a:lnTo>
                    <a:pt x="592264" y="63563"/>
                  </a:lnTo>
                  <a:lnTo>
                    <a:pt x="547420" y="74295"/>
                  </a:lnTo>
                  <a:lnTo>
                    <a:pt x="505028" y="91859"/>
                  </a:lnTo>
                  <a:lnTo>
                    <a:pt x="465734" y="115963"/>
                  </a:lnTo>
                  <a:lnTo>
                    <a:pt x="430199" y="146354"/>
                  </a:lnTo>
                  <a:lnTo>
                    <a:pt x="399796" y="181902"/>
                  </a:lnTo>
                  <a:lnTo>
                    <a:pt x="375691" y="221195"/>
                  </a:lnTo>
                  <a:lnTo>
                    <a:pt x="358127" y="263588"/>
                  </a:lnTo>
                  <a:lnTo>
                    <a:pt x="347395" y="308432"/>
                  </a:lnTo>
                  <a:lnTo>
                    <a:pt x="343763" y="355041"/>
                  </a:lnTo>
                  <a:lnTo>
                    <a:pt x="347395" y="401662"/>
                  </a:lnTo>
                  <a:lnTo>
                    <a:pt x="358127" y="446481"/>
                  </a:lnTo>
                  <a:lnTo>
                    <a:pt x="375691" y="488848"/>
                  </a:lnTo>
                  <a:lnTo>
                    <a:pt x="399796" y="528116"/>
                  </a:lnTo>
                  <a:lnTo>
                    <a:pt x="430199" y="563613"/>
                  </a:lnTo>
                  <a:lnTo>
                    <a:pt x="465734" y="593966"/>
                  </a:lnTo>
                  <a:lnTo>
                    <a:pt x="505028" y="618045"/>
                  </a:lnTo>
                  <a:lnTo>
                    <a:pt x="547420" y="635584"/>
                  </a:lnTo>
                  <a:lnTo>
                    <a:pt x="592264" y="646303"/>
                  </a:lnTo>
                  <a:lnTo>
                    <a:pt x="638898" y="649935"/>
                  </a:lnTo>
                  <a:lnTo>
                    <a:pt x="1819973" y="650163"/>
                  </a:lnTo>
                  <a:lnTo>
                    <a:pt x="1834730" y="644575"/>
                  </a:lnTo>
                  <a:lnTo>
                    <a:pt x="1884565" y="620737"/>
                  </a:lnTo>
                  <a:lnTo>
                    <a:pt x="1918220" y="599770"/>
                  </a:lnTo>
                  <a:lnTo>
                    <a:pt x="1950948" y="574395"/>
                  </a:lnTo>
                  <a:lnTo>
                    <a:pt x="1981111" y="546912"/>
                  </a:lnTo>
                  <a:lnTo>
                    <a:pt x="2013077" y="511848"/>
                  </a:lnTo>
                  <a:lnTo>
                    <a:pt x="2035771" y="479234"/>
                  </a:lnTo>
                  <a:lnTo>
                    <a:pt x="2055876" y="440791"/>
                  </a:lnTo>
                  <a:lnTo>
                    <a:pt x="2073135" y="397078"/>
                  </a:lnTo>
                  <a:lnTo>
                    <a:pt x="2087283" y="348665"/>
                  </a:lnTo>
                  <a:lnTo>
                    <a:pt x="2097049" y="301701"/>
                  </a:lnTo>
                  <a:lnTo>
                    <a:pt x="2103704" y="252679"/>
                  </a:lnTo>
                  <a:lnTo>
                    <a:pt x="2107209" y="202082"/>
                  </a:lnTo>
                  <a:lnTo>
                    <a:pt x="2107527" y="150406"/>
                  </a:lnTo>
                  <a:close/>
                </a:path>
              </a:pathLst>
            </a:custGeom>
            <a:solidFill>
              <a:srgbClr val="404042"/>
            </a:solidFill>
          </p:spPr>
          <p:txBody>
            <a:bodyPr wrap="square" lIns="0" tIns="0" rIns="0" bIns="0" rtlCol="0"/>
            <a:lstStyle/>
            <a:p>
              <a:endParaRPr dirty="0"/>
            </a:p>
          </p:txBody>
        </p:sp>
        <p:sp>
          <p:nvSpPr>
            <p:cNvPr id="130" name="object 17">
              <a:extLst>
                <a:ext uri="{FF2B5EF4-FFF2-40B4-BE49-F238E27FC236}">
                  <a16:creationId xmlns:a16="http://schemas.microsoft.com/office/drawing/2014/main" id="{CEF1B866-FA45-6A2A-9458-707B66C831CF}"/>
                </a:ext>
              </a:extLst>
            </p:cNvPr>
            <p:cNvSpPr/>
            <p:nvPr/>
          </p:nvSpPr>
          <p:spPr>
            <a:xfrm>
              <a:off x="6468173" y="903706"/>
              <a:ext cx="161290" cy="651510"/>
            </a:xfrm>
            <a:custGeom>
              <a:avLst/>
              <a:gdLst/>
              <a:ahLst/>
              <a:cxnLst/>
              <a:rect l="l" t="t" r="r" b="b"/>
              <a:pathLst>
                <a:path w="161290" h="651510">
                  <a:moveTo>
                    <a:pt x="45377" y="11976"/>
                  </a:moveTo>
                  <a:lnTo>
                    <a:pt x="41325" y="11976"/>
                  </a:lnTo>
                  <a:lnTo>
                    <a:pt x="45072" y="12153"/>
                  </a:lnTo>
                  <a:lnTo>
                    <a:pt x="45377" y="12153"/>
                  </a:lnTo>
                  <a:lnTo>
                    <a:pt x="45377" y="11976"/>
                  </a:lnTo>
                  <a:close/>
                </a:path>
                <a:path w="161290" h="651510">
                  <a:moveTo>
                    <a:pt x="47548" y="650544"/>
                  </a:moveTo>
                  <a:lnTo>
                    <a:pt x="43180" y="650544"/>
                  </a:lnTo>
                  <a:lnTo>
                    <a:pt x="45377" y="651319"/>
                  </a:lnTo>
                  <a:lnTo>
                    <a:pt x="47548" y="650544"/>
                  </a:lnTo>
                  <a:close/>
                </a:path>
                <a:path w="161290" h="651510">
                  <a:moveTo>
                    <a:pt x="106222" y="1358"/>
                  </a:moveTo>
                  <a:lnTo>
                    <a:pt x="98767" y="762"/>
                  </a:lnTo>
                  <a:lnTo>
                    <a:pt x="91262" y="342"/>
                  </a:lnTo>
                  <a:lnTo>
                    <a:pt x="83718" y="76"/>
                  </a:lnTo>
                  <a:lnTo>
                    <a:pt x="79514" y="76"/>
                  </a:lnTo>
                  <a:lnTo>
                    <a:pt x="76161" y="0"/>
                  </a:lnTo>
                  <a:lnTo>
                    <a:pt x="0" y="12"/>
                  </a:lnTo>
                  <a:lnTo>
                    <a:pt x="4749" y="76"/>
                  </a:lnTo>
                  <a:lnTo>
                    <a:pt x="22733" y="304"/>
                  </a:lnTo>
                  <a:lnTo>
                    <a:pt x="106222" y="1371"/>
                  </a:lnTo>
                  <a:lnTo>
                    <a:pt x="105994" y="1358"/>
                  </a:lnTo>
                  <a:lnTo>
                    <a:pt x="106222" y="1358"/>
                  </a:lnTo>
                  <a:close/>
                </a:path>
                <a:path w="161290" h="651510">
                  <a:moveTo>
                    <a:pt x="161023" y="11125"/>
                  </a:moveTo>
                  <a:lnTo>
                    <a:pt x="147497" y="7975"/>
                  </a:lnTo>
                  <a:lnTo>
                    <a:pt x="133845" y="5295"/>
                  </a:lnTo>
                  <a:lnTo>
                    <a:pt x="120091" y="3098"/>
                  </a:lnTo>
                  <a:lnTo>
                    <a:pt x="106222" y="1371"/>
                  </a:lnTo>
                  <a:lnTo>
                    <a:pt x="161023" y="11125"/>
                  </a:lnTo>
                  <a:close/>
                </a:path>
              </a:pathLst>
            </a:custGeom>
            <a:solidFill>
              <a:srgbClr val="A81C19"/>
            </a:solidFill>
          </p:spPr>
          <p:txBody>
            <a:bodyPr wrap="square" lIns="0" tIns="0" rIns="0" bIns="0" rtlCol="0"/>
            <a:lstStyle/>
            <a:p>
              <a:endParaRPr dirty="0"/>
            </a:p>
          </p:txBody>
        </p:sp>
        <p:sp>
          <p:nvSpPr>
            <p:cNvPr id="131" name="object 18">
              <a:extLst>
                <a:ext uri="{FF2B5EF4-FFF2-40B4-BE49-F238E27FC236}">
                  <a16:creationId xmlns:a16="http://schemas.microsoft.com/office/drawing/2014/main" id="{E6E79A97-5BEA-AEBD-C16C-314257315E79}"/>
                </a:ext>
              </a:extLst>
            </p:cNvPr>
            <p:cNvSpPr/>
            <p:nvPr/>
          </p:nvSpPr>
          <p:spPr>
            <a:xfrm>
              <a:off x="4259148" y="915504"/>
              <a:ext cx="2254885" cy="753745"/>
            </a:xfrm>
            <a:custGeom>
              <a:avLst/>
              <a:gdLst/>
              <a:ahLst/>
              <a:cxnLst/>
              <a:rect l="l" t="t" r="r" b="b"/>
              <a:pathLst>
                <a:path w="2254884" h="753744">
                  <a:moveTo>
                    <a:pt x="447878" y="315925"/>
                  </a:moveTo>
                  <a:lnTo>
                    <a:pt x="447484" y="312610"/>
                  </a:lnTo>
                  <a:lnTo>
                    <a:pt x="442899" y="308025"/>
                  </a:lnTo>
                  <a:lnTo>
                    <a:pt x="439585" y="307632"/>
                  </a:lnTo>
                  <a:lnTo>
                    <a:pt x="23596" y="723620"/>
                  </a:lnTo>
                  <a:lnTo>
                    <a:pt x="23406" y="723417"/>
                  </a:lnTo>
                  <a:lnTo>
                    <a:pt x="6756" y="723417"/>
                  </a:lnTo>
                  <a:lnTo>
                    <a:pt x="0" y="730173"/>
                  </a:lnTo>
                  <a:lnTo>
                    <a:pt x="0" y="746810"/>
                  </a:lnTo>
                  <a:lnTo>
                    <a:pt x="6756" y="753567"/>
                  </a:lnTo>
                  <a:lnTo>
                    <a:pt x="23406" y="753567"/>
                  </a:lnTo>
                  <a:lnTo>
                    <a:pt x="30149" y="746810"/>
                  </a:lnTo>
                  <a:lnTo>
                    <a:pt x="30149" y="738492"/>
                  </a:lnTo>
                  <a:lnTo>
                    <a:pt x="30149" y="733653"/>
                  </a:lnTo>
                  <a:lnTo>
                    <a:pt x="447878" y="315925"/>
                  </a:lnTo>
                  <a:close/>
                </a:path>
                <a:path w="2254884" h="753744">
                  <a:moveTo>
                    <a:pt x="2254402" y="0"/>
                  </a:moveTo>
                  <a:lnTo>
                    <a:pt x="2242921" y="0"/>
                  </a:lnTo>
                  <a:lnTo>
                    <a:pt x="2246642" y="63"/>
                  </a:lnTo>
                  <a:lnTo>
                    <a:pt x="2250351" y="177"/>
                  </a:lnTo>
                  <a:lnTo>
                    <a:pt x="2254097" y="355"/>
                  </a:lnTo>
                  <a:lnTo>
                    <a:pt x="2254402" y="355"/>
                  </a:lnTo>
                  <a:lnTo>
                    <a:pt x="2254402" y="0"/>
                  </a:lnTo>
                  <a:close/>
                </a:path>
              </a:pathLst>
            </a:custGeom>
            <a:solidFill>
              <a:srgbClr val="404042"/>
            </a:solidFill>
          </p:spPr>
          <p:txBody>
            <a:bodyPr wrap="square" lIns="0" tIns="0" rIns="0" bIns="0" rtlCol="0"/>
            <a:lstStyle/>
            <a:p>
              <a:endParaRPr dirty="0"/>
            </a:p>
          </p:txBody>
        </p:sp>
      </p:grpSp>
      <p:grpSp>
        <p:nvGrpSpPr>
          <p:cNvPr id="2" name="Group 1">
            <a:extLst>
              <a:ext uri="{FF2B5EF4-FFF2-40B4-BE49-F238E27FC236}">
                <a16:creationId xmlns:a16="http://schemas.microsoft.com/office/drawing/2014/main" id="{2D5B8A7B-3DB9-F083-B041-55748DD19AA9}"/>
              </a:ext>
            </a:extLst>
          </p:cNvPr>
          <p:cNvGrpSpPr/>
          <p:nvPr/>
        </p:nvGrpSpPr>
        <p:grpSpPr>
          <a:xfrm>
            <a:off x="7432907" y="4786324"/>
            <a:ext cx="2545715" cy="765810"/>
            <a:chOff x="7685153" y="4197747"/>
            <a:chExt cx="2545715" cy="765810"/>
          </a:xfrm>
        </p:grpSpPr>
        <p:sp>
          <p:nvSpPr>
            <p:cNvPr id="109" name="object 10">
              <a:extLst>
                <a:ext uri="{FF2B5EF4-FFF2-40B4-BE49-F238E27FC236}">
                  <a16:creationId xmlns:a16="http://schemas.microsoft.com/office/drawing/2014/main" id="{0464F80F-7C4F-EEB3-B2F8-F3B40A24D541}"/>
                </a:ext>
              </a:extLst>
            </p:cNvPr>
            <p:cNvSpPr txBox="1"/>
            <p:nvPr/>
          </p:nvSpPr>
          <p:spPr>
            <a:xfrm>
              <a:off x="8726483" y="4308573"/>
              <a:ext cx="1271270" cy="474489"/>
            </a:xfrm>
            <a:prstGeom prst="rect">
              <a:avLst/>
            </a:prstGeom>
          </p:spPr>
          <p:txBody>
            <a:bodyPr vert="horz" wrap="square" lIns="0" tIns="12700" rIns="0" bIns="0" rtlCol="0">
              <a:spAutoFit/>
            </a:bodyPr>
            <a:lstStyle/>
            <a:p>
              <a:pPr marL="12700" marR="0" lvl="0" indent="0" algn="ctr" rtl="0">
                <a:lnSpc>
                  <a:spcPct val="100000"/>
                </a:lnSpc>
                <a:spcBef>
                  <a:spcPts val="0"/>
                </a:spcBef>
                <a:spcAft>
                  <a:spcPts val="0"/>
                </a:spcAft>
                <a:buNone/>
              </a:pPr>
              <a:r>
                <a:rPr lang="en-US" sz="1000" b="1" dirty="0">
                  <a:solidFill>
                    <a:schemeClr val="lt1"/>
                  </a:solidFill>
                  <a:latin typeface="Inter"/>
                  <a:ea typeface="Inter"/>
                  <a:cs typeface="Inter"/>
                  <a:sym typeface="Inter"/>
                </a:rPr>
                <a:t>Smart infrastructure solutions to enhance urban living.</a:t>
              </a:r>
            </a:p>
          </p:txBody>
        </p:sp>
        <p:grpSp>
          <p:nvGrpSpPr>
            <p:cNvPr id="132" name="object 15">
              <a:extLst>
                <a:ext uri="{FF2B5EF4-FFF2-40B4-BE49-F238E27FC236}">
                  <a16:creationId xmlns:a16="http://schemas.microsoft.com/office/drawing/2014/main" id="{8CD9B9EA-BD34-8200-2898-A1E47F3C8464}"/>
                </a:ext>
              </a:extLst>
            </p:cNvPr>
            <p:cNvGrpSpPr/>
            <p:nvPr/>
          </p:nvGrpSpPr>
          <p:grpSpPr>
            <a:xfrm>
              <a:off x="7685153" y="4197747"/>
              <a:ext cx="2545715" cy="765810"/>
              <a:chOff x="4259148" y="903706"/>
              <a:chExt cx="2545715" cy="765810"/>
            </a:xfrm>
          </p:grpSpPr>
          <p:sp>
            <p:nvSpPr>
              <p:cNvPr id="133" name="object 16">
                <a:extLst>
                  <a:ext uri="{FF2B5EF4-FFF2-40B4-BE49-F238E27FC236}">
                    <a16:creationId xmlns:a16="http://schemas.microsoft.com/office/drawing/2014/main" id="{8623B9A2-A2E2-F837-CB65-D55C530E27B9}"/>
                  </a:ext>
                </a:extLst>
              </p:cNvPr>
              <p:cNvSpPr/>
              <p:nvPr/>
            </p:nvSpPr>
            <p:spPr>
              <a:xfrm>
                <a:off x="4696828" y="903719"/>
                <a:ext cx="2107565" cy="650240"/>
              </a:xfrm>
              <a:custGeom>
                <a:avLst/>
                <a:gdLst/>
                <a:ahLst/>
                <a:cxnLst/>
                <a:rect l="l" t="t" r="r" b="b"/>
                <a:pathLst>
                  <a:path w="2107565" h="650240">
                    <a:moveTo>
                      <a:pt x="2107527" y="150406"/>
                    </a:moveTo>
                    <a:lnTo>
                      <a:pt x="2092667" y="111582"/>
                    </a:lnTo>
                    <a:lnTo>
                      <a:pt x="2045106" y="66878"/>
                    </a:lnTo>
                    <a:lnTo>
                      <a:pt x="2009914" y="43307"/>
                    </a:lnTo>
                    <a:lnTo>
                      <a:pt x="1972195" y="24663"/>
                    </a:lnTo>
                    <a:lnTo>
                      <a:pt x="1932368" y="11112"/>
                    </a:lnTo>
                    <a:lnTo>
                      <a:pt x="1877568" y="1358"/>
                    </a:lnTo>
                    <a:lnTo>
                      <a:pt x="1771345" y="0"/>
                    </a:lnTo>
                    <a:lnTo>
                      <a:pt x="620877" y="203"/>
                    </a:lnTo>
                    <a:lnTo>
                      <a:pt x="567867" y="4216"/>
                    </a:lnTo>
                    <a:lnTo>
                      <a:pt x="516674" y="15976"/>
                    </a:lnTo>
                    <a:lnTo>
                      <a:pt x="468033" y="35217"/>
                    </a:lnTo>
                    <a:lnTo>
                      <a:pt x="422719" y="61607"/>
                    </a:lnTo>
                    <a:lnTo>
                      <a:pt x="381482" y="94869"/>
                    </a:lnTo>
                    <a:lnTo>
                      <a:pt x="345884" y="133680"/>
                    </a:lnTo>
                    <a:lnTo>
                      <a:pt x="316738" y="176936"/>
                    </a:lnTo>
                    <a:lnTo>
                      <a:pt x="294386" y="223901"/>
                    </a:lnTo>
                    <a:lnTo>
                      <a:pt x="279158" y="273862"/>
                    </a:lnTo>
                    <a:lnTo>
                      <a:pt x="272351" y="319773"/>
                    </a:lnTo>
                    <a:lnTo>
                      <a:pt x="1536" y="319773"/>
                    </a:lnTo>
                    <a:lnTo>
                      <a:pt x="0" y="322402"/>
                    </a:lnTo>
                    <a:lnTo>
                      <a:pt x="0" y="328879"/>
                    </a:lnTo>
                    <a:lnTo>
                      <a:pt x="1536" y="331508"/>
                    </a:lnTo>
                    <a:lnTo>
                      <a:pt x="3441" y="331508"/>
                    </a:lnTo>
                    <a:lnTo>
                      <a:pt x="273100" y="331508"/>
                    </a:lnTo>
                    <a:lnTo>
                      <a:pt x="273621" y="332105"/>
                    </a:lnTo>
                    <a:lnTo>
                      <a:pt x="280085" y="332600"/>
                    </a:lnTo>
                    <a:lnTo>
                      <a:pt x="282892" y="330161"/>
                    </a:lnTo>
                    <a:lnTo>
                      <a:pt x="283133" y="326923"/>
                    </a:lnTo>
                    <a:lnTo>
                      <a:pt x="289928" y="279806"/>
                    </a:lnTo>
                    <a:lnTo>
                      <a:pt x="302958" y="235013"/>
                    </a:lnTo>
                    <a:lnTo>
                      <a:pt x="321741" y="193027"/>
                    </a:lnTo>
                    <a:lnTo>
                      <a:pt x="345795" y="154292"/>
                    </a:lnTo>
                    <a:lnTo>
                      <a:pt x="374624" y="119240"/>
                    </a:lnTo>
                    <a:lnTo>
                      <a:pt x="407746" y="88353"/>
                    </a:lnTo>
                    <a:lnTo>
                      <a:pt x="444677" y="62064"/>
                    </a:lnTo>
                    <a:lnTo>
                      <a:pt x="484949" y="40830"/>
                    </a:lnTo>
                    <a:lnTo>
                      <a:pt x="528066" y="25095"/>
                    </a:lnTo>
                    <a:lnTo>
                      <a:pt x="573532" y="15316"/>
                    </a:lnTo>
                    <a:lnTo>
                      <a:pt x="620890" y="11938"/>
                    </a:lnTo>
                    <a:lnTo>
                      <a:pt x="1816722" y="11785"/>
                    </a:lnTo>
                    <a:lnTo>
                      <a:pt x="1816722" y="12141"/>
                    </a:lnTo>
                    <a:lnTo>
                      <a:pt x="1855622" y="12357"/>
                    </a:lnTo>
                    <a:lnTo>
                      <a:pt x="1893760" y="16421"/>
                    </a:lnTo>
                    <a:lnTo>
                      <a:pt x="1931098" y="24206"/>
                    </a:lnTo>
                    <a:lnTo>
                      <a:pt x="1967509" y="35623"/>
                    </a:lnTo>
                    <a:lnTo>
                      <a:pt x="2003628" y="53479"/>
                    </a:lnTo>
                    <a:lnTo>
                      <a:pt x="2036965" y="75653"/>
                    </a:lnTo>
                    <a:lnTo>
                      <a:pt x="2067128" y="101790"/>
                    </a:lnTo>
                    <a:lnTo>
                      <a:pt x="2093760" y="131521"/>
                    </a:lnTo>
                    <a:lnTo>
                      <a:pt x="2094458" y="187401"/>
                    </a:lnTo>
                    <a:lnTo>
                      <a:pt x="2091397" y="242036"/>
                    </a:lnTo>
                    <a:lnTo>
                      <a:pt x="2084743" y="294690"/>
                    </a:lnTo>
                    <a:lnTo>
                      <a:pt x="2074621" y="344678"/>
                    </a:lnTo>
                    <a:lnTo>
                      <a:pt x="2061222" y="391274"/>
                    </a:lnTo>
                    <a:lnTo>
                      <a:pt x="2044700" y="433768"/>
                    </a:lnTo>
                    <a:lnTo>
                      <a:pt x="2025218" y="471462"/>
                    </a:lnTo>
                    <a:lnTo>
                      <a:pt x="2002929" y="503618"/>
                    </a:lnTo>
                    <a:lnTo>
                      <a:pt x="1971700" y="537794"/>
                    </a:lnTo>
                    <a:lnTo>
                      <a:pt x="1942033" y="564743"/>
                    </a:lnTo>
                    <a:lnTo>
                      <a:pt x="1910829" y="589013"/>
                    </a:lnTo>
                    <a:lnTo>
                      <a:pt x="1865185" y="616800"/>
                    </a:lnTo>
                    <a:lnTo>
                      <a:pt x="1816722" y="638416"/>
                    </a:lnTo>
                    <a:lnTo>
                      <a:pt x="638898" y="638200"/>
                    </a:lnTo>
                    <a:lnTo>
                      <a:pt x="592988" y="634492"/>
                    </a:lnTo>
                    <a:lnTo>
                      <a:pt x="549414" y="623747"/>
                    </a:lnTo>
                    <a:lnTo>
                      <a:pt x="508762" y="606552"/>
                    </a:lnTo>
                    <a:lnTo>
                      <a:pt x="471627" y="583501"/>
                    </a:lnTo>
                    <a:lnTo>
                      <a:pt x="438594" y="555180"/>
                    </a:lnTo>
                    <a:lnTo>
                      <a:pt x="410248" y="522173"/>
                    </a:lnTo>
                    <a:lnTo>
                      <a:pt x="387172" y="485076"/>
                    </a:lnTo>
                    <a:lnTo>
                      <a:pt x="369963" y="444461"/>
                    </a:lnTo>
                    <a:lnTo>
                      <a:pt x="359206" y="400913"/>
                    </a:lnTo>
                    <a:lnTo>
                      <a:pt x="355498" y="355041"/>
                    </a:lnTo>
                    <a:lnTo>
                      <a:pt x="359206" y="309143"/>
                    </a:lnTo>
                    <a:lnTo>
                      <a:pt x="369963" y="265569"/>
                    </a:lnTo>
                    <a:lnTo>
                      <a:pt x="387172" y="224929"/>
                    </a:lnTo>
                    <a:lnTo>
                      <a:pt x="410248" y="187794"/>
                    </a:lnTo>
                    <a:lnTo>
                      <a:pt x="438594" y="154762"/>
                    </a:lnTo>
                    <a:lnTo>
                      <a:pt x="471627" y="126403"/>
                    </a:lnTo>
                    <a:lnTo>
                      <a:pt x="508762" y="103339"/>
                    </a:lnTo>
                    <a:lnTo>
                      <a:pt x="549414" y="86131"/>
                    </a:lnTo>
                    <a:lnTo>
                      <a:pt x="592988" y="75374"/>
                    </a:lnTo>
                    <a:lnTo>
                      <a:pt x="638898" y="71653"/>
                    </a:lnTo>
                    <a:lnTo>
                      <a:pt x="706932" y="79933"/>
                    </a:lnTo>
                    <a:lnTo>
                      <a:pt x="770801" y="104178"/>
                    </a:lnTo>
                    <a:lnTo>
                      <a:pt x="753338" y="130987"/>
                    </a:lnTo>
                    <a:lnTo>
                      <a:pt x="820331" y="131229"/>
                    </a:lnTo>
                    <a:lnTo>
                      <a:pt x="793038" y="70040"/>
                    </a:lnTo>
                    <a:lnTo>
                      <a:pt x="777240" y="94284"/>
                    </a:lnTo>
                    <a:lnTo>
                      <a:pt x="744537" y="79438"/>
                    </a:lnTo>
                    <a:lnTo>
                      <a:pt x="710285" y="68668"/>
                    </a:lnTo>
                    <a:lnTo>
                      <a:pt x="674916" y="62128"/>
                    </a:lnTo>
                    <a:lnTo>
                      <a:pt x="638898" y="59918"/>
                    </a:lnTo>
                    <a:lnTo>
                      <a:pt x="592264" y="63563"/>
                    </a:lnTo>
                    <a:lnTo>
                      <a:pt x="547420" y="74295"/>
                    </a:lnTo>
                    <a:lnTo>
                      <a:pt x="505028" y="91859"/>
                    </a:lnTo>
                    <a:lnTo>
                      <a:pt x="465734" y="115963"/>
                    </a:lnTo>
                    <a:lnTo>
                      <a:pt x="430199" y="146354"/>
                    </a:lnTo>
                    <a:lnTo>
                      <a:pt x="399796" y="181902"/>
                    </a:lnTo>
                    <a:lnTo>
                      <a:pt x="375691" y="221195"/>
                    </a:lnTo>
                    <a:lnTo>
                      <a:pt x="358127" y="263588"/>
                    </a:lnTo>
                    <a:lnTo>
                      <a:pt x="347395" y="308432"/>
                    </a:lnTo>
                    <a:lnTo>
                      <a:pt x="343763" y="355041"/>
                    </a:lnTo>
                    <a:lnTo>
                      <a:pt x="347395" y="401662"/>
                    </a:lnTo>
                    <a:lnTo>
                      <a:pt x="358127" y="446481"/>
                    </a:lnTo>
                    <a:lnTo>
                      <a:pt x="375691" y="488848"/>
                    </a:lnTo>
                    <a:lnTo>
                      <a:pt x="399796" y="528116"/>
                    </a:lnTo>
                    <a:lnTo>
                      <a:pt x="430199" y="563613"/>
                    </a:lnTo>
                    <a:lnTo>
                      <a:pt x="465734" y="593966"/>
                    </a:lnTo>
                    <a:lnTo>
                      <a:pt x="505028" y="618045"/>
                    </a:lnTo>
                    <a:lnTo>
                      <a:pt x="547420" y="635584"/>
                    </a:lnTo>
                    <a:lnTo>
                      <a:pt x="592264" y="646303"/>
                    </a:lnTo>
                    <a:lnTo>
                      <a:pt x="638898" y="649935"/>
                    </a:lnTo>
                    <a:lnTo>
                      <a:pt x="1819973" y="650163"/>
                    </a:lnTo>
                    <a:lnTo>
                      <a:pt x="1834730" y="644575"/>
                    </a:lnTo>
                    <a:lnTo>
                      <a:pt x="1884565" y="620737"/>
                    </a:lnTo>
                    <a:lnTo>
                      <a:pt x="1918220" y="599770"/>
                    </a:lnTo>
                    <a:lnTo>
                      <a:pt x="1950948" y="574395"/>
                    </a:lnTo>
                    <a:lnTo>
                      <a:pt x="1981111" y="546912"/>
                    </a:lnTo>
                    <a:lnTo>
                      <a:pt x="2013077" y="511848"/>
                    </a:lnTo>
                    <a:lnTo>
                      <a:pt x="2035771" y="479234"/>
                    </a:lnTo>
                    <a:lnTo>
                      <a:pt x="2055876" y="440791"/>
                    </a:lnTo>
                    <a:lnTo>
                      <a:pt x="2073135" y="397078"/>
                    </a:lnTo>
                    <a:lnTo>
                      <a:pt x="2087283" y="348665"/>
                    </a:lnTo>
                    <a:lnTo>
                      <a:pt x="2097049" y="301701"/>
                    </a:lnTo>
                    <a:lnTo>
                      <a:pt x="2103704" y="252679"/>
                    </a:lnTo>
                    <a:lnTo>
                      <a:pt x="2107209" y="202082"/>
                    </a:lnTo>
                    <a:lnTo>
                      <a:pt x="2107527" y="150406"/>
                    </a:lnTo>
                    <a:close/>
                  </a:path>
                </a:pathLst>
              </a:custGeom>
              <a:solidFill>
                <a:srgbClr val="404042"/>
              </a:solidFill>
            </p:spPr>
            <p:txBody>
              <a:bodyPr wrap="square" lIns="0" tIns="0" rIns="0" bIns="0" rtlCol="0"/>
              <a:lstStyle/>
              <a:p>
                <a:endParaRPr dirty="0"/>
              </a:p>
            </p:txBody>
          </p:sp>
          <p:sp>
            <p:nvSpPr>
              <p:cNvPr id="134" name="object 17">
                <a:extLst>
                  <a:ext uri="{FF2B5EF4-FFF2-40B4-BE49-F238E27FC236}">
                    <a16:creationId xmlns:a16="http://schemas.microsoft.com/office/drawing/2014/main" id="{3026CA8E-B2C6-EC00-E063-279E99E9D280}"/>
                  </a:ext>
                </a:extLst>
              </p:cNvPr>
              <p:cNvSpPr/>
              <p:nvPr/>
            </p:nvSpPr>
            <p:spPr>
              <a:xfrm>
                <a:off x="6468173" y="903706"/>
                <a:ext cx="161290" cy="651510"/>
              </a:xfrm>
              <a:custGeom>
                <a:avLst/>
                <a:gdLst/>
                <a:ahLst/>
                <a:cxnLst/>
                <a:rect l="l" t="t" r="r" b="b"/>
                <a:pathLst>
                  <a:path w="161290" h="651510">
                    <a:moveTo>
                      <a:pt x="45377" y="11976"/>
                    </a:moveTo>
                    <a:lnTo>
                      <a:pt x="41325" y="11976"/>
                    </a:lnTo>
                    <a:lnTo>
                      <a:pt x="45072" y="12153"/>
                    </a:lnTo>
                    <a:lnTo>
                      <a:pt x="45377" y="12153"/>
                    </a:lnTo>
                    <a:lnTo>
                      <a:pt x="45377" y="11976"/>
                    </a:lnTo>
                    <a:close/>
                  </a:path>
                  <a:path w="161290" h="651510">
                    <a:moveTo>
                      <a:pt x="47548" y="650544"/>
                    </a:moveTo>
                    <a:lnTo>
                      <a:pt x="43180" y="650544"/>
                    </a:lnTo>
                    <a:lnTo>
                      <a:pt x="45377" y="651319"/>
                    </a:lnTo>
                    <a:lnTo>
                      <a:pt x="47548" y="650544"/>
                    </a:lnTo>
                    <a:close/>
                  </a:path>
                  <a:path w="161290" h="651510">
                    <a:moveTo>
                      <a:pt x="106222" y="1358"/>
                    </a:moveTo>
                    <a:lnTo>
                      <a:pt x="98767" y="762"/>
                    </a:lnTo>
                    <a:lnTo>
                      <a:pt x="91262" y="342"/>
                    </a:lnTo>
                    <a:lnTo>
                      <a:pt x="83718" y="76"/>
                    </a:lnTo>
                    <a:lnTo>
                      <a:pt x="79514" y="76"/>
                    </a:lnTo>
                    <a:lnTo>
                      <a:pt x="76161" y="0"/>
                    </a:lnTo>
                    <a:lnTo>
                      <a:pt x="0" y="12"/>
                    </a:lnTo>
                    <a:lnTo>
                      <a:pt x="4749" y="76"/>
                    </a:lnTo>
                    <a:lnTo>
                      <a:pt x="22733" y="304"/>
                    </a:lnTo>
                    <a:lnTo>
                      <a:pt x="106222" y="1371"/>
                    </a:lnTo>
                    <a:lnTo>
                      <a:pt x="105994" y="1358"/>
                    </a:lnTo>
                    <a:lnTo>
                      <a:pt x="106222" y="1358"/>
                    </a:lnTo>
                    <a:close/>
                  </a:path>
                  <a:path w="161290" h="651510">
                    <a:moveTo>
                      <a:pt x="161023" y="11125"/>
                    </a:moveTo>
                    <a:lnTo>
                      <a:pt x="147497" y="7975"/>
                    </a:lnTo>
                    <a:lnTo>
                      <a:pt x="133845" y="5295"/>
                    </a:lnTo>
                    <a:lnTo>
                      <a:pt x="120091" y="3098"/>
                    </a:lnTo>
                    <a:lnTo>
                      <a:pt x="106222" y="1371"/>
                    </a:lnTo>
                    <a:lnTo>
                      <a:pt x="161023" y="11125"/>
                    </a:lnTo>
                    <a:close/>
                  </a:path>
                </a:pathLst>
              </a:custGeom>
              <a:solidFill>
                <a:srgbClr val="A81C19"/>
              </a:solidFill>
            </p:spPr>
            <p:txBody>
              <a:bodyPr wrap="square" lIns="0" tIns="0" rIns="0" bIns="0" rtlCol="0"/>
              <a:lstStyle/>
              <a:p>
                <a:endParaRPr dirty="0"/>
              </a:p>
            </p:txBody>
          </p:sp>
          <p:sp>
            <p:nvSpPr>
              <p:cNvPr id="135" name="object 18">
                <a:extLst>
                  <a:ext uri="{FF2B5EF4-FFF2-40B4-BE49-F238E27FC236}">
                    <a16:creationId xmlns:a16="http://schemas.microsoft.com/office/drawing/2014/main" id="{08A26DDA-BEF2-9CEF-A989-B925C0395D64}"/>
                  </a:ext>
                </a:extLst>
              </p:cNvPr>
              <p:cNvSpPr/>
              <p:nvPr/>
            </p:nvSpPr>
            <p:spPr>
              <a:xfrm>
                <a:off x="4259148" y="915504"/>
                <a:ext cx="2254885" cy="753745"/>
              </a:xfrm>
              <a:custGeom>
                <a:avLst/>
                <a:gdLst/>
                <a:ahLst/>
                <a:cxnLst/>
                <a:rect l="l" t="t" r="r" b="b"/>
                <a:pathLst>
                  <a:path w="2254884" h="753744">
                    <a:moveTo>
                      <a:pt x="447878" y="315925"/>
                    </a:moveTo>
                    <a:lnTo>
                      <a:pt x="447484" y="312610"/>
                    </a:lnTo>
                    <a:lnTo>
                      <a:pt x="442899" y="308025"/>
                    </a:lnTo>
                    <a:lnTo>
                      <a:pt x="439585" y="307632"/>
                    </a:lnTo>
                    <a:lnTo>
                      <a:pt x="23596" y="723620"/>
                    </a:lnTo>
                    <a:lnTo>
                      <a:pt x="23406" y="723417"/>
                    </a:lnTo>
                    <a:lnTo>
                      <a:pt x="6756" y="723417"/>
                    </a:lnTo>
                    <a:lnTo>
                      <a:pt x="0" y="730173"/>
                    </a:lnTo>
                    <a:lnTo>
                      <a:pt x="0" y="746810"/>
                    </a:lnTo>
                    <a:lnTo>
                      <a:pt x="6756" y="753567"/>
                    </a:lnTo>
                    <a:lnTo>
                      <a:pt x="23406" y="753567"/>
                    </a:lnTo>
                    <a:lnTo>
                      <a:pt x="30149" y="746810"/>
                    </a:lnTo>
                    <a:lnTo>
                      <a:pt x="30149" y="738492"/>
                    </a:lnTo>
                    <a:lnTo>
                      <a:pt x="30149" y="733653"/>
                    </a:lnTo>
                    <a:lnTo>
                      <a:pt x="447878" y="315925"/>
                    </a:lnTo>
                    <a:close/>
                  </a:path>
                  <a:path w="2254884" h="753744">
                    <a:moveTo>
                      <a:pt x="2254402" y="0"/>
                    </a:moveTo>
                    <a:lnTo>
                      <a:pt x="2242921" y="0"/>
                    </a:lnTo>
                    <a:lnTo>
                      <a:pt x="2246642" y="63"/>
                    </a:lnTo>
                    <a:lnTo>
                      <a:pt x="2250351" y="177"/>
                    </a:lnTo>
                    <a:lnTo>
                      <a:pt x="2254097" y="355"/>
                    </a:lnTo>
                    <a:lnTo>
                      <a:pt x="2254402" y="355"/>
                    </a:lnTo>
                    <a:lnTo>
                      <a:pt x="2254402" y="0"/>
                    </a:lnTo>
                    <a:close/>
                  </a:path>
                </a:pathLst>
              </a:custGeom>
              <a:solidFill>
                <a:srgbClr val="404042"/>
              </a:solidFill>
            </p:spPr>
            <p:txBody>
              <a:bodyPr wrap="square" lIns="0" tIns="0" rIns="0" bIns="0" rtlCol="0"/>
              <a:lstStyle/>
              <a:p>
                <a:endParaRPr dirty="0"/>
              </a:p>
            </p:txBody>
          </p:sp>
        </p:grpSp>
      </p:grpSp>
      <p:grpSp>
        <p:nvGrpSpPr>
          <p:cNvPr id="140" name="object 11">
            <a:extLst>
              <a:ext uri="{FF2B5EF4-FFF2-40B4-BE49-F238E27FC236}">
                <a16:creationId xmlns:a16="http://schemas.microsoft.com/office/drawing/2014/main" id="{F6882A42-8133-39EE-D143-4186FD7955BF}"/>
              </a:ext>
            </a:extLst>
          </p:cNvPr>
          <p:cNvGrpSpPr/>
          <p:nvPr/>
        </p:nvGrpSpPr>
        <p:grpSpPr>
          <a:xfrm>
            <a:off x="1840431" y="2643226"/>
            <a:ext cx="2787256" cy="895750"/>
            <a:chOff x="1037694" y="903706"/>
            <a:chExt cx="2543810" cy="765810"/>
          </a:xfrm>
        </p:grpSpPr>
        <p:sp>
          <p:nvSpPr>
            <p:cNvPr id="141" name="object 12">
              <a:extLst>
                <a:ext uri="{FF2B5EF4-FFF2-40B4-BE49-F238E27FC236}">
                  <a16:creationId xmlns:a16="http://schemas.microsoft.com/office/drawing/2014/main" id="{FDB86135-1A45-B908-2B6D-27E4E4C59C39}"/>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42" name="object 13">
              <a:extLst>
                <a:ext uri="{FF2B5EF4-FFF2-40B4-BE49-F238E27FC236}">
                  <a16:creationId xmlns:a16="http://schemas.microsoft.com/office/drawing/2014/main" id="{51AB7338-3F5C-2129-7A49-608702621C2E}"/>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43" name="object 14">
              <a:extLst>
                <a:ext uri="{FF2B5EF4-FFF2-40B4-BE49-F238E27FC236}">
                  <a16:creationId xmlns:a16="http://schemas.microsoft.com/office/drawing/2014/main" id="{8CE0AB98-ECFA-3E62-BCAD-0DA49D4ED24E}"/>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grpSp>
        <p:nvGrpSpPr>
          <p:cNvPr id="144" name="object 11">
            <a:extLst>
              <a:ext uri="{FF2B5EF4-FFF2-40B4-BE49-F238E27FC236}">
                <a16:creationId xmlns:a16="http://schemas.microsoft.com/office/drawing/2014/main" id="{E584E000-B3A2-CE27-BE6F-23B3C7246564}"/>
              </a:ext>
            </a:extLst>
          </p:cNvPr>
          <p:cNvGrpSpPr/>
          <p:nvPr/>
        </p:nvGrpSpPr>
        <p:grpSpPr>
          <a:xfrm>
            <a:off x="1695485" y="4630944"/>
            <a:ext cx="2914877" cy="805633"/>
            <a:chOff x="1037694" y="903706"/>
            <a:chExt cx="2543810" cy="765810"/>
          </a:xfrm>
        </p:grpSpPr>
        <p:sp>
          <p:nvSpPr>
            <p:cNvPr id="145" name="object 12">
              <a:extLst>
                <a:ext uri="{FF2B5EF4-FFF2-40B4-BE49-F238E27FC236}">
                  <a16:creationId xmlns:a16="http://schemas.microsoft.com/office/drawing/2014/main" id="{C1581A18-4499-7FBD-7D0C-587F27F1BB27}"/>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46" name="object 13">
              <a:extLst>
                <a:ext uri="{FF2B5EF4-FFF2-40B4-BE49-F238E27FC236}">
                  <a16:creationId xmlns:a16="http://schemas.microsoft.com/office/drawing/2014/main" id="{609D15E6-44EF-EB7B-B151-595484F1979D}"/>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47" name="object 14">
              <a:extLst>
                <a:ext uri="{FF2B5EF4-FFF2-40B4-BE49-F238E27FC236}">
                  <a16:creationId xmlns:a16="http://schemas.microsoft.com/office/drawing/2014/main" id="{280CDAE3-026D-8AE7-7B6B-852CF00658D7}"/>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spTree>
    <p:extLst>
      <p:ext uri="{BB962C8B-B14F-4D97-AF65-F5344CB8AC3E}">
        <p14:creationId xmlns:p14="http://schemas.microsoft.com/office/powerpoint/2010/main" val="32220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BAC81-01FE-84CF-E03F-2678303C3841}"/>
            </a:ext>
          </a:extLst>
        </p:cNvPr>
        <p:cNvGrpSpPr/>
        <p:nvPr/>
      </p:nvGrpSpPr>
      <p:grpSpPr>
        <a:xfrm>
          <a:off x="0" y="0"/>
          <a:ext cx="0" cy="0"/>
          <a:chOff x="0" y="0"/>
          <a:chExt cx="0" cy="0"/>
        </a:xfrm>
      </p:grpSpPr>
      <p:pic>
        <p:nvPicPr>
          <p:cNvPr id="12" name="Picture 3">
            <a:extLst>
              <a:ext uri="{FF2B5EF4-FFF2-40B4-BE49-F238E27FC236}">
                <a16:creationId xmlns:a16="http://schemas.microsoft.com/office/drawing/2014/main" id="{AAE8BB8F-435B-91B2-3125-74E7800595CD}"/>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grpSp>
        <p:nvGrpSpPr>
          <p:cNvPr id="2" name="Group 1">
            <a:extLst>
              <a:ext uri="{FF2B5EF4-FFF2-40B4-BE49-F238E27FC236}">
                <a16:creationId xmlns:a16="http://schemas.microsoft.com/office/drawing/2014/main" id="{FCA8B8BA-8B3B-8EF2-B553-49168559679F}"/>
              </a:ext>
            </a:extLst>
          </p:cNvPr>
          <p:cNvGrpSpPr/>
          <p:nvPr/>
        </p:nvGrpSpPr>
        <p:grpSpPr>
          <a:xfrm>
            <a:off x="2249719" y="2290805"/>
            <a:ext cx="7613628" cy="3225801"/>
            <a:chOff x="3238151" y="2368550"/>
            <a:chExt cx="7613628" cy="3225801"/>
          </a:xfrm>
        </p:grpSpPr>
        <p:sp>
          <p:nvSpPr>
            <p:cNvPr id="57" name="Google Shape;149;p7">
              <a:extLst>
                <a:ext uri="{FF2B5EF4-FFF2-40B4-BE49-F238E27FC236}">
                  <a16:creationId xmlns:a16="http://schemas.microsoft.com/office/drawing/2014/main" id="{1C0EB72B-ACAF-0447-F1D2-DA09E6F3B534}"/>
                </a:ext>
              </a:extLst>
            </p:cNvPr>
            <p:cNvSpPr/>
            <p:nvPr/>
          </p:nvSpPr>
          <p:spPr>
            <a:xfrm>
              <a:off x="3238151"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59" name="Google Shape;151;p7">
              <a:extLst>
                <a:ext uri="{FF2B5EF4-FFF2-40B4-BE49-F238E27FC236}">
                  <a16:creationId xmlns:a16="http://schemas.microsoft.com/office/drawing/2014/main" id="{FAFDA406-65EB-0561-99FF-70C93703CD39}"/>
                </a:ext>
              </a:extLst>
            </p:cNvPr>
            <p:cNvSpPr txBox="1"/>
            <p:nvPr/>
          </p:nvSpPr>
          <p:spPr>
            <a:xfrm>
              <a:off x="3423857" y="4672340"/>
              <a:ext cx="1365116" cy="444973"/>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Designed Saudi Arabia’s first public Digital Forensics Lab for organizations, adhering to ISO 17025 standards.</a:t>
              </a:r>
              <a:endParaRPr lang="en-US" sz="800" dirty="0"/>
            </a:p>
          </p:txBody>
        </p:sp>
        <p:sp>
          <p:nvSpPr>
            <p:cNvPr id="60" name="Google Shape;152;p7">
              <a:extLst>
                <a:ext uri="{FF2B5EF4-FFF2-40B4-BE49-F238E27FC236}">
                  <a16:creationId xmlns:a16="http://schemas.microsoft.com/office/drawing/2014/main" id="{FDE7D369-2844-7AE1-99C9-2B31AA26CAAB}"/>
                </a:ext>
              </a:extLst>
            </p:cNvPr>
            <p:cNvSpPr txBox="1"/>
            <p:nvPr/>
          </p:nvSpPr>
          <p:spPr>
            <a:xfrm>
              <a:off x="3596477" y="3228534"/>
              <a:ext cx="951378" cy="660417"/>
            </a:xfrm>
            <a:prstGeom prst="rect">
              <a:avLst/>
            </a:prstGeom>
            <a:noFill/>
            <a:ln>
              <a:noFill/>
            </a:ln>
          </p:spPr>
          <p:txBody>
            <a:bodyPr spcFirstLastPara="1" wrap="square" lIns="0" tIns="13950" rIns="0" bIns="0" anchor="t" anchorCtr="0">
              <a:spAutoFit/>
            </a:bodyPr>
            <a:lstStyle/>
            <a:p>
              <a:pPr marL="12700" lvl="0" algn="ctr"/>
              <a:r>
                <a:rPr lang="en-US" sz="1050" b="1" dirty="0">
                  <a:solidFill>
                    <a:schemeClr val="lt1"/>
                  </a:solidFill>
                  <a:latin typeface="Inter"/>
                  <a:ea typeface="Inter"/>
                  <a:cs typeface="Inter"/>
                  <a:sym typeface="Inter"/>
                </a:rPr>
                <a:t>Integration of IoT devices for real-time data collection.</a:t>
              </a:r>
            </a:p>
          </p:txBody>
        </p:sp>
        <p:cxnSp>
          <p:nvCxnSpPr>
            <p:cNvPr id="61" name="Google Shape;153;p7">
              <a:extLst>
                <a:ext uri="{FF2B5EF4-FFF2-40B4-BE49-F238E27FC236}">
                  <a16:creationId xmlns:a16="http://schemas.microsoft.com/office/drawing/2014/main" id="{738828AE-3BD2-4E58-4AE3-6B7EE03AD566}"/>
                </a:ext>
              </a:extLst>
            </p:cNvPr>
            <p:cNvCxnSpPr/>
            <p:nvPr/>
          </p:nvCxnSpPr>
          <p:spPr>
            <a:xfrm rot="10800000">
              <a:off x="3877984" y="4079295"/>
              <a:ext cx="456861" cy="0"/>
            </a:xfrm>
            <a:prstGeom prst="straightConnector1">
              <a:avLst/>
            </a:prstGeom>
            <a:noFill/>
            <a:ln w="9525" cap="flat" cmpd="sng">
              <a:solidFill>
                <a:schemeClr val="lt2"/>
              </a:solidFill>
              <a:prstDash val="solid"/>
              <a:miter lim="800000"/>
              <a:headEnd type="none" w="sm" len="sm"/>
              <a:tailEnd type="none" w="sm" len="sm"/>
            </a:ln>
          </p:spPr>
        </p:cxnSp>
        <p:sp>
          <p:nvSpPr>
            <p:cNvPr id="62" name="Google Shape;154;p7">
              <a:extLst>
                <a:ext uri="{FF2B5EF4-FFF2-40B4-BE49-F238E27FC236}">
                  <a16:creationId xmlns:a16="http://schemas.microsoft.com/office/drawing/2014/main" id="{DA7D56AA-8D4B-164E-4347-6A3358C3CDBB}"/>
                </a:ext>
              </a:extLst>
            </p:cNvPr>
            <p:cNvSpPr/>
            <p:nvPr/>
          </p:nvSpPr>
          <p:spPr>
            <a:xfrm>
              <a:off x="5206114"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64" name="Google Shape;156;p7">
              <a:extLst>
                <a:ext uri="{FF2B5EF4-FFF2-40B4-BE49-F238E27FC236}">
                  <a16:creationId xmlns:a16="http://schemas.microsoft.com/office/drawing/2014/main" id="{C355EBE2-9E44-4D98-A94C-DE93E90D99B1}"/>
                </a:ext>
              </a:extLst>
            </p:cNvPr>
            <p:cNvSpPr txBox="1"/>
            <p:nvPr/>
          </p:nvSpPr>
          <p:spPr>
            <a:xfrm>
              <a:off x="5598689" y="3224069"/>
              <a:ext cx="951378" cy="822000"/>
            </a:xfrm>
            <a:prstGeom prst="rect">
              <a:avLst/>
            </a:prstGeom>
            <a:noFill/>
            <a:ln>
              <a:noFill/>
            </a:ln>
          </p:spPr>
          <p:txBody>
            <a:bodyPr spcFirstLastPara="1" wrap="square" lIns="0" tIns="13950" rIns="0" bIns="0" anchor="t" anchorCtr="0">
              <a:spAutoFit/>
            </a:bodyPr>
            <a:lstStyle/>
            <a:p>
              <a:pPr marL="12700" algn="ctr"/>
              <a:r>
                <a:rPr lang="en-US" sz="1050" dirty="0">
                  <a:solidFill>
                    <a:schemeClr val="bg1"/>
                  </a:solidFill>
                </a:rPr>
                <a:t>Data analytics for improved city planning and resource management.</a:t>
              </a:r>
            </a:p>
          </p:txBody>
        </p:sp>
        <p:sp>
          <p:nvSpPr>
            <p:cNvPr id="65" name="Google Shape;157;p7">
              <a:extLst>
                <a:ext uri="{FF2B5EF4-FFF2-40B4-BE49-F238E27FC236}">
                  <a16:creationId xmlns:a16="http://schemas.microsoft.com/office/drawing/2014/main" id="{AE619DCF-750A-65CC-EA10-CBA3060DE758}"/>
                </a:ext>
              </a:extLst>
            </p:cNvPr>
            <p:cNvSpPr txBox="1"/>
            <p:nvPr/>
          </p:nvSpPr>
          <p:spPr>
            <a:xfrm>
              <a:off x="5391820" y="4657752"/>
              <a:ext cx="1365116" cy="229530"/>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bg1"/>
                  </a:solidFill>
                </a:rPr>
                <a:t>Proactive Defense. Rapid Response. Resilient Recovery.</a:t>
              </a:r>
              <a:endParaRPr lang="en-US" sz="800" dirty="0">
                <a:solidFill>
                  <a:schemeClr val="bg1"/>
                </a:solidFill>
              </a:endParaRPr>
            </a:p>
          </p:txBody>
        </p:sp>
        <p:cxnSp>
          <p:nvCxnSpPr>
            <p:cNvPr id="66" name="Google Shape;158;p7">
              <a:extLst>
                <a:ext uri="{FF2B5EF4-FFF2-40B4-BE49-F238E27FC236}">
                  <a16:creationId xmlns:a16="http://schemas.microsoft.com/office/drawing/2014/main" id="{81C1E3FC-34FA-88D2-3511-1DB58B6C6356}"/>
                </a:ext>
              </a:extLst>
            </p:cNvPr>
            <p:cNvCxnSpPr/>
            <p:nvPr/>
          </p:nvCxnSpPr>
          <p:spPr>
            <a:xfrm rot="10800000">
              <a:off x="5900328" y="4109775"/>
              <a:ext cx="456861" cy="0"/>
            </a:xfrm>
            <a:prstGeom prst="straightConnector1">
              <a:avLst/>
            </a:prstGeom>
            <a:noFill/>
            <a:ln w="9525" cap="flat" cmpd="sng">
              <a:solidFill>
                <a:schemeClr val="lt2"/>
              </a:solidFill>
              <a:prstDash val="solid"/>
              <a:miter lim="800000"/>
              <a:headEnd type="none" w="sm" len="sm"/>
              <a:tailEnd type="none" w="sm" len="sm"/>
            </a:ln>
          </p:spPr>
        </p:cxnSp>
        <p:sp>
          <p:nvSpPr>
            <p:cNvPr id="67" name="Google Shape;159;p7">
              <a:extLst>
                <a:ext uri="{FF2B5EF4-FFF2-40B4-BE49-F238E27FC236}">
                  <a16:creationId xmlns:a16="http://schemas.microsoft.com/office/drawing/2014/main" id="{46E526A8-8642-3E7F-1678-743BB17EB29D}"/>
                </a:ext>
              </a:extLst>
            </p:cNvPr>
            <p:cNvSpPr/>
            <p:nvPr/>
          </p:nvSpPr>
          <p:spPr>
            <a:xfrm>
              <a:off x="7174077"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69" name="Google Shape;161;p7">
              <a:extLst>
                <a:ext uri="{FF2B5EF4-FFF2-40B4-BE49-F238E27FC236}">
                  <a16:creationId xmlns:a16="http://schemas.microsoft.com/office/drawing/2014/main" id="{4B539009-D063-C765-0A69-69FE32657792}"/>
                </a:ext>
              </a:extLst>
            </p:cNvPr>
            <p:cNvSpPr txBox="1"/>
            <p:nvPr/>
          </p:nvSpPr>
          <p:spPr>
            <a:xfrm>
              <a:off x="7359783" y="4538200"/>
              <a:ext cx="1365116" cy="383418"/>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800" dirty="0">
                  <a:solidFill>
                    <a:schemeClr val="bg1"/>
                  </a:solidFill>
                </a:rPr>
                <a:t>Investigate system, network, and application logs to trace attacker activity.</a:t>
              </a:r>
              <a:endParaRPr dirty="0">
                <a:solidFill>
                  <a:schemeClr val="bg1"/>
                </a:solidFill>
              </a:endParaRPr>
            </a:p>
          </p:txBody>
        </p:sp>
        <p:sp>
          <p:nvSpPr>
            <p:cNvPr id="70" name="Google Shape;162;p7">
              <a:extLst>
                <a:ext uri="{FF2B5EF4-FFF2-40B4-BE49-F238E27FC236}">
                  <a16:creationId xmlns:a16="http://schemas.microsoft.com/office/drawing/2014/main" id="{DE54081E-D92E-F3EE-3101-9DFF17617910}"/>
                </a:ext>
              </a:extLst>
            </p:cNvPr>
            <p:cNvSpPr txBox="1"/>
            <p:nvPr/>
          </p:nvSpPr>
          <p:spPr>
            <a:xfrm>
              <a:off x="7459862" y="3216769"/>
              <a:ext cx="1187353" cy="822000"/>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1050" b="1" dirty="0">
                  <a:solidFill>
                    <a:schemeClr val="lt1"/>
                  </a:solidFill>
                  <a:latin typeface="Inter"/>
                  <a:ea typeface="Inter"/>
                  <a:cs typeface="Inter"/>
                  <a:sym typeface="Inter"/>
                </a:rPr>
                <a:t>Enhanced cybersecurity measures for protecting connected systems.</a:t>
              </a:r>
            </a:p>
          </p:txBody>
        </p:sp>
        <p:cxnSp>
          <p:nvCxnSpPr>
            <p:cNvPr id="71" name="Google Shape;163;p7">
              <a:extLst>
                <a:ext uri="{FF2B5EF4-FFF2-40B4-BE49-F238E27FC236}">
                  <a16:creationId xmlns:a16="http://schemas.microsoft.com/office/drawing/2014/main" id="{AF9B7AB7-7754-136B-8C5A-99381CC9D5A9}"/>
                </a:ext>
              </a:extLst>
            </p:cNvPr>
            <p:cNvCxnSpPr/>
            <p:nvPr/>
          </p:nvCxnSpPr>
          <p:spPr>
            <a:xfrm rot="10800000">
              <a:off x="7813911" y="4160894"/>
              <a:ext cx="456861" cy="0"/>
            </a:xfrm>
            <a:prstGeom prst="straightConnector1">
              <a:avLst/>
            </a:prstGeom>
            <a:noFill/>
            <a:ln w="9525" cap="flat" cmpd="sng">
              <a:solidFill>
                <a:schemeClr val="lt2"/>
              </a:solidFill>
              <a:prstDash val="solid"/>
              <a:miter lim="800000"/>
              <a:headEnd type="none" w="sm" len="sm"/>
              <a:tailEnd type="none" w="sm" len="sm"/>
            </a:ln>
          </p:spPr>
        </p:cxnSp>
        <p:sp>
          <p:nvSpPr>
            <p:cNvPr id="77" name="Google Shape;169;p7">
              <a:extLst>
                <a:ext uri="{FF2B5EF4-FFF2-40B4-BE49-F238E27FC236}">
                  <a16:creationId xmlns:a16="http://schemas.microsoft.com/office/drawing/2014/main" id="{C182233C-A053-1047-6FC2-0EFA3C8EEED8}"/>
                </a:ext>
              </a:extLst>
            </p:cNvPr>
            <p:cNvSpPr/>
            <p:nvPr/>
          </p:nvSpPr>
          <p:spPr>
            <a:xfrm>
              <a:off x="9115251"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79" name="Google Shape;171;p7">
              <a:extLst>
                <a:ext uri="{FF2B5EF4-FFF2-40B4-BE49-F238E27FC236}">
                  <a16:creationId xmlns:a16="http://schemas.microsoft.com/office/drawing/2014/main" id="{3A8EF653-931C-A3E2-7590-B2189AC1CBA3}"/>
                </a:ext>
              </a:extLst>
            </p:cNvPr>
            <p:cNvSpPr txBox="1"/>
            <p:nvPr/>
          </p:nvSpPr>
          <p:spPr>
            <a:xfrm>
              <a:off x="9300957" y="4538200"/>
              <a:ext cx="1365116" cy="337252"/>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Examine malicious code to understand behavior, origin, and potential impact.</a:t>
              </a:r>
              <a:endParaRPr dirty="0"/>
            </a:p>
          </p:txBody>
        </p:sp>
        <p:sp>
          <p:nvSpPr>
            <p:cNvPr id="80" name="Google Shape;172;p7">
              <a:extLst>
                <a:ext uri="{FF2B5EF4-FFF2-40B4-BE49-F238E27FC236}">
                  <a16:creationId xmlns:a16="http://schemas.microsoft.com/office/drawing/2014/main" id="{B82781A6-17A8-D328-987B-7EBAB3780EF6}"/>
                </a:ext>
              </a:extLst>
            </p:cNvPr>
            <p:cNvSpPr txBox="1"/>
            <p:nvPr/>
          </p:nvSpPr>
          <p:spPr>
            <a:xfrm>
              <a:off x="9364978" y="3228873"/>
              <a:ext cx="1187353" cy="498834"/>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1050" b="1" dirty="0">
                  <a:solidFill>
                    <a:schemeClr val="lt1"/>
                  </a:solidFill>
                  <a:latin typeface="Inter"/>
                  <a:ea typeface="Inter"/>
                  <a:cs typeface="Inter"/>
                  <a:sym typeface="Inter"/>
                </a:rPr>
                <a:t>Smart infrastructure solutions to enhance urban living.</a:t>
              </a:r>
            </a:p>
          </p:txBody>
        </p:sp>
        <p:cxnSp>
          <p:nvCxnSpPr>
            <p:cNvPr id="81" name="Google Shape;173;p7">
              <a:extLst>
                <a:ext uri="{FF2B5EF4-FFF2-40B4-BE49-F238E27FC236}">
                  <a16:creationId xmlns:a16="http://schemas.microsoft.com/office/drawing/2014/main" id="{37981F26-ABA8-B381-EFAB-1517EE8E4120}"/>
                </a:ext>
              </a:extLst>
            </p:cNvPr>
            <p:cNvCxnSpPr/>
            <p:nvPr/>
          </p:nvCxnSpPr>
          <p:spPr>
            <a:xfrm rot="10800000">
              <a:off x="9765822" y="3924674"/>
              <a:ext cx="456861" cy="0"/>
            </a:xfrm>
            <a:prstGeom prst="straightConnector1">
              <a:avLst/>
            </a:prstGeom>
            <a:noFill/>
            <a:ln w="9525" cap="flat" cmpd="sng">
              <a:solidFill>
                <a:schemeClr val="lt2"/>
              </a:solidFill>
              <a:prstDash val="solid"/>
              <a:miter lim="800000"/>
              <a:headEnd type="none" w="sm" len="sm"/>
              <a:tailEnd type="none" w="sm" len="sm"/>
            </a:ln>
          </p:spPr>
        </p:cxnSp>
        <p:grpSp>
          <p:nvGrpSpPr>
            <p:cNvPr id="82" name="Google Shape;174;p7">
              <a:extLst>
                <a:ext uri="{FF2B5EF4-FFF2-40B4-BE49-F238E27FC236}">
                  <a16:creationId xmlns:a16="http://schemas.microsoft.com/office/drawing/2014/main" id="{24B0D325-C819-75F4-B3F8-C5E189CB78C2}"/>
                </a:ext>
              </a:extLst>
            </p:cNvPr>
            <p:cNvGrpSpPr/>
            <p:nvPr/>
          </p:nvGrpSpPr>
          <p:grpSpPr>
            <a:xfrm>
              <a:off x="4002655" y="2368550"/>
              <a:ext cx="208595" cy="730401"/>
              <a:chOff x="5623966" y="2545345"/>
              <a:chExt cx="208595" cy="730401"/>
            </a:xfrm>
          </p:grpSpPr>
          <p:cxnSp>
            <p:nvCxnSpPr>
              <p:cNvPr id="115" name="Google Shape;175;p7">
                <a:extLst>
                  <a:ext uri="{FF2B5EF4-FFF2-40B4-BE49-F238E27FC236}">
                    <a16:creationId xmlns:a16="http://schemas.microsoft.com/office/drawing/2014/main" id="{7FA43D6A-58B8-E999-08AE-35FFEF71A0C9}"/>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16" name="Google Shape;176;p7">
                <a:extLst>
                  <a:ext uri="{FF2B5EF4-FFF2-40B4-BE49-F238E27FC236}">
                    <a16:creationId xmlns:a16="http://schemas.microsoft.com/office/drawing/2014/main" id="{EA956399-2FC8-969B-DE62-ACEEA0131773}"/>
                  </a:ext>
                </a:extLst>
              </p:cNvPr>
              <p:cNvGrpSpPr/>
              <p:nvPr/>
            </p:nvGrpSpPr>
            <p:grpSpPr>
              <a:xfrm>
                <a:off x="5623966" y="3067152"/>
                <a:ext cx="208595" cy="208594"/>
                <a:chOff x="3502218" y="4283237"/>
                <a:chExt cx="345882" cy="345882"/>
              </a:xfrm>
            </p:grpSpPr>
            <p:sp>
              <p:nvSpPr>
                <p:cNvPr id="117" name="Google Shape;177;p7">
                  <a:extLst>
                    <a:ext uri="{FF2B5EF4-FFF2-40B4-BE49-F238E27FC236}">
                      <a16:creationId xmlns:a16="http://schemas.microsoft.com/office/drawing/2014/main" id="{FF2F2347-83BA-5FD3-50BD-552E783E098E}"/>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8" name="Google Shape;178;p7">
                  <a:extLst>
                    <a:ext uri="{FF2B5EF4-FFF2-40B4-BE49-F238E27FC236}">
                      <a16:creationId xmlns:a16="http://schemas.microsoft.com/office/drawing/2014/main" id="{6F1F0B3E-D19D-2C95-0E5B-2426E32606D0}"/>
                    </a:ext>
                  </a:extLst>
                </p:cNvPr>
                <p:cNvSpPr/>
                <p:nvPr/>
              </p:nvSpPr>
              <p:spPr>
                <a:xfrm>
                  <a:off x="3580755" y="4361772"/>
                  <a:ext cx="188810"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9" name="Google Shape;179;p7">
                  <a:extLst>
                    <a:ext uri="{FF2B5EF4-FFF2-40B4-BE49-F238E27FC236}">
                      <a16:creationId xmlns:a16="http://schemas.microsoft.com/office/drawing/2014/main" id="{E00E3083-ECCA-AEBD-2BA7-462B0AC545E8}"/>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0" name="Google Shape;180;p7">
                  <a:extLst>
                    <a:ext uri="{FF2B5EF4-FFF2-40B4-BE49-F238E27FC236}">
                      <a16:creationId xmlns:a16="http://schemas.microsoft.com/office/drawing/2014/main" id="{84AF6DB2-ADB5-5D88-B156-F2F47F1FEE72}"/>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1" name="Google Shape;181;p7">
                  <a:extLst>
                    <a:ext uri="{FF2B5EF4-FFF2-40B4-BE49-F238E27FC236}">
                      <a16:creationId xmlns:a16="http://schemas.microsoft.com/office/drawing/2014/main" id="{7EA7C1CD-3559-292F-D305-972EFC804E59}"/>
                    </a:ext>
                  </a:extLst>
                </p:cNvPr>
                <p:cNvSpPr/>
                <p:nvPr/>
              </p:nvSpPr>
              <p:spPr>
                <a:xfrm>
                  <a:off x="3526905" y="4307944"/>
                  <a:ext cx="296511"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3" name="Google Shape;182;p7">
              <a:extLst>
                <a:ext uri="{FF2B5EF4-FFF2-40B4-BE49-F238E27FC236}">
                  <a16:creationId xmlns:a16="http://schemas.microsoft.com/office/drawing/2014/main" id="{A940F73B-0590-C6B3-8F81-74E26CA1CF8C}"/>
                </a:ext>
              </a:extLst>
            </p:cNvPr>
            <p:cNvGrpSpPr/>
            <p:nvPr/>
          </p:nvGrpSpPr>
          <p:grpSpPr>
            <a:xfrm>
              <a:off x="5971155" y="2368550"/>
              <a:ext cx="208595" cy="730414"/>
              <a:chOff x="5623966" y="2545345"/>
              <a:chExt cx="208595" cy="730414"/>
            </a:xfrm>
          </p:grpSpPr>
          <p:cxnSp>
            <p:nvCxnSpPr>
              <p:cNvPr id="108" name="Google Shape;183;p7">
                <a:extLst>
                  <a:ext uri="{FF2B5EF4-FFF2-40B4-BE49-F238E27FC236}">
                    <a16:creationId xmlns:a16="http://schemas.microsoft.com/office/drawing/2014/main" id="{5552CD87-0C8F-1E97-5E3F-9E8A3F19138A}"/>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9" name="Google Shape;184;p7">
                <a:extLst>
                  <a:ext uri="{FF2B5EF4-FFF2-40B4-BE49-F238E27FC236}">
                    <a16:creationId xmlns:a16="http://schemas.microsoft.com/office/drawing/2014/main" id="{E50BEB09-781F-63A9-066F-04EB79B4E8F6}"/>
                  </a:ext>
                </a:extLst>
              </p:cNvPr>
              <p:cNvGrpSpPr/>
              <p:nvPr/>
            </p:nvGrpSpPr>
            <p:grpSpPr>
              <a:xfrm>
                <a:off x="5623966" y="3067164"/>
                <a:ext cx="208595" cy="208595"/>
                <a:chOff x="3502218" y="4283237"/>
                <a:chExt cx="345882" cy="345882"/>
              </a:xfrm>
            </p:grpSpPr>
            <p:sp>
              <p:nvSpPr>
                <p:cNvPr id="110" name="Google Shape;185;p7">
                  <a:extLst>
                    <a:ext uri="{FF2B5EF4-FFF2-40B4-BE49-F238E27FC236}">
                      <a16:creationId xmlns:a16="http://schemas.microsoft.com/office/drawing/2014/main" id="{DA45CFC2-8E7A-4E2F-1381-DCD674EF7028}"/>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1" name="Google Shape;186;p7">
                  <a:extLst>
                    <a:ext uri="{FF2B5EF4-FFF2-40B4-BE49-F238E27FC236}">
                      <a16:creationId xmlns:a16="http://schemas.microsoft.com/office/drawing/2014/main" id="{8EF9873A-C09F-9FD8-11C6-9ADC5AFD64FA}"/>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2" name="Google Shape;187;p7">
                  <a:extLst>
                    <a:ext uri="{FF2B5EF4-FFF2-40B4-BE49-F238E27FC236}">
                      <a16:creationId xmlns:a16="http://schemas.microsoft.com/office/drawing/2014/main" id="{6AAA392A-6559-AEE6-5E4B-2D12BE871160}"/>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3" name="Google Shape;188;p7">
                  <a:extLst>
                    <a:ext uri="{FF2B5EF4-FFF2-40B4-BE49-F238E27FC236}">
                      <a16:creationId xmlns:a16="http://schemas.microsoft.com/office/drawing/2014/main" id="{6CEE9765-AF5E-D315-D216-236B0E082CE2}"/>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4" name="Google Shape;189;p7">
                  <a:extLst>
                    <a:ext uri="{FF2B5EF4-FFF2-40B4-BE49-F238E27FC236}">
                      <a16:creationId xmlns:a16="http://schemas.microsoft.com/office/drawing/2014/main" id="{1517E8C5-4668-3960-08DF-3F55F93C39CE}"/>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4" name="Google Shape;190;p7">
              <a:extLst>
                <a:ext uri="{FF2B5EF4-FFF2-40B4-BE49-F238E27FC236}">
                  <a16:creationId xmlns:a16="http://schemas.microsoft.com/office/drawing/2014/main" id="{1EF7CEF0-C556-9657-0272-483D00351548}"/>
                </a:ext>
              </a:extLst>
            </p:cNvPr>
            <p:cNvGrpSpPr/>
            <p:nvPr/>
          </p:nvGrpSpPr>
          <p:grpSpPr>
            <a:xfrm>
              <a:off x="7939655" y="2368550"/>
              <a:ext cx="208595" cy="730414"/>
              <a:chOff x="5623966" y="2545345"/>
              <a:chExt cx="208595" cy="730414"/>
            </a:xfrm>
          </p:grpSpPr>
          <p:cxnSp>
            <p:nvCxnSpPr>
              <p:cNvPr id="101" name="Google Shape;191;p7">
                <a:extLst>
                  <a:ext uri="{FF2B5EF4-FFF2-40B4-BE49-F238E27FC236}">
                    <a16:creationId xmlns:a16="http://schemas.microsoft.com/office/drawing/2014/main" id="{1B0ED087-59FA-BE57-1DD7-83DC7D019AE5}"/>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2" name="Google Shape;192;p7">
                <a:extLst>
                  <a:ext uri="{FF2B5EF4-FFF2-40B4-BE49-F238E27FC236}">
                    <a16:creationId xmlns:a16="http://schemas.microsoft.com/office/drawing/2014/main" id="{38D96220-5421-73D4-2B0D-78F765AECC93}"/>
                  </a:ext>
                </a:extLst>
              </p:cNvPr>
              <p:cNvGrpSpPr/>
              <p:nvPr/>
            </p:nvGrpSpPr>
            <p:grpSpPr>
              <a:xfrm>
                <a:off x="5623966" y="3067164"/>
                <a:ext cx="208595" cy="208595"/>
                <a:chOff x="3502218" y="4283237"/>
                <a:chExt cx="345882" cy="345882"/>
              </a:xfrm>
            </p:grpSpPr>
            <p:sp>
              <p:nvSpPr>
                <p:cNvPr id="103" name="Google Shape;193;p7">
                  <a:extLst>
                    <a:ext uri="{FF2B5EF4-FFF2-40B4-BE49-F238E27FC236}">
                      <a16:creationId xmlns:a16="http://schemas.microsoft.com/office/drawing/2014/main" id="{BF29B681-E0C2-D58D-B4FA-B38DBBF65767}"/>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4" name="Google Shape;194;p7">
                  <a:extLst>
                    <a:ext uri="{FF2B5EF4-FFF2-40B4-BE49-F238E27FC236}">
                      <a16:creationId xmlns:a16="http://schemas.microsoft.com/office/drawing/2014/main" id="{C554435B-46CF-C186-FD4D-474E4FFC5BA2}"/>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5" name="Google Shape;195;p7">
                  <a:extLst>
                    <a:ext uri="{FF2B5EF4-FFF2-40B4-BE49-F238E27FC236}">
                      <a16:creationId xmlns:a16="http://schemas.microsoft.com/office/drawing/2014/main" id="{F30F6F4D-AB11-56AC-80AE-2E00CB9304EB}"/>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6" name="Google Shape;196;p7">
                  <a:extLst>
                    <a:ext uri="{FF2B5EF4-FFF2-40B4-BE49-F238E27FC236}">
                      <a16:creationId xmlns:a16="http://schemas.microsoft.com/office/drawing/2014/main" id="{D9381057-1447-1D6A-8CB3-116C013F5B91}"/>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7" name="Google Shape;197;p7">
                  <a:extLst>
                    <a:ext uri="{FF2B5EF4-FFF2-40B4-BE49-F238E27FC236}">
                      <a16:creationId xmlns:a16="http://schemas.microsoft.com/office/drawing/2014/main" id="{6E44E732-6489-8719-E43D-8D2E8A5813F1}"/>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6" name="Google Shape;206;p7">
              <a:extLst>
                <a:ext uri="{FF2B5EF4-FFF2-40B4-BE49-F238E27FC236}">
                  <a16:creationId xmlns:a16="http://schemas.microsoft.com/office/drawing/2014/main" id="{47A51985-C044-0ECA-FF27-007EB575C5A2}"/>
                </a:ext>
              </a:extLst>
            </p:cNvPr>
            <p:cNvGrpSpPr/>
            <p:nvPr/>
          </p:nvGrpSpPr>
          <p:grpSpPr>
            <a:xfrm>
              <a:off x="9869201" y="2368550"/>
              <a:ext cx="208595" cy="730414"/>
              <a:chOff x="5623966" y="2545345"/>
              <a:chExt cx="208595" cy="730414"/>
            </a:xfrm>
          </p:grpSpPr>
          <p:cxnSp>
            <p:nvCxnSpPr>
              <p:cNvPr id="87" name="Google Shape;207;p7">
                <a:extLst>
                  <a:ext uri="{FF2B5EF4-FFF2-40B4-BE49-F238E27FC236}">
                    <a16:creationId xmlns:a16="http://schemas.microsoft.com/office/drawing/2014/main" id="{1A12E6A0-8497-F8F8-3026-F417D514321A}"/>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88" name="Google Shape;208;p7">
                <a:extLst>
                  <a:ext uri="{FF2B5EF4-FFF2-40B4-BE49-F238E27FC236}">
                    <a16:creationId xmlns:a16="http://schemas.microsoft.com/office/drawing/2014/main" id="{170C926F-6AF4-4FA6-CEED-E377DB13AE4C}"/>
                  </a:ext>
                </a:extLst>
              </p:cNvPr>
              <p:cNvGrpSpPr/>
              <p:nvPr/>
            </p:nvGrpSpPr>
            <p:grpSpPr>
              <a:xfrm>
                <a:off x="5623966" y="3067164"/>
                <a:ext cx="208595" cy="208595"/>
                <a:chOff x="3502218" y="4283237"/>
                <a:chExt cx="345882" cy="345882"/>
              </a:xfrm>
            </p:grpSpPr>
            <p:sp>
              <p:nvSpPr>
                <p:cNvPr id="89" name="Google Shape;209;p7">
                  <a:extLst>
                    <a:ext uri="{FF2B5EF4-FFF2-40B4-BE49-F238E27FC236}">
                      <a16:creationId xmlns:a16="http://schemas.microsoft.com/office/drawing/2014/main" id="{8095CAEB-A2F6-82AF-66DD-D77AD78C3FE1}"/>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0" name="Google Shape;210;p7">
                  <a:extLst>
                    <a:ext uri="{FF2B5EF4-FFF2-40B4-BE49-F238E27FC236}">
                      <a16:creationId xmlns:a16="http://schemas.microsoft.com/office/drawing/2014/main" id="{A08F9A9A-D2C5-4BB4-833A-D9D6025943FA}"/>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1" name="Google Shape;211;p7">
                  <a:extLst>
                    <a:ext uri="{FF2B5EF4-FFF2-40B4-BE49-F238E27FC236}">
                      <a16:creationId xmlns:a16="http://schemas.microsoft.com/office/drawing/2014/main" id="{8E25C23D-4829-81B9-3E11-CBC0681C35A0}"/>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2" name="Google Shape;212;p7">
                  <a:extLst>
                    <a:ext uri="{FF2B5EF4-FFF2-40B4-BE49-F238E27FC236}">
                      <a16:creationId xmlns:a16="http://schemas.microsoft.com/office/drawing/2014/main" id="{5485A71F-8F1C-AF98-6B96-E560BD553EE8}"/>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3" name="Google Shape;213;p7">
                  <a:extLst>
                    <a:ext uri="{FF2B5EF4-FFF2-40B4-BE49-F238E27FC236}">
                      <a16:creationId xmlns:a16="http://schemas.microsoft.com/office/drawing/2014/main" id="{E57ABCC4-44C3-B64D-0823-A8899DE128F2}"/>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sp>
        <p:nvSpPr>
          <p:cNvPr id="122" name="Google Shape;214;p7">
            <a:extLst>
              <a:ext uri="{FF2B5EF4-FFF2-40B4-BE49-F238E27FC236}">
                <a16:creationId xmlns:a16="http://schemas.microsoft.com/office/drawing/2014/main" id="{FE16943D-36E0-B6A5-49B2-F59D15880DF7}"/>
              </a:ext>
            </a:extLst>
          </p:cNvPr>
          <p:cNvSpPr txBox="1"/>
          <p:nvPr/>
        </p:nvSpPr>
        <p:spPr>
          <a:xfrm>
            <a:off x="2252000" y="1008438"/>
            <a:ext cx="702289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FFFF"/>
                </a:solidFill>
                <a:latin typeface="Inter"/>
                <a:ea typeface="Inter"/>
                <a:cs typeface="Inter"/>
                <a:sym typeface="Inter"/>
              </a:rPr>
              <a:t>IoT and Emerging Technologies</a:t>
            </a:r>
            <a:endParaRPr lang="en-US" sz="2800" b="1" dirty="0">
              <a:solidFill>
                <a:schemeClr val="dk1"/>
              </a:solidFill>
              <a:latin typeface="Inter"/>
              <a:ea typeface="Inter"/>
              <a:cs typeface="Inter"/>
              <a:sym typeface="Inter"/>
            </a:endParaRPr>
          </a:p>
        </p:txBody>
      </p:sp>
      <p:sp>
        <p:nvSpPr>
          <p:cNvPr id="123" name="Google Shape;215;p7">
            <a:extLst>
              <a:ext uri="{FF2B5EF4-FFF2-40B4-BE49-F238E27FC236}">
                <a16:creationId xmlns:a16="http://schemas.microsoft.com/office/drawing/2014/main" id="{CF9D1C12-6F80-CC4A-D310-925323BA1031}"/>
              </a:ext>
            </a:extLst>
          </p:cNvPr>
          <p:cNvSpPr txBox="1"/>
          <p:nvPr/>
        </p:nvSpPr>
        <p:spPr>
          <a:xfrm>
            <a:off x="2251999" y="1526511"/>
            <a:ext cx="7022899" cy="246181"/>
          </a:xfrm>
          <a:prstGeom prst="rect">
            <a:avLst/>
          </a:prstGeom>
          <a:noFill/>
          <a:ln>
            <a:noFill/>
          </a:ln>
        </p:spPr>
        <p:txBody>
          <a:bodyPr spcFirstLastPara="1" wrap="square" lIns="91425" tIns="45700" rIns="91425" bIns="45700" anchor="t" anchorCtr="0">
            <a:spAutoFit/>
          </a:bodyPr>
          <a:lstStyle/>
          <a:p>
            <a:pPr algn="ctr"/>
            <a:r>
              <a:rPr lang="en-US" sz="1000" dirty="0">
                <a:solidFill>
                  <a:schemeClr val="bg1"/>
                </a:solidFill>
              </a:rPr>
              <a:t>EMPOWERING SMART CITIES WITH INNOVATIVE IoT SOLUTIONS.</a:t>
            </a:r>
          </a:p>
        </p:txBody>
      </p:sp>
      <p:sp>
        <p:nvSpPr>
          <p:cNvPr id="3" name="Rectangle 1">
            <a:extLst>
              <a:ext uri="{FF2B5EF4-FFF2-40B4-BE49-F238E27FC236}">
                <a16:creationId xmlns:a16="http://schemas.microsoft.com/office/drawing/2014/main" id="{E36E27EC-C2AE-AB73-A689-0F81707250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Investigate system, network, and application logs to trace attacker activity.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475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16C340-F115-46F5-C56E-FD181715B39B}"/>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a:off x="0" y="728662"/>
            <a:ext cx="1730671" cy="5400676"/>
          </a:xfrm>
          <a:prstGeom prst="rect">
            <a:avLst/>
          </a:prstGeom>
        </p:spPr>
      </p:pic>
      <p:sp>
        <p:nvSpPr>
          <p:cNvPr id="5" name="TextBox 4">
            <a:extLst>
              <a:ext uri="{FF2B5EF4-FFF2-40B4-BE49-F238E27FC236}">
                <a16:creationId xmlns:a16="http://schemas.microsoft.com/office/drawing/2014/main" id="{58EAD33D-513E-B4B4-4FDD-8B031CBD01C5}"/>
              </a:ext>
            </a:extLst>
          </p:cNvPr>
          <p:cNvSpPr txBox="1"/>
          <p:nvPr/>
        </p:nvSpPr>
        <p:spPr>
          <a:xfrm>
            <a:off x="397902" y="213855"/>
            <a:ext cx="2843138" cy="400110"/>
          </a:xfrm>
          <a:prstGeom prst="rect">
            <a:avLst/>
          </a:prstGeom>
          <a:noFill/>
        </p:spPr>
        <p:txBody>
          <a:bodyPr wrap="square">
            <a:spAutoFit/>
          </a:bodyPr>
          <a:lstStyle/>
          <a:p>
            <a:pPr algn="ctr"/>
            <a:r>
              <a:rPr lang="en-US" sz="2000" b="1" dirty="0">
                <a:solidFill>
                  <a:schemeClr val="bg1"/>
                </a:solidFill>
                <a:latin typeface="Montserrat" panose="00000500000000000000" pitchFamily="2" charset="0"/>
                <a:ea typeface="Inter" panose="02000503000000020004" pitchFamily="2" charset="0"/>
                <a:cs typeface="Inter" panose="02000503000000020004" pitchFamily="2" charset="0"/>
              </a:rPr>
              <a:t>NOENOVA</a:t>
            </a:r>
            <a:endParaRPr lang="en-ID" sz="2000" b="1" dirty="0">
              <a:latin typeface="Montserrat" panose="00000500000000000000" pitchFamily="2" charset="0"/>
              <a:ea typeface="Inter" panose="02000503000000020004" pitchFamily="2" charset="0"/>
              <a:cs typeface="Inter" panose="02000503000000020004" pitchFamily="2" charset="0"/>
            </a:endParaRPr>
          </a:p>
        </p:txBody>
      </p:sp>
      <p:pic>
        <p:nvPicPr>
          <p:cNvPr id="3" name="Picture 2">
            <a:extLst>
              <a:ext uri="{FF2B5EF4-FFF2-40B4-BE49-F238E27FC236}">
                <a16:creationId xmlns:a16="http://schemas.microsoft.com/office/drawing/2014/main" id="{36B9723F-27DB-966E-D918-931F55058B4A}"/>
              </a:ext>
            </a:extLst>
          </p:cNvPr>
          <p:cNvPicPr>
            <a:picLocks noChangeAspect="1"/>
          </p:cNvPicPr>
          <p:nvPr/>
        </p:nvPicPr>
        <p:blipFill>
          <a:blip r:embed="rId3"/>
          <a:stretch>
            <a:fillRect/>
          </a:stretch>
        </p:blipFill>
        <p:spPr>
          <a:xfrm>
            <a:off x="120186" y="99158"/>
            <a:ext cx="706344" cy="629504"/>
          </a:xfrm>
          <a:prstGeom prst="rect">
            <a:avLst/>
          </a:prstGeom>
        </p:spPr>
      </p:pic>
      <p:sp>
        <p:nvSpPr>
          <p:cNvPr id="10" name="TextBox 15">
            <a:extLst>
              <a:ext uri="{FF2B5EF4-FFF2-40B4-BE49-F238E27FC236}">
                <a16:creationId xmlns:a16="http://schemas.microsoft.com/office/drawing/2014/main" id="{061E2120-6CD6-5D05-9A49-C27FB1DDFC3B}"/>
              </a:ext>
            </a:extLst>
          </p:cNvPr>
          <p:cNvSpPr txBox="1"/>
          <p:nvPr/>
        </p:nvSpPr>
        <p:spPr>
          <a:xfrm>
            <a:off x="10243457" y="6167440"/>
            <a:ext cx="1037318" cy="276999"/>
          </a:xfrm>
          <a:prstGeom prst="rect">
            <a:avLst/>
          </a:prstGeom>
          <a:noFill/>
        </p:spPr>
        <p:txBody>
          <a:bodyPr wrap="square" rtlCol="0">
            <a:spAutoFit/>
          </a:bodyPr>
          <a:lstStyle/>
          <a:p>
            <a:pPr algn="r"/>
            <a:r>
              <a:rPr lang="en-US" sz="1200" dirty="0">
                <a:solidFill>
                  <a:schemeClr val="bg1"/>
                </a:solidFill>
                <a:latin typeface="Montserrat" panose="00000500000000000000" pitchFamily="2" charset="0"/>
                <a:ea typeface="Inter" panose="02000503000000020004" pitchFamily="2" charset="0"/>
                <a:cs typeface="Inter" panose="02000503000000020004" pitchFamily="2" charset="0"/>
              </a:rPr>
              <a:t>05/05/2025</a:t>
            </a:r>
            <a:endParaRPr lang="en-ID" sz="1200" dirty="0">
              <a:solidFill>
                <a:schemeClr val="bg1"/>
              </a:solidFill>
              <a:latin typeface="Montserrat" panose="00000500000000000000" pitchFamily="2" charset="0"/>
              <a:ea typeface="Inter" panose="02000503000000020004" pitchFamily="2" charset="0"/>
              <a:cs typeface="Inter" panose="02000503000000020004" pitchFamily="2" charset="0"/>
            </a:endParaRPr>
          </a:p>
        </p:txBody>
      </p:sp>
      <p:pic>
        <p:nvPicPr>
          <p:cNvPr id="18" name="Google Shape;48;g5f506ca744814c5_0">
            <a:extLst>
              <a:ext uri="{FF2B5EF4-FFF2-40B4-BE49-F238E27FC236}">
                <a16:creationId xmlns:a16="http://schemas.microsoft.com/office/drawing/2014/main" id="{F7267A49-FF4A-4520-8565-DCB12FD99B1A}"/>
              </a:ext>
            </a:extLst>
          </p:cNvPr>
          <p:cNvPicPr preferRelativeResize="0">
            <a:picLocks/>
          </p:cNvPicPr>
          <p:nvPr/>
        </p:nvPicPr>
        <p:blipFill>
          <a:blip r:embed="rId4">
            <a:alphaModFix/>
            <a:extLst>
              <a:ext uri="{28A0092B-C50C-407E-A947-70E740481C1C}">
                <a14:useLocalDpi xmlns:a14="http://schemas.microsoft.com/office/drawing/2010/main" val="0"/>
              </a:ext>
            </a:extLst>
          </a:blip>
          <a:srcRect l="3702" r="3702"/>
          <a:stretch/>
        </p:blipFill>
        <p:spPr>
          <a:xfrm>
            <a:off x="5404757" y="-104999"/>
            <a:ext cx="6879840" cy="7002684"/>
          </a:xfrm>
          <a:prstGeom prst="roundRect">
            <a:avLst>
              <a:gd name="adj" fmla="val 4283"/>
            </a:avLst>
          </a:prstGeom>
          <a:noFill/>
          <a:ln>
            <a:noFill/>
          </a:ln>
          <a:effectLst>
            <a:outerShdw blurRad="50800" dist="38100" algn="l" rotWithShape="0">
              <a:prstClr val="black">
                <a:alpha val="40000"/>
              </a:prstClr>
            </a:outerShdw>
            <a:softEdge rad="63500"/>
          </a:effectLst>
        </p:spPr>
      </p:pic>
      <p:grpSp>
        <p:nvGrpSpPr>
          <p:cNvPr id="11" name="Google Shape;45;g5f506ca744814c5_0">
            <a:extLst>
              <a:ext uri="{FF2B5EF4-FFF2-40B4-BE49-F238E27FC236}">
                <a16:creationId xmlns:a16="http://schemas.microsoft.com/office/drawing/2014/main" id="{934EE9A0-9DE4-4F9B-AD8B-29C50DD6B773}"/>
              </a:ext>
            </a:extLst>
          </p:cNvPr>
          <p:cNvGrpSpPr/>
          <p:nvPr/>
        </p:nvGrpSpPr>
        <p:grpSpPr>
          <a:xfrm>
            <a:off x="393523" y="1451109"/>
            <a:ext cx="4973196" cy="3566879"/>
            <a:chOff x="639840" y="856486"/>
            <a:chExt cx="4329035" cy="3566879"/>
          </a:xfrm>
        </p:grpSpPr>
        <p:sp>
          <p:nvSpPr>
            <p:cNvPr id="12" name="Google Shape;46;g5f506ca744814c5_0">
              <a:extLst>
                <a:ext uri="{FF2B5EF4-FFF2-40B4-BE49-F238E27FC236}">
                  <a16:creationId xmlns:a16="http://schemas.microsoft.com/office/drawing/2014/main" id="{2D059A1D-55C1-420C-8223-245D5CF1E5E9}"/>
                </a:ext>
              </a:extLst>
            </p:cNvPr>
            <p:cNvSpPr txBox="1"/>
            <p:nvPr/>
          </p:nvSpPr>
          <p:spPr>
            <a:xfrm>
              <a:off x="1249464" y="856486"/>
              <a:ext cx="3408303" cy="1569620"/>
            </a:xfrm>
            <a:prstGeom prst="rect">
              <a:avLst/>
            </a:prstGeom>
            <a:noFill/>
            <a:ln>
              <a:noFill/>
            </a:ln>
            <a:effectLst>
              <a:softEdge rad="635000"/>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lt1"/>
                  </a:solidFill>
                  <a:latin typeface="Inter"/>
                  <a:ea typeface="Inter"/>
                  <a:cs typeface="Inter"/>
                  <a:sym typeface="Inter"/>
                </a:rPr>
                <a:t>OUR</a:t>
              </a:r>
            </a:p>
            <a:p>
              <a:pPr marL="0" marR="0" lvl="0" indent="0" algn="l" rtl="0">
                <a:spcBef>
                  <a:spcPts val="0"/>
                </a:spcBef>
                <a:spcAft>
                  <a:spcPts val="0"/>
                </a:spcAft>
                <a:buNone/>
              </a:pPr>
              <a:r>
                <a:rPr lang="en-US" sz="4800" b="1" dirty="0">
                  <a:solidFill>
                    <a:schemeClr val="lt1"/>
                  </a:solidFill>
                  <a:latin typeface="Inter"/>
                  <a:ea typeface="Inter"/>
                  <a:cs typeface="Inter"/>
                  <a:sym typeface="Inter"/>
                </a:rPr>
                <a:t>VISION</a:t>
              </a:r>
            </a:p>
          </p:txBody>
        </p:sp>
        <p:sp>
          <p:nvSpPr>
            <p:cNvPr id="13" name="Google Shape;47;g5f506ca744814c5_0">
              <a:extLst>
                <a:ext uri="{FF2B5EF4-FFF2-40B4-BE49-F238E27FC236}">
                  <a16:creationId xmlns:a16="http://schemas.microsoft.com/office/drawing/2014/main" id="{368D8547-D3BD-4367-8F89-EC6574858D2F}"/>
                </a:ext>
              </a:extLst>
            </p:cNvPr>
            <p:cNvSpPr txBox="1"/>
            <p:nvPr/>
          </p:nvSpPr>
          <p:spPr>
            <a:xfrm>
              <a:off x="639840" y="3038411"/>
              <a:ext cx="4329035" cy="13849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dirty="0">
                  <a:solidFill>
                    <a:schemeClr val="lt1"/>
                  </a:solidFill>
                  <a:latin typeface="Inter"/>
                  <a:ea typeface="Inter"/>
                  <a:cs typeface="Inter"/>
                  <a:sym typeface="Inter"/>
                </a:rPr>
                <a:t>To be Saudi Arabia’s foremost partner in securing the digital future, empowering smart cities, critical infrastructure, and emerging technologies with cutting-edge cybersecurity solutions that drive national growth and resilience</a:t>
              </a:r>
            </a:p>
          </p:txBody>
        </p:sp>
      </p:grpSp>
    </p:spTree>
    <p:extLst>
      <p:ext uri="{BB962C8B-B14F-4D97-AF65-F5344CB8AC3E}">
        <p14:creationId xmlns:p14="http://schemas.microsoft.com/office/powerpoint/2010/main" val="3464938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BD9F2-094D-D2F1-7161-E6492ED7F6F1}"/>
            </a:ext>
          </a:extLst>
        </p:cNvPr>
        <p:cNvGrpSpPr/>
        <p:nvPr/>
      </p:nvGrpSpPr>
      <p:grpSpPr>
        <a:xfrm>
          <a:off x="0" y="0"/>
          <a:ext cx="0" cy="0"/>
          <a:chOff x="0" y="0"/>
          <a:chExt cx="0" cy="0"/>
        </a:xfrm>
      </p:grpSpPr>
      <p:pic>
        <p:nvPicPr>
          <p:cNvPr id="12" name="Picture 3">
            <a:extLst>
              <a:ext uri="{FF2B5EF4-FFF2-40B4-BE49-F238E27FC236}">
                <a16:creationId xmlns:a16="http://schemas.microsoft.com/office/drawing/2014/main" id="{8AE3CE12-FAF6-851E-2EA3-AF0ED2E6021B}"/>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sp>
        <p:nvSpPr>
          <p:cNvPr id="57" name="Google Shape;149;p7">
            <a:extLst>
              <a:ext uri="{FF2B5EF4-FFF2-40B4-BE49-F238E27FC236}">
                <a16:creationId xmlns:a16="http://schemas.microsoft.com/office/drawing/2014/main" id="{061D1233-EC79-0DCE-BBA4-817735730101}"/>
              </a:ext>
            </a:extLst>
          </p:cNvPr>
          <p:cNvSpPr/>
          <p:nvPr/>
        </p:nvSpPr>
        <p:spPr>
          <a:xfrm>
            <a:off x="3106835"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Inter"/>
              <a:ea typeface="Inter"/>
              <a:cs typeface="Inter"/>
              <a:sym typeface="Inter"/>
            </a:endParaRPr>
          </a:p>
        </p:txBody>
      </p:sp>
      <p:sp>
        <p:nvSpPr>
          <p:cNvPr id="59" name="Google Shape;151;p7">
            <a:extLst>
              <a:ext uri="{FF2B5EF4-FFF2-40B4-BE49-F238E27FC236}">
                <a16:creationId xmlns:a16="http://schemas.microsoft.com/office/drawing/2014/main" id="{9BEE9343-1BEC-02BF-7610-613B3C079349}"/>
              </a:ext>
            </a:extLst>
          </p:cNvPr>
          <p:cNvSpPr txBox="1"/>
          <p:nvPr/>
        </p:nvSpPr>
        <p:spPr>
          <a:xfrm>
            <a:off x="3292541" y="4672340"/>
            <a:ext cx="1365116" cy="444973"/>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Structured courses aligned with global standards (e.g., CISSP, CEH, CompTIA) to develop skilled cyber professionals.</a:t>
            </a:r>
          </a:p>
        </p:txBody>
      </p:sp>
      <p:sp>
        <p:nvSpPr>
          <p:cNvPr id="60" name="Google Shape;152;p7">
            <a:extLst>
              <a:ext uri="{FF2B5EF4-FFF2-40B4-BE49-F238E27FC236}">
                <a16:creationId xmlns:a16="http://schemas.microsoft.com/office/drawing/2014/main" id="{871EBABE-A046-057C-0917-866A952C4DEB}"/>
              </a:ext>
            </a:extLst>
          </p:cNvPr>
          <p:cNvSpPr txBox="1"/>
          <p:nvPr/>
        </p:nvSpPr>
        <p:spPr>
          <a:xfrm>
            <a:off x="3469694" y="3253699"/>
            <a:ext cx="1003317" cy="568084"/>
          </a:xfrm>
          <a:prstGeom prst="rect">
            <a:avLst/>
          </a:prstGeom>
          <a:noFill/>
          <a:ln>
            <a:noFill/>
          </a:ln>
        </p:spPr>
        <p:txBody>
          <a:bodyPr spcFirstLastPara="1" wrap="square" lIns="0" tIns="13950" rIns="0" bIns="0" anchor="t" anchorCtr="0">
            <a:spAutoFit/>
          </a:bodyPr>
          <a:lstStyle/>
          <a:p>
            <a:pPr marL="12700" lvl="0" algn="ctr"/>
            <a:r>
              <a:rPr lang="en-US" sz="800" b="1" dirty="0">
                <a:solidFill>
                  <a:schemeClr val="lt1"/>
                </a:solidFill>
                <a:ea typeface="Inter"/>
                <a:cs typeface="Inter"/>
                <a:sym typeface="Inter"/>
              </a:rPr>
              <a:t>Cybersecurity Training &amp; Certification Programs</a:t>
            </a:r>
            <a:br>
              <a:rPr lang="en-US" sz="800" b="1" dirty="0">
                <a:solidFill>
                  <a:schemeClr val="lt1"/>
                </a:solidFill>
                <a:ea typeface="Inter"/>
                <a:cs typeface="Inter"/>
                <a:sym typeface="Inter"/>
              </a:rPr>
            </a:br>
            <a:endParaRPr sz="1200" dirty="0"/>
          </a:p>
        </p:txBody>
      </p:sp>
      <p:cxnSp>
        <p:nvCxnSpPr>
          <p:cNvPr id="61" name="Google Shape;153;p7">
            <a:extLst>
              <a:ext uri="{FF2B5EF4-FFF2-40B4-BE49-F238E27FC236}">
                <a16:creationId xmlns:a16="http://schemas.microsoft.com/office/drawing/2014/main" id="{D5B91FF7-986B-7915-01A7-437AB0E4CEC8}"/>
              </a:ext>
            </a:extLst>
          </p:cNvPr>
          <p:cNvCxnSpPr/>
          <p:nvPr/>
        </p:nvCxnSpPr>
        <p:spPr>
          <a:xfrm rot="10800000">
            <a:off x="3738955" y="4206007"/>
            <a:ext cx="456861" cy="0"/>
          </a:xfrm>
          <a:prstGeom prst="straightConnector1">
            <a:avLst/>
          </a:prstGeom>
          <a:noFill/>
          <a:ln w="9525" cap="flat" cmpd="sng">
            <a:solidFill>
              <a:schemeClr val="lt2"/>
            </a:solidFill>
            <a:prstDash val="solid"/>
            <a:miter lim="800000"/>
            <a:headEnd type="none" w="sm" len="sm"/>
            <a:tailEnd type="none" w="sm" len="sm"/>
          </a:ln>
        </p:spPr>
      </p:cxnSp>
      <p:sp>
        <p:nvSpPr>
          <p:cNvPr id="62" name="Google Shape;154;p7">
            <a:extLst>
              <a:ext uri="{FF2B5EF4-FFF2-40B4-BE49-F238E27FC236}">
                <a16:creationId xmlns:a16="http://schemas.microsoft.com/office/drawing/2014/main" id="{27935694-70EC-C96E-26E4-853AD73B683F}"/>
              </a:ext>
            </a:extLst>
          </p:cNvPr>
          <p:cNvSpPr/>
          <p:nvPr/>
        </p:nvSpPr>
        <p:spPr>
          <a:xfrm>
            <a:off x="5074798"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Inter"/>
              <a:ea typeface="Inter"/>
              <a:cs typeface="Inter"/>
              <a:sym typeface="Inter"/>
            </a:endParaRPr>
          </a:p>
        </p:txBody>
      </p:sp>
      <p:sp>
        <p:nvSpPr>
          <p:cNvPr id="64" name="Google Shape;156;p7">
            <a:extLst>
              <a:ext uri="{FF2B5EF4-FFF2-40B4-BE49-F238E27FC236}">
                <a16:creationId xmlns:a16="http://schemas.microsoft.com/office/drawing/2014/main" id="{3ED2D108-B557-31E7-E778-5370042AEC39}"/>
              </a:ext>
            </a:extLst>
          </p:cNvPr>
          <p:cNvSpPr txBox="1"/>
          <p:nvPr/>
        </p:nvSpPr>
        <p:spPr>
          <a:xfrm>
            <a:off x="5258024" y="3289986"/>
            <a:ext cx="1365115" cy="721972"/>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1000" b="1" dirty="0">
                <a:solidFill>
                  <a:schemeClr val="lt1"/>
                </a:solidFill>
                <a:latin typeface="Inter"/>
                <a:ea typeface="Inter"/>
                <a:cs typeface="Inter"/>
                <a:sym typeface="Inter"/>
              </a:rPr>
              <a:t>Cybersecurity Awareness &amp; Capacity Building Programs</a:t>
            </a:r>
            <a:br>
              <a:rPr lang="en-US" sz="1000" b="1" dirty="0">
                <a:solidFill>
                  <a:schemeClr val="lt1"/>
                </a:solidFill>
                <a:latin typeface="Inter"/>
                <a:ea typeface="Inter"/>
                <a:cs typeface="Inter"/>
                <a:sym typeface="Inter"/>
              </a:rPr>
            </a:br>
            <a:endParaRPr sz="1600" dirty="0"/>
          </a:p>
        </p:txBody>
      </p:sp>
      <p:sp>
        <p:nvSpPr>
          <p:cNvPr id="65" name="Google Shape;157;p7">
            <a:extLst>
              <a:ext uri="{FF2B5EF4-FFF2-40B4-BE49-F238E27FC236}">
                <a16:creationId xmlns:a16="http://schemas.microsoft.com/office/drawing/2014/main" id="{589E50E9-FBCE-2C9A-EE98-E3EB3A4DB25B}"/>
              </a:ext>
            </a:extLst>
          </p:cNvPr>
          <p:cNvSpPr txBox="1"/>
          <p:nvPr/>
        </p:nvSpPr>
        <p:spPr>
          <a:xfrm>
            <a:off x="5260504" y="4657752"/>
            <a:ext cx="1365116" cy="629639"/>
          </a:xfrm>
          <a:prstGeom prst="rect">
            <a:avLst/>
          </a:prstGeom>
          <a:noFill/>
          <a:ln>
            <a:noFill/>
          </a:ln>
        </p:spPr>
        <p:txBody>
          <a:bodyPr spcFirstLastPara="1" wrap="square" lIns="0" tIns="13950" rIns="0" bIns="0" anchor="t" anchorCtr="0">
            <a:spAutoFit/>
          </a:bodyPr>
          <a:lstStyle/>
          <a:p>
            <a:pPr algn="ctr"/>
            <a:r>
              <a:rPr lang="en-US" sz="800" dirty="0">
                <a:solidFill>
                  <a:schemeClr val="bg1"/>
                </a:solidFill>
              </a:rPr>
              <a:t>Practical, scenario-based training environments that allow participants to test skills in simulated cyberattack situations.</a:t>
            </a:r>
          </a:p>
        </p:txBody>
      </p:sp>
      <p:cxnSp>
        <p:nvCxnSpPr>
          <p:cNvPr id="66" name="Google Shape;158;p7">
            <a:extLst>
              <a:ext uri="{FF2B5EF4-FFF2-40B4-BE49-F238E27FC236}">
                <a16:creationId xmlns:a16="http://schemas.microsoft.com/office/drawing/2014/main" id="{62676A73-E4FC-AC20-9AE5-F681A38832EE}"/>
              </a:ext>
            </a:extLst>
          </p:cNvPr>
          <p:cNvCxnSpPr/>
          <p:nvPr/>
        </p:nvCxnSpPr>
        <p:spPr>
          <a:xfrm rot="10800000">
            <a:off x="5730453" y="4165437"/>
            <a:ext cx="456861" cy="0"/>
          </a:xfrm>
          <a:prstGeom prst="straightConnector1">
            <a:avLst/>
          </a:prstGeom>
          <a:noFill/>
          <a:ln w="9525" cap="flat" cmpd="sng">
            <a:solidFill>
              <a:schemeClr val="lt2"/>
            </a:solidFill>
            <a:prstDash val="solid"/>
            <a:miter lim="800000"/>
            <a:headEnd type="none" w="sm" len="sm"/>
            <a:tailEnd type="none" w="sm" len="sm"/>
          </a:ln>
        </p:spPr>
      </p:cxnSp>
      <p:sp>
        <p:nvSpPr>
          <p:cNvPr id="67" name="Google Shape;159;p7">
            <a:extLst>
              <a:ext uri="{FF2B5EF4-FFF2-40B4-BE49-F238E27FC236}">
                <a16:creationId xmlns:a16="http://schemas.microsoft.com/office/drawing/2014/main" id="{335B5A0B-7C91-DD55-E9CC-5E30EAB020FE}"/>
              </a:ext>
            </a:extLst>
          </p:cNvPr>
          <p:cNvSpPr/>
          <p:nvPr/>
        </p:nvSpPr>
        <p:spPr>
          <a:xfrm>
            <a:off x="7042761" y="2495551"/>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lt1"/>
              </a:solidFill>
              <a:latin typeface="Inter"/>
              <a:ea typeface="Inter"/>
              <a:cs typeface="Inter"/>
              <a:sym typeface="Inter"/>
            </a:endParaRPr>
          </a:p>
        </p:txBody>
      </p:sp>
      <p:sp>
        <p:nvSpPr>
          <p:cNvPr id="69" name="Google Shape;161;p7">
            <a:extLst>
              <a:ext uri="{FF2B5EF4-FFF2-40B4-BE49-F238E27FC236}">
                <a16:creationId xmlns:a16="http://schemas.microsoft.com/office/drawing/2014/main" id="{C046E3C0-B75C-AD3C-1004-C27AABA9607C}"/>
              </a:ext>
            </a:extLst>
          </p:cNvPr>
          <p:cNvSpPr txBox="1"/>
          <p:nvPr/>
        </p:nvSpPr>
        <p:spPr>
          <a:xfrm>
            <a:off x="7228467" y="4538200"/>
            <a:ext cx="1365116" cy="444973"/>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Programs designed to elevate cyber hygiene and awareness across organizations, from executives to end-users.</a:t>
            </a:r>
          </a:p>
        </p:txBody>
      </p:sp>
      <p:sp>
        <p:nvSpPr>
          <p:cNvPr id="70" name="Google Shape;162;p7">
            <a:extLst>
              <a:ext uri="{FF2B5EF4-FFF2-40B4-BE49-F238E27FC236}">
                <a16:creationId xmlns:a16="http://schemas.microsoft.com/office/drawing/2014/main" id="{42653E1A-630B-0462-5420-A1B1BB0C324F}"/>
              </a:ext>
            </a:extLst>
          </p:cNvPr>
          <p:cNvSpPr txBox="1"/>
          <p:nvPr/>
        </p:nvSpPr>
        <p:spPr>
          <a:xfrm>
            <a:off x="7375894" y="3263055"/>
            <a:ext cx="1187353" cy="775833"/>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1050" b="1" dirty="0">
                <a:solidFill>
                  <a:schemeClr val="lt1"/>
                </a:solidFill>
                <a:latin typeface="Inter"/>
                <a:ea typeface="Inter"/>
                <a:cs typeface="Inter"/>
                <a:sym typeface="Inter"/>
              </a:rPr>
              <a:t>Hands-on Labs &amp; Real-World Simulation Exercises</a:t>
            </a:r>
            <a:br>
              <a:rPr lang="en-US" sz="1050" b="1" dirty="0">
                <a:solidFill>
                  <a:schemeClr val="lt1"/>
                </a:solidFill>
                <a:latin typeface="Inter"/>
                <a:ea typeface="Inter"/>
                <a:cs typeface="Inter"/>
                <a:sym typeface="Inter"/>
              </a:rPr>
            </a:br>
            <a:endParaRPr dirty="0"/>
          </a:p>
        </p:txBody>
      </p:sp>
      <p:cxnSp>
        <p:nvCxnSpPr>
          <p:cNvPr id="71" name="Google Shape;163;p7">
            <a:extLst>
              <a:ext uri="{FF2B5EF4-FFF2-40B4-BE49-F238E27FC236}">
                <a16:creationId xmlns:a16="http://schemas.microsoft.com/office/drawing/2014/main" id="{5B6C025E-FB62-D4C0-90BB-D8B8851CCC4B}"/>
              </a:ext>
            </a:extLst>
          </p:cNvPr>
          <p:cNvCxnSpPr/>
          <p:nvPr/>
        </p:nvCxnSpPr>
        <p:spPr>
          <a:xfrm rot="10800000">
            <a:off x="7627272" y="4141455"/>
            <a:ext cx="456861" cy="0"/>
          </a:xfrm>
          <a:prstGeom prst="straightConnector1">
            <a:avLst/>
          </a:prstGeom>
          <a:noFill/>
          <a:ln w="9525" cap="flat" cmpd="sng">
            <a:solidFill>
              <a:schemeClr val="lt2"/>
            </a:solidFill>
            <a:prstDash val="solid"/>
            <a:miter lim="800000"/>
            <a:headEnd type="none" w="sm" len="sm"/>
            <a:tailEnd type="none" w="sm" len="sm"/>
          </a:ln>
        </p:spPr>
      </p:cxnSp>
      <p:grpSp>
        <p:nvGrpSpPr>
          <p:cNvPr id="82" name="Google Shape;174;p7">
            <a:extLst>
              <a:ext uri="{FF2B5EF4-FFF2-40B4-BE49-F238E27FC236}">
                <a16:creationId xmlns:a16="http://schemas.microsoft.com/office/drawing/2014/main" id="{B85F55D8-9C63-FF83-06E9-DF26470A6A9B}"/>
              </a:ext>
            </a:extLst>
          </p:cNvPr>
          <p:cNvGrpSpPr/>
          <p:nvPr/>
        </p:nvGrpSpPr>
        <p:grpSpPr>
          <a:xfrm>
            <a:off x="3871339" y="2368550"/>
            <a:ext cx="208595" cy="730414"/>
            <a:chOff x="5623966" y="2545345"/>
            <a:chExt cx="208595" cy="730414"/>
          </a:xfrm>
        </p:grpSpPr>
        <p:cxnSp>
          <p:nvCxnSpPr>
            <p:cNvPr id="115" name="Google Shape;175;p7">
              <a:extLst>
                <a:ext uri="{FF2B5EF4-FFF2-40B4-BE49-F238E27FC236}">
                  <a16:creationId xmlns:a16="http://schemas.microsoft.com/office/drawing/2014/main" id="{DC13A200-7919-B7AB-2CD6-3B5EDD565FF3}"/>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16" name="Google Shape;176;p7">
              <a:extLst>
                <a:ext uri="{FF2B5EF4-FFF2-40B4-BE49-F238E27FC236}">
                  <a16:creationId xmlns:a16="http://schemas.microsoft.com/office/drawing/2014/main" id="{BE3C57EC-1B71-433B-B1CA-EF0CF16A9EA8}"/>
                </a:ext>
              </a:extLst>
            </p:cNvPr>
            <p:cNvGrpSpPr/>
            <p:nvPr/>
          </p:nvGrpSpPr>
          <p:grpSpPr>
            <a:xfrm>
              <a:off x="5623966" y="3067164"/>
              <a:ext cx="208595" cy="208595"/>
              <a:chOff x="3502218" y="4283237"/>
              <a:chExt cx="345882" cy="345882"/>
            </a:xfrm>
          </p:grpSpPr>
          <p:sp>
            <p:nvSpPr>
              <p:cNvPr id="117" name="Google Shape;177;p7">
                <a:extLst>
                  <a:ext uri="{FF2B5EF4-FFF2-40B4-BE49-F238E27FC236}">
                    <a16:creationId xmlns:a16="http://schemas.microsoft.com/office/drawing/2014/main" id="{E42A1A06-2C93-202F-8AA0-3FF7CD824511}"/>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8" name="Google Shape;178;p7">
                <a:extLst>
                  <a:ext uri="{FF2B5EF4-FFF2-40B4-BE49-F238E27FC236}">
                    <a16:creationId xmlns:a16="http://schemas.microsoft.com/office/drawing/2014/main" id="{E6CF9A75-94F8-E867-1491-F28FD8EC5B40}"/>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9" name="Google Shape;179;p7">
                <a:extLst>
                  <a:ext uri="{FF2B5EF4-FFF2-40B4-BE49-F238E27FC236}">
                    <a16:creationId xmlns:a16="http://schemas.microsoft.com/office/drawing/2014/main" id="{B7FACC04-9C75-F9A3-6A14-FDBFB6160479}"/>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0" name="Google Shape;180;p7">
                <a:extLst>
                  <a:ext uri="{FF2B5EF4-FFF2-40B4-BE49-F238E27FC236}">
                    <a16:creationId xmlns:a16="http://schemas.microsoft.com/office/drawing/2014/main" id="{B731AAEC-42B6-D1CE-78DF-C423A2F80120}"/>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1" name="Google Shape;181;p7">
                <a:extLst>
                  <a:ext uri="{FF2B5EF4-FFF2-40B4-BE49-F238E27FC236}">
                    <a16:creationId xmlns:a16="http://schemas.microsoft.com/office/drawing/2014/main" id="{BDC433E7-5FE8-9189-C4F1-0CC10306491A}"/>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3" name="Google Shape;182;p7">
            <a:extLst>
              <a:ext uri="{FF2B5EF4-FFF2-40B4-BE49-F238E27FC236}">
                <a16:creationId xmlns:a16="http://schemas.microsoft.com/office/drawing/2014/main" id="{0202EE1A-AE03-07B4-3E59-A19C36EC1CA0}"/>
              </a:ext>
            </a:extLst>
          </p:cNvPr>
          <p:cNvGrpSpPr/>
          <p:nvPr/>
        </p:nvGrpSpPr>
        <p:grpSpPr>
          <a:xfrm>
            <a:off x="5839839" y="2368550"/>
            <a:ext cx="208595" cy="730414"/>
            <a:chOff x="5623966" y="2545345"/>
            <a:chExt cx="208595" cy="730414"/>
          </a:xfrm>
        </p:grpSpPr>
        <p:cxnSp>
          <p:nvCxnSpPr>
            <p:cNvPr id="108" name="Google Shape;183;p7">
              <a:extLst>
                <a:ext uri="{FF2B5EF4-FFF2-40B4-BE49-F238E27FC236}">
                  <a16:creationId xmlns:a16="http://schemas.microsoft.com/office/drawing/2014/main" id="{E081BFEA-B175-793D-DB47-E0911BE7E934}"/>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9" name="Google Shape;184;p7">
              <a:extLst>
                <a:ext uri="{FF2B5EF4-FFF2-40B4-BE49-F238E27FC236}">
                  <a16:creationId xmlns:a16="http://schemas.microsoft.com/office/drawing/2014/main" id="{781C196B-1EC9-7A49-1E47-A895E11FB93F}"/>
                </a:ext>
              </a:extLst>
            </p:cNvPr>
            <p:cNvGrpSpPr/>
            <p:nvPr/>
          </p:nvGrpSpPr>
          <p:grpSpPr>
            <a:xfrm>
              <a:off x="5623966" y="3067164"/>
              <a:ext cx="208595" cy="208595"/>
              <a:chOff x="3502218" y="4283237"/>
              <a:chExt cx="345882" cy="345882"/>
            </a:xfrm>
          </p:grpSpPr>
          <p:sp>
            <p:nvSpPr>
              <p:cNvPr id="110" name="Google Shape;185;p7">
                <a:extLst>
                  <a:ext uri="{FF2B5EF4-FFF2-40B4-BE49-F238E27FC236}">
                    <a16:creationId xmlns:a16="http://schemas.microsoft.com/office/drawing/2014/main" id="{805B4009-AEA8-AD50-A768-2F5985EC6BEA}"/>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1" name="Google Shape;186;p7">
                <a:extLst>
                  <a:ext uri="{FF2B5EF4-FFF2-40B4-BE49-F238E27FC236}">
                    <a16:creationId xmlns:a16="http://schemas.microsoft.com/office/drawing/2014/main" id="{0FB90D47-7BB2-F703-BDE1-28A3BDF39E7A}"/>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2" name="Google Shape;187;p7">
                <a:extLst>
                  <a:ext uri="{FF2B5EF4-FFF2-40B4-BE49-F238E27FC236}">
                    <a16:creationId xmlns:a16="http://schemas.microsoft.com/office/drawing/2014/main" id="{123BB827-8780-A8DC-520F-3EBCB9DBFF09}"/>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3" name="Google Shape;188;p7">
                <a:extLst>
                  <a:ext uri="{FF2B5EF4-FFF2-40B4-BE49-F238E27FC236}">
                    <a16:creationId xmlns:a16="http://schemas.microsoft.com/office/drawing/2014/main" id="{C9EECE8A-5A90-54B5-3795-BD149E8ED51A}"/>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14" name="Google Shape;189;p7">
                <a:extLst>
                  <a:ext uri="{FF2B5EF4-FFF2-40B4-BE49-F238E27FC236}">
                    <a16:creationId xmlns:a16="http://schemas.microsoft.com/office/drawing/2014/main" id="{9D2B0AA9-C4B1-BE60-5FFD-3990B51D9BDA}"/>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grpSp>
        <p:nvGrpSpPr>
          <p:cNvPr id="84" name="Google Shape;190;p7">
            <a:extLst>
              <a:ext uri="{FF2B5EF4-FFF2-40B4-BE49-F238E27FC236}">
                <a16:creationId xmlns:a16="http://schemas.microsoft.com/office/drawing/2014/main" id="{1DE1963D-79C0-A98B-567B-A00780094B05}"/>
              </a:ext>
            </a:extLst>
          </p:cNvPr>
          <p:cNvGrpSpPr/>
          <p:nvPr/>
        </p:nvGrpSpPr>
        <p:grpSpPr>
          <a:xfrm>
            <a:off x="7808339" y="2368550"/>
            <a:ext cx="208595" cy="730414"/>
            <a:chOff x="5623966" y="2545345"/>
            <a:chExt cx="208595" cy="730414"/>
          </a:xfrm>
        </p:grpSpPr>
        <p:cxnSp>
          <p:nvCxnSpPr>
            <p:cNvPr id="101" name="Google Shape;191;p7">
              <a:extLst>
                <a:ext uri="{FF2B5EF4-FFF2-40B4-BE49-F238E27FC236}">
                  <a16:creationId xmlns:a16="http://schemas.microsoft.com/office/drawing/2014/main" id="{4944C503-57FA-EB5C-E25E-92BDE9595825}"/>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2" name="Google Shape;192;p7">
              <a:extLst>
                <a:ext uri="{FF2B5EF4-FFF2-40B4-BE49-F238E27FC236}">
                  <a16:creationId xmlns:a16="http://schemas.microsoft.com/office/drawing/2014/main" id="{58D62447-FE6E-EFEE-4148-B88E967BD96D}"/>
                </a:ext>
              </a:extLst>
            </p:cNvPr>
            <p:cNvGrpSpPr/>
            <p:nvPr/>
          </p:nvGrpSpPr>
          <p:grpSpPr>
            <a:xfrm>
              <a:off x="5623966" y="3067164"/>
              <a:ext cx="208595" cy="208595"/>
              <a:chOff x="3502218" y="4283237"/>
              <a:chExt cx="345882" cy="345882"/>
            </a:xfrm>
          </p:grpSpPr>
          <p:sp>
            <p:nvSpPr>
              <p:cNvPr id="103" name="Google Shape;193;p7">
                <a:extLst>
                  <a:ext uri="{FF2B5EF4-FFF2-40B4-BE49-F238E27FC236}">
                    <a16:creationId xmlns:a16="http://schemas.microsoft.com/office/drawing/2014/main" id="{9700A093-2BAA-ED73-C637-DDC3A5D2A113}"/>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4" name="Google Shape;194;p7">
                <a:extLst>
                  <a:ext uri="{FF2B5EF4-FFF2-40B4-BE49-F238E27FC236}">
                    <a16:creationId xmlns:a16="http://schemas.microsoft.com/office/drawing/2014/main" id="{6D4E7CBB-F4C7-47BA-2692-8C21369268FA}"/>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5" name="Google Shape;195;p7">
                <a:extLst>
                  <a:ext uri="{FF2B5EF4-FFF2-40B4-BE49-F238E27FC236}">
                    <a16:creationId xmlns:a16="http://schemas.microsoft.com/office/drawing/2014/main" id="{D9191C79-D17E-729B-4D97-F0B7C26E37A5}"/>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6" name="Google Shape;196;p7">
                <a:extLst>
                  <a:ext uri="{FF2B5EF4-FFF2-40B4-BE49-F238E27FC236}">
                    <a16:creationId xmlns:a16="http://schemas.microsoft.com/office/drawing/2014/main" id="{7D6EB856-2017-B4C2-7BD1-E9A4B77E92FF}"/>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07" name="Google Shape;197;p7">
                <a:extLst>
                  <a:ext uri="{FF2B5EF4-FFF2-40B4-BE49-F238E27FC236}">
                    <a16:creationId xmlns:a16="http://schemas.microsoft.com/office/drawing/2014/main" id="{A27E56E5-57BF-2FD4-7752-16D17F6C1589}"/>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grpSp>
      <p:sp>
        <p:nvSpPr>
          <p:cNvPr id="122" name="Google Shape;214;p7">
            <a:extLst>
              <a:ext uri="{FF2B5EF4-FFF2-40B4-BE49-F238E27FC236}">
                <a16:creationId xmlns:a16="http://schemas.microsoft.com/office/drawing/2014/main" id="{55EC29CD-5927-6FD7-D582-19638B5E85E3}"/>
              </a:ext>
            </a:extLst>
          </p:cNvPr>
          <p:cNvSpPr txBox="1"/>
          <p:nvPr/>
        </p:nvSpPr>
        <p:spPr>
          <a:xfrm>
            <a:off x="2252000" y="1008438"/>
            <a:ext cx="702289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FFFF"/>
                </a:solidFill>
                <a:latin typeface="Inter"/>
                <a:ea typeface="Inter"/>
                <a:cs typeface="Inter"/>
                <a:sym typeface="Inter"/>
              </a:rPr>
              <a:t>NEONOVA Academy </a:t>
            </a:r>
            <a:endParaRPr sz="2800" b="1" dirty="0">
              <a:solidFill>
                <a:schemeClr val="dk1"/>
              </a:solidFill>
              <a:latin typeface="Inter"/>
              <a:ea typeface="Inter"/>
              <a:cs typeface="Inter"/>
              <a:sym typeface="Inter"/>
            </a:endParaRPr>
          </a:p>
        </p:txBody>
      </p:sp>
      <p:sp>
        <p:nvSpPr>
          <p:cNvPr id="123" name="Google Shape;215;p7">
            <a:extLst>
              <a:ext uri="{FF2B5EF4-FFF2-40B4-BE49-F238E27FC236}">
                <a16:creationId xmlns:a16="http://schemas.microsoft.com/office/drawing/2014/main" id="{FCA7A66C-3B71-4754-E8C6-6D2659603C5D}"/>
              </a:ext>
            </a:extLst>
          </p:cNvPr>
          <p:cNvSpPr txBox="1"/>
          <p:nvPr/>
        </p:nvSpPr>
        <p:spPr>
          <a:xfrm>
            <a:off x="2251999" y="1526511"/>
            <a:ext cx="7022899" cy="246221"/>
          </a:xfrm>
          <a:prstGeom prst="rect">
            <a:avLst/>
          </a:prstGeom>
          <a:noFill/>
          <a:ln>
            <a:noFill/>
          </a:ln>
        </p:spPr>
        <p:txBody>
          <a:bodyPr spcFirstLastPara="1" wrap="square" lIns="91425" tIns="45700" rIns="91425" bIns="45700" anchor="t" anchorCtr="0">
            <a:spAutoFit/>
          </a:bodyPr>
          <a:lstStyle/>
          <a:p>
            <a:pPr algn="ctr"/>
            <a:r>
              <a:rPr lang="en-US" sz="1000" b="1" dirty="0">
                <a:solidFill>
                  <a:schemeClr val="bg1"/>
                </a:solidFill>
              </a:rPr>
              <a:t>Building National Cyber Talent through NEONOVA Academy</a:t>
            </a:r>
            <a:endParaRPr lang="en-US" sz="1000" dirty="0">
              <a:solidFill>
                <a:schemeClr val="bg1"/>
              </a:solidFill>
            </a:endParaRPr>
          </a:p>
        </p:txBody>
      </p:sp>
    </p:spTree>
    <p:extLst>
      <p:ext uri="{BB962C8B-B14F-4D97-AF65-F5344CB8AC3E}">
        <p14:creationId xmlns:p14="http://schemas.microsoft.com/office/powerpoint/2010/main" val="3253515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E0336-CD0C-1943-C331-79A1B8978890}"/>
            </a:ext>
          </a:extLst>
        </p:cNvPr>
        <p:cNvGrpSpPr/>
        <p:nvPr/>
      </p:nvGrpSpPr>
      <p:grpSpPr>
        <a:xfrm>
          <a:off x="0" y="0"/>
          <a:ext cx="0" cy="0"/>
          <a:chOff x="0" y="0"/>
          <a:chExt cx="0" cy="0"/>
        </a:xfrm>
      </p:grpSpPr>
      <p:sp>
        <p:nvSpPr>
          <p:cNvPr id="31" name="TextBox 3">
            <a:extLst>
              <a:ext uri="{FF2B5EF4-FFF2-40B4-BE49-F238E27FC236}">
                <a16:creationId xmlns:a16="http://schemas.microsoft.com/office/drawing/2014/main" id="{3CA3C336-EC33-D0CA-040E-4BA402EB3828}"/>
              </a:ext>
            </a:extLst>
          </p:cNvPr>
          <p:cNvSpPr txBox="1"/>
          <p:nvPr/>
        </p:nvSpPr>
        <p:spPr>
          <a:xfrm>
            <a:off x="776375" y="988339"/>
            <a:ext cx="9252382" cy="584775"/>
          </a:xfrm>
          <a:prstGeom prst="rect">
            <a:avLst/>
          </a:prstGeom>
          <a:noFill/>
        </p:spPr>
        <p:txBody>
          <a:bodyPr wrap="square" rtlCol="0">
            <a:spAutoFit/>
          </a:bodyPr>
          <a:lstStyle/>
          <a:p>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Technology &amp; Innovation</a:t>
            </a:r>
          </a:p>
        </p:txBody>
      </p:sp>
      <p:pic>
        <p:nvPicPr>
          <p:cNvPr id="21" name="Picture 3">
            <a:extLst>
              <a:ext uri="{FF2B5EF4-FFF2-40B4-BE49-F238E27FC236}">
                <a16:creationId xmlns:a16="http://schemas.microsoft.com/office/drawing/2014/main" id="{1947FEBB-7F7D-8D2A-2432-23E87982D841}"/>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pic>
        <p:nvPicPr>
          <p:cNvPr id="5" name="Google Shape;146;p16" descr="preencoded.png">
            <a:extLst>
              <a:ext uri="{FF2B5EF4-FFF2-40B4-BE49-F238E27FC236}">
                <a16:creationId xmlns:a16="http://schemas.microsoft.com/office/drawing/2014/main" id="{261E32EF-4475-6074-1CBB-FAD181AF147F}"/>
              </a:ext>
            </a:extLst>
          </p:cNvPr>
          <p:cNvPicPr preferRelativeResize="0"/>
          <p:nvPr/>
        </p:nvPicPr>
        <p:blipFill rotWithShape="1">
          <a:blip r:embed="rId3">
            <a:alphaModFix/>
          </a:blip>
          <a:srcRect/>
          <a:stretch/>
        </p:blipFill>
        <p:spPr>
          <a:xfrm>
            <a:off x="982178" y="1935718"/>
            <a:ext cx="914400" cy="914400"/>
          </a:xfrm>
          <a:prstGeom prst="rect">
            <a:avLst/>
          </a:prstGeom>
          <a:noFill/>
          <a:ln>
            <a:noFill/>
          </a:ln>
        </p:spPr>
      </p:pic>
      <p:sp>
        <p:nvSpPr>
          <p:cNvPr id="7" name="Google Shape;147;p16">
            <a:extLst>
              <a:ext uri="{FF2B5EF4-FFF2-40B4-BE49-F238E27FC236}">
                <a16:creationId xmlns:a16="http://schemas.microsoft.com/office/drawing/2014/main" id="{DC523E3F-D84A-E388-4961-CB9A978EA7CE}"/>
              </a:ext>
            </a:extLst>
          </p:cNvPr>
          <p:cNvSpPr/>
          <p:nvPr/>
        </p:nvSpPr>
        <p:spPr>
          <a:xfrm>
            <a:off x="2076088" y="2064593"/>
            <a:ext cx="2624257" cy="328017"/>
          </a:xfrm>
          <a:prstGeom prst="rect">
            <a:avLst/>
          </a:prstGeom>
          <a:noFill/>
          <a:ln>
            <a:noFill/>
          </a:ln>
        </p:spPr>
        <p:txBody>
          <a:bodyPr spcFirstLastPara="1" wrap="square" lIns="0" tIns="0" rIns="0" bIns="0" anchor="t" anchorCtr="0">
            <a:noAutofit/>
          </a:bodyPr>
          <a:lstStyle/>
          <a:p>
            <a:pPr>
              <a:buClr>
                <a:srgbClr val="D9E1FF"/>
              </a:buClr>
              <a:buSzPts val="2200"/>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AI Integration</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Google Shape;148;p16">
            <a:extLst>
              <a:ext uri="{FF2B5EF4-FFF2-40B4-BE49-F238E27FC236}">
                <a16:creationId xmlns:a16="http://schemas.microsoft.com/office/drawing/2014/main" id="{1C7452E0-7CBB-9382-E052-9CFE504258A2}"/>
              </a:ext>
            </a:extLst>
          </p:cNvPr>
          <p:cNvSpPr/>
          <p:nvPr/>
        </p:nvSpPr>
        <p:spPr>
          <a:xfrm>
            <a:off x="2076088" y="2392610"/>
            <a:ext cx="6132790" cy="356949"/>
          </a:xfrm>
          <a:prstGeom prst="rect">
            <a:avLst/>
          </a:prstGeom>
          <a:noFill/>
          <a:ln>
            <a:noFill/>
          </a:ln>
        </p:spPr>
        <p:txBody>
          <a:bodyPr spcFirstLastPara="1" wrap="square" lIns="0" tIns="0" rIns="0" bIns="0" anchor="t" anchorCtr="0">
            <a:noAutofit/>
          </a:bodyPr>
          <a:lstStyle/>
          <a:p>
            <a:pPr>
              <a:buClr>
                <a:srgbClr val="D9E1FF"/>
              </a:buClr>
              <a:buSzPts val="185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Machine learning algorithms detect emerging threats.</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Google Shape;149;p16" descr="preencoded.png">
            <a:extLst>
              <a:ext uri="{FF2B5EF4-FFF2-40B4-BE49-F238E27FC236}">
                <a16:creationId xmlns:a16="http://schemas.microsoft.com/office/drawing/2014/main" id="{860F4A15-D656-47CF-A5F3-0400363F4020}"/>
              </a:ext>
            </a:extLst>
          </p:cNvPr>
          <p:cNvPicPr preferRelativeResize="0"/>
          <p:nvPr/>
        </p:nvPicPr>
        <p:blipFill rotWithShape="1">
          <a:blip r:embed="rId4">
            <a:alphaModFix/>
          </a:blip>
          <a:srcRect/>
          <a:stretch/>
        </p:blipFill>
        <p:spPr>
          <a:xfrm>
            <a:off x="982178" y="2971800"/>
            <a:ext cx="914400" cy="914400"/>
          </a:xfrm>
          <a:prstGeom prst="rect">
            <a:avLst/>
          </a:prstGeom>
          <a:noFill/>
          <a:ln>
            <a:noFill/>
          </a:ln>
        </p:spPr>
      </p:pic>
      <p:sp>
        <p:nvSpPr>
          <p:cNvPr id="10" name="Google Shape;150;p16">
            <a:extLst>
              <a:ext uri="{FF2B5EF4-FFF2-40B4-BE49-F238E27FC236}">
                <a16:creationId xmlns:a16="http://schemas.microsoft.com/office/drawing/2014/main" id="{A0C2EEE1-4C09-DEB9-9515-CF564726BBB8}"/>
              </a:ext>
            </a:extLst>
          </p:cNvPr>
          <p:cNvSpPr/>
          <p:nvPr/>
        </p:nvSpPr>
        <p:spPr>
          <a:xfrm>
            <a:off x="2076088" y="3096011"/>
            <a:ext cx="2624257" cy="328017"/>
          </a:xfrm>
          <a:prstGeom prst="rect">
            <a:avLst/>
          </a:prstGeom>
          <a:noFill/>
          <a:ln>
            <a:noFill/>
          </a:ln>
        </p:spPr>
        <p:txBody>
          <a:bodyPr spcFirstLastPara="1" wrap="square" lIns="0" tIns="0" rIns="0" bIns="0" anchor="t" anchorCtr="0">
            <a:noAutofit/>
          </a:bodyPr>
          <a:lstStyle/>
          <a:p>
            <a:pPr marR="0" lvl="0" indent="0">
              <a:spcBef>
                <a:spcPts val="0"/>
              </a:spcBef>
              <a:spcAft>
                <a:spcPts val="0"/>
              </a:spcAft>
              <a:buClr>
                <a:srgbClr val="D9E1FF"/>
              </a:buClr>
              <a:buSzPts val="2200"/>
              <a:buFont typeface="Syne"/>
              <a:buNone/>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Hybrid Cloud</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151;p16">
            <a:extLst>
              <a:ext uri="{FF2B5EF4-FFF2-40B4-BE49-F238E27FC236}">
                <a16:creationId xmlns:a16="http://schemas.microsoft.com/office/drawing/2014/main" id="{3A403B8B-FCB1-E9FB-66AF-D31B74161F07}"/>
              </a:ext>
            </a:extLst>
          </p:cNvPr>
          <p:cNvSpPr/>
          <p:nvPr/>
        </p:nvSpPr>
        <p:spPr>
          <a:xfrm>
            <a:off x="2076088" y="3429000"/>
            <a:ext cx="6132790" cy="356949"/>
          </a:xfrm>
          <a:prstGeom prst="rect">
            <a:avLst/>
          </a:prstGeom>
          <a:noFill/>
          <a:ln>
            <a:noFill/>
          </a:ln>
        </p:spPr>
        <p:txBody>
          <a:bodyPr spcFirstLastPara="1" wrap="square" lIns="0" tIns="0" rIns="0" bIns="0" anchor="t" anchorCtr="0">
            <a:noAutofit/>
          </a:bodyPr>
          <a:lstStyle/>
          <a:p>
            <a:pPr marR="0" lvl="0" indent="0">
              <a:spcBef>
                <a:spcPts val="0"/>
              </a:spcBef>
              <a:spcAft>
                <a:spcPts val="0"/>
              </a:spcAft>
              <a:buClr>
                <a:srgbClr val="D9E1FF"/>
              </a:buClr>
              <a:buSzPts val="1850"/>
              <a:buFont typeface="Arimo"/>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Flexible solutions reducing costs by 35%.</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0" name="Google Shape;152;p16" descr="preencoded.png">
            <a:extLst>
              <a:ext uri="{FF2B5EF4-FFF2-40B4-BE49-F238E27FC236}">
                <a16:creationId xmlns:a16="http://schemas.microsoft.com/office/drawing/2014/main" id="{69E1DDB9-0711-60CE-473B-95E4C5836C45}"/>
              </a:ext>
            </a:extLst>
          </p:cNvPr>
          <p:cNvPicPr preferRelativeResize="0"/>
          <p:nvPr/>
        </p:nvPicPr>
        <p:blipFill rotWithShape="1">
          <a:blip r:embed="rId5">
            <a:alphaModFix/>
          </a:blip>
          <a:srcRect/>
          <a:stretch/>
        </p:blipFill>
        <p:spPr>
          <a:xfrm>
            <a:off x="982178" y="4007882"/>
            <a:ext cx="914400" cy="914400"/>
          </a:xfrm>
          <a:prstGeom prst="rect">
            <a:avLst/>
          </a:prstGeom>
          <a:noFill/>
          <a:ln>
            <a:noFill/>
          </a:ln>
        </p:spPr>
      </p:pic>
      <p:sp>
        <p:nvSpPr>
          <p:cNvPr id="22" name="Google Shape;153;p16">
            <a:extLst>
              <a:ext uri="{FF2B5EF4-FFF2-40B4-BE49-F238E27FC236}">
                <a16:creationId xmlns:a16="http://schemas.microsoft.com/office/drawing/2014/main" id="{50E58048-FBB9-36F3-9C77-F5FB6C52F460}"/>
              </a:ext>
            </a:extLst>
          </p:cNvPr>
          <p:cNvSpPr/>
          <p:nvPr/>
        </p:nvSpPr>
        <p:spPr>
          <a:xfrm>
            <a:off x="2076087" y="4131747"/>
            <a:ext cx="2624257" cy="328017"/>
          </a:xfrm>
          <a:prstGeom prst="rect">
            <a:avLst/>
          </a:prstGeom>
          <a:noFill/>
          <a:ln>
            <a:noFill/>
          </a:ln>
        </p:spPr>
        <p:txBody>
          <a:bodyPr spcFirstLastPara="1" wrap="square" lIns="0" tIns="0" rIns="0" bIns="0" anchor="t" anchorCtr="0">
            <a:noAutofit/>
          </a:bodyPr>
          <a:lstStyle/>
          <a:p>
            <a:pPr>
              <a:buClr>
                <a:srgbClr val="D9E1FF"/>
              </a:buClr>
              <a:buSzPts val="2200"/>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24/7 Monitoring</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3" name="Google Shape;154;p16">
            <a:extLst>
              <a:ext uri="{FF2B5EF4-FFF2-40B4-BE49-F238E27FC236}">
                <a16:creationId xmlns:a16="http://schemas.microsoft.com/office/drawing/2014/main" id="{94A01B2E-5554-7D31-1A30-45314A50CF3A}"/>
              </a:ext>
            </a:extLst>
          </p:cNvPr>
          <p:cNvSpPr/>
          <p:nvPr/>
        </p:nvSpPr>
        <p:spPr>
          <a:xfrm>
            <a:off x="2076088" y="4459764"/>
            <a:ext cx="6132790" cy="356949"/>
          </a:xfrm>
          <a:prstGeom prst="rect">
            <a:avLst/>
          </a:prstGeom>
          <a:noFill/>
          <a:ln>
            <a:noFill/>
          </a:ln>
        </p:spPr>
        <p:txBody>
          <a:bodyPr spcFirstLastPara="1" wrap="square" lIns="0" tIns="0" rIns="0" bIns="0" anchor="t" anchorCtr="0">
            <a:noAutofit/>
          </a:bodyPr>
          <a:lstStyle/>
          <a:p>
            <a:pPr>
              <a:buClr>
                <a:srgbClr val="D9E1FF"/>
              </a:buClr>
              <a:buSzPts val="185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Continuous vigilance against global threats.</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4" name="Google Shape;155;p16" descr="preencoded.png">
            <a:extLst>
              <a:ext uri="{FF2B5EF4-FFF2-40B4-BE49-F238E27FC236}">
                <a16:creationId xmlns:a16="http://schemas.microsoft.com/office/drawing/2014/main" id="{E09EDE32-42F3-D7F7-FD03-63B0B2CD900B}"/>
              </a:ext>
            </a:extLst>
          </p:cNvPr>
          <p:cNvPicPr preferRelativeResize="0"/>
          <p:nvPr/>
        </p:nvPicPr>
        <p:blipFill rotWithShape="1">
          <a:blip r:embed="rId6">
            <a:alphaModFix/>
          </a:blip>
          <a:srcRect/>
          <a:stretch/>
        </p:blipFill>
        <p:spPr>
          <a:xfrm>
            <a:off x="982178" y="5043964"/>
            <a:ext cx="914400" cy="914400"/>
          </a:xfrm>
          <a:prstGeom prst="rect">
            <a:avLst/>
          </a:prstGeom>
          <a:noFill/>
          <a:ln>
            <a:noFill/>
          </a:ln>
        </p:spPr>
      </p:pic>
      <p:sp>
        <p:nvSpPr>
          <p:cNvPr id="32" name="Google Shape;153;p16">
            <a:extLst>
              <a:ext uri="{FF2B5EF4-FFF2-40B4-BE49-F238E27FC236}">
                <a16:creationId xmlns:a16="http://schemas.microsoft.com/office/drawing/2014/main" id="{17C075B4-3334-CE17-F6CE-08685ADE8982}"/>
              </a:ext>
            </a:extLst>
          </p:cNvPr>
          <p:cNvSpPr/>
          <p:nvPr/>
        </p:nvSpPr>
        <p:spPr>
          <a:xfrm>
            <a:off x="2076087" y="5163165"/>
            <a:ext cx="2624257" cy="328017"/>
          </a:xfrm>
          <a:prstGeom prst="rect">
            <a:avLst/>
          </a:prstGeom>
          <a:noFill/>
          <a:ln>
            <a:noFill/>
          </a:ln>
        </p:spPr>
        <p:txBody>
          <a:bodyPr spcFirstLastPara="1" wrap="square" lIns="0" tIns="0" rIns="0" bIns="0" anchor="t" anchorCtr="0">
            <a:noAutofit/>
          </a:bodyPr>
          <a:lstStyle/>
          <a:p>
            <a:pPr>
              <a:buClr>
                <a:srgbClr val="D9E1FF"/>
              </a:buClr>
              <a:buSzPts val="2200"/>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Network Security</a:t>
            </a:r>
          </a:p>
        </p:txBody>
      </p:sp>
      <p:sp>
        <p:nvSpPr>
          <p:cNvPr id="33" name="Google Shape;154;p16">
            <a:extLst>
              <a:ext uri="{FF2B5EF4-FFF2-40B4-BE49-F238E27FC236}">
                <a16:creationId xmlns:a16="http://schemas.microsoft.com/office/drawing/2014/main" id="{6BA8DDE2-B12F-3ACC-BF2B-3864595D1610}"/>
              </a:ext>
            </a:extLst>
          </p:cNvPr>
          <p:cNvSpPr/>
          <p:nvPr/>
        </p:nvSpPr>
        <p:spPr>
          <a:xfrm>
            <a:off x="2076088" y="5491182"/>
            <a:ext cx="6132790" cy="356949"/>
          </a:xfrm>
          <a:prstGeom prst="rect">
            <a:avLst/>
          </a:prstGeom>
          <a:noFill/>
          <a:ln>
            <a:noFill/>
          </a:ln>
        </p:spPr>
        <p:txBody>
          <a:bodyPr spcFirstLastPara="1" wrap="square" lIns="0" tIns="0" rIns="0" bIns="0" anchor="t" anchorCtr="0">
            <a:noAutofit/>
          </a:bodyPr>
          <a:lstStyle/>
          <a:p>
            <a:pPr>
              <a:buClr>
                <a:srgbClr val="D9E1FF"/>
              </a:buClr>
              <a:buSzPts val="185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Specialized expertise in connectivity protection.</a:t>
            </a:r>
          </a:p>
        </p:txBody>
      </p:sp>
    </p:spTree>
    <p:extLst>
      <p:ext uri="{BB962C8B-B14F-4D97-AF65-F5344CB8AC3E}">
        <p14:creationId xmlns:p14="http://schemas.microsoft.com/office/powerpoint/2010/main" val="905989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3BCC046-E465-BE49-6D2E-432B1BDFC032}"/>
            </a:ext>
          </a:extLst>
        </p:cNvPr>
        <p:cNvGrpSpPr/>
        <p:nvPr/>
      </p:nvGrpSpPr>
      <p:grpSpPr>
        <a:xfrm>
          <a:off x="0" y="0"/>
          <a:ext cx="0" cy="0"/>
          <a:chOff x="0" y="0"/>
          <a:chExt cx="0" cy="0"/>
        </a:xfrm>
      </p:grpSpPr>
      <p:pic>
        <p:nvPicPr>
          <p:cNvPr id="21" name="Picture 3">
            <a:extLst>
              <a:ext uri="{FF2B5EF4-FFF2-40B4-BE49-F238E27FC236}">
                <a16:creationId xmlns:a16="http://schemas.microsoft.com/office/drawing/2014/main" id="{05040588-94B3-FA36-34FE-3A65BDBB247F}"/>
              </a:ext>
            </a:extLst>
          </p:cNvPr>
          <p:cNvPicPr>
            <a:picLocks noChangeAspect="1"/>
          </p:cNvPicPr>
          <p:nvPr/>
        </p:nvPicPr>
        <p:blipFill>
          <a:blip r:embed="rId2">
            <a:duotone>
              <a:prstClr val="black"/>
              <a:schemeClr val="accent1">
                <a:tint val="45000"/>
                <a:satMod val="400000"/>
              </a:schemeClr>
            </a:duotone>
            <a:alphaModFix amt="13000"/>
          </a:blip>
          <a:srcRect l="66470"/>
          <a:stretch/>
        </p:blipFill>
        <p:spPr>
          <a:xfrm rot="10800000">
            <a:off x="10451804" y="720726"/>
            <a:ext cx="1730671" cy="5400676"/>
          </a:xfrm>
          <a:prstGeom prst="rect">
            <a:avLst/>
          </a:prstGeom>
        </p:spPr>
      </p:pic>
      <p:sp>
        <p:nvSpPr>
          <p:cNvPr id="4" name="Google Shape;164;p17">
            <a:extLst>
              <a:ext uri="{FF2B5EF4-FFF2-40B4-BE49-F238E27FC236}">
                <a16:creationId xmlns:a16="http://schemas.microsoft.com/office/drawing/2014/main" id="{38F3E2FC-D9EB-8BFE-1D75-8FCEAA7C7C29}"/>
              </a:ext>
            </a:extLst>
          </p:cNvPr>
          <p:cNvSpPr/>
          <p:nvPr/>
        </p:nvSpPr>
        <p:spPr>
          <a:xfrm>
            <a:off x="946076" y="1920409"/>
            <a:ext cx="3786384" cy="555823"/>
          </a:xfrm>
          <a:prstGeom prst="rect">
            <a:avLst/>
          </a:prstGeom>
          <a:noFill/>
          <a:ln>
            <a:noFill/>
          </a:ln>
        </p:spPr>
        <p:txBody>
          <a:bodyPr spcFirstLastPara="1" wrap="square" lIns="0" tIns="0" rIns="0" bIns="0" anchor="t" anchorCtr="0">
            <a:noAutofit/>
          </a:bodyPr>
          <a:lstStyle/>
          <a:p>
            <a:pPr>
              <a:buClr>
                <a:srgbClr val="FFFFFF"/>
              </a:buClr>
              <a:buSzPts val="4200"/>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Client Success Stories</a:t>
            </a:r>
            <a:endParaRPr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Google Shape;165;p17">
            <a:extLst>
              <a:ext uri="{FF2B5EF4-FFF2-40B4-BE49-F238E27FC236}">
                <a16:creationId xmlns:a16="http://schemas.microsoft.com/office/drawing/2014/main" id="{1DE4BA6F-1AE1-B2F7-3392-7B48429E84B1}"/>
              </a:ext>
            </a:extLst>
          </p:cNvPr>
          <p:cNvSpPr/>
          <p:nvPr/>
        </p:nvSpPr>
        <p:spPr>
          <a:xfrm>
            <a:off x="909638" y="2652808"/>
            <a:ext cx="3200400" cy="91440"/>
          </a:xfrm>
          <a:prstGeom prst="roundRect">
            <a:avLst>
              <a:gd name="adj" fmla="val 15006"/>
            </a:avLst>
          </a:prstGeom>
          <a:solidFill>
            <a:srgbClr val="2B2952"/>
          </a:solidFill>
          <a:ln>
            <a:noFill/>
          </a:ln>
        </p:spPr>
        <p:txBody>
          <a:bodyPr spcFirstLastPara="1" wrap="square" lIns="76188" tIns="76188" rIns="76188" bIns="76188" anchor="ctr" anchorCtr="0">
            <a:noAutofit/>
          </a:bodyPr>
          <a:lstStyle/>
          <a:p>
            <a:endParaRPr sz="1500" dirty="0"/>
          </a:p>
        </p:txBody>
      </p:sp>
      <p:sp>
        <p:nvSpPr>
          <p:cNvPr id="11" name="Google Shape;166;p17">
            <a:extLst>
              <a:ext uri="{FF2B5EF4-FFF2-40B4-BE49-F238E27FC236}">
                <a16:creationId xmlns:a16="http://schemas.microsoft.com/office/drawing/2014/main" id="{F71C6249-8ACC-25DD-7CA5-3642D4E73551}"/>
              </a:ext>
            </a:extLst>
          </p:cNvPr>
          <p:cNvSpPr/>
          <p:nvPr/>
        </p:nvSpPr>
        <p:spPr>
          <a:xfrm>
            <a:off x="946076" y="2870212"/>
            <a:ext cx="3163962" cy="277912"/>
          </a:xfrm>
          <a:prstGeom prst="rect">
            <a:avLst/>
          </a:prstGeom>
          <a:noFill/>
          <a:ln>
            <a:noFill/>
          </a:ln>
        </p:spPr>
        <p:txBody>
          <a:bodyPr spcFirstLastPara="1" wrap="square" lIns="0" tIns="0" rIns="0" bIns="0" anchor="t" anchorCtr="0">
            <a:noAutofit/>
          </a:bodyPr>
          <a:lstStyle/>
          <a:p>
            <a:pPr>
              <a:buClr>
                <a:srgbClr val="D9E1FF"/>
              </a:buClr>
              <a:buSzPts val="2200"/>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Government Infrastructure</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Google Shape;167;p17">
            <a:extLst>
              <a:ext uri="{FF2B5EF4-FFF2-40B4-BE49-F238E27FC236}">
                <a16:creationId xmlns:a16="http://schemas.microsoft.com/office/drawing/2014/main" id="{6F126F86-5733-3787-8493-34E52A986A8E}"/>
              </a:ext>
            </a:extLst>
          </p:cNvPr>
          <p:cNvSpPr/>
          <p:nvPr/>
        </p:nvSpPr>
        <p:spPr>
          <a:xfrm>
            <a:off x="946076" y="3241360"/>
            <a:ext cx="3163962" cy="907257"/>
          </a:xfrm>
          <a:prstGeom prst="rect">
            <a:avLst/>
          </a:prstGeom>
          <a:noFill/>
          <a:ln>
            <a:noFill/>
          </a:ln>
        </p:spPr>
        <p:txBody>
          <a:bodyPr spcFirstLastPara="1" wrap="square" lIns="0" tIns="0" rIns="0" bIns="0" anchor="t" anchorCtr="0">
            <a:noAutofit/>
          </a:bodyPr>
          <a:lstStyle/>
          <a:p>
            <a:pPr>
              <a:buClr>
                <a:srgbClr val="D9E1FF"/>
              </a:buClr>
              <a:buSzPts val="175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Deployed hybrid infrastructure for semi-government organization. Reduced operational costs by 35%.</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168;p17">
            <a:extLst>
              <a:ext uri="{FF2B5EF4-FFF2-40B4-BE49-F238E27FC236}">
                <a16:creationId xmlns:a16="http://schemas.microsoft.com/office/drawing/2014/main" id="{454CB265-DD23-18F2-E293-0180A29D0B59}"/>
              </a:ext>
            </a:extLst>
          </p:cNvPr>
          <p:cNvSpPr/>
          <p:nvPr/>
        </p:nvSpPr>
        <p:spPr>
          <a:xfrm>
            <a:off x="4449589" y="3052448"/>
            <a:ext cx="3200400" cy="91440"/>
          </a:xfrm>
          <a:prstGeom prst="roundRect">
            <a:avLst>
              <a:gd name="adj" fmla="val 15006"/>
            </a:avLst>
          </a:prstGeom>
          <a:solidFill>
            <a:srgbClr val="2B2952"/>
          </a:solidFill>
          <a:ln>
            <a:noFill/>
          </a:ln>
        </p:spPr>
        <p:txBody>
          <a:bodyPr spcFirstLastPara="1" wrap="square" lIns="76188" tIns="76188" rIns="76188" bIns="76188" anchor="ctr" anchorCtr="0">
            <a:noAutofit/>
          </a:bodyPr>
          <a:lstStyle/>
          <a:p>
            <a:endParaRPr sz="1500" dirty="0"/>
          </a:p>
        </p:txBody>
      </p:sp>
      <p:sp>
        <p:nvSpPr>
          <p:cNvPr id="14" name="Google Shape;169;p17">
            <a:extLst>
              <a:ext uri="{FF2B5EF4-FFF2-40B4-BE49-F238E27FC236}">
                <a16:creationId xmlns:a16="http://schemas.microsoft.com/office/drawing/2014/main" id="{2F8D754E-5D16-9A57-F5E7-09082EC24EEE}"/>
              </a:ext>
            </a:extLst>
          </p:cNvPr>
          <p:cNvSpPr/>
          <p:nvPr/>
        </p:nvSpPr>
        <p:spPr>
          <a:xfrm>
            <a:off x="4449589" y="3241360"/>
            <a:ext cx="2504381" cy="277912"/>
          </a:xfrm>
          <a:prstGeom prst="rect">
            <a:avLst/>
          </a:prstGeom>
          <a:noFill/>
          <a:ln>
            <a:noFill/>
          </a:ln>
        </p:spPr>
        <p:txBody>
          <a:bodyPr spcFirstLastPara="1" wrap="square" lIns="0" tIns="0" rIns="0" bIns="0" anchor="t" anchorCtr="0">
            <a:noAutofit/>
          </a:bodyPr>
          <a:lstStyle/>
          <a:p>
            <a:pPr>
              <a:buClr>
                <a:srgbClr val="D9E1FF"/>
              </a:buClr>
              <a:buSzPts val="2200"/>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Research Protection</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Google Shape;170;p17">
            <a:extLst>
              <a:ext uri="{FF2B5EF4-FFF2-40B4-BE49-F238E27FC236}">
                <a16:creationId xmlns:a16="http://schemas.microsoft.com/office/drawing/2014/main" id="{E8F53AF8-3ECB-CCCE-FE95-8255BEAC7005}"/>
              </a:ext>
            </a:extLst>
          </p:cNvPr>
          <p:cNvSpPr/>
          <p:nvPr/>
        </p:nvSpPr>
        <p:spPr>
          <a:xfrm>
            <a:off x="4449639" y="3632578"/>
            <a:ext cx="3434060" cy="907257"/>
          </a:xfrm>
          <a:prstGeom prst="rect">
            <a:avLst/>
          </a:prstGeom>
          <a:noFill/>
          <a:ln>
            <a:noFill/>
          </a:ln>
        </p:spPr>
        <p:txBody>
          <a:bodyPr spcFirstLastPara="1" wrap="square" lIns="0" tIns="0" rIns="0" bIns="0" anchor="t" anchorCtr="0">
            <a:noAutofit/>
          </a:bodyPr>
          <a:lstStyle/>
          <a:p>
            <a:pPr>
              <a:buClr>
                <a:srgbClr val="D9E1FF"/>
              </a:buClr>
              <a:buSzPts val="175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Implemented secure data management for genomic research facility. Enhanced processing efficiency.</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Google Shape;171;p17">
            <a:extLst>
              <a:ext uri="{FF2B5EF4-FFF2-40B4-BE49-F238E27FC236}">
                <a16:creationId xmlns:a16="http://schemas.microsoft.com/office/drawing/2014/main" id="{FF6DF556-D4CD-4340-D281-0B7E6FFE58B8}"/>
              </a:ext>
            </a:extLst>
          </p:cNvPr>
          <p:cNvSpPr/>
          <p:nvPr/>
        </p:nvSpPr>
        <p:spPr>
          <a:xfrm>
            <a:off x="8223250" y="3442345"/>
            <a:ext cx="3200400" cy="91440"/>
          </a:xfrm>
          <a:prstGeom prst="roundRect">
            <a:avLst>
              <a:gd name="adj" fmla="val 15006"/>
            </a:avLst>
          </a:prstGeom>
          <a:solidFill>
            <a:srgbClr val="2B2952"/>
          </a:solidFill>
          <a:ln>
            <a:noFill/>
          </a:ln>
        </p:spPr>
        <p:txBody>
          <a:bodyPr spcFirstLastPara="1" wrap="square" lIns="76188" tIns="76188" rIns="76188" bIns="76188" anchor="ctr" anchorCtr="0">
            <a:noAutofit/>
          </a:bodyPr>
          <a:lstStyle/>
          <a:p>
            <a:endParaRPr sz="1500"/>
          </a:p>
        </p:txBody>
      </p:sp>
      <p:sp>
        <p:nvSpPr>
          <p:cNvPr id="17" name="Google Shape;172;p17">
            <a:extLst>
              <a:ext uri="{FF2B5EF4-FFF2-40B4-BE49-F238E27FC236}">
                <a16:creationId xmlns:a16="http://schemas.microsoft.com/office/drawing/2014/main" id="{77C8DB01-8E83-C35C-E01E-6974CF70F4C0}"/>
              </a:ext>
            </a:extLst>
          </p:cNvPr>
          <p:cNvSpPr/>
          <p:nvPr/>
        </p:nvSpPr>
        <p:spPr>
          <a:xfrm>
            <a:off x="8223250" y="3632578"/>
            <a:ext cx="2223294" cy="277912"/>
          </a:xfrm>
          <a:prstGeom prst="rect">
            <a:avLst/>
          </a:prstGeom>
          <a:noFill/>
          <a:ln>
            <a:noFill/>
          </a:ln>
        </p:spPr>
        <p:txBody>
          <a:bodyPr spcFirstLastPara="1" wrap="square" lIns="0" tIns="0" rIns="0" bIns="0" anchor="t" anchorCtr="0">
            <a:noAutofit/>
          </a:bodyPr>
          <a:lstStyle/>
          <a:p>
            <a:pPr>
              <a:buClr>
                <a:srgbClr val="D9E1FF"/>
              </a:buClr>
              <a:buSzPts val="2200"/>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Critical Security</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Google Shape;173;p17">
            <a:extLst>
              <a:ext uri="{FF2B5EF4-FFF2-40B4-BE49-F238E27FC236}">
                <a16:creationId xmlns:a16="http://schemas.microsoft.com/office/drawing/2014/main" id="{E971B7CA-A4C4-79DD-C5F3-30C5E756BAC6}"/>
              </a:ext>
            </a:extLst>
          </p:cNvPr>
          <p:cNvSpPr/>
          <p:nvPr/>
        </p:nvSpPr>
        <p:spPr>
          <a:xfrm>
            <a:off x="8223250" y="4007962"/>
            <a:ext cx="3184327" cy="907257"/>
          </a:xfrm>
          <a:prstGeom prst="rect">
            <a:avLst/>
          </a:prstGeom>
          <a:noFill/>
          <a:ln>
            <a:noFill/>
          </a:ln>
        </p:spPr>
        <p:txBody>
          <a:bodyPr spcFirstLastPara="1" wrap="square" lIns="0" tIns="0" rIns="0" bIns="0" anchor="t" anchorCtr="0">
            <a:noAutofit/>
          </a:bodyPr>
          <a:lstStyle/>
          <a:p>
            <a:pPr>
              <a:buClr>
                <a:srgbClr val="D9E1FF"/>
              </a:buClr>
              <a:buSzPts val="1850"/>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Delivered comprehensive frameworks for national infrastructure. Prevented multiple advanced threats.</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8452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29C40-2316-50E6-79AD-92CF715D8CC0}"/>
            </a:ext>
          </a:extLst>
        </p:cNvPr>
        <p:cNvGrpSpPr/>
        <p:nvPr/>
      </p:nvGrpSpPr>
      <p:grpSpPr>
        <a:xfrm>
          <a:off x="0" y="0"/>
          <a:ext cx="0" cy="0"/>
          <a:chOff x="0" y="0"/>
          <a:chExt cx="0" cy="0"/>
        </a:xfrm>
      </p:grpSpPr>
      <p:sp>
        <p:nvSpPr>
          <p:cNvPr id="31" name="TextBox 3">
            <a:extLst>
              <a:ext uri="{FF2B5EF4-FFF2-40B4-BE49-F238E27FC236}">
                <a16:creationId xmlns:a16="http://schemas.microsoft.com/office/drawing/2014/main" id="{AEEE9014-DC69-A3C6-65CF-434704894B70}"/>
              </a:ext>
            </a:extLst>
          </p:cNvPr>
          <p:cNvSpPr txBox="1"/>
          <p:nvPr/>
        </p:nvSpPr>
        <p:spPr>
          <a:xfrm>
            <a:off x="776375" y="988339"/>
            <a:ext cx="6804890" cy="584775"/>
          </a:xfrm>
          <a:prstGeom prst="rect">
            <a:avLst/>
          </a:prstGeom>
          <a:noFill/>
        </p:spPr>
        <p:txBody>
          <a:bodyPr wrap="square" rtlCol="0">
            <a:spAutoFit/>
          </a:bodyPr>
          <a:lstStyle/>
          <a:p>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Why Choose NeoNova</a:t>
            </a:r>
          </a:p>
        </p:txBody>
      </p:sp>
      <p:pic>
        <p:nvPicPr>
          <p:cNvPr id="21" name="Picture 3">
            <a:extLst>
              <a:ext uri="{FF2B5EF4-FFF2-40B4-BE49-F238E27FC236}">
                <a16:creationId xmlns:a16="http://schemas.microsoft.com/office/drawing/2014/main" id="{0F324A4C-A0EE-F51E-1FA6-BE98B7B25732}"/>
              </a:ext>
            </a:extLst>
          </p:cNvPr>
          <p:cNvPicPr>
            <a:picLocks noChangeAspect="1"/>
          </p:cNvPicPr>
          <p:nvPr/>
        </p:nvPicPr>
        <p:blipFill>
          <a:blip r:embed="rId2">
            <a:duotone>
              <a:prstClr val="black"/>
              <a:schemeClr val="accent1">
                <a:tint val="45000"/>
                <a:satMod val="400000"/>
              </a:schemeClr>
            </a:duotone>
            <a:alphaModFix amt="16000"/>
          </a:blip>
          <a:srcRect l="66470"/>
          <a:stretch/>
        </p:blipFill>
        <p:spPr>
          <a:xfrm rot="10800000">
            <a:off x="10451804" y="720726"/>
            <a:ext cx="1730671" cy="5400676"/>
          </a:xfrm>
          <a:prstGeom prst="rect">
            <a:avLst/>
          </a:prstGeom>
        </p:spPr>
      </p:pic>
      <p:sp>
        <p:nvSpPr>
          <p:cNvPr id="6" name="Google Shape;183;p18">
            <a:extLst>
              <a:ext uri="{FF2B5EF4-FFF2-40B4-BE49-F238E27FC236}">
                <a16:creationId xmlns:a16="http://schemas.microsoft.com/office/drawing/2014/main" id="{942AECF7-D629-973A-8006-88585103F23C}"/>
              </a:ext>
            </a:extLst>
          </p:cNvPr>
          <p:cNvSpPr/>
          <p:nvPr/>
        </p:nvSpPr>
        <p:spPr>
          <a:xfrm>
            <a:off x="1423314" y="1884953"/>
            <a:ext cx="3187422" cy="328851"/>
          </a:xfrm>
          <a:prstGeom prst="rect">
            <a:avLst/>
          </a:prstGeom>
          <a:noFill/>
          <a:ln>
            <a:noFill/>
          </a:ln>
        </p:spPr>
        <p:txBody>
          <a:bodyPr spcFirstLastPara="1" wrap="square" lIns="0" tIns="0" rIns="0" bIns="0" anchor="t" anchorCtr="0">
            <a:noAutofit/>
          </a:bodyPr>
          <a:lstStyle/>
          <a:p>
            <a:pPr marR="0" lvl="0" indent="0">
              <a:lnSpc>
                <a:spcPct val="124390"/>
              </a:lnSpc>
              <a:spcBef>
                <a:spcPts val="0"/>
              </a:spcBef>
              <a:spcAft>
                <a:spcPts val="0"/>
              </a:spcAft>
              <a:buClr>
                <a:srgbClr val="D9E1FF"/>
              </a:buClr>
              <a:buSzPts val="2200"/>
              <a:buFont typeface="Syne"/>
              <a:buNone/>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Vision 2030 Alignment</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Google Shape;184;p18">
            <a:extLst>
              <a:ext uri="{FF2B5EF4-FFF2-40B4-BE49-F238E27FC236}">
                <a16:creationId xmlns:a16="http://schemas.microsoft.com/office/drawing/2014/main" id="{CA90F5F0-B548-7952-A271-47716592088A}"/>
              </a:ext>
            </a:extLst>
          </p:cNvPr>
          <p:cNvSpPr/>
          <p:nvPr/>
        </p:nvSpPr>
        <p:spPr>
          <a:xfrm>
            <a:off x="1423313" y="2280672"/>
            <a:ext cx="6851809" cy="35766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9E1FF"/>
              </a:buClr>
              <a:buSzPts val="1750"/>
              <a:buFont typeface="Arimo"/>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Deep commitment to Saudi Arabia's digital transformation goals.</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187;p18">
            <a:extLst>
              <a:ext uri="{FF2B5EF4-FFF2-40B4-BE49-F238E27FC236}">
                <a16:creationId xmlns:a16="http://schemas.microsoft.com/office/drawing/2014/main" id="{D6D8D5BF-DD14-1F48-A565-1F0B1FD4D552}"/>
              </a:ext>
            </a:extLst>
          </p:cNvPr>
          <p:cNvSpPr/>
          <p:nvPr/>
        </p:nvSpPr>
        <p:spPr>
          <a:xfrm>
            <a:off x="1423313" y="2930813"/>
            <a:ext cx="2688788" cy="32885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9E1FF"/>
              </a:buClr>
              <a:buSzPts val="2050"/>
              <a:buFont typeface="Syne"/>
              <a:buNone/>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Certified Expertise</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Google Shape;188;p18">
            <a:extLst>
              <a:ext uri="{FF2B5EF4-FFF2-40B4-BE49-F238E27FC236}">
                <a16:creationId xmlns:a16="http://schemas.microsoft.com/office/drawing/2014/main" id="{CC6029F7-E46D-7DC5-A3FE-DDB67C6A6D45}"/>
              </a:ext>
            </a:extLst>
          </p:cNvPr>
          <p:cNvSpPr/>
          <p:nvPr/>
        </p:nvSpPr>
        <p:spPr>
          <a:xfrm>
            <a:off x="1423314" y="3272463"/>
            <a:ext cx="5926752" cy="4379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9E1FF"/>
              </a:buClr>
              <a:buSzPts val="1750"/>
              <a:buFont typeface="Arimo"/>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Team holds industry-recognized qualifications and specialized training.</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Google Shape;191;p18">
            <a:extLst>
              <a:ext uri="{FF2B5EF4-FFF2-40B4-BE49-F238E27FC236}">
                <a16:creationId xmlns:a16="http://schemas.microsoft.com/office/drawing/2014/main" id="{4E2D0212-19E8-6718-1BD1-7093BEE5C692}"/>
              </a:ext>
            </a:extLst>
          </p:cNvPr>
          <p:cNvSpPr/>
          <p:nvPr/>
        </p:nvSpPr>
        <p:spPr>
          <a:xfrm>
            <a:off x="1423313" y="3965400"/>
            <a:ext cx="2708791" cy="32885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9E1FF"/>
              </a:buClr>
              <a:buSzPts val="2050"/>
              <a:buFont typeface="Syne"/>
              <a:buNone/>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Capability Building</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Google Shape;192;p18">
            <a:extLst>
              <a:ext uri="{FF2B5EF4-FFF2-40B4-BE49-F238E27FC236}">
                <a16:creationId xmlns:a16="http://schemas.microsoft.com/office/drawing/2014/main" id="{A9A005F2-0FBB-D5B2-3061-F353CC5BB4DF}"/>
              </a:ext>
            </a:extLst>
          </p:cNvPr>
          <p:cNvSpPr/>
          <p:nvPr/>
        </p:nvSpPr>
        <p:spPr>
          <a:xfrm>
            <a:off x="1423314" y="4294251"/>
            <a:ext cx="5926752" cy="35766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9E1FF"/>
              </a:buClr>
              <a:buSzPts val="1750"/>
              <a:buFont typeface="Arimo"/>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Comprehensive cybersecurity training programs for Saudi talent.</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Google Shape;195;p18">
            <a:extLst>
              <a:ext uri="{FF2B5EF4-FFF2-40B4-BE49-F238E27FC236}">
                <a16:creationId xmlns:a16="http://schemas.microsoft.com/office/drawing/2014/main" id="{F53F92E6-5635-4544-7FF9-AB2222E9668A}"/>
              </a:ext>
            </a:extLst>
          </p:cNvPr>
          <p:cNvSpPr/>
          <p:nvPr/>
        </p:nvSpPr>
        <p:spPr>
          <a:xfrm>
            <a:off x="1423312" y="5002532"/>
            <a:ext cx="2834521" cy="32885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9E1FF"/>
              </a:buClr>
              <a:buSzPts val="2050"/>
              <a:buFont typeface="Syne"/>
              <a:buNone/>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sym typeface="Syne"/>
              </a:rPr>
              <a:t>Trusted Partnership</a:t>
            </a:r>
            <a:endParaRPr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Google Shape;196;p18">
            <a:extLst>
              <a:ext uri="{FF2B5EF4-FFF2-40B4-BE49-F238E27FC236}">
                <a16:creationId xmlns:a16="http://schemas.microsoft.com/office/drawing/2014/main" id="{A8489CD2-0B7B-B279-2E94-D6DBCDF8714E}"/>
              </a:ext>
            </a:extLst>
          </p:cNvPr>
          <p:cNvSpPr/>
          <p:nvPr/>
        </p:nvSpPr>
        <p:spPr>
          <a:xfrm>
            <a:off x="1423313" y="5324336"/>
            <a:ext cx="6851809" cy="35766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9E1FF"/>
              </a:buClr>
              <a:buSzPts val="1750"/>
              <a:buFont typeface="Arimo"/>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mo"/>
              </a:rPr>
              <a:t>Proven track record securing Saudi Arabia's digital assets.</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8" name="object 5">
            <a:extLst>
              <a:ext uri="{FF2B5EF4-FFF2-40B4-BE49-F238E27FC236}">
                <a16:creationId xmlns:a16="http://schemas.microsoft.com/office/drawing/2014/main" id="{B922B4B3-415D-403C-A941-EFEA3B869376}"/>
              </a:ext>
            </a:extLst>
          </p:cNvPr>
          <p:cNvPicPr/>
          <p:nvPr/>
        </p:nvPicPr>
        <p:blipFill>
          <a:blip r:embed="rId3">
            <a:extLst>
              <a:ext uri="{28A0092B-C50C-407E-A947-70E740481C1C}">
                <a14:useLocalDpi xmlns:a14="http://schemas.microsoft.com/office/drawing/2010/main" val="0"/>
              </a:ext>
            </a:extLst>
          </a:blip>
          <a:srcRect/>
          <a:stretch/>
        </p:blipFill>
        <p:spPr>
          <a:xfrm>
            <a:off x="7233842" y="980719"/>
            <a:ext cx="4714317" cy="4714317"/>
          </a:xfrm>
          <a:prstGeom prst="rect">
            <a:avLst/>
          </a:prstGeom>
          <a:effectLst>
            <a:softEdge rad="127000"/>
          </a:effectLst>
        </p:spPr>
      </p:pic>
      <p:sp>
        <p:nvSpPr>
          <p:cNvPr id="2" name="TextBox 1">
            <a:extLst>
              <a:ext uri="{FF2B5EF4-FFF2-40B4-BE49-F238E27FC236}">
                <a16:creationId xmlns:a16="http://schemas.microsoft.com/office/drawing/2014/main" id="{186732EA-03F0-4735-8F1B-4BD5961A28AD}"/>
              </a:ext>
            </a:extLst>
          </p:cNvPr>
          <p:cNvSpPr txBox="1"/>
          <p:nvPr/>
        </p:nvSpPr>
        <p:spPr>
          <a:xfrm>
            <a:off x="875231" y="2897803"/>
            <a:ext cx="313765" cy="369332"/>
          </a:xfrm>
          <a:prstGeom prst="rect">
            <a:avLst/>
          </a:prstGeom>
          <a:noFill/>
        </p:spPr>
        <p:txBody>
          <a:bodyPr wrap="square" rtlCol="0">
            <a:spAutoFit/>
          </a:bodyPr>
          <a:lstStyle/>
          <a:p>
            <a:r>
              <a:rPr lang="en-US" dirty="0">
                <a:solidFill>
                  <a:schemeClr val="bg1"/>
                </a:solidFill>
              </a:rPr>
              <a:t>2</a:t>
            </a:r>
            <a:endParaRPr lang="en-AE" dirty="0">
              <a:solidFill>
                <a:schemeClr val="bg1"/>
              </a:solidFill>
            </a:endParaRPr>
          </a:p>
        </p:txBody>
      </p:sp>
      <p:sp>
        <p:nvSpPr>
          <p:cNvPr id="19" name="TextBox 18">
            <a:extLst>
              <a:ext uri="{FF2B5EF4-FFF2-40B4-BE49-F238E27FC236}">
                <a16:creationId xmlns:a16="http://schemas.microsoft.com/office/drawing/2014/main" id="{647EB478-4B5A-44B7-A30E-A11BA3FC13FC}"/>
              </a:ext>
            </a:extLst>
          </p:cNvPr>
          <p:cNvSpPr txBox="1"/>
          <p:nvPr/>
        </p:nvSpPr>
        <p:spPr>
          <a:xfrm>
            <a:off x="875231" y="1911708"/>
            <a:ext cx="313765" cy="369332"/>
          </a:xfrm>
          <a:prstGeom prst="rect">
            <a:avLst/>
          </a:prstGeom>
          <a:noFill/>
        </p:spPr>
        <p:txBody>
          <a:bodyPr wrap="square" rtlCol="0">
            <a:spAutoFit/>
          </a:bodyPr>
          <a:lstStyle/>
          <a:p>
            <a:r>
              <a:rPr lang="en-US" dirty="0">
                <a:solidFill>
                  <a:schemeClr val="bg1"/>
                </a:solidFill>
              </a:rPr>
              <a:t>1</a:t>
            </a:r>
            <a:endParaRPr lang="en-AE" dirty="0">
              <a:solidFill>
                <a:schemeClr val="bg1"/>
              </a:solidFill>
            </a:endParaRPr>
          </a:p>
        </p:txBody>
      </p:sp>
      <p:sp>
        <p:nvSpPr>
          <p:cNvPr id="20" name="TextBox 19">
            <a:extLst>
              <a:ext uri="{FF2B5EF4-FFF2-40B4-BE49-F238E27FC236}">
                <a16:creationId xmlns:a16="http://schemas.microsoft.com/office/drawing/2014/main" id="{C97AD2AE-393A-4636-B289-AF92B7B4D4F2}"/>
              </a:ext>
            </a:extLst>
          </p:cNvPr>
          <p:cNvSpPr txBox="1"/>
          <p:nvPr/>
        </p:nvSpPr>
        <p:spPr>
          <a:xfrm>
            <a:off x="875231" y="3883898"/>
            <a:ext cx="313765" cy="369332"/>
          </a:xfrm>
          <a:prstGeom prst="rect">
            <a:avLst/>
          </a:prstGeom>
          <a:noFill/>
        </p:spPr>
        <p:txBody>
          <a:bodyPr wrap="square" rtlCol="0">
            <a:spAutoFit/>
          </a:bodyPr>
          <a:lstStyle/>
          <a:p>
            <a:r>
              <a:rPr lang="en-US" dirty="0">
                <a:solidFill>
                  <a:schemeClr val="bg1"/>
                </a:solidFill>
              </a:rPr>
              <a:t>3</a:t>
            </a:r>
            <a:endParaRPr lang="en-AE" dirty="0">
              <a:solidFill>
                <a:schemeClr val="bg1"/>
              </a:solidFill>
            </a:endParaRPr>
          </a:p>
        </p:txBody>
      </p:sp>
      <p:sp>
        <p:nvSpPr>
          <p:cNvPr id="22" name="TextBox 21">
            <a:extLst>
              <a:ext uri="{FF2B5EF4-FFF2-40B4-BE49-F238E27FC236}">
                <a16:creationId xmlns:a16="http://schemas.microsoft.com/office/drawing/2014/main" id="{7DCA21CE-1899-42F4-BDDA-0C707A3BE25C}"/>
              </a:ext>
            </a:extLst>
          </p:cNvPr>
          <p:cNvSpPr txBox="1"/>
          <p:nvPr/>
        </p:nvSpPr>
        <p:spPr>
          <a:xfrm>
            <a:off x="875231" y="4982291"/>
            <a:ext cx="313765" cy="369332"/>
          </a:xfrm>
          <a:prstGeom prst="rect">
            <a:avLst/>
          </a:prstGeom>
          <a:noFill/>
        </p:spPr>
        <p:txBody>
          <a:bodyPr wrap="square" rtlCol="0">
            <a:spAutoFit/>
          </a:bodyPr>
          <a:lstStyle/>
          <a:p>
            <a:r>
              <a:rPr lang="en-US" dirty="0">
                <a:solidFill>
                  <a:schemeClr val="bg1"/>
                </a:solidFill>
              </a:rPr>
              <a:t>4</a:t>
            </a:r>
            <a:endParaRPr lang="en-AE" dirty="0">
              <a:solidFill>
                <a:schemeClr val="bg1"/>
              </a:solidFill>
            </a:endParaRPr>
          </a:p>
        </p:txBody>
      </p:sp>
    </p:spTree>
    <p:extLst>
      <p:ext uri="{BB962C8B-B14F-4D97-AF65-F5344CB8AC3E}">
        <p14:creationId xmlns:p14="http://schemas.microsoft.com/office/powerpoint/2010/main" val="279081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2474B-DBB4-4643-9301-F3D960A346C9}"/>
              </a:ext>
            </a:extLst>
          </p:cNvPr>
          <p:cNvSpPr txBox="1"/>
          <p:nvPr/>
        </p:nvSpPr>
        <p:spPr>
          <a:xfrm>
            <a:off x="841248" y="365760"/>
            <a:ext cx="10515600" cy="1325880"/>
          </a:xfrm>
        </p:spPr>
        <p:txBody>
          <a:bodyPr rtlCol="0" anchor="ctr">
            <a:normAutofit/>
          </a:bodyPr>
          <a:lstStyle/>
          <a:p>
            <a:pPr>
              <a:spcAft>
                <a:spcPts val="600"/>
              </a:spcAft>
            </a:pPr>
            <a:r>
              <a:rPr lang="en-US" sz="4800" dirty="0">
                <a:solidFill>
                  <a:schemeClr val="bg1"/>
                </a:solidFill>
              </a:rPr>
              <a:t>Our Trusted Partners</a:t>
            </a:r>
          </a:p>
        </p:txBody>
      </p:sp>
      <p:sp>
        <p:nvSpPr>
          <p:cNvPr id="4" name="TextBox 3">
            <a:extLst>
              <a:ext uri="{FF2B5EF4-FFF2-40B4-BE49-F238E27FC236}">
                <a16:creationId xmlns:a16="http://schemas.microsoft.com/office/drawing/2014/main" id="{5C0DBABA-386E-4935-B431-80625DD4BAB8}"/>
              </a:ext>
            </a:extLst>
          </p:cNvPr>
          <p:cNvSpPr txBox="1"/>
          <p:nvPr/>
        </p:nvSpPr>
        <p:spPr>
          <a:xfrm>
            <a:off x="835152" y="1882140"/>
            <a:ext cx="5064252" cy="4352544"/>
          </a:xfrm>
        </p:spPr>
        <p:txBody>
          <a:bodyPr rtlCol="0" anchor="t">
            <a:normAutofit/>
          </a:bodyPr>
          <a:lstStyle/>
          <a:p>
            <a:pPr>
              <a:spcAft>
                <a:spcPts val="600"/>
              </a:spcAft>
            </a:pPr>
            <a:r>
              <a:rPr lang="en-US" sz="1400" dirty="0">
                <a:solidFill>
                  <a:schemeClr val="bg1"/>
                </a:solidFill>
              </a:rPr>
              <a:t>Collaborating with EY to enhance cybersecurity strategies.</a:t>
            </a:r>
          </a:p>
          <a:p>
            <a:pPr>
              <a:spcAft>
                <a:spcPts val="600"/>
              </a:spcAft>
            </a:pPr>
            <a:endParaRPr lang="en-US" sz="1400" dirty="0">
              <a:solidFill>
                <a:schemeClr val="bg1"/>
              </a:solidFill>
            </a:endParaRPr>
          </a:p>
          <a:p>
            <a:pPr>
              <a:spcAft>
                <a:spcPts val="600"/>
              </a:spcAft>
            </a:pPr>
            <a:r>
              <a:rPr lang="en-US" sz="1400" dirty="0">
                <a:solidFill>
                  <a:schemeClr val="bg1"/>
                </a:solidFill>
              </a:rPr>
              <a:t>CIMCOR provides innovative data protection solutions.</a:t>
            </a:r>
          </a:p>
          <a:p>
            <a:pPr>
              <a:spcAft>
                <a:spcPts val="600"/>
              </a:spcAft>
            </a:pPr>
            <a:endParaRPr lang="en-US" sz="1400" dirty="0">
              <a:solidFill>
                <a:schemeClr val="bg1"/>
              </a:solidFill>
            </a:endParaRPr>
          </a:p>
          <a:p>
            <a:pPr>
              <a:spcAft>
                <a:spcPts val="600"/>
              </a:spcAft>
            </a:pPr>
            <a:r>
              <a:rPr lang="en-US" sz="1400" dirty="0">
                <a:solidFill>
                  <a:schemeClr val="bg1"/>
                </a:solidFill>
              </a:rPr>
              <a:t>Cloudflare helps us ensure robust online security.</a:t>
            </a:r>
          </a:p>
          <a:p>
            <a:pPr>
              <a:spcAft>
                <a:spcPts val="600"/>
              </a:spcAft>
            </a:pPr>
            <a:endParaRPr lang="en-US" sz="1400" dirty="0">
              <a:solidFill>
                <a:schemeClr val="bg1"/>
              </a:solidFill>
            </a:endParaRPr>
          </a:p>
        </p:txBody>
      </p:sp>
      <p:pic>
        <p:nvPicPr>
          <p:cNvPr id="7" name="Picture 6">
            <a:extLst>
              <a:ext uri="{FF2B5EF4-FFF2-40B4-BE49-F238E27FC236}">
                <a16:creationId xmlns:a16="http://schemas.microsoft.com/office/drawing/2014/main" id="{60562090-D121-4864-8B8B-863B6B29B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009" y="3056112"/>
            <a:ext cx="3915615" cy="745776"/>
          </a:xfrm>
          <a:prstGeom prst="rect">
            <a:avLst/>
          </a:prstGeom>
        </p:spPr>
      </p:pic>
      <p:grpSp>
        <p:nvGrpSpPr>
          <p:cNvPr id="11" name="Group 4">
            <a:extLst>
              <a:ext uri="{FF2B5EF4-FFF2-40B4-BE49-F238E27FC236}">
                <a16:creationId xmlns:a16="http://schemas.microsoft.com/office/drawing/2014/main" id="{09DABB1D-9594-4318-BBFD-4DAEACBE558F}"/>
              </a:ext>
            </a:extLst>
          </p:cNvPr>
          <p:cNvGrpSpPr>
            <a:grpSpLocks noChangeAspect="1"/>
          </p:cNvGrpSpPr>
          <p:nvPr/>
        </p:nvGrpSpPr>
        <p:grpSpPr bwMode="auto">
          <a:xfrm>
            <a:off x="9934857" y="869550"/>
            <a:ext cx="1225550" cy="1435100"/>
            <a:chOff x="6529" y="3125"/>
            <a:chExt cx="772" cy="904"/>
          </a:xfrm>
        </p:grpSpPr>
        <p:sp>
          <p:nvSpPr>
            <p:cNvPr id="12" name="Freeform 5">
              <a:extLst>
                <a:ext uri="{FF2B5EF4-FFF2-40B4-BE49-F238E27FC236}">
                  <a16:creationId xmlns:a16="http://schemas.microsoft.com/office/drawing/2014/main" id="{FEFC8D40-3ABE-4F08-B3E4-E4899C6CDEAF}"/>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EYInterstate Light"/>
              </a:endParaRPr>
            </a:p>
          </p:txBody>
        </p:sp>
        <p:sp>
          <p:nvSpPr>
            <p:cNvPr id="13" name="Freeform 6">
              <a:extLst>
                <a:ext uri="{FF2B5EF4-FFF2-40B4-BE49-F238E27FC236}">
                  <a16:creationId xmlns:a16="http://schemas.microsoft.com/office/drawing/2014/main" id="{8AE3A7D2-B762-407A-A7CF-513C56A6328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EYInterstate Light"/>
              </a:endParaRPr>
            </a:p>
          </p:txBody>
        </p:sp>
      </p:grpSp>
      <p:pic>
        <p:nvPicPr>
          <p:cNvPr id="1026" name="Picture 2" descr="Cloudflare Logo - Cloudflare Logo Transparent - (720x240) Png Clipart ...">
            <a:extLst>
              <a:ext uri="{FF2B5EF4-FFF2-40B4-BE49-F238E27FC236}">
                <a16:creationId xmlns:a16="http://schemas.microsoft.com/office/drawing/2014/main" id="{BD98099D-9676-4F5A-8CA6-DF892356E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9788" y="4046709"/>
            <a:ext cx="3039836" cy="1013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987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16C340-F115-46F5-C56E-FD181715B39B}"/>
              </a:ext>
            </a:extLst>
          </p:cNvPr>
          <p:cNvPicPr>
            <a:picLocks noChangeAspect="1"/>
          </p:cNvPicPr>
          <p:nvPr/>
        </p:nvPicPr>
        <p:blipFill>
          <a:blip r:embed="rId2">
            <a:duotone>
              <a:prstClr val="black"/>
              <a:schemeClr val="accent1">
                <a:tint val="45000"/>
                <a:satMod val="400000"/>
              </a:schemeClr>
            </a:duotone>
            <a:alphaModFix amt="13000"/>
          </a:blip>
          <a:stretch>
            <a:fillRect/>
          </a:stretch>
        </p:blipFill>
        <p:spPr>
          <a:xfrm>
            <a:off x="1991631" y="-1590003"/>
            <a:ext cx="8442185" cy="8554001"/>
          </a:xfrm>
          <a:prstGeom prst="rect">
            <a:avLst/>
          </a:prstGeom>
        </p:spPr>
      </p:pic>
      <p:cxnSp>
        <p:nvCxnSpPr>
          <p:cNvPr id="13" name="Straight Connector 12">
            <a:extLst>
              <a:ext uri="{FF2B5EF4-FFF2-40B4-BE49-F238E27FC236}">
                <a16:creationId xmlns:a16="http://schemas.microsoft.com/office/drawing/2014/main" id="{C2BD5A46-7F5E-5EC4-F3FD-1EF401719077}"/>
              </a:ext>
            </a:extLst>
          </p:cNvPr>
          <p:cNvCxnSpPr>
            <a:cxnSpLocks/>
          </p:cNvCxnSpPr>
          <p:nvPr/>
        </p:nvCxnSpPr>
        <p:spPr>
          <a:xfrm flipV="1">
            <a:off x="323850" y="6147952"/>
            <a:ext cx="5772150" cy="67139"/>
          </a:xfrm>
          <a:prstGeom prst="line">
            <a:avLst/>
          </a:prstGeom>
          <a:gradFill flip="none" rotWithShape="1">
            <a:gsLst>
              <a:gs pos="0">
                <a:schemeClr val="bg1">
                  <a:alpha val="12000"/>
                </a:schemeClr>
              </a:gs>
              <a:gs pos="50500">
                <a:schemeClr val="bg1">
                  <a:alpha val="0"/>
                </a:schemeClr>
              </a:gs>
              <a:gs pos="100000">
                <a:schemeClr val="bg1">
                  <a:alpha val="13000"/>
                </a:schemeClr>
              </a:gs>
            </a:gsLst>
            <a:path path="circle">
              <a:fillToRect l="100000" t="100000"/>
            </a:path>
            <a:tileRect r="-100000" b="-100000"/>
          </a:gradFill>
          <a:ln>
            <a:gradFill>
              <a:gsLst>
                <a:gs pos="0">
                  <a:schemeClr val="bg1">
                    <a:alpha val="12000"/>
                  </a:schemeClr>
                </a:gs>
                <a:gs pos="50500">
                  <a:schemeClr val="bg1">
                    <a:alpha val="0"/>
                  </a:schemeClr>
                </a:gs>
                <a:gs pos="100000">
                  <a:schemeClr val="bg1">
                    <a:alpha val="35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sp>
        <p:nvSpPr>
          <p:cNvPr id="8" name="TextBox 7">
            <a:extLst>
              <a:ext uri="{FF2B5EF4-FFF2-40B4-BE49-F238E27FC236}">
                <a16:creationId xmlns:a16="http://schemas.microsoft.com/office/drawing/2014/main" id="{BA7F58DD-7A7F-A8BB-F051-B949C07BC5F7}"/>
              </a:ext>
            </a:extLst>
          </p:cNvPr>
          <p:cNvSpPr txBox="1"/>
          <p:nvPr/>
        </p:nvSpPr>
        <p:spPr>
          <a:xfrm>
            <a:off x="3192968" y="2442260"/>
            <a:ext cx="6013450" cy="830997"/>
          </a:xfrm>
          <a:prstGeom prst="rect">
            <a:avLst/>
          </a:prstGeom>
          <a:noFill/>
        </p:spPr>
        <p:txBody>
          <a:bodyPr wrap="square">
            <a:spAutoFit/>
          </a:bodyPr>
          <a:lstStyle/>
          <a:p>
            <a:pPr algn="ctr"/>
            <a:r>
              <a:rPr lang="en-US" sz="2400" b="1" dirty="0">
                <a:solidFill>
                  <a:srgbClr val="FFFFFF"/>
                </a:solidFill>
                <a:latin typeface="Inter" panose="02000503000000020004" pitchFamily="2" charset="0"/>
                <a:ea typeface="Inter" panose="02000503000000020004" pitchFamily="2" charset="0"/>
                <a:cs typeface="Inter" panose="02000503000000020004" pitchFamily="2" charset="0"/>
              </a:rPr>
              <a:t>NOENOVA</a:t>
            </a:r>
            <a:r>
              <a:rPr lang="en-US" sz="2400" b="1" spc="-114" dirty="0">
                <a:solidFill>
                  <a:srgbClr val="FFFFFF"/>
                </a:solidFill>
                <a:latin typeface="Inter" panose="02000503000000020004" pitchFamily="2" charset="0"/>
                <a:ea typeface="Inter" panose="02000503000000020004" pitchFamily="2" charset="0"/>
                <a:cs typeface="Inter" panose="02000503000000020004" pitchFamily="2" charset="0"/>
              </a:rPr>
              <a:t> </a:t>
            </a:r>
            <a:r>
              <a:rPr lang="en-US" sz="2400" b="1" dirty="0">
                <a:solidFill>
                  <a:srgbClr val="FFFFFF"/>
                </a:solidFill>
                <a:latin typeface="Inter" panose="02000503000000020004" pitchFamily="2" charset="0"/>
                <a:ea typeface="Inter" panose="02000503000000020004" pitchFamily="2" charset="0"/>
                <a:cs typeface="Inter" panose="02000503000000020004" pitchFamily="2" charset="0"/>
              </a:rPr>
              <a:t>–</a:t>
            </a:r>
            <a:r>
              <a:rPr lang="en-US" sz="2400" b="1" spc="-110" dirty="0">
                <a:solidFill>
                  <a:srgbClr val="FFFFFF"/>
                </a:solidFill>
                <a:latin typeface="Inter" panose="02000503000000020004" pitchFamily="2" charset="0"/>
                <a:ea typeface="Inter" panose="02000503000000020004" pitchFamily="2" charset="0"/>
                <a:cs typeface="Inter" panose="02000503000000020004" pitchFamily="2" charset="0"/>
              </a:rPr>
              <a:t> </a:t>
            </a:r>
            <a:r>
              <a:rPr lang="en-US" sz="2400" b="1" dirty="0">
                <a:solidFill>
                  <a:srgbClr val="FFFFFF"/>
                </a:solidFill>
                <a:latin typeface="Inter" panose="02000503000000020004" pitchFamily="2" charset="0"/>
                <a:ea typeface="Inter" panose="02000503000000020004" pitchFamily="2" charset="0"/>
                <a:cs typeface="Inter" panose="02000503000000020004" pitchFamily="2" charset="0"/>
              </a:rPr>
              <a:t>Innovating</a:t>
            </a:r>
            <a:r>
              <a:rPr lang="en-US" sz="2400" b="1" spc="-114" dirty="0">
                <a:solidFill>
                  <a:srgbClr val="FFFFFF"/>
                </a:solidFill>
                <a:latin typeface="Inter" panose="02000503000000020004" pitchFamily="2" charset="0"/>
                <a:ea typeface="Inter" panose="02000503000000020004" pitchFamily="2" charset="0"/>
                <a:cs typeface="Inter" panose="02000503000000020004" pitchFamily="2" charset="0"/>
              </a:rPr>
              <a:t> </a:t>
            </a:r>
            <a:r>
              <a:rPr lang="en-US" sz="2400" b="1" dirty="0">
                <a:solidFill>
                  <a:srgbClr val="FFFFFF"/>
                </a:solidFill>
                <a:latin typeface="Inter" panose="02000503000000020004" pitchFamily="2" charset="0"/>
                <a:ea typeface="Inter" panose="02000503000000020004" pitchFamily="2" charset="0"/>
                <a:cs typeface="Inter" panose="02000503000000020004" pitchFamily="2" charset="0"/>
              </a:rPr>
              <a:t>for</a:t>
            </a:r>
            <a:r>
              <a:rPr lang="en-US" sz="2400" b="1" spc="-110" dirty="0">
                <a:solidFill>
                  <a:srgbClr val="FFFFFF"/>
                </a:solidFill>
                <a:latin typeface="Inter" panose="02000503000000020004" pitchFamily="2" charset="0"/>
                <a:ea typeface="Inter" panose="02000503000000020004" pitchFamily="2" charset="0"/>
                <a:cs typeface="Inter" panose="02000503000000020004" pitchFamily="2" charset="0"/>
              </a:rPr>
              <a:t> </a:t>
            </a:r>
            <a:r>
              <a:rPr lang="en-US" sz="2400" b="1" dirty="0">
                <a:solidFill>
                  <a:srgbClr val="FFFFFF"/>
                </a:solidFill>
                <a:latin typeface="Inter" panose="02000503000000020004" pitchFamily="2" charset="0"/>
                <a:ea typeface="Inter" panose="02000503000000020004" pitchFamily="2" charset="0"/>
                <a:cs typeface="Inter" panose="02000503000000020004" pitchFamily="2" charset="0"/>
              </a:rPr>
              <a:t>a</a:t>
            </a:r>
            <a:r>
              <a:rPr lang="en-US" sz="2400" b="1" spc="-110" dirty="0">
                <a:solidFill>
                  <a:srgbClr val="FFFFFF"/>
                </a:solidFill>
                <a:latin typeface="Inter" panose="02000503000000020004" pitchFamily="2" charset="0"/>
                <a:ea typeface="Inter" panose="02000503000000020004" pitchFamily="2" charset="0"/>
                <a:cs typeface="Inter" panose="02000503000000020004" pitchFamily="2" charset="0"/>
              </a:rPr>
              <a:t> </a:t>
            </a:r>
            <a:r>
              <a:rPr lang="en-US" sz="2400" b="1" spc="-10" dirty="0">
                <a:solidFill>
                  <a:srgbClr val="FFFFFF"/>
                </a:solidFill>
                <a:latin typeface="Inter" panose="02000503000000020004" pitchFamily="2" charset="0"/>
                <a:ea typeface="Inter" panose="02000503000000020004" pitchFamily="2" charset="0"/>
                <a:cs typeface="Inter" panose="02000503000000020004" pitchFamily="2" charset="0"/>
              </a:rPr>
              <a:t>Secure </a:t>
            </a:r>
            <a:r>
              <a:rPr lang="en-US" sz="2400" b="1" dirty="0">
                <a:solidFill>
                  <a:srgbClr val="FFFFFF"/>
                </a:solidFill>
                <a:latin typeface="Inter" panose="02000503000000020004" pitchFamily="2" charset="0"/>
                <a:ea typeface="Inter" panose="02000503000000020004" pitchFamily="2" charset="0"/>
                <a:cs typeface="Inter" panose="02000503000000020004" pitchFamily="2" charset="0"/>
              </a:rPr>
              <a:t>Future.</a:t>
            </a:r>
            <a:r>
              <a:rPr lang="en-US" sz="2400" b="1" spc="-145" dirty="0">
                <a:solidFill>
                  <a:srgbClr val="FFFFFF"/>
                </a:solidFill>
                <a:latin typeface="Inter" panose="02000503000000020004" pitchFamily="2" charset="0"/>
                <a:ea typeface="Inter" panose="02000503000000020004" pitchFamily="2" charset="0"/>
                <a:cs typeface="Inter" panose="02000503000000020004" pitchFamily="2" charset="0"/>
              </a:rPr>
              <a:t> </a:t>
            </a:r>
            <a:r>
              <a:rPr lang="en-US" sz="2400" b="1" dirty="0">
                <a:solidFill>
                  <a:srgbClr val="FFFFFF"/>
                </a:solidFill>
                <a:latin typeface="Inter" panose="02000503000000020004" pitchFamily="2" charset="0"/>
                <a:ea typeface="Inter" panose="02000503000000020004" pitchFamily="2" charset="0"/>
                <a:cs typeface="Inter" panose="02000503000000020004" pitchFamily="2" charset="0"/>
              </a:rPr>
              <a:t>Together,</a:t>
            </a:r>
            <a:r>
              <a:rPr lang="en-US" sz="2400" b="1" spc="-140" dirty="0">
                <a:solidFill>
                  <a:srgbClr val="FFFFFF"/>
                </a:solidFill>
                <a:latin typeface="Inter" panose="02000503000000020004" pitchFamily="2" charset="0"/>
                <a:ea typeface="Inter" panose="02000503000000020004" pitchFamily="2" charset="0"/>
                <a:cs typeface="Inter" panose="02000503000000020004" pitchFamily="2" charset="0"/>
              </a:rPr>
              <a:t> </a:t>
            </a:r>
            <a:r>
              <a:rPr lang="en-US" sz="2400" b="1" dirty="0">
                <a:solidFill>
                  <a:srgbClr val="FFFFFF"/>
                </a:solidFill>
                <a:latin typeface="Inter" panose="02000503000000020004" pitchFamily="2" charset="0"/>
                <a:ea typeface="Inter" panose="02000503000000020004" pitchFamily="2" charset="0"/>
                <a:cs typeface="Inter" panose="02000503000000020004" pitchFamily="2" charset="0"/>
              </a:rPr>
              <a:t>we</a:t>
            </a:r>
            <a:r>
              <a:rPr lang="en-US" sz="2400" b="1" spc="-130" dirty="0">
                <a:solidFill>
                  <a:srgbClr val="FFFFFF"/>
                </a:solidFill>
                <a:latin typeface="Inter" panose="02000503000000020004" pitchFamily="2" charset="0"/>
                <a:ea typeface="Inter" panose="02000503000000020004" pitchFamily="2" charset="0"/>
                <a:cs typeface="Inter" panose="02000503000000020004" pitchFamily="2" charset="0"/>
              </a:rPr>
              <a:t> </a:t>
            </a:r>
            <a:r>
              <a:rPr lang="en-US" sz="2400" b="1" dirty="0">
                <a:solidFill>
                  <a:srgbClr val="FFFFFF"/>
                </a:solidFill>
                <a:latin typeface="Inter" panose="02000503000000020004" pitchFamily="2" charset="0"/>
                <a:ea typeface="Inter" panose="02000503000000020004" pitchFamily="2" charset="0"/>
                <a:cs typeface="Inter" panose="02000503000000020004" pitchFamily="2" charset="0"/>
              </a:rPr>
              <a:t>achieve</a:t>
            </a:r>
            <a:r>
              <a:rPr lang="en-US" sz="2400" b="1" spc="-130" dirty="0">
                <a:solidFill>
                  <a:srgbClr val="FFFFFF"/>
                </a:solidFill>
                <a:latin typeface="Inter" panose="02000503000000020004" pitchFamily="2" charset="0"/>
                <a:ea typeface="Inter" panose="02000503000000020004" pitchFamily="2" charset="0"/>
                <a:cs typeface="Inter" panose="02000503000000020004" pitchFamily="2" charset="0"/>
              </a:rPr>
              <a:t> </a:t>
            </a:r>
            <a:r>
              <a:rPr lang="en-US" sz="2400" b="1" spc="-10" dirty="0">
                <a:solidFill>
                  <a:srgbClr val="FFFFFF"/>
                </a:solidFill>
                <a:latin typeface="Inter" panose="02000503000000020004" pitchFamily="2" charset="0"/>
                <a:ea typeface="Inter" panose="02000503000000020004" pitchFamily="2" charset="0"/>
                <a:cs typeface="Inter" panose="02000503000000020004" pitchFamily="2" charset="0"/>
              </a:rPr>
              <a:t>more.</a:t>
            </a:r>
            <a:endParaRPr lang="en-SA" sz="2400" b="1" dirty="0">
              <a:latin typeface="Inter" panose="02000503000000020004" pitchFamily="2" charset="0"/>
              <a:ea typeface="Inter" panose="02000503000000020004" pitchFamily="2" charset="0"/>
              <a:cs typeface="Inter" panose="02000503000000020004" pitchFamily="2" charset="0"/>
            </a:endParaRPr>
          </a:p>
        </p:txBody>
      </p:sp>
      <p:pic>
        <p:nvPicPr>
          <p:cNvPr id="9" name="Picture 8">
            <a:extLst>
              <a:ext uri="{FF2B5EF4-FFF2-40B4-BE49-F238E27FC236}">
                <a16:creationId xmlns:a16="http://schemas.microsoft.com/office/drawing/2014/main" id="{4070EE3F-9365-E84F-2C28-6AE037FB1EDE}"/>
              </a:ext>
            </a:extLst>
          </p:cNvPr>
          <p:cNvPicPr>
            <a:picLocks noChangeAspect="1"/>
          </p:cNvPicPr>
          <p:nvPr/>
        </p:nvPicPr>
        <p:blipFill>
          <a:blip r:embed="rId3"/>
          <a:stretch>
            <a:fillRect/>
          </a:stretch>
        </p:blipFill>
        <p:spPr>
          <a:xfrm>
            <a:off x="805148" y="728663"/>
            <a:ext cx="1303672" cy="1347352"/>
          </a:xfrm>
          <a:prstGeom prst="rect">
            <a:avLst/>
          </a:prstGeom>
        </p:spPr>
      </p:pic>
      <p:sp>
        <p:nvSpPr>
          <p:cNvPr id="14" name="object 6">
            <a:extLst>
              <a:ext uri="{FF2B5EF4-FFF2-40B4-BE49-F238E27FC236}">
                <a16:creationId xmlns:a16="http://schemas.microsoft.com/office/drawing/2014/main" id="{1D43CF55-B893-4C23-EBEF-64AE8DC7E9C1}"/>
              </a:ext>
            </a:extLst>
          </p:cNvPr>
          <p:cNvSpPr txBox="1"/>
          <p:nvPr/>
        </p:nvSpPr>
        <p:spPr>
          <a:xfrm>
            <a:off x="323850" y="5270032"/>
            <a:ext cx="7078461" cy="785920"/>
          </a:xfrm>
          <a:prstGeom prst="rect">
            <a:avLst/>
          </a:prstGeom>
        </p:spPr>
        <p:txBody>
          <a:bodyPr vert="horz" wrap="square" lIns="0" tIns="27939" rIns="0" bIns="0" rtlCol="0">
            <a:spAutoFit/>
          </a:bodyPr>
          <a:lstStyle/>
          <a:p>
            <a:pPr marL="12700" marR="5080">
              <a:lnSpc>
                <a:spcPct val="150000"/>
              </a:lnSpc>
              <a:spcBef>
                <a:spcPts val="219"/>
              </a:spcBef>
            </a:pPr>
            <a:r>
              <a:rPr sz="1100" b="1" dirty="0">
                <a:solidFill>
                  <a:schemeClr val="bg1"/>
                </a:solidFill>
                <a:latin typeface="Inter" panose="02000503000000020004" pitchFamily="2" charset="0"/>
                <a:ea typeface="Inter" panose="02000503000000020004" pitchFamily="2" charset="0"/>
                <a:cs typeface="Inter" panose="02000503000000020004" pitchFamily="2" charset="0"/>
              </a:rPr>
              <a:t>Address:</a:t>
            </a:r>
            <a:r>
              <a:rPr sz="1100" b="1" spc="-70"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spc="-10" dirty="0">
                <a:solidFill>
                  <a:schemeClr val="bg1"/>
                </a:solidFill>
                <a:latin typeface="Inter" panose="02000503000000020004" pitchFamily="2" charset="0"/>
                <a:ea typeface="Inter" panose="02000503000000020004" pitchFamily="2" charset="0"/>
                <a:cs typeface="Inter" panose="02000503000000020004" pitchFamily="2" charset="0"/>
              </a:rPr>
              <a:t>Al-</a:t>
            </a:r>
            <a:r>
              <a:rPr lang="en-US" sz="1100" spc="-10" dirty="0">
                <a:solidFill>
                  <a:schemeClr val="bg1"/>
                </a:solidFill>
                <a:latin typeface="Inter" panose="02000503000000020004" pitchFamily="2" charset="0"/>
                <a:ea typeface="Inter" panose="02000503000000020004" pitchFamily="2" charset="0"/>
                <a:cs typeface="Inter" panose="02000503000000020004" pitchFamily="2" charset="0"/>
              </a:rPr>
              <a:t>G</a:t>
            </a:r>
            <a:r>
              <a:rPr sz="1100" dirty="0">
                <a:solidFill>
                  <a:schemeClr val="bg1"/>
                </a:solidFill>
                <a:latin typeface="Inter" panose="02000503000000020004" pitchFamily="2" charset="0"/>
                <a:ea typeface="Inter" panose="02000503000000020004" pitchFamily="2" charset="0"/>
                <a:cs typeface="Inter" panose="02000503000000020004" pitchFamily="2" charset="0"/>
              </a:rPr>
              <a:t>ara</a:t>
            </a:r>
            <a:r>
              <a:rPr lang="en-US" sz="1100" dirty="0">
                <a:solidFill>
                  <a:schemeClr val="bg1"/>
                </a:solidFill>
                <a:latin typeface="Inter" panose="02000503000000020004" pitchFamily="2" charset="0"/>
                <a:ea typeface="Inter" panose="02000503000000020004" pitchFamily="2" charset="0"/>
                <a:cs typeface="Inter" panose="02000503000000020004" pitchFamily="2" charset="0"/>
              </a:rPr>
              <a:t>ge</a:t>
            </a:r>
            <a:r>
              <a:rPr sz="1100" dirty="0">
                <a:solidFill>
                  <a:schemeClr val="bg1"/>
                </a:solidFill>
                <a:latin typeface="Inter" panose="02000503000000020004" pitchFamily="2" charset="0"/>
                <a:ea typeface="Inter" panose="02000503000000020004" pitchFamily="2" charset="0"/>
                <a:cs typeface="Inter" panose="02000503000000020004" pitchFamily="2" charset="0"/>
              </a:rPr>
              <a:t>,</a:t>
            </a:r>
            <a:r>
              <a:rPr sz="1100" spc="-70"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dirty="0">
                <a:solidFill>
                  <a:schemeClr val="bg1"/>
                </a:solidFill>
                <a:latin typeface="Inter" panose="02000503000000020004" pitchFamily="2" charset="0"/>
                <a:ea typeface="Inter" panose="02000503000000020004" pitchFamily="2" charset="0"/>
                <a:cs typeface="Inter" panose="02000503000000020004" pitchFamily="2" charset="0"/>
              </a:rPr>
              <a:t>Prince</a:t>
            </a:r>
            <a:r>
              <a:rPr sz="1100" spc="-65"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dirty="0">
                <a:solidFill>
                  <a:schemeClr val="bg1"/>
                </a:solidFill>
                <a:latin typeface="Inter" panose="02000503000000020004" pitchFamily="2" charset="0"/>
                <a:ea typeface="Inter" panose="02000503000000020004" pitchFamily="2" charset="0"/>
                <a:cs typeface="Inter" panose="02000503000000020004" pitchFamily="2" charset="0"/>
              </a:rPr>
              <a:t>Turki</a:t>
            </a:r>
            <a:r>
              <a:rPr sz="1100" spc="-70"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dirty="0">
                <a:solidFill>
                  <a:schemeClr val="bg1"/>
                </a:solidFill>
                <a:latin typeface="Inter" panose="02000503000000020004" pitchFamily="2" charset="0"/>
                <a:ea typeface="Inter" panose="02000503000000020004" pitchFamily="2" charset="0"/>
                <a:cs typeface="Inter" panose="02000503000000020004" pitchFamily="2" charset="0"/>
              </a:rPr>
              <a:t>Bin</a:t>
            </a:r>
            <a:r>
              <a:rPr sz="1100" spc="-70"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dirty="0">
                <a:solidFill>
                  <a:schemeClr val="bg1"/>
                </a:solidFill>
                <a:latin typeface="Inter" panose="02000503000000020004" pitchFamily="2" charset="0"/>
                <a:ea typeface="Inter" panose="02000503000000020004" pitchFamily="2" charset="0"/>
                <a:cs typeface="Inter" panose="02000503000000020004" pitchFamily="2" charset="0"/>
              </a:rPr>
              <a:t>Abdulaziz</a:t>
            </a:r>
            <a:r>
              <a:rPr sz="1100" spc="-65"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spc="-10" dirty="0">
                <a:solidFill>
                  <a:schemeClr val="bg1"/>
                </a:solidFill>
                <a:latin typeface="Inter" panose="02000503000000020004" pitchFamily="2" charset="0"/>
                <a:ea typeface="Inter" panose="02000503000000020004" pitchFamily="2" charset="0"/>
                <a:cs typeface="Inter" panose="02000503000000020004" pitchFamily="2" charset="0"/>
              </a:rPr>
              <a:t>Al-</a:t>
            </a:r>
            <a:r>
              <a:rPr sz="1100" dirty="0">
                <a:solidFill>
                  <a:schemeClr val="bg1"/>
                </a:solidFill>
                <a:latin typeface="Inter" panose="02000503000000020004" pitchFamily="2" charset="0"/>
                <a:ea typeface="Inter" panose="02000503000000020004" pitchFamily="2" charset="0"/>
                <a:cs typeface="Inter" panose="02000503000000020004" pitchFamily="2" charset="0"/>
              </a:rPr>
              <a:t>Awal</a:t>
            </a:r>
            <a:r>
              <a:rPr sz="1100" spc="-70"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dirty="0">
                <a:solidFill>
                  <a:schemeClr val="bg1"/>
                </a:solidFill>
                <a:latin typeface="Inter" panose="02000503000000020004" pitchFamily="2" charset="0"/>
                <a:ea typeface="Inter" panose="02000503000000020004" pitchFamily="2" charset="0"/>
                <a:cs typeface="Inter" panose="02000503000000020004" pitchFamily="2" charset="0"/>
              </a:rPr>
              <a:t>Road,</a:t>
            </a:r>
            <a:r>
              <a:rPr sz="1100" spc="-65"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spc="-10" dirty="0">
                <a:solidFill>
                  <a:schemeClr val="bg1"/>
                </a:solidFill>
                <a:latin typeface="Inter" panose="02000503000000020004" pitchFamily="2" charset="0"/>
                <a:ea typeface="Inter" panose="02000503000000020004" pitchFamily="2" charset="0"/>
                <a:cs typeface="Inter" panose="02000503000000020004" pitchFamily="2" charset="0"/>
              </a:rPr>
              <a:t>Al-</a:t>
            </a:r>
            <a:r>
              <a:rPr sz="1100" dirty="0">
                <a:solidFill>
                  <a:schemeClr val="bg1"/>
                </a:solidFill>
                <a:latin typeface="Inter" panose="02000503000000020004" pitchFamily="2" charset="0"/>
                <a:ea typeface="Inter" panose="02000503000000020004" pitchFamily="2" charset="0"/>
                <a:cs typeface="Inter" panose="02000503000000020004" pitchFamily="2" charset="0"/>
              </a:rPr>
              <a:t>Raed,</a:t>
            </a:r>
            <a:r>
              <a:rPr sz="1100" spc="-70"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dirty="0">
                <a:solidFill>
                  <a:schemeClr val="bg1"/>
                </a:solidFill>
                <a:latin typeface="Inter" panose="02000503000000020004" pitchFamily="2" charset="0"/>
                <a:ea typeface="Inter" panose="02000503000000020004" pitchFamily="2" charset="0"/>
                <a:cs typeface="Inter" panose="02000503000000020004" pitchFamily="2" charset="0"/>
              </a:rPr>
              <a:t>Riyadh</a:t>
            </a:r>
            <a:r>
              <a:rPr sz="1100" spc="-70" dirty="0">
                <a:solidFill>
                  <a:schemeClr val="bg1"/>
                </a:solidFill>
                <a:latin typeface="Inter" panose="02000503000000020004" pitchFamily="2" charset="0"/>
                <a:ea typeface="Inter" panose="02000503000000020004" pitchFamily="2" charset="0"/>
                <a:cs typeface="Inter" panose="02000503000000020004" pitchFamily="2" charset="0"/>
              </a:rPr>
              <a:t> </a:t>
            </a:r>
            <a:r>
              <a:rPr sz="1100" spc="-10" dirty="0">
                <a:solidFill>
                  <a:schemeClr val="bg1"/>
                </a:solidFill>
                <a:latin typeface="Inter" panose="02000503000000020004" pitchFamily="2" charset="0"/>
                <a:ea typeface="Inter" panose="02000503000000020004" pitchFamily="2" charset="0"/>
                <a:cs typeface="Inter" panose="02000503000000020004" pitchFamily="2" charset="0"/>
              </a:rPr>
              <a:t>1235</a:t>
            </a:r>
            <a:r>
              <a:rPr sz="1100" b="1" spc="-10" dirty="0">
                <a:solidFill>
                  <a:schemeClr val="bg1"/>
                </a:solidFill>
                <a:latin typeface="Inter" panose="02000503000000020004" pitchFamily="2" charset="0"/>
                <a:ea typeface="Inter" panose="02000503000000020004" pitchFamily="2" charset="0"/>
                <a:cs typeface="Inter" panose="02000503000000020004" pitchFamily="2" charset="0"/>
              </a:rPr>
              <a:t>4 </a:t>
            </a:r>
            <a:endParaRPr lang="en-US" sz="1100" b="1" spc="-10" dirty="0">
              <a:solidFill>
                <a:schemeClr val="bg1"/>
              </a:solidFill>
              <a:latin typeface="Inter" panose="02000503000000020004" pitchFamily="2" charset="0"/>
              <a:ea typeface="Inter" panose="02000503000000020004" pitchFamily="2" charset="0"/>
              <a:cs typeface="Inter" panose="02000503000000020004" pitchFamily="2" charset="0"/>
            </a:endParaRPr>
          </a:p>
          <a:p>
            <a:pPr marL="12700" marR="5080">
              <a:lnSpc>
                <a:spcPct val="150000"/>
              </a:lnSpc>
              <a:spcBef>
                <a:spcPts val="219"/>
              </a:spcBef>
            </a:pPr>
            <a:r>
              <a:rPr sz="1100" b="1" dirty="0">
                <a:solidFill>
                  <a:schemeClr val="bg1"/>
                </a:solidFill>
                <a:latin typeface="Inter" panose="02000503000000020004" pitchFamily="2" charset="0"/>
                <a:ea typeface="Inter" panose="02000503000000020004" pitchFamily="2" charset="0"/>
                <a:cs typeface="Inter" panose="02000503000000020004" pitchFamily="2" charset="0"/>
              </a:rPr>
              <a:t>Email: </a:t>
            </a:r>
            <a:r>
              <a:rPr sz="1100" spc="-10" dirty="0">
                <a:solidFill>
                  <a:schemeClr val="bg1"/>
                </a:solidFill>
                <a:latin typeface="Inter" panose="02000503000000020004" pitchFamily="2" charset="0"/>
                <a:ea typeface="Inter" panose="02000503000000020004" pitchFamily="2" charset="0"/>
                <a:cs typeface="Inter" panose="02000503000000020004" pitchFamily="2" charset="0"/>
                <a:hlinkClick r:id="rId4">
                  <a:extLst>
                    <a:ext uri="{A12FA001-AC4F-418D-AE19-62706E023703}">
                      <ahyp:hlinkClr xmlns:ahyp="http://schemas.microsoft.com/office/drawing/2018/hyperlinkcolor" val="tx"/>
                    </a:ext>
                  </a:extLst>
                </a:hlinkClick>
              </a:rPr>
              <a:t>info@neonova.sa</a:t>
            </a:r>
            <a:endParaRPr sz="1100" dirty="0">
              <a:solidFill>
                <a:schemeClr val="bg1"/>
              </a:solidFill>
              <a:latin typeface="Inter" panose="02000503000000020004" pitchFamily="2" charset="0"/>
              <a:ea typeface="Inter" panose="02000503000000020004" pitchFamily="2" charset="0"/>
              <a:cs typeface="Inter" panose="02000503000000020004" pitchFamily="2" charset="0"/>
            </a:endParaRPr>
          </a:p>
          <a:p>
            <a:pPr marL="12700">
              <a:lnSpc>
                <a:spcPct val="150000"/>
              </a:lnSpc>
            </a:pPr>
            <a:r>
              <a:rPr sz="1100" b="1" dirty="0">
                <a:solidFill>
                  <a:schemeClr val="bg1"/>
                </a:solidFill>
                <a:latin typeface="Inter" panose="02000503000000020004" pitchFamily="2" charset="0"/>
                <a:ea typeface="Inter" panose="02000503000000020004" pitchFamily="2" charset="0"/>
                <a:cs typeface="Inter" panose="02000503000000020004" pitchFamily="2" charset="0"/>
              </a:rPr>
              <a:t>Website: </a:t>
            </a:r>
            <a:r>
              <a:rPr sz="1100" spc="-10" dirty="0">
                <a:solidFill>
                  <a:schemeClr val="bg1"/>
                </a:solidFill>
                <a:latin typeface="Inter" panose="02000503000000020004" pitchFamily="2" charset="0"/>
                <a:ea typeface="Inter" panose="02000503000000020004" pitchFamily="2" charset="0"/>
                <a:cs typeface="Inter" panose="02000503000000020004" pitchFamily="2" charset="0"/>
                <a:hlinkClick r:id="rId5">
                  <a:extLst>
                    <a:ext uri="{A12FA001-AC4F-418D-AE19-62706E023703}">
                      <ahyp:hlinkClr xmlns:ahyp="http://schemas.microsoft.com/office/drawing/2018/hyperlinkcolor" val="tx"/>
                    </a:ext>
                  </a:extLst>
                </a:hlinkClick>
              </a:rPr>
              <a:t>www.neonova.sa</a:t>
            </a:r>
            <a:endParaRPr sz="1100" dirty="0">
              <a:solidFill>
                <a:schemeClr val="bg1"/>
              </a:solidFill>
              <a:latin typeface="Inter" panose="02000503000000020004" pitchFamily="2" charset="0"/>
              <a:ea typeface="Inter" panose="02000503000000020004" pitchFamily="2" charset="0"/>
              <a:cs typeface="Inter" panose="02000503000000020004" pitchFamily="2" charset="0"/>
            </a:endParaRPr>
          </a:p>
        </p:txBody>
      </p:sp>
    </p:spTree>
    <p:extLst>
      <p:ext uri="{BB962C8B-B14F-4D97-AF65-F5344CB8AC3E}">
        <p14:creationId xmlns:p14="http://schemas.microsoft.com/office/powerpoint/2010/main" val="202149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16C340-F115-46F5-C56E-FD181715B39B}"/>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a:off x="0" y="728662"/>
            <a:ext cx="1730671" cy="5400676"/>
          </a:xfrm>
          <a:prstGeom prst="rect">
            <a:avLst/>
          </a:prstGeom>
        </p:spPr>
      </p:pic>
      <p:sp>
        <p:nvSpPr>
          <p:cNvPr id="5" name="TextBox 4">
            <a:extLst>
              <a:ext uri="{FF2B5EF4-FFF2-40B4-BE49-F238E27FC236}">
                <a16:creationId xmlns:a16="http://schemas.microsoft.com/office/drawing/2014/main" id="{58EAD33D-513E-B4B4-4FDD-8B031CBD01C5}"/>
              </a:ext>
            </a:extLst>
          </p:cNvPr>
          <p:cNvSpPr txBox="1"/>
          <p:nvPr/>
        </p:nvSpPr>
        <p:spPr>
          <a:xfrm>
            <a:off x="397902" y="213855"/>
            <a:ext cx="2843138" cy="400110"/>
          </a:xfrm>
          <a:prstGeom prst="rect">
            <a:avLst/>
          </a:prstGeom>
          <a:noFill/>
        </p:spPr>
        <p:txBody>
          <a:bodyPr wrap="square">
            <a:spAutoFit/>
          </a:bodyPr>
          <a:lstStyle/>
          <a:p>
            <a:pPr algn="ctr"/>
            <a:r>
              <a:rPr lang="en-US" sz="2000" b="1" dirty="0">
                <a:solidFill>
                  <a:schemeClr val="bg1"/>
                </a:solidFill>
                <a:latin typeface="Montserrat" panose="00000500000000000000" pitchFamily="2" charset="0"/>
                <a:ea typeface="Inter" panose="02000503000000020004" pitchFamily="2" charset="0"/>
                <a:cs typeface="Inter" panose="02000503000000020004" pitchFamily="2" charset="0"/>
              </a:rPr>
              <a:t>NOENOVA</a:t>
            </a:r>
            <a:endParaRPr lang="en-ID" sz="2000" b="1" dirty="0">
              <a:latin typeface="Montserrat" panose="00000500000000000000" pitchFamily="2" charset="0"/>
              <a:ea typeface="Inter" panose="02000503000000020004" pitchFamily="2" charset="0"/>
              <a:cs typeface="Inter" panose="02000503000000020004" pitchFamily="2" charset="0"/>
            </a:endParaRPr>
          </a:p>
        </p:txBody>
      </p:sp>
      <p:pic>
        <p:nvPicPr>
          <p:cNvPr id="3" name="Picture 2">
            <a:extLst>
              <a:ext uri="{FF2B5EF4-FFF2-40B4-BE49-F238E27FC236}">
                <a16:creationId xmlns:a16="http://schemas.microsoft.com/office/drawing/2014/main" id="{36B9723F-27DB-966E-D918-931F55058B4A}"/>
              </a:ext>
            </a:extLst>
          </p:cNvPr>
          <p:cNvPicPr>
            <a:picLocks noChangeAspect="1"/>
          </p:cNvPicPr>
          <p:nvPr/>
        </p:nvPicPr>
        <p:blipFill>
          <a:blip r:embed="rId3"/>
          <a:stretch>
            <a:fillRect/>
          </a:stretch>
        </p:blipFill>
        <p:spPr>
          <a:xfrm>
            <a:off x="120186" y="99158"/>
            <a:ext cx="706344" cy="629504"/>
          </a:xfrm>
          <a:prstGeom prst="rect">
            <a:avLst/>
          </a:prstGeom>
        </p:spPr>
      </p:pic>
      <p:sp>
        <p:nvSpPr>
          <p:cNvPr id="10" name="TextBox 15">
            <a:extLst>
              <a:ext uri="{FF2B5EF4-FFF2-40B4-BE49-F238E27FC236}">
                <a16:creationId xmlns:a16="http://schemas.microsoft.com/office/drawing/2014/main" id="{061E2120-6CD6-5D05-9A49-C27FB1DDFC3B}"/>
              </a:ext>
            </a:extLst>
          </p:cNvPr>
          <p:cNvSpPr txBox="1"/>
          <p:nvPr/>
        </p:nvSpPr>
        <p:spPr>
          <a:xfrm>
            <a:off x="10243457" y="6167440"/>
            <a:ext cx="1037318" cy="276999"/>
          </a:xfrm>
          <a:prstGeom prst="rect">
            <a:avLst/>
          </a:prstGeom>
          <a:noFill/>
        </p:spPr>
        <p:txBody>
          <a:bodyPr wrap="square" rtlCol="0">
            <a:spAutoFit/>
          </a:bodyPr>
          <a:lstStyle/>
          <a:p>
            <a:pPr algn="r"/>
            <a:r>
              <a:rPr lang="en-US" sz="1200" dirty="0">
                <a:solidFill>
                  <a:schemeClr val="bg1"/>
                </a:solidFill>
                <a:latin typeface="Montserrat" panose="00000500000000000000" pitchFamily="2" charset="0"/>
                <a:ea typeface="Inter" panose="02000503000000020004" pitchFamily="2" charset="0"/>
                <a:cs typeface="Inter" panose="02000503000000020004" pitchFamily="2" charset="0"/>
              </a:rPr>
              <a:t>05/05/2025</a:t>
            </a:r>
            <a:endParaRPr lang="en-ID" sz="1200" dirty="0">
              <a:solidFill>
                <a:schemeClr val="bg1"/>
              </a:solidFill>
              <a:latin typeface="Montserrat" panose="00000500000000000000" pitchFamily="2" charset="0"/>
              <a:ea typeface="Inter" panose="02000503000000020004" pitchFamily="2" charset="0"/>
              <a:cs typeface="Inter" panose="02000503000000020004" pitchFamily="2" charset="0"/>
            </a:endParaRPr>
          </a:p>
        </p:txBody>
      </p:sp>
      <p:grpSp>
        <p:nvGrpSpPr>
          <p:cNvPr id="15" name="Google Shape;45;g5f506ca744814c5_0">
            <a:extLst>
              <a:ext uri="{FF2B5EF4-FFF2-40B4-BE49-F238E27FC236}">
                <a16:creationId xmlns:a16="http://schemas.microsoft.com/office/drawing/2014/main" id="{297F8900-24CB-4CA2-A987-F9CA04690112}"/>
              </a:ext>
            </a:extLst>
          </p:cNvPr>
          <p:cNvGrpSpPr/>
          <p:nvPr/>
        </p:nvGrpSpPr>
        <p:grpSpPr>
          <a:xfrm>
            <a:off x="238400" y="1663380"/>
            <a:ext cx="4973196" cy="3890045"/>
            <a:chOff x="639840" y="856486"/>
            <a:chExt cx="4329035" cy="3890045"/>
          </a:xfrm>
        </p:grpSpPr>
        <p:sp>
          <p:nvSpPr>
            <p:cNvPr id="16" name="Google Shape;46;g5f506ca744814c5_0">
              <a:extLst>
                <a:ext uri="{FF2B5EF4-FFF2-40B4-BE49-F238E27FC236}">
                  <a16:creationId xmlns:a16="http://schemas.microsoft.com/office/drawing/2014/main" id="{1FC44E66-0819-49ED-8CC9-49B62177DAB5}"/>
                </a:ext>
              </a:extLst>
            </p:cNvPr>
            <p:cNvSpPr txBox="1"/>
            <p:nvPr/>
          </p:nvSpPr>
          <p:spPr>
            <a:xfrm>
              <a:off x="1249464" y="856486"/>
              <a:ext cx="3408303" cy="1573800"/>
            </a:xfrm>
            <a:prstGeom prst="rect">
              <a:avLst/>
            </a:prstGeom>
            <a:noFill/>
            <a:ln>
              <a:noFill/>
            </a:ln>
            <a:effectLst>
              <a:softEdge rad="635000"/>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lt1"/>
                  </a:solidFill>
                  <a:latin typeface="Inter"/>
                  <a:ea typeface="Inter"/>
                  <a:cs typeface="Inter"/>
                  <a:sym typeface="Inter"/>
                </a:rPr>
                <a:t>OUR MISSION</a:t>
              </a:r>
              <a:endParaRPr sz="4800" b="1" dirty="0">
                <a:solidFill>
                  <a:schemeClr val="lt1"/>
                </a:solidFill>
                <a:latin typeface="Inter"/>
                <a:ea typeface="Inter"/>
                <a:cs typeface="Inter"/>
                <a:sym typeface="Inter"/>
              </a:endParaRPr>
            </a:p>
          </p:txBody>
        </p:sp>
        <p:sp>
          <p:nvSpPr>
            <p:cNvPr id="17" name="Google Shape;47;g5f506ca744814c5_0">
              <a:extLst>
                <a:ext uri="{FF2B5EF4-FFF2-40B4-BE49-F238E27FC236}">
                  <a16:creationId xmlns:a16="http://schemas.microsoft.com/office/drawing/2014/main" id="{313B1C9F-4F75-4E5F-B12F-5FEC66A248F5}"/>
                </a:ext>
              </a:extLst>
            </p:cNvPr>
            <p:cNvSpPr txBox="1"/>
            <p:nvPr/>
          </p:nvSpPr>
          <p:spPr>
            <a:xfrm>
              <a:off x="639840" y="3038411"/>
              <a:ext cx="4329035" cy="17081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dirty="0">
                  <a:solidFill>
                    <a:schemeClr val="lt1"/>
                  </a:solidFill>
                  <a:latin typeface="Inter"/>
                  <a:ea typeface="Inter"/>
                  <a:cs typeface="Inter"/>
                  <a:sym typeface="Inter"/>
                </a:rPr>
                <a:t>To provide innovative cybersecurity solutions that protect Saudi Arabia's digital landscape, empowering smart cities and critical infrastructure. We strive to enhance national security and resilience through collaboration and advanced technologies, driving sustainable growth for the future.</a:t>
              </a:r>
            </a:p>
          </p:txBody>
        </p:sp>
      </p:grpSp>
      <p:pic>
        <p:nvPicPr>
          <p:cNvPr id="18" name="Google Shape;48;g5f506ca744814c5_0">
            <a:extLst>
              <a:ext uri="{FF2B5EF4-FFF2-40B4-BE49-F238E27FC236}">
                <a16:creationId xmlns:a16="http://schemas.microsoft.com/office/drawing/2014/main" id="{F7267A49-FF4A-4520-8565-DCB12FD99B1A}"/>
              </a:ext>
            </a:extLst>
          </p:cNvPr>
          <p:cNvPicPr preferRelativeResize="0">
            <a:picLocks/>
          </p:cNvPicPr>
          <p:nvPr/>
        </p:nvPicPr>
        <p:blipFill>
          <a:blip r:embed="rId4">
            <a:alphaModFix/>
            <a:extLst>
              <a:ext uri="{28A0092B-C50C-407E-A947-70E740481C1C}">
                <a14:useLocalDpi xmlns:a14="http://schemas.microsoft.com/office/drawing/2010/main" val="0"/>
              </a:ext>
            </a:extLst>
          </a:blip>
          <a:srcRect l="3702" r="3702"/>
          <a:stretch/>
        </p:blipFill>
        <p:spPr>
          <a:xfrm>
            <a:off x="5404757" y="-104999"/>
            <a:ext cx="6879840" cy="7002684"/>
          </a:xfrm>
          <a:prstGeom prst="roundRect">
            <a:avLst>
              <a:gd name="adj" fmla="val 4283"/>
            </a:avLst>
          </a:prstGeom>
          <a:noFill/>
          <a:ln>
            <a:noFill/>
          </a:ln>
          <a:effectLst>
            <a:outerShdw blurRad="50800" dist="38100" algn="l" rotWithShape="0">
              <a:prstClr val="black">
                <a:alpha val="40000"/>
              </a:prstClr>
            </a:outerShdw>
            <a:softEdge rad="63500"/>
          </a:effectLst>
        </p:spPr>
      </p:pic>
    </p:spTree>
    <p:extLst>
      <p:ext uri="{BB962C8B-B14F-4D97-AF65-F5344CB8AC3E}">
        <p14:creationId xmlns:p14="http://schemas.microsoft.com/office/powerpoint/2010/main" val="125337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p3"/>
          <p:cNvPicPr preferRelativeResize="0"/>
          <p:nvPr/>
        </p:nvPicPr>
        <p:blipFill rotWithShape="1">
          <a:blip r:embed="rId3">
            <a:alphaModFix amt="8000"/>
          </a:blip>
          <a:srcRect/>
          <a:stretch/>
        </p:blipFill>
        <p:spPr>
          <a:xfrm>
            <a:off x="2574923" y="112712"/>
            <a:ext cx="6872233" cy="6963255"/>
          </a:xfrm>
          <a:prstGeom prst="rect">
            <a:avLst/>
          </a:prstGeom>
          <a:noFill/>
          <a:ln>
            <a:noFill/>
          </a:ln>
        </p:spPr>
      </p:pic>
      <p:sp>
        <p:nvSpPr>
          <p:cNvPr id="67" name="Google Shape;67;p3"/>
          <p:cNvSpPr txBox="1"/>
          <p:nvPr/>
        </p:nvSpPr>
        <p:spPr>
          <a:xfrm>
            <a:off x="787025" y="804560"/>
            <a:ext cx="1049374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lt1"/>
                </a:solidFill>
                <a:latin typeface="Inter"/>
                <a:ea typeface="Inter"/>
                <a:cs typeface="Inter"/>
                <a:sym typeface="Inter"/>
              </a:rPr>
              <a:t>NEONOVA Core Values</a:t>
            </a:r>
            <a:endParaRPr sz="2800" b="1" dirty="0">
              <a:solidFill>
                <a:schemeClr val="lt1"/>
              </a:solidFill>
              <a:latin typeface="Inter"/>
              <a:ea typeface="Inter"/>
              <a:cs typeface="Inter"/>
              <a:sym typeface="Inter"/>
            </a:endParaRPr>
          </a:p>
        </p:txBody>
      </p:sp>
      <p:grpSp>
        <p:nvGrpSpPr>
          <p:cNvPr id="17" name="object 2">
            <a:extLst>
              <a:ext uri="{FF2B5EF4-FFF2-40B4-BE49-F238E27FC236}">
                <a16:creationId xmlns:a16="http://schemas.microsoft.com/office/drawing/2014/main" id="{E6C433A3-720C-4098-AA8F-BDEFF7F933A9}"/>
              </a:ext>
            </a:extLst>
          </p:cNvPr>
          <p:cNvGrpSpPr/>
          <p:nvPr/>
        </p:nvGrpSpPr>
        <p:grpSpPr>
          <a:xfrm>
            <a:off x="1447903" y="1786240"/>
            <a:ext cx="9709150" cy="4267200"/>
            <a:chOff x="1304925" y="1914525"/>
            <a:chExt cx="9709150" cy="4267200"/>
          </a:xfrm>
          <a:solidFill>
            <a:srgbClr val="020110"/>
          </a:solidFill>
        </p:grpSpPr>
        <p:sp>
          <p:nvSpPr>
            <p:cNvPr id="18" name="object 3">
              <a:extLst>
                <a:ext uri="{FF2B5EF4-FFF2-40B4-BE49-F238E27FC236}">
                  <a16:creationId xmlns:a16="http://schemas.microsoft.com/office/drawing/2014/main" id="{57121A7C-7D90-4E80-864A-D3F14641215E}"/>
                </a:ext>
              </a:extLst>
            </p:cNvPr>
            <p:cNvSpPr/>
            <p:nvPr/>
          </p:nvSpPr>
          <p:spPr>
            <a:xfrm>
              <a:off x="2028825" y="1914525"/>
              <a:ext cx="7324725" cy="847725"/>
            </a:xfrm>
            <a:custGeom>
              <a:avLst/>
              <a:gdLst/>
              <a:ahLst/>
              <a:cxnLst/>
              <a:rect l="l" t="t" r="r" b="b"/>
              <a:pathLst>
                <a:path w="7324725" h="847725">
                  <a:moveTo>
                    <a:pt x="6795643" y="0"/>
                  </a:moveTo>
                  <a:lnTo>
                    <a:pt x="0" y="0"/>
                  </a:lnTo>
                  <a:lnTo>
                    <a:pt x="529082" y="847725"/>
                  </a:lnTo>
                  <a:lnTo>
                    <a:pt x="7324725" y="847725"/>
                  </a:lnTo>
                  <a:lnTo>
                    <a:pt x="6795643" y="0"/>
                  </a:lnTo>
                  <a:close/>
                </a:path>
              </a:pathLst>
            </a:custGeom>
            <a:solidFill>
              <a:srgbClr val="050B80"/>
            </a:solidFill>
          </p:spPr>
          <p:txBody>
            <a:bodyPr wrap="square" lIns="0" tIns="0" rIns="0" bIns="0" rtlCol="0"/>
            <a:lstStyle/>
            <a:p>
              <a:endParaRPr dirty="0"/>
            </a:p>
          </p:txBody>
        </p:sp>
        <p:sp>
          <p:nvSpPr>
            <p:cNvPr id="19" name="object 4">
              <a:extLst>
                <a:ext uri="{FF2B5EF4-FFF2-40B4-BE49-F238E27FC236}">
                  <a16:creationId xmlns:a16="http://schemas.microsoft.com/office/drawing/2014/main" id="{35DD370B-45AC-43F3-BF56-D3995686CD85}"/>
                </a:ext>
              </a:extLst>
            </p:cNvPr>
            <p:cNvSpPr/>
            <p:nvPr/>
          </p:nvSpPr>
          <p:spPr>
            <a:xfrm>
              <a:off x="2552700" y="2762250"/>
              <a:ext cx="7334250" cy="857250"/>
            </a:xfrm>
            <a:custGeom>
              <a:avLst/>
              <a:gdLst/>
              <a:ahLst/>
              <a:cxnLst/>
              <a:rect l="l" t="t" r="r" b="b"/>
              <a:pathLst>
                <a:path w="7334250" h="857250">
                  <a:moveTo>
                    <a:pt x="6804406" y="0"/>
                  </a:moveTo>
                  <a:lnTo>
                    <a:pt x="0" y="0"/>
                  </a:lnTo>
                  <a:lnTo>
                    <a:pt x="529844" y="857250"/>
                  </a:lnTo>
                  <a:lnTo>
                    <a:pt x="7334250" y="857250"/>
                  </a:lnTo>
                  <a:lnTo>
                    <a:pt x="6804406" y="0"/>
                  </a:lnTo>
                  <a:close/>
                </a:path>
              </a:pathLst>
            </a:custGeom>
            <a:solidFill>
              <a:schemeClr val="bg1">
                <a:lumMod val="85000"/>
              </a:schemeClr>
            </a:solidFill>
          </p:spPr>
          <p:txBody>
            <a:bodyPr wrap="square" lIns="0" tIns="0" rIns="0" bIns="0" rtlCol="0"/>
            <a:lstStyle/>
            <a:p>
              <a:endParaRPr dirty="0"/>
            </a:p>
          </p:txBody>
        </p:sp>
        <p:sp>
          <p:nvSpPr>
            <p:cNvPr id="20" name="object 5">
              <a:extLst>
                <a:ext uri="{FF2B5EF4-FFF2-40B4-BE49-F238E27FC236}">
                  <a16:creationId xmlns:a16="http://schemas.microsoft.com/office/drawing/2014/main" id="{E3A077BB-CE31-454F-9415-2969C956229D}"/>
                </a:ext>
              </a:extLst>
            </p:cNvPr>
            <p:cNvSpPr/>
            <p:nvPr/>
          </p:nvSpPr>
          <p:spPr>
            <a:xfrm>
              <a:off x="3086100" y="3619500"/>
              <a:ext cx="7067550" cy="857250"/>
            </a:xfrm>
            <a:custGeom>
              <a:avLst/>
              <a:gdLst/>
              <a:ahLst/>
              <a:cxnLst/>
              <a:rect l="l" t="t" r="r" b="b"/>
              <a:pathLst>
                <a:path w="7067550" h="857250">
                  <a:moveTo>
                    <a:pt x="6802755" y="0"/>
                  </a:moveTo>
                  <a:lnTo>
                    <a:pt x="0" y="0"/>
                  </a:lnTo>
                  <a:lnTo>
                    <a:pt x="264795" y="428625"/>
                  </a:lnTo>
                  <a:lnTo>
                    <a:pt x="0" y="857250"/>
                  </a:lnTo>
                  <a:lnTo>
                    <a:pt x="6802755" y="857250"/>
                  </a:lnTo>
                  <a:lnTo>
                    <a:pt x="7067550" y="428625"/>
                  </a:lnTo>
                  <a:lnTo>
                    <a:pt x="6802755" y="0"/>
                  </a:lnTo>
                  <a:close/>
                </a:path>
              </a:pathLst>
            </a:custGeom>
            <a:solidFill>
              <a:srgbClr val="050B80"/>
            </a:solidFill>
          </p:spPr>
          <p:txBody>
            <a:bodyPr wrap="square" lIns="0" tIns="0" rIns="0" bIns="0" rtlCol="0"/>
            <a:lstStyle/>
            <a:p>
              <a:endParaRPr dirty="0"/>
            </a:p>
          </p:txBody>
        </p:sp>
        <p:sp>
          <p:nvSpPr>
            <p:cNvPr id="21" name="object 6">
              <a:extLst>
                <a:ext uri="{FF2B5EF4-FFF2-40B4-BE49-F238E27FC236}">
                  <a16:creationId xmlns:a16="http://schemas.microsoft.com/office/drawing/2014/main" id="{3BE19647-5C7F-4F00-890D-F1840EDBEBE0}"/>
                </a:ext>
              </a:extLst>
            </p:cNvPr>
            <p:cNvSpPr/>
            <p:nvPr/>
          </p:nvSpPr>
          <p:spPr>
            <a:xfrm>
              <a:off x="2552700" y="4476750"/>
              <a:ext cx="7334250" cy="847725"/>
            </a:xfrm>
            <a:custGeom>
              <a:avLst/>
              <a:gdLst/>
              <a:ahLst/>
              <a:cxnLst/>
              <a:rect l="l" t="t" r="r" b="b"/>
              <a:pathLst>
                <a:path w="7334250" h="847725">
                  <a:moveTo>
                    <a:pt x="7334250" y="0"/>
                  </a:moveTo>
                  <a:lnTo>
                    <a:pt x="529844" y="0"/>
                  </a:lnTo>
                  <a:lnTo>
                    <a:pt x="0" y="847725"/>
                  </a:lnTo>
                  <a:lnTo>
                    <a:pt x="6804406" y="847725"/>
                  </a:lnTo>
                  <a:lnTo>
                    <a:pt x="7334250" y="0"/>
                  </a:lnTo>
                  <a:close/>
                </a:path>
              </a:pathLst>
            </a:custGeom>
            <a:solidFill>
              <a:schemeClr val="bg1">
                <a:lumMod val="85000"/>
              </a:schemeClr>
            </a:solidFill>
          </p:spPr>
          <p:txBody>
            <a:bodyPr wrap="square" lIns="0" tIns="0" rIns="0" bIns="0" rtlCol="0"/>
            <a:lstStyle/>
            <a:p>
              <a:endParaRPr dirty="0"/>
            </a:p>
          </p:txBody>
        </p:sp>
        <p:sp>
          <p:nvSpPr>
            <p:cNvPr id="22" name="object 7">
              <a:extLst>
                <a:ext uri="{FF2B5EF4-FFF2-40B4-BE49-F238E27FC236}">
                  <a16:creationId xmlns:a16="http://schemas.microsoft.com/office/drawing/2014/main" id="{5567A1F2-A5DE-413B-B37F-7D39D8F1B36B}"/>
                </a:ext>
              </a:extLst>
            </p:cNvPr>
            <p:cNvSpPr/>
            <p:nvPr/>
          </p:nvSpPr>
          <p:spPr>
            <a:xfrm>
              <a:off x="2028825" y="5324475"/>
              <a:ext cx="7324725" cy="857250"/>
            </a:xfrm>
            <a:custGeom>
              <a:avLst/>
              <a:gdLst/>
              <a:ahLst/>
              <a:cxnLst/>
              <a:rect l="l" t="t" r="r" b="b"/>
              <a:pathLst>
                <a:path w="7324725" h="857250">
                  <a:moveTo>
                    <a:pt x="7324725" y="0"/>
                  </a:moveTo>
                  <a:lnTo>
                    <a:pt x="529082" y="0"/>
                  </a:lnTo>
                  <a:lnTo>
                    <a:pt x="0" y="857249"/>
                  </a:lnTo>
                  <a:lnTo>
                    <a:pt x="6795643" y="857249"/>
                  </a:lnTo>
                  <a:lnTo>
                    <a:pt x="7324725" y="0"/>
                  </a:lnTo>
                  <a:close/>
                </a:path>
              </a:pathLst>
            </a:custGeom>
            <a:solidFill>
              <a:srgbClr val="050B80"/>
            </a:solidFill>
          </p:spPr>
          <p:txBody>
            <a:bodyPr wrap="square" lIns="0" tIns="0" rIns="0" bIns="0" rtlCol="0"/>
            <a:lstStyle/>
            <a:p>
              <a:endParaRPr dirty="0"/>
            </a:p>
          </p:txBody>
        </p:sp>
        <p:sp>
          <p:nvSpPr>
            <p:cNvPr id="23" name="object 8">
              <a:extLst>
                <a:ext uri="{FF2B5EF4-FFF2-40B4-BE49-F238E27FC236}">
                  <a16:creationId xmlns:a16="http://schemas.microsoft.com/office/drawing/2014/main" id="{3E242063-20B8-4611-BA42-C02609158F90}"/>
                </a:ext>
              </a:extLst>
            </p:cNvPr>
            <p:cNvSpPr/>
            <p:nvPr/>
          </p:nvSpPr>
          <p:spPr>
            <a:xfrm>
              <a:off x="1362075" y="1914525"/>
              <a:ext cx="2117725" cy="4267200"/>
            </a:xfrm>
            <a:custGeom>
              <a:avLst/>
              <a:gdLst/>
              <a:ahLst/>
              <a:cxnLst/>
              <a:rect l="l" t="t" r="r" b="b"/>
              <a:pathLst>
                <a:path w="2117725" h="4267200">
                  <a:moveTo>
                    <a:pt x="790194" y="0"/>
                  </a:moveTo>
                  <a:lnTo>
                    <a:pt x="0" y="0"/>
                  </a:lnTo>
                  <a:lnTo>
                    <a:pt x="1327404" y="2133600"/>
                  </a:lnTo>
                  <a:lnTo>
                    <a:pt x="0" y="4267199"/>
                  </a:lnTo>
                  <a:lnTo>
                    <a:pt x="790194" y="4267199"/>
                  </a:lnTo>
                  <a:lnTo>
                    <a:pt x="2117598" y="2133600"/>
                  </a:lnTo>
                  <a:lnTo>
                    <a:pt x="790194" y="0"/>
                  </a:lnTo>
                  <a:close/>
                </a:path>
              </a:pathLst>
            </a:custGeom>
            <a:grpFill/>
          </p:spPr>
          <p:txBody>
            <a:bodyPr wrap="square" lIns="0" tIns="0" rIns="0" bIns="0" rtlCol="0"/>
            <a:lstStyle/>
            <a:p>
              <a:endParaRPr dirty="0"/>
            </a:p>
          </p:txBody>
        </p:sp>
        <p:sp>
          <p:nvSpPr>
            <p:cNvPr id="24" name="object 9">
              <a:extLst>
                <a:ext uri="{FF2B5EF4-FFF2-40B4-BE49-F238E27FC236}">
                  <a16:creationId xmlns:a16="http://schemas.microsoft.com/office/drawing/2014/main" id="{FC21B500-1F65-418E-96FC-8CE06DBCBF41}"/>
                </a:ext>
              </a:extLst>
            </p:cNvPr>
            <p:cNvSpPr/>
            <p:nvPr/>
          </p:nvSpPr>
          <p:spPr>
            <a:xfrm>
              <a:off x="1304925" y="1914524"/>
              <a:ext cx="9709150" cy="4267200"/>
            </a:xfrm>
            <a:custGeom>
              <a:avLst/>
              <a:gdLst/>
              <a:ahLst/>
              <a:cxnLst/>
              <a:rect l="l" t="t" r="r" b="b"/>
              <a:pathLst>
                <a:path w="9709150" h="4267200">
                  <a:moveTo>
                    <a:pt x="2107946" y="2133600"/>
                  </a:moveTo>
                  <a:lnTo>
                    <a:pt x="786511" y="0"/>
                  </a:lnTo>
                  <a:lnTo>
                    <a:pt x="0" y="0"/>
                  </a:lnTo>
                  <a:lnTo>
                    <a:pt x="1321435" y="2133600"/>
                  </a:lnTo>
                  <a:lnTo>
                    <a:pt x="0" y="4267200"/>
                  </a:lnTo>
                  <a:lnTo>
                    <a:pt x="786511" y="4267200"/>
                  </a:lnTo>
                  <a:lnTo>
                    <a:pt x="2107946" y="2133600"/>
                  </a:lnTo>
                  <a:close/>
                </a:path>
                <a:path w="9709150" h="4267200">
                  <a:moveTo>
                    <a:pt x="9708896" y="2133600"/>
                  </a:moveTo>
                  <a:lnTo>
                    <a:pt x="8387448" y="0"/>
                  </a:lnTo>
                  <a:lnTo>
                    <a:pt x="7600950" y="0"/>
                  </a:lnTo>
                  <a:lnTo>
                    <a:pt x="8922372" y="2133600"/>
                  </a:lnTo>
                  <a:lnTo>
                    <a:pt x="7600950" y="4267200"/>
                  </a:lnTo>
                  <a:lnTo>
                    <a:pt x="8387448" y="4267200"/>
                  </a:lnTo>
                  <a:lnTo>
                    <a:pt x="9708896" y="2133600"/>
                  </a:lnTo>
                  <a:close/>
                </a:path>
              </a:pathLst>
            </a:custGeom>
            <a:solidFill>
              <a:srgbClr val="050423"/>
            </a:solidFill>
          </p:spPr>
          <p:txBody>
            <a:bodyPr wrap="square" lIns="0" tIns="0" rIns="0" bIns="0" rtlCol="0"/>
            <a:lstStyle/>
            <a:p>
              <a:endParaRPr dirty="0"/>
            </a:p>
          </p:txBody>
        </p:sp>
      </p:grpSp>
      <p:sp>
        <p:nvSpPr>
          <p:cNvPr id="25" name="object 10">
            <a:extLst>
              <a:ext uri="{FF2B5EF4-FFF2-40B4-BE49-F238E27FC236}">
                <a16:creationId xmlns:a16="http://schemas.microsoft.com/office/drawing/2014/main" id="{DA6F19CF-6F00-4D1B-B772-67EC0B3F4136}"/>
              </a:ext>
            </a:extLst>
          </p:cNvPr>
          <p:cNvSpPr txBox="1"/>
          <p:nvPr/>
        </p:nvSpPr>
        <p:spPr>
          <a:xfrm>
            <a:off x="5677382" y="1888982"/>
            <a:ext cx="3074035" cy="561975"/>
          </a:xfrm>
          <a:prstGeom prst="rect">
            <a:avLst/>
          </a:prstGeom>
        </p:spPr>
        <p:txBody>
          <a:bodyPr vert="horz" wrap="square" lIns="0" tIns="23495" rIns="0" bIns="0" rtlCol="0">
            <a:spAutoFit/>
          </a:bodyPr>
          <a:lstStyle/>
          <a:p>
            <a:pPr marL="0" marR="0" lvl="0" indent="0" rtl="0">
              <a:lnSpc>
                <a:spcPct val="150000"/>
              </a:lnSpc>
              <a:spcBef>
                <a:spcPts val="0"/>
              </a:spcBef>
              <a:spcAft>
                <a:spcPts val="0"/>
              </a:spcAft>
              <a:buNone/>
            </a:pPr>
            <a:r>
              <a:rPr lang="en-US" sz="1200" i="0" dirty="0">
                <a:solidFill>
                  <a:schemeClr val="bg1"/>
                </a:solidFill>
                <a:latin typeface="Inter"/>
                <a:ea typeface="Inter"/>
                <a:cs typeface="Inter"/>
                <a:sym typeface="Inter"/>
              </a:rPr>
              <a:t>Upholding the highest ethical standards, we build trust with our clients and partners</a:t>
            </a:r>
            <a:endParaRPr lang="en-US" sz="1200" dirty="0">
              <a:solidFill>
                <a:schemeClr val="bg1"/>
              </a:solidFill>
              <a:latin typeface="Inter"/>
              <a:ea typeface="Inter"/>
              <a:cs typeface="Inter"/>
              <a:sym typeface="Inter"/>
            </a:endParaRPr>
          </a:p>
        </p:txBody>
      </p:sp>
      <p:sp>
        <p:nvSpPr>
          <p:cNvPr id="26" name="object 46">
            <a:extLst>
              <a:ext uri="{FF2B5EF4-FFF2-40B4-BE49-F238E27FC236}">
                <a16:creationId xmlns:a16="http://schemas.microsoft.com/office/drawing/2014/main" id="{902AE396-9FA9-4131-98DA-493105F41C92}"/>
              </a:ext>
            </a:extLst>
          </p:cNvPr>
          <p:cNvSpPr txBox="1"/>
          <p:nvPr/>
        </p:nvSpPr>
        <p:spPr>
          <a:xfrm>
            <a:off x="3839948" y="2035286"/>
            <a:ext cx="1199515" cy="299720"/>
          </a:xfrm>
          <a:prstGeom prst="rect">
            <a:avLst/>
          </a:prstGeom>
        </p:spPr>
        <p:txBody>
          <a:bodyPr vert="horz" wrap="square" lIns="0" tIns="12700" rIns="0" bIns="0" rtlCol="0">
            <a:spAutoFit/>
          </a:bodyPr>
          <a:lstStyle/>
          <a:p>
            <a:pPr marL="12700">
              <a:lnSpc>
                <a:spcPct val="100000"/>
              </a:lnSpc>
              <a:spcBef>
                <a:spcPts val="100"/>
              </a:spcBef>
            </a:pPr>
            <a:r>
              <a:rPr lang="en-US" sz="1800" b="1" dirty="0">
                <a:solidFill>
                  <a:schemeClr val="bg1"/>
                </a:solidFill>
                <a:latin typeface="Bricolage Grotesque Medium"/>
                <a:ea typeface="Bricolage Grotesque Medium"/>
                <a:cs typeface="Bricolage Grotesque Medium"/>
                <a:sym typeface="Bricolage Grotesque Medium"/>
              </a:rPr>
              <a:t>Integrity</a:t>
            </a:r>
            <a:endParaRPr sz="1800" dirty="0">
              <a:solidFill>
                <a:schemeClr val="bg1"/>
              </a:solidFill>
              <a:latin typeface="Calibri"/>
              <a:cs typeface="Calibri"/>
            </a:endParaRPr>
          </a:p>
        </p:txBody>
      </p:sp>
      <p:sp>
        <p:nvSpPr>
          <p:cNvPr id="28" name="object 15">
            <a:extLst>
              <a:ext uri="{FF2B5EF4-FFF2-40B4-BE49-F238E27FC236}">
                <a16:creationId xmlns:a16="http://schemas.microsoft.com/office/drawing/2014/main" id="{FABABCED-5418-4497-8621-109FA0BE0977}"/>
              </a:ext>
            </a:extLst>
          </p:cNvPr>
          <p:cNvSpPr txBox="1"/>
          <p:nvPr/>
        </p:nvSpPr>
        <p:spPr>
          <a:xfrm>
            <a:off x="2079982" y="2021570"/>
            <a:ext cx="160655" cy="345440"/>
          </a:xfrm>
          <a:prstGeom prst="rect">
            <a:avLst/>
          </a:prstGeom>
        </p:spPr>
        <p:txBody>
          <a:bodyPr vert="horz" wrap="square" lIns="0" tIns="12700" rIns="0" bIns="0" rtlCol="0">
            <a:spAutoFit/>
          </a:bodyPr>
          <a:lstStyle/>
          <a:p>
            <a:pPr marL="12700">
              <a:lnSpc>
                <a:spcPct val="100000"/>
              </a:lnSpc>
              <a:spcBef>
                <a:spcPts val="100"/>
              </a:spcBef>
            </a:pPr>
            <a:r>
              <a:rPr sz="2100" b="1" spc="-50" dirty="0">
                <a:solidFill>
                  <a:srgbClr val="FFFFFF"/>
                </a:solidFill>
                <a:latin typeface="Calibri"/>
                <a:cs typeface="Calibri"/>
              </a:rPr>
              <a:t>1</a:t>
            </a:r>
            <a:endParaRPr sz="2100" dirty="0">
              <a:latin typeface="Calibri"/>
              <a:cs typeface="Calibri"/>
            </a:endParaRPr>
          </a:p>
        </p:txBody>
      </p:sp>
      <p:sp>
        <p:nvSpPr>
          <p:cNvPr id="30" name="object 42">
            <a:extLst>
              <a:ext uri="{FF2B5EF4-FFF2-40B4-BE49-F238E27FC236}">
                <a16:creationId xmlns:a16="http://schemas.microsoft.com/office/drawing/2014/main" id="{5B5A9079-2EC3-4551-A211-0AD78D44ACD5}"/>
              </a:ext>
            </a:extLst>
          </p:cNvPr>
          <p:cNvSpPr txBox="1"/>
          <p:nvPr/>
        </p:nvSpPr>
        <p:spPr>
          <a:xfrm>
            <a:off x="2602966" y="2875011"/>
            <a:ext cx="160655" cy="345440"/>
          </a:xfrm>
          <a:prstGeom prst="rect">
            <a:avLst/>
          </a:prstGeom>
        </p:spPr>
        <p:txBody>
          <a:bodyPr vert="horz" wrap="square" lIns="0" tIns="12700" rIns="0" bIns="0" rtlCol="0">
            <a:spAutoFit/>
          </a:bodyPr>
          <a:lstStyle/>
          <a:p>
            <a:pPr marL="12700">
              <a:lnSpc>
                <a:spcPct val="100000"/>
              </a:lnSpc>
              <a:spcBef>
                <a:spcPts val="100"/>
              </a:spcBef>
            </a:pPr>
            <a:r>
              <a:rPr sz="2100" b="1" spc="-50" dirty="0">
                <a:solidFill>
                  <a:srgbClr val="FFFFFF"/>
                </a:solidFill>
                <a:latin typeface="Calibri"/>
                <a:cs typeface="Calibri"/>
              </a:rPr>
              <a:t>2</a:t>
            </a:r>
            <a:endParaRPr sz="2100" dirty="0">
              <a:latin typeface="Calibri"/>
              <a:cs typeface="Calibri"/>
            </a:endParaRPr>
          </a:p>
        </p:txBody>
      </p:sp>
      <p:sp>
        <p:nvSpPr>
          <p:cNvPr id="31" name="object 43">
            <a:extLst>
              <a:ext uri="{FF2B5EF4-FFF2-40B4-BE49-F238E27FC236}">
                <a16:creationId xmlns:a16="http://schemas.microsoft.com/office/drawing/2014/main" id="{E30C126C-B3AF-410D-B5AD-2B8E45D0F2AD}"/>
              </a:ext>
            </a:extLst>
          </p:cNvPr>
          <p:cNvSpPr txBox="1"/>
          <p:nvPr/>
        </p:nvSpPr>
        <p:spPr>
          <a:xfrm>
            <a:off x="3052929" y="3725403"/>
            <a:ext cx="160655" cy="345440"/>
          </a:xfrm>
          <a:prstGeom prst="rect">
            <a:avLst/>
          </a:prstGeom>
        </p:spPr>
        <p:txBody>
          <a:bodyPr vert="horz" wrap="square" lIns="0" tIns="12700" rIns="0" bIns="0" rtlCol="0">
            <a:spAutoFit/>
          </a:bodyPr>
          <a:lstStyle/>
          <a:p>
            <a:pPr marL="12700">
              <a:lnSpc>
                <a:spcPct val="100000"/>
              </a:lnSpc>
              <a:spcBef>
                <a:spcPts val="100"/>
              </a:spcBef>
            </a:pPr>
            <a:r>
              <a:rPr sz="2100" b="1" spc="-50" dirty="0">
                <a:solidFill>
                  <a:srgbClr val="FFFFFF"/>
                </a:solidFill>
                <a:latin typeface="Calibri"/>
                <a:cs typeface="Calibri"/>
              </a:rPr>
              <a:t>3</a:t>
            </a:r>
            <a:endParaRPr sz="2100" dirty="0">
              <a:latin typeface="Calibri"/>
              <a:cs typeface="Calibri"/>
            </a:endParaRPr>
          </a:p>
        </p:txBody>
      </p:sp>
      <p:sp>
        <p:nvSpPr>
          <p:cNvPr id="35" name="object 44">
            <a:extLst>
              <a:ext uri="{FF2B5EF4-FFF2-40B4-BE49-F238E27FC236}">
                <a16:creationId xmlns:a16="http://schemas.microsoft.com/office/drawing/2014/main" id="{E40C413D-F7DA-4DEC-8DB8-A5A62597473F}"/>
              </a:ext>
            </a:extLst>
          </p:cNvPr>
          <p:cNvSpPr txBox="1"/>
          <p:nvPr/>
        </p:nvSpPr>
        <p:spPr>
          <a:xfrm>
            <a:off x="2602967" y="4578843"/>
            <a:ext cx="99062" cy="345440"/>
          </a:xfrm>
          <a:prstGeom prst="rect">
            <a:avLst/>
          </a:prstGeom>
        </p:spPr>
        <p:txBody>
          <a:bodyPr vert="horz" wrap="square" lIns="0" tIns="12700" rIns="0" bIns="0" rtlCol="0">
            <a:spAutoFit/>
          </a:bodyPr>
          <a:lstStyle/>
          <a:p>
            <a:pPr marL="12700">
              <a:lnSpc>
                <a:spcPct val="100000"/>
              </a:lnSpc>
              <a:spcBef>
                <a:spcPts val="100"/>
              </a:spcBef>
            </a:pPr>
            <a:r>
              <a:rPr sz="2100" b="1" spc="-50" dirty="0">
                <a:solidFill>
                  <a:srgbClr val="FFFFFF"/>
                </a:solidFill>
                <a:latin typeface="Calibri"/>
                <a:cs typeface="Calibri"/>
              </a:rPr>
              <a:t>4</a:t>
            </a:r>
            <a:endParaRPr sz="2100" dirty="0">
              <a:latin typeface="Calibri"/>
              <a:cs typeface="Calibri"/>
            </a:endParaRPr>
          </a:p>
        </p:txBody>
      </p:sp>
      <p:sp>
        <p:nvSpPr>
          <p:cNvPr id="38" name="object 45">
            <a:extLst>
              <a:ext uri="{FF2B5EF4-FFF2-40B4-BE49-F238E27FC236}">
                <a16:creationId xmlns:a16="http://schemas.microsoft.com/office/drawing/2014/main" id="{3CFFB81D-C612-49CB-987D-E11CAD1F1D23}"/>
              </a:ext>
            </a:extLst>
          </p:cNvPr>
          <p:cNvSpPr txBox="1"/>
          <p:nvPr/>
        </p:nvSpPr>
        <p:spPr>
          <a:xfrm>
            <a:off x="2079982" y="5429235"/>
            <a:ext cx="160655" cy="345440"/>
          </a:xfrm>
          <a:prstGeom prst="rect">
            <a:avLst/>
          </a:prstGeom>
        </p:spPr>
        <p:txBody>
          <a:bodyPr vert="horz" wrap="square" lIns="0" tIns="12700" rIns="0" bIns="0" rtlCol="0">
            <a:spAutoFit/>
          </a:bodyPr>
          <a:lstStyle/>
          <a:p>
            <a:pPr marL="12700">
              <a:lnSpc>
                <a:spcPct val="100000"/>
              </a:lnSpc>
              <a:spcBef>
                <a:spcPts val="100"/>
              </a:spcBef>
            </a:pPr>
            <a:r>
              <a:rPr sz="2100" b="1" spc="-50" dirty="0">
                <a:solidFill>
                  <a:srgbClr val="FFFFFF"/>
                </a:solidFill>
                <a:latin typeface="Calibri"/>
                <a:cs typeface="Calibri"/>
              </a:rPr>
              <a:t>5</a:t>
            </a:r>
            <a:endParaRPr sz="2100" dirty="0">
              <a:latin typeface="Calibri"/>
              <a:cs typeface="Calibri"/>
            </a:endParaRPr>
          </a:p>
        </p:txBody>
      </p:sp>
      <p:sp>
        <p:nvSpPr>
          <p:cNvPr id="40" name="TextBox 39">
            <a:extLst>
              <a:ext uri="{FF2B5EF4-FFF2-40B4-BE49-F238E27FC236}">
                <a16:creationId xmlns:a16="http://schemas.microsoft.com/office/drawing/2014/main" id="{785EE974-5B70-4DE7-B654-DC63BF32CB33}"/>
              </a:ext>
            </a:extLst>
          </p:cNvPr>
          <p:cNvSpPr txBox="1"/>
          <p:nvPr/>
        </p:nvSpPr>
        <p:spPr>
          <a:xfrm>
            <a:off x="3287496" y="2897366"/>
            <a:ext cx="3218182" cy="369332"/>
          </a:xfrm>
          <a:prstGeom prst="rect">
            <a:avLst/>
          </a:prstGeom>
          <a:noFill/>
        </p:spPr>
        <p:txBody>
          <a:bodyPr wrap="square">
            <a:spAutoFit/>
          </a:bodyPr>
          <a:lstStyle/>
          <a:p>
            <a:pPr marL="0" marR="0" lvl="0" indent="0" algn="l" rtl="0">
              <a:spcBef>
                <a:spcPts val="0"/>
              </a:spcBef>
              <a:spcAft>
                <a:spcPts val="0"/>
              </a:spcAft>
              <a:buNone/>
            </a:pPr>
            <a:r>
              <a:rPr lang="en-US" sz="1800" b="1" dirty="0">
                <a:latin typeface="Bricolage Grotesque Medium"/>
                <a:ea typeface="Bricolage Grotesque Medium"/>
                <a:cs typeface="Bricolage Grotesque Medium"/>
                <a:sym typeface="Bricolage Grotesque Medium"/>
              </a:rPr>
              <a:t>Innovation and Excellence </a:t>
            </a:r>
            <a:endParaRPr lang="en-US" dirty="0"/>
          </a:p>
        </p:txBody>
      </p:sp>
      <p:sp>
        <p:nvSpPr>
          <p:cNvPr id="41" name="object 10">
            <a:extLst>
              <a:ext uri="{FF2B5EF4-FFF2-40B4-BE49-F238E27FC236}">
                <a16:creationId xmlns:a16="http://schemas.microsoft.com/office/drawing/2014/main" id="{1D0A54D5-5688-46DF-9CE6-7BC2852F6453}"/>
              </a:ext>
            </a:extLst>
          </p:cNvPr>
          <p:cNvSpPr txBox="1"/>
          <p:nvPr/>
        </p:nvSpPr>
        <p:spPr>
          <a:xfrm>
            <a:off x="6505678" y="2749916"/>
            <a:ext cx="3074035" cy="561975"/>
          </a:xfrm>
          <a:prstGeom prst="rect">
            <a:avLst/>
          </a:prstGeom>
        </p:spPr>
        <p:txBody>
          <a:bodyPr vert="horz" wrap="square" lIns="0" tIns="23495" rIns="0" bIns="0" rtlCol="0">
            <a:spAutoFit/>
          </a:bodyPr>
          <a:lstStyle/>
          <a:p>
            <a:pPr marL="0" marR="0" lvl="0" indent="0" algn="l" rtl="0">
              <a:lnSpc>
                <a:spcPct val="150000"/>
              </a:lnSpc>
              <a:spcBef>
                <a:spcPts val="0"/>
              </a:spcBef>
              <a:spcAft>
                <a:spcPts val="0"/>
              </a:spcAft>
              <a:buNone/>
            </a:pPr>
            <a:r>
              <a:rPr lang="en-US" sz="1200" dirty="0">
                <a:latin typeface="Inter"/>
                <a:ea typeface="Inter"/>
                <a:cs typeface="Inter"/>
                <a:sym typeface="Inter"/>
              </a:rPr>
              <a:t>Embracing advanced technologies to deliver transformative solutions at the highest quality. </a:t>
            </a:r>
            <a:endParaRPr lang="en-US" sz="1200" dirty="0"/>
          </a:p>
        </p:txBody>
      </p:sp>
      <p:sp>
        <p:nvSpPr>
          <p:cNvPr id="42" name="object 10">
            <a:extLst>
              <a:ext uri="{FF2B5EF4-FFF2-40B4-BE49-F238E27FC236}">
                <a16:creationId xmlns:a16="http://schemas.microsoft.com/office/drawing/2014/main" id="{DFC6215E-98EB-4689-9609-92FD58C0D3FB}"/>
              </a:ext>
            </a:extLst>
          </p:cNvPr>
          <p:cNvSpPr txBox="1"/>
          <p:nvPr/>
        </p:nvSpPr>
        <p:spPr>
          <a:xfrm>
            <a:off x="7035265" y="3491850"/>
            <a:ext cx="3074035" cy="820546"/>
          </a:xfrm>
          <a:prstGeom prst="rect">
            <a:avLst/>
          </a:prstGeom>
        </p:spPr>
        <p:txBody>
          <a:bodyPr vert="horz" wrap="square" lIns="0" tIns="23495" rIns="0" bIns="0" rtlCol="0">
            <a:spAutoFit/>
          </a:bodyPr>
          <a:lstStyle/>
          <a:p>
            <a:pPr marL="0" marR="0" lvl="0" indent="0" rtl="0">
              <a:lnSpc>
                <a:spcPct val="150000"/>
              </a:lnSpc>
              <a:spcBef>
                <a:spcPts val="0"/>
              </a:spcBef>
              <a:spcAft>
                <a:spcPts val="0"/>
              </a:spcAft>
              <a:buNone/>
            </a:pPr>
            <a:r>
              <a:rPr lang="en-US" sz="1200" dirty="0">
                <a:solidFill>
                  <a:schemeClr val="lt1"/>
                </a:solidFill>
                <a:latin typeface="Inter"/>
                <a:ea typeface="Inter"/>
                <a:cs typeface="Inter"/>
                <a:sym typeface="Inter"/>
              </a:rPr>
              <a:t>Promoting best in class expertise driven by the power of collaboration and partnership, both Globally and Locally    </a:t>
            </a:r>
            <a:endParaRPr lang="en-US" sz="1200" dirty="0"/>
          </a:p>
        </p:txBody>
      </p:sp>
      <p:sp>
        <p:nvSpPr>
          <p:cNvPr id="43" name="object 10">
            <a:extLst>
              <a:ext uri="{FF2B5EF4-FFF2-40B4-BE49-F238E27FC236}">
                <a16:creationId xmlns:a16="http://schemas.microsoft.com/office/drawing/2014/main" id="{D6743BA3-2185-480C-A7C3-9BD9AC52780D}"/>
              </a:ext>
            </a:extLst>
          </p:cNvPr>
          <p:cNvSpPr txBox="1"/>
          <p:nvPr/>
        </p:nvSpPr>
        <p:spPr>
          <a:xfrm>
            <a:off x="6151853" y="4330747"/>
            <a:ext cx="3781684" cy="820546"/>
          </a:xfrm>
          <a:prstGeom prst="rect">
            <a:avLst/>
          </a:prstGeom>
        </p:spPr>
        <p:txBody>
          <a:bodyPr vert="horz" wrap="square" lIns="0" tIns="23495" rIns="0" bIns="0" rtlCol="0">
            <a:spAutoFit/>
          </a:bodyPr>
          <a:lstStyle/>
          <a:p>
            <a:pPr marL="0" marR="0" lvl="0" indent="0" algn="l" rtl="0">
              <a:lnSpc>
                <a:spcPct val="150000"/>
              </a:lnSpc>
              <a:spcBef>
                <a:spcPts val="0"/>
              </a:spcBef>
              <a:spcAft>
                <a:spcPts val="0"/>
              </a:spcAft>
              <a:buNone/>
            </a:pPr>
            <a:r>
              <a:rPr lang="en-US" sz="1200" dirty="0">
                <a:latin typeface="Inter"/>
                <a:ea typeface="Inter"/>
                <a:cs typeface="Inter"/>
                <a:sym typeface="Inter"/>
              </a:rPr>
              <a:t>Supporting Saudi Arabia's strategic vision 2030 by nurturing local talent, advancing national capabilities, and safeguarding critical infrastructure. </a:t>
            </a:r>
            <a:endParaRPr lang="en-US" sz="1200" dirty="0"/>
          </a:p>
        </p:txBody>
      </p:sp>
      <p:sp>
        <p:nvSpPr>
          <p:cNvPr id="44" name="object 10">
            <a:extLst>
              <a:ext uri="{FF2B5EF4-FFF2-40B4-BE49-F238E27FC236}">
                <a16:creationId xmlns:a16="http://schemas.microsoft.com/office/drawing/2014/main" id="{728DB83E-66F4-44F0-BCAD-98244F7E9445}"/>
              </a:ext>
            </a:extLst>
          </p:cNvPr>
          <p:cNvSpPr txBox="1"/>
          <p:nvPr/>
        </p:nvSpPr>
        <p:spPr>
          <a:xfrm>
            <a:off x="6043142" y="5343827"/>
            <a:ext cx="3074035" cy="820546"/>
          </a:xfrm>
          <a:prstGeom prst="rect">
            <a:avLst/>
          </a:prstGeom>
        </p:spPr>
        <p:txBody>
          <a:bodyPr vert="horz" wrap="square" lIns="0" tIns="23495" rIns="0" bIns="0" rtlCol="0">
            <a:spAutoFit/>
          </a:bodyPr>
          <a:lstStyle/>
          <a:p>
            <a:pPr>
              <a:lnSpc>
                <a:spcPct val="150000"/>
              </a:lnSpc>
            </a:pPr>
            <a:r>
              <a:rPr lang="en-US" sz="1200" dirty="0">
                <a:solidFill>
                  <a:schemeClr val="bg1"/>
                </a:solidFill>
              </a:rPr>
              <a:t>Tailored solutions to address the client’s specific needs</a:t>
            </a:r>
            <a:endParaRPr lang="en-AE" sz="1200" dirty="0">
              <a:solidFill>
                <a:schemeClr val="bg1"/>
              </a:solidFill>
            </a:endParaRPr>
          </a:p>
          <a:p>
            <a:pPr marL="0" marR="0" lvl="0" indent="0" rtl="0">
              <a:lnSpc>
                <a:spcPct val="150000"/>
              </a:lnSpc>
              <a:spcBef>
                <a:spcPts val="0"/>
              </a:spcBef>
              <a:spcAft>
                <a:spcPts val="0"/>
              </a:spcAft>
              <a:buNone/>
            </a:pPr>
            <a:endParaRPr lang="en-US" sz="1200" dirty="0">
              <a:solidFill>
                <a:schemeClr val="bg1"/>
              </a:solidFill>
              <a:latin typeface="Inter"/>
              <a:ea typeface="Inter"/>
              <a:cs typeface="Inter"/>
              <a:sym typeface="Inter"/>
            </a:endParaRPr>
          </a:p>
        </p:txBody>
      </p:sp>
      <p:sp>
        <p:nvSpPr>
          <p:cNvPr id="46" name="TextBox 45">
            <a:extLst>
              <a:ext uri="{FF2B5EF4-FFF2-40B4-BE49-F238E27FC236}">
                <a16:creationId xmlns:a16="http://schemas.microsoft.com/office/drawing/2014/main" id="{6124200A-B931-4A56-9F93-3AE5FD4D810C}"/>
              </a:ext>
            </a:extLst>
          </p:cNvPr>
          <p:cNvSpPr txBox="1"/>
          <p:nvPr/>
        </p:nvSpPr>
        <p:spPr>
          <a:xfrm>
            <a:off x="3485112" y="3761720"/>
            <a:ext cx="3487794" cy="369332"/>
          </a:xfrm>
          <a:prstGeom prst="rect">
            <a:avLst/>
          </a:prstGeom>
          <a:noFill/>
        </p:spPr>
        <p:txBody>
          <a:bodyPr wrap="square">
            <a:spAutoFit/>
          </a:bodyPr>
          <a:lstStyle/>
          <a:p>
            <a:pPr marL="0" marR="0" lvl="0" indent="0" algn="r" rtl="0">
              <a:spcBef>
                <a:spcPts val="0"/>
              </a:spcBef>
              <a:spcAft>
                <a:spcPts val="0"/>
              </a:spcAft>
              <a:buNone/>
            </a:pPr>
            <a:r>
              <a:rPr lang="en-US" sz="1800" b="1" dirty="0">
                <a:solidFill>
                  <a:schemeClr val="lt1"/>
                </a:solidFill>
                <a:latin typeface="Bricolage Grotesque Medium"/>
                <a:ea typeface="Bricolage Grotesque Medium"/>
                <a:cs typeface="Bricolage Grotesque Medium"/>
                <a:sym typeface="Bricolage Grotesque Medium"/>
              </a:rPr>
              <a:t>Collaboration and Partnership</a:t>
            </a:r>
            <a:endParaRPr lang="en-US" dirty="0"/>
          </a:p>
        </p:txBody>
      </p:sp>
      <p:sp>
        <p:nvSpPr>
          <p:cNvPr id="48" name="TextBox 47">
            <a:extLst>
              <a:ext uri="{FF2B5EF4-FFF2-40B4-BE49-F238E27FC236}">
                <a16:creationId xmlns:a16="http://schemas.microsoft.com/office/drawing/2014/main" id="{58940211-5463-4DE6-9866-E74F7FAB9D94}"/>
              </a:ext>
            </a:extLst>
          </p:cNvPr>
          <p:cNvSpPr txBox="1"/>
          <p:nvPr/>
        </p:nvSpPr>
        <p:spPr>
          <a:xfrm>
            <a:off x="3310423" y="4572982"/>
            <a:ext cx="2732719" cy="369332"/>
          </a:xfrm>
          <a:prstGeom prst="rect">
            <a:avLst/>
          </a:prstGeom>
          <a:noFill/>
        </p:spPr>
        <p:txBody>
          <a:bodyPr wrap="square">
            <a:spAutoFit/>
          </a:bodyPr>
          <a:lstStyle/>
          <a:p>
            <a:pPr marL="0" marR="0" lvl="0" indent="0" algn="l" rtl="0">
              <a:spcBef>
                <a:spcPts val="0"/>
              </a:spcBef>
              <a:spcAft>
                <a:spcPts val="0"/>
              </a:spcAft>
              <a:buNone/>
            </a:pPr>
            <a:r>
              <a:rPr lang="en-US" sz="1800" b="1" dirty="0">
                <a:latin typeface="Bricolage Grotesque Medium"/>
                <a:ea typeface="Bricolage Grotesque Medium"/>
                <a:cs typeface="Bricolage Grotesque Medium"/>
                <a:sym typeface="Bricolage Grotesque Medium"/>
              </a:rPr>
              <a:t>National commitment </a:t>
            </a:r>
            <a:endParaRPr lang="en-US" dirty="0"/>
          </a:p>
        </p:txBody>
      </p:sp>
      <p:sp>
        <p:nvSpPr>
          <p:cNvPr id="50" name="TextBox 49">
            <a:extLst>
              <a:ext uri="{FF2B5EF4-FFF2-40B4-BE49-F238E27FC236}">
                <a16:creationId xmlns:a16="http://schemas.microsoft.com/office/drawing/2014/main" id="{B5A0B6CA-8D9E-4C28-A050-A61E74F6CA31}"/>
              </a:ext>
            </a:extLst>
          </p:cNvPr>
          <p:cNvSpPr txBox="1"/>
          <p:nvPr/>
        </p:nvSpPr>
        <p:spPr>
          <a:xfrm>
            <a:off x="2229328" y="5446523"/>
            <a:ext cx="3598414" cy="369332"/>
          </a:xfrm>
          <a:prstGeom prst="rect">
            <a:avLst/>
          </a:prstGeom>
          <a:noFill/>
        </p:spPr>
        <p:txBody>
          <a:bodyPr wrap="square">
            <a:spAutoFit/>
          </a:bodyPr>
          <a:lstStyle/>
          <a:p>
            <a:pPr algn="ctr"/>
            <a:r>
              <a:rPr lang="en-US" dirty="0">
                <a:solidFill>
                  <a:schemeClr val="bg1"/>
                </a:solidFill>
              </a:rPr>
              <a:t>Customer Centricity</a:t>
            </a:r>
          </a:p>
        </p:txBody>
      </p:sp>
    </p:spTree>
    <p:extLst>
      <p:ext uri="{BB962C8B-B14F-4D97-AF65-F5344CB8AC3E}">
        <p14:creationId xmlns:p14="http://schemas.microsoft.com/office/powerpoint/2010/main" val="65438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7406E-0B91-551B-A45D-687567BAE11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52699FB-E93E-DEF0-2151-635C65F84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34000" y="0"/>
            <a:ext cx="6858000" cy="6858000"/>
          </a:xfrm>
          <a:prstGeom prst="rect">
            <a:avLst/>
          </a:prstGeom>
        </p:spPr>
      </p:pic>
      <p:pic>
        <p:nvPicPr>
          <p:cNvPr id="12" name="Picture 3">
            <a:extLst>
              <a:ext uri="{FF2B5EF4-FFF2-40B4-BE49-F238E27FC236}">
                <a16:creationId xmlns:a16="http://schemas.microsoft.com/office/drawing/2014/main" id="{B2F14F74-CE95-419C-327D-9050B66C618C}"/>
              </a:ext>
            </a:extLst>
          </p:cNvPr>
          <p:cNvPicPr>
            <a:picLocks noChangeAspect="1"/>
          </p:cNvPicPr>
          <p:nvPr/>
        </p:nvPicPr>
        <p:blipFill>
          <a:blip r:embed="rId3">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sp>
        <p:nvSpPr>
          <p:cNvPr id="4" name="Rectangle 3">
            <a:extLst>
              <a:ext uri="{FF2B5EF4-FFF2-40B4-BE49-F238E27FC236}">
                <a16:creationId xmlns:a16="http://schemas.microsoft.com/office/drawing/2014/main" id="{BEB54916-EBDB-4032-3722-F4140222B5EC}"/>
              </a:ext>
            </a:extLst>
          </p:cNvPr>
          <p:cNvSpPr/>
          <p:nvPr/>
        </p:nvSpPr>
        <p:spPr>
          <a:xfrm>
            <a:off x="779929" y="2378076"/>
            <a:ext cx="3051263" cy="2585323"/>
          </a:xfrm>
          <a:prstGeom prst="rect">
            <a:avLst/>
          </a:prstGeom>
          <a:noFill/>
        </p:spPr>
        <p:txBody>
          <a:bodyPr wrap="square" lIns="91440" tIns="45720" rIns="91440" bIns="45720">
            <a:spAutoFit/>
          </a:bodyPr>
          <a:lstStyle/>
          <a:p>
            <a:pPr algn="ctr"/>
            <a:r>
              <a:rPr lang="en-US" sz="5400" b="0" cap="none" spc="0" dirty="0">
                <a:ln w="0"/>
                <a:solidFill>
                  <a:schemeClr val="bg1"/>
                </a:solidFill>
                <a:effectLst>
                  <a:outerShdw blurRad="38100" dist="25400" dir="5400000" algn="ctr" rotWithShape="0">
                    <a:srgbClr val="6E747A">
                      <a:alpha val="43000"/>
                    </a:srgbClr>
                  </a:outerShdw>
                </a:effectLst>
              </a:rPr>
              <a:t>Products and services</a:t>
            </a:r>
          </a:p>
        </p:txBody>
      </p:sp>
    </p:spTree>
    <p:extLst>
      <p:ext uri="{BB962C8B-B14F-4D97-AF65-F5344CB8AC3E}">
        <p14:creationId xmlns:p14="http://schemas.microsoft.com/office/powerpoint/2010/main" val="297625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CCB58-58DA-5CD9-FC07-7ADA9F7D8C73}"/>
            </a:ext>
          </a:extLst>
        </p:cNvPr>
        <p:cNvGrpSpPr/>
        <p:nvPr/>
      </p:nvGrpSpPr>
      <p:grpSpPr>
        <a:xfrm>
          <a:off x="0" y="0"/>
          <a:ext cx="0" cy="0"/>
          <a:chOff x="0" y="0"/>
          <a:chExt cx="0" cy="0"/>
        </a:xfrm>
      </p:grpSpPr>
      <p:pic>
        <p:nvPicPr>
          <p:cNvPr id="12" name="Picture 3">
            <a:extLst>
              <a:ext uri="{FF2B5EF4-FFF2-40B4-BE49-F238E27FC236}">
                <a16:creationId xmlns:a16="http://schemas.microsoft.com/office/drawing/2014/main" id="{8489EE1A-45FF-14C4-A966-9435DEEFFAC5}"/>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sp>
        <p:nvSpPr>
          <p:cNvPr id="122" name="Google Shape;214;p7">
            <a:extLst>
              <a:ext uri="{FF2B5EF4-FFF2-40B4-BE49-F238E27FC236}">
                <a16:creationId xmlns:a16="http://schemas.microsoft.com/office/drawing/2014/main" id="{FB27802A-A862-B173-E267-893479DDBC37}"/>
              </a:ext>
            </a:extLst>
          </p:cNvPr>
          <p:cNvSpPr txBox="1"/>
          <p:nvPr/>
        </p:nvSpPr>
        <p:spPr>
          <a:xfrm>
            <a:off x="2252000" y="1008438"/>
            <a:ext cx="702289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FFFF"/>
                </a:solidFill>
                <a:latin typeface="Inter"/>
                <a:ea typeface="Inter"/>
                <a:cs typeface="Inter"/>
                <a:sym typeface="Inter"/>
              </a:rPr>
              <a:t>Cybersecurity – Managed SOC Services</a:t>
            </a:r>
            <a:endParaRPr sz="2800" b="1" dirty="0">
              <a:solidFill>
                <a:schemeClr val="dk1"/>
              </a:solidFill>
              <a:latin typeface="Inter"/>
              <a:ea typeface="Inter"/>
              <a:cs typeface="Inter"/>
              <a:sym typeface="Inter"/>
            </a:endParaRPr>
          </a:p>
        </p:txBody>
      </p:sp>
      <p:sp>
        <p:nvSpPr>
          <p:cNvPr id="123" name="Google Shape;215;p7">
            <a:extLst>
              <a:ext uri="{FF2B5EF4-FFF2-40B4-BE49-F238E27FC236}">
                <a16:creationId xmlns:a16="http://schemas.microsoft.com/office/drawing/2014/main" id="{B88CF3E9-1D24-7A87-54C1-5ACB2489B44F}"/>
              </a:ext>
            </a:extLst>
          </p:cNvPr>
          <p:cNvSpPr txBox="1"/>
          <p:nvPr/>
        </p:nvSpPr>
        <p:spPr>
          <a:xfrm>
            <a:off x="2251999" y="1526511"/>
            <a:ext cx="7022899" cy="246221"/>
          </a:xfrm>
          <a:prstGeom prst="rect">
            <a:avLst/>
          </a:prstGeom>
          <a:noFill/>
          <a:ln>
            <a:noFill/>
          </a:ln>
        </p:spPr>
        <p:txBody>
          <a:bodyPr spcFirstLastPara="1" wrap="square" lIns="91425" tIns="45700" rIns="91425" bIns="45700" anchor="t" anchorCtr="0">
            <a:spAutoFit/>
          </a:bodyPr>
          <a:lstStyle/>
          <a:p>
            <a:pPr algn="ctr"/>
            <a:r>
              <a:rPr lang="en-US" sz="1000" b="1" dirty="0">
                <a:solidFill>
                  <a:schemeClr val="bg1"/>
                </a:solidFill>
              </a:rPr>
              <a:t>Govern. Defend. Comply. Your Security, Fully Managed.</a:t>
            </a:r>
            <a:endParaRPr lang="en-US" sz="1000" dirty="0">
              <a:solidFill>
                <a:schemeClr val="bg1"/>
              </a:solidFill>
            </a:endParaRPr>
          </a:p>
        </p:txBody>
      </p:sp>
      <p:sp>
        <p:nvSpPr>
          <p:cNvPr id="102" name="object 3">
            <a:extLst>
              <a:ext uri="{FF2B5EF4-FFF2-40B4-BE49-F238E27FC236}">
                <a16:creationId xmlns:a16="http://schemas.microsoft.com/office/drawing/2014/main" id="{00FE413B-0DF5-43A3-B2CC-A73E29D81467}"/>
              </a:ext>
            </a:extLst>
          </p:cNvPr>
          <p:cNvSpPr txBox="1"/>
          <p:nvPr/>
        </p:nvSpPr>
        <p:spPr>
          <a:xfrm>
            <a:off x="2922418" y="2290805"/>
            <a:ext cx="1434782" cy="320601"/>
          </a:xfrm>
          <a:prstGeom prst="rect">
            <a:avLst/>
          </a:prstGeom>
        </p:spPr>
        <p:txBody>
          <a:bodyPr vert="horz" wrap="square" lIns="0" tIns="12700" rIns="0" bIns="0" rtlCol="0">
            <a:spAutoFit/>
          </a:bodyPr>
          <a:lstStyle/>
          <a:p>
            <a:pPr marL="38100" algn="ctr">
              <a:lnSpc>
                <a:spcPct val="100000"/>
              </a:lnSpc>
              <a:spcBef>
                <a:spcPts val="100"/>
              </a:spcBef>
            </a:pPr>
            <a:r>
              <a:rPr lang="en-US" sz="1000" b="1" spc="-45" dirty="0">
                <a:solidFill>
                  <a:schemeClr val="bg1"/>
                </a:solidFill>
                <a:latin typeface="Tahoma"/>
                <a:cs typeface="Tahoma"/>
              </a:rPr>
              <a:t>Threat detection and response</a:t>
            </a:r>
          </a:p>
        </p:txBody>
      </p:sp>
      <p:sp>
        <p:nvSpPr>
          <p:cNvPr id="103" name="object 4">
            <a:extLst>
              <a:ext uri="{FF2B5EF4-FFF2-40B4-BE49-F238E27FC236}">
                <a16:creationId xmlns:a16="http://schemas.microsoft.com/office/drawing/2014/main" id="{69E7719A-E4E1-45B1-9A22-A07BEBBF5E63}"/>
              </a:ext>
            </a:extLst>
          </p:cNvPr>
          <p:cNvSpPr txBox="1"/>
          <p:nvPr/>
        </p:nvSpPr>
        <p:spPr>
          <a:xfrm>
            <a:off x="7885473" y="2275869"/>
            <a:ext cx="1168400" cy="330200"/>
          </a:xfrm>
          <a:prstGeom prst="rect">
            <a:avLst/>
          </a:prstGeom>
        </p:spPr>
        <p:txBody>
          <a:bodyPr vert="horz" wrap="square" lIns="0" tIns="12700" rIns="0" bIns="0" rtlCol="0">
            <a:spAutoFit/>
          </a:bodyPr>
          <a:lstStyle/>
          <a:p>
            <a:pPr marL="12700" algn="ctr">
              <a:lnSpc>
                <a:spcPct val="100000"/>
              </a:lnSpc>
              <a:spcBef>
                <a:spcPts val="100"/>
              </a:spcBef>
            </a:pPr>
            <a:r>
              <a:rPr lang="en-US" sz="1000" b="1" spc="-45" dirty="0">
                <a:solidFill>
                  <a:schemeClr val="bg1"/>
                </a:solidFill>
                <a:latin typeface="Tahoma"/>
                <a:cs typeface="Tahoma"/>
              </a:rPr>
              <a:t>Attack and penetration testing</a:t>
            </a:r>
          </a:p>
        </p:txBody>
      </p:sp>
      <p:sp>
        <p:nvSpPr>
          <p:cNvPr id="104" name="object 5">
            <a:extLst>
              <a:ext uri="{FF2B5EF4-FFF2-40B4-BE49-F238E27FC236}">
                <a16:creationId xmlns:a16="http://schemas.microsoft.com/office/drawing/2014/main" id="{EF2EEC84-1C88-488C-BBA2-398458BC45F2}"/>
              </a:ext>
            </a:extLst>
          </p:cNvPr>
          <p:cNvSpPr txBox="1"/>
          <p:nvPr/>
        </p:nvSpPr>
        <p:spPr>
          <a:xfrm>
            <a:off x="1903785" y="3321367"/>
            <a:ext cx="1140460" cy="330200"/>
          </a:xfrm>
          <a:prstGeom prst="rect">
            <a:avLst/>
          </a:prstGeom>
        </p:spPr>
        <p:txBody>
          <a:bodyPr vert="horz" wrap="square" lIns="0" tIns="12700" rIns="0" bIns="0" rtlCol="0">
            <a:spAutoFit/>
          </a:bodyPr>
          <a:lstStyle/>
          <a:p>
            <a:pPr marL="38100" marR="30480" algn="ctr">
              <a:lnSpc>
                <a:spcPct val="100000"/>
              </a:lnSpc>
              <a:spcBef>
                <a:spcPts val="100"/>
              </a:spcBef>
            </a:pPr>
            <a:r>
              <a:rPr lang="en-US" sz="1000" b="1" spc="-45" dirty="0">
                <a:solidFill>
                  <a:schemeClr val="bg1"/>
                </a:solidFill>
                <a:latin typeface="Tahoma"/>
                <a:cs typeface="Tahoma"/>
              </a:rPr>
              <a:t>Cyber threat intelligence</a:t>
            </a:r>
          </a:p>
        </p:txBody>
      </p:sp>
      <p:sp>
        <p:nvSpPr>
          <p:cNvPr id="105" name="object 6">
            <a:extLst>
              <a:ext uri="{FF2B5EF4-FFF2-40B4-BE49-F238E27FC236}">
                <a16:creationId xmlns:a16="http://schemas.microsoft.com/office/drawing/2014/main" id="{B97CA63A-EF7C-44B4-9644-5C42AD86FB9C}"/>
              </a:ext>
            </a:extLst>
          </p:cNvPr>
          <p:cNvSpPr txBox="1"/>
          <p:nvPr/>
        </p:nvSpPr>
        <p:spPr>
          <a:xfrm>
            <a:off x="8863601" y="3662800"/>
            <a:ext cx="1344295" cy="330835"/>
          </a:xfrm>
          <a:prstGeom prst="rect">
            <a:avLst/>
          </a:prstGeom>
        </p:spPr>
        <p:txBody>
          <a:bodyPr vert="horz" wrap="square" lIns="0" tIns="12700" rIns="0" bIns="0" rtlCol="0">
            <a:spAutoFit/>
          </a:bodyPr>
          <a:lstStyle/>
          <a:p>
            <a:pPr marL="12700" algn="ctr">
              <a:lnSpc>
                <a:spcPct val="100000"/>
              </a:lnSpc>
              <a:spcBef>
                <a:spcPts val="100"/>
              </a:spcBef>
            </a:pPr>
            <a:r>
              <a:rPr lang="en-US" sz="1000" b="1" spc="-45" dirty="0">
                <a:solidFill>
                  <a:schemeClr val="bg1"/>
                </a:solidFill>
                <a:latin typeface="Tahoma"/>
                <a:cs typeface="Tahoma"/>
              </a:rPr>
              <a:t>Vulnerability management</a:t>
            </a:r>
          </a:p>
        </p:txBody>
      </p:sp>
      <p:sp>
        <p:nvSpPr>
          <p:cNvPr id="106" name="object 7">
            <a:extLst>
              <a:ext uri="{FF2B5EF4-FFF2-40B4-BE49-F238E27FC236}">
                <a16:creationId xmlns:a16="http://schemas.microsoft.com/office/drawing/2014/main" id="{2A5B6E8A-C1E0-4FC1-BF52-70700E219DC6}"/>
              </a:ext>
            </a:extLst>
          </p:cNvPr>
          <p:cNvSpPr txBox="1"/>
          <p:nvPr/>
        </p:nvSpPr>
        <p:spPr>
          <a:xfrm>
            <a:off x="1613363" y="4330978"/>
            <a:ext cx="1089660" cy="166712"/>
          </a:xfrm>
          <a:prstGeom prst="rect">
            <a:avLst/>
          </a:prstGeom>
        </p:spPr>
        <p:txBody>
          <a:bodyPr vert="horz" wrap="square" lIns="0" tIns="12700" rIns="0" bIns="0" rtlCol="0">
            <a:spAutoFit/>
          </a:bodyPr>
          <a:lstStyle/>
          <a:p>
            <a:pPr marL="12700" algn="ctr">
              <a:lnSpc>
                <a:spcPct val="100000"/>
              </a:lnSpc>
              <a:spcBef>
                <a:spcPts val="100"/>
              </a:spcBef>
            </a:pPr>
            <a:r>
              <a:rPr lang="en-US" sz="1000" b="1" spc="-45" dirty="0">
                <a:solidFill>
                  <a:schemeClr val="bg1"/>
                </a:solidFill>
                <a:latin typeface="Tahoma"/>
                <a:cs typeface="Tahoma"/>
              </a:rPr>
              <a:t>Threat hunting </a:t>
            </a:r>
            <a:endParaRPr sz="1000" dirty="0">
              <a:solidFill>
                <a:schemeClr val="bg1"/>
              </a:solidFill>
              <a:latin typeface="Tahoma"/>
              <a:cs typeface="Tahoma"/>
            </a:endParaRPr>
          </a:p>
        </p:txBody>
      </p:sp>
      <p:sp>
        <p:nvSpPr>
          <p:cNvPr id="108" name="object 9">
            <a:extLst>
              <a:ext uri="{FF2B5EF4-FFF2-40B4-BE49-F238E27FC236}">
                <a16:creationId xmlns:a16="http://schemas.microsoft.com/office/drawing/2014/main" id="{0E1C6DE6-A207-44A6-B2A4-04976BEB96EE}"/>
              </a:ext>
            </a:extLst>
          </p:cNvPr>
          <p:cNvSpPr txBox="1"/>
          <p:nvPr/>
        </p:nvSpPr>
        <p:spPr>
          <a:xfrm>
            <a:off x="2301318" y="5267632"/>
            <a:ext cx="969010" cy="330200"/>
          </a:xfrm>
          <a:prstGeom prst="rect">
            <a:avLst/>
          </a:prstGeom>
        </p:spPr>
        <p:txBody>
          <a:bodyPr vert="horz" wrap="square" lIns="0" tIns="12700" rIns="0" bIns="0" rtlCol="0">
            <a:spAutoFit/>
          </a:bodyPr>
          <a:lstStyle/>
          <a:p>
            <a:pPr marL="12700" marR="5080" algn="ctr">
              <a:lnSpc>
                <a:spcPct val="100000"/>
              </a:lnSpc>
              <a:spcBef>
                <a:spcPts val="100"/>
              </a:spcBef>
            </a:pPr>
            <a:r>
              <a:rPr lang="en-US" sz="1000" b="1" spc="-45" dirty="0">
                <a:solidFill>
                  <a:schemeClr val="bg1"/>
                </a:solidFill>
                <a:latin typeface="Tahoma"/>
                <a:cs typeface="Tahoma"/>
              </a:rPr>
              <a:t>Compromise Assessment </a:t>
            </a:r>
            <a:endParaRPr sz="1000" dirty="0">
              <a:solidFill>
                <a:schemeClr val="bg1"/>
              </a:solidFill>
              <a:latin typeface="Tahoma"/>
              <a:cs typeface="Tahoma"/>
            </a:endParaRPr>
          </a:p>
        </p:txBody>
      </p:sp>
      <p:grpSp>
        <p:nvGrpSpPr>
          <p:cNvPr id="110" name="object 11">
            <a:extLst>
              <a:ext uri="{FF2B5EF4-FFF2-40B4-BE49-F238E27FC236}">
                <a16:creationId xmlns:a16="http://schemas.microsoft.com/office/drawing/2014/main" id="{1AED04F5-22F8-4D82-B92E-891E3DA6EA1D}"/>
              </a:ext>
            </a:extLst>
          </p:cNvPr>
          <p:cNvGrpSpPr/>
          <p:nvPr/>
        </p:nvGrpSpPr>
        <p:grpSpPr>
          <a:xfrm>
            <a:off x="2762393" y="2156067"/>
            <a:ext cx="2543810" cy="765810"/>
            <a:chOff x="1037694" y="903706"/>
            <a:chExt cx="2543810" cy="765810"/>
          </a:xfrm>
        </p:grpSpPr>
        <p:sp>
          <p:nvSpPr>
            <p:cNvPr id="111" name="object 12">
              <a:extLst>
                <a:ext uri="{FF2B5EF4-FFF2-40B4-BE49-F238E27FC236}">
                  <a16:creationId xmlns:a16="http://schemas.microsoft.com/office/drawing/2014/main" id="{1268A0D6-8313-4A62-A751-BF038932471E}"/>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12" name="object 13">
              <a:extLst>
                <a:ext uri="{FF2B5EF4-FFF2-40B4-BE49-F238E27FC236}">
                  <a16:creationId xmlns:a16="http://schemas.microsoft.com/office/drawing/2014/main" id="{98FA4CB3-0949-43BE-A491-23C1253D9C78}"/>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13" name="object 14">
              <a:extLst>
                <a:ext uri="{FF2B5EF4-FFF2-40B4-BE49-F238E27FC236}">
                  <a16:creationId xmlns:a16="http://schemas.microsoft.com/office/drawing/2014/main" id="{E6229694-0420-4646-A005-D19586C745FA}"/>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grpSp>
        <p:nvGrpSpPr>
          <p:cNvPr id="114" name="object 15">
            <a:extLst>
              <a:ext uri="{FF2B5EF4-FFF2-40B4-BE49-F238E27FC236}">
                <a16:creationId xmlns:a16="http://schemas.microsoft.com/office/drawing/2014/main" id="{5FD3C3E4-9DA9-4B1B-B05F-941FBA90BE1C}"/>
              </a:ext>
            </a:extLst>
          </p:cNvPr>
          <p:cNvGrpSpPr/>
          <p:nvPr/>
        </p:nvGrpSpPr>
        <p:grpSpPr>
          <a:xfrm>
            <a:off x="6913943" y="2097152"/>
            <a:ext cx="2545715" cy="765810"/>
            <a:chOff x="4259148" y="903706"/>
            <a:chExt cx="2545715" cy="765810"/>
          </a:xfrm>
        </p:grpSpPr>
        <p:sp>
          <p:nvSpPr>
            <p:cNvPr id="115" name="object 16">
              <a:extLst>
                <a:ext uri="{FF2B5EF4-FFF2-40B4-BE49-F238E27FC236}">
                  <a16:creationId xmlns:a16="http://schemas.microsoft.com/office/drawing/2014/main" id="{BF1D79BC-59E8-48B2-94D8-4FCE39D78F0D}"/>
                </a:ext>
              </a:extLst>
            </p:cNvPr>
            <p:cNvSpPr/>
            <p:nvPr/>
          </p:nvSpPr>
          <p:spPr>
            <a:xfrm>
              <a:off x="4696828" y="903719"/>
              <a:ext cx="2107565" cy="650240"/>
            </a:xfrm>
            <a:custGeom>
              <a:avLst/>
              <a:gdLst/>
              <a:ahLst/>
              <a:cxnLst/>
              <a:rect l="l" t="t" r="r" b="b"/>
              <a:pathLst>
                <a:path w="2107565" h="650240">
                  <a:moveTo>
                    <a:pt x="2107527" y="150406"/>
                  </a:moveTo>
                  <a:lnTo>
                    <a:pt x="2092667" y="111582"/>
                  </a:lnTo>
                  <a:lnTo>
                    <a:pt x="2045106" y="66878"/>
                  </a:lnTo>
                  <a:lnTo>
                    <a:pt x="2009914" y="43307"/>
                  </a:lnTo>
                  <a:lnTo>
                    <a:pt x="1972195" y="24663"/>
                  </a:lnTo>
                  <a:lnTo>
                    <a:pt x="1932368" y="11112"/>
                  </a:lnTo>
                  <a:lnTo>
                    <a:pt x="1877568" y="1358"/>
                  </a:lnTo>
                  <a:lnTo>
                    <a:pt x="1771345" y="0"/>
                  </a:lnTo>
                  <a:lnTo>
                    <a:pt x="620877" y="203"/>
                  </a:lnTo>
                  <a:lnTo>
                    <a:pt x="567867" y="4216"/>
                  </a:lnTo>
                  <a:lnTo>
                    <a:pt x="516674" y="15976"/>
                  </a:lnTo>
                  <a:lnTo>
                    <a:pt x="468033" y="35217"/>
                  </a:lnTo>
                  <a:lnTo>
                    <a:pt x="422719" y="61607"/>
                  </a:lnTo>
                  <a:lnTo>
                    <a:pt x="381482" y="94869"/>
                  </a:lnTo>
                  <a:lnTo>
                    <a:pt x="345884" y="133680"/>
                  </a:lnTo>
                  <a:lnTo>
                    <a:pt x="316738" y="176936"/>
                  </a:lnTo>
                  <a:lnTo>
                    <a:pt x="294386" y="223901"/>
                  </a:lnTo>
                  <a:lnTo>
                    <a:pt x="279158" y="273862"/>
                  </a:lnTo>
                  <a:lnTo>
                    <a:pt x="272351" y="319773"/>
                  </a:lnTo>
                  <a:lnTo>
                    <a:pt x="1536" y="319773"/>
                  </a:lnTo>
                  <a:lnTo>
                    <a:pt x="0" y="322402"/>
                  </a:lnTo>
                  <a:lnTo>
                    <a:pt x="0" y="328879"/>
                  </a:lnTo>
                  <a:lnTo>
                    <a:pt x="1536" y="331508"/>
                  </a:lnTo>
                  <a:lnTo>
                    <a:pt x="3441" y="331508"/>
                  </a:lnTo>
                  <a:lnTo>
                    <a:pt x="273100" y="331508"/>
                  </a:lnTo>
                  <a:lnTo>
                    <a:pt x="273621" y="332105"/>
                  </a:lnTo>
                  <a:lnTo>
                    <a:pt x="280085" y="332600"/>
                  </a:lnTo>
                  <a:lnTo>
                    <a:pt x="282892" y="330161"/>
                  </a:lnTo>
                  <a:lnTo>
                    <a:pt x="283133" y="326923"/>
                  </a:lnTo>
                  <a:lnTo>
                    <a:pt x="289928" y="279806"/>
                  </a:lnTo>
                  <a:lnTo>
                    <a:pt x="302958" y="235013"/>
                  </a:lnTo>
                  <a:lnTo>
                    <a:pt x="321741" y="193027"/>
                  </a:lnTo>
                  <a:lnTo>
                    <a:pt x="345795" y="154292"/>
                  </a:lnTo>
                  <a:lnTo>
                    <a:pt x="374624" y="119240"/>
                  </a:lnTo>
                  <a:lnTo>
                    <a:pt x="407746" y="88353"/>
                  </a:lnTo>
                  <a:lnTo>
                    <a:pt x="444677" y="62064"/>
                  </a:lnTo>
                  <a:lnTo>
                    <a:pt x="484949" y="40830"/>
                  </a:lnTo>
                  <a:lnTo>
                    <a:pt x="528066" y="25095"/>
                  </a:lnTo>
                  <a:lnTo>
                    <a:pt x="573532" y="15316"/>
                  </a:lnTo>
                  <a:lnTo>
                    <a:pt x="620890" y="11938"/>
                  </a:lnTo>
                  <a:lnTo>
                    <a:pt x="1816722" y="11785"/>
                  </a:lnTo>
                  <a:lnTo>
                    <a:pt x="1816722" y="12141"/>
                  </a:lnTo>
                  <a:lnTo>
                    <a:pt x="1855622" y="12357"/>
                  </a:lnTo>
                  <a:lnTo>
                    <a:pt x="1893760" y="16421"/>
                  </a:lnTo>
                  <a:lnTo>
                    <a:pt x="1931098" y="24206"/>
                  </a:lnTo>
                  <a:lnTo>
                    <a:pt x="1967509" y="35623"/>
                  </a:lnTo>
                  <a:lnTo>
                    <a:pt x="2003628" y="53479"/>
                  </a:lnTo>
                  <a:lnTo>
                    <a:pt x="2036965" y="75653"/>
                  </a:lnTo>
                  <a:lnTo>
                    <a:pt x="2067128" y="101790"/>
                  </a:lnTo>
                  <a:lnTo>
                    <a:pt x="2093760" y="131521"/>
                  </a:lnTo>
                  <a:lnTo>
                    <a:pt x="2094458" y="187401"/>
                  </a:lnTo>
                  <a:lnTo>
                    <a:pt x="2091397" y="242036"/>
                  </a:lnTo>
                  <a:lnTo>
                    <a:pt x="2084743" y="294690"/>
                  </a:lnTo>
                  <a:lnTo>
                    <a:pt x="2074621" y="344678"/>
                  </a:lnTo>
                  <a:lnTo>
                    <a:pt x="2061222" y="391274"/>
                  </a:lnTo>
                  <a:lnTo>
                    <a:pt x="2044700" y="433768"/>
                  </a:lnTo>
                  <a:lnTo>
                    <a:pt x="2025218" y="471462"/>
                  </a:lnTo>
                  <a:lnTo>
                    <a:pt x="2002929" y="503618"/>
                  </a:lnTo>
                  <a:lnTo>
                    <a:pt x="1971700" y="537794"/>
                  </a:lnTo>
                  <a:lnTo>
                    <a:pt x="1942033" y="564743"/>
                  </a:lnTo>
                  <a:lnTo>
                    <a:pt x="1910829" y="589013"/>
                  </a:lnTo>
                  <a:lnTo>
                    <a:pt x="1865185" y="616800"/>
                  </a:lnTo>
                  <a:lnTo>
                    <a:pt x="1816722" y="638416"/>
                  </a:lnTo>
                  <a:lnTo>
                    <a:pt x="638898" y="638200"/>
                  </a:lnTo>
                  <a:lnTo>
                    <a:pt x="592988" y="634492"/>
                  </a:lnTo>
                  <a:lnTo>
                    <a:pt x="549414" y="623747"/>
                  </a:lnTo>
                  <a:lnTo>
                    <a:pt x="508762" y="606552"/>
                  </a:lnTo>
                  <a:lnTo>
                    <a:pt x="471627" y="583501"/>
                  </a:lnTo>
                  <a:lnTo>
                    <a:pt x="438594" y="555180"/>
                  </a:lnTo>
                  <a:lnTo>
                    <a:pt x="410248" y="522173"/>
                  </a:lnTo>
                  <a:lnTo>
                    <a:pt x="387172" y="485076"/>
                  </a:lnTo>
                  <a:lnTo>
                    <a:pt x="369963" y="444461"/>
                  </a:lnTo>
                  <a:lnTo>
                    <a:pt x="359206" y="400913"/>
                  </a:lnTo>
                  <a:lnTo>
                    <a:pt x="355498" y="355041"/>
                  </a:lnTo>
                  <a:lnTo>
                    <a:pt x="359206" y="309143"/>
                  </a:lnTo>
                  <a:lnTo>
                    <a:pt x="369963" y="265569"/>
                  </a:lnTo>
                  <a:lnTo>
                    <a:pt x="387172" y="224929"/>
                  </a:lnTo>
                  <a:lnTo>
                    <a:pt x="410248" y="187794"/>
                  </a:lnTo>
                  <a:lnTo>
                    <a:pt x="438594" y="154762"/>
                  </a:lnTo>
                  <a:lnTo>
                    <a:pt x="471627" y="126403"/>
                  </a:lnTo>
                  <a:lnTo>
                    <a:pt x="508762" y="103339"/>
                  </a:lnTo>
                  <a:lnTo>
                    <a:pt x="549414" y="86131"/>
                  </a:lnTo>
                  <a:lnTo>
                    <a:pt x="592988" y="75374"/>
                  </a:lnTo>
                  <a:lnTo>
                    <a:pt x="638898" y="71653"/>
                  </a:lnTo>
                  <a:lnTo>
                    <a:pt x="706932" y="79933"/>
                  </a:lnTo>
                  <a:lnTo>
                    <a:pt x="770801" y="104178"/>
                  </a:lnTo>
                  <a:lnTo>
                    <a:pt x="753338" y="130987"/>
                  </a:lnTo>
                  <a:lnTo>
                    <a:pt x="820331" y="131229"/>
                  </a:lnTo>
                  <a:lnTo>
                    <a:pt x="793038" y="70040"/>
                  </a:lnTo>
                  <a:lnTo>
                    <a:pt x="777240" y="94284"/>
                  </a:lnTo>
                  <a:lnTo>
                    <a:pt x="744537" y="79438"/>
                  </a:lnTo>
                  <a:lnTo>
                    <a:pt x="710285" y="68668"/>
                  </a:lnTo>
                  <a:lnTo>
                    <a:pt x="674916" y="62128"/>
                  </a:lnTo>
                  <a:lnTo>
                    <a:pt x="638898" y="59918"/>
                  </a:lnTo>
                  <a:lnTo>
                    <a:pt x="592264" y="63563"/>
                  </a:lnTo>
                  <a:lnTo>
                    <a:pt x="547420" y="74295"/>
                  </a:lnTo>
                  <a:lnTo>
                    <a:pt x="505028" y="91859"/>
                  </a:lnTo>
                  <a:lnTo>
                    <a:pt x="465734" y="115963"/>
                  </a:lnTo>
                  <a:lnTo>
                    <a:pt x="430199" y="146354"/>
                  </a:lnTo>
                  <a:lnTo>
                    <a:pt x="399796" y="181902"/>
                  </a:lnTo>
                  <a:lnTo>
                    <a:pt x="375691" y="221195"/>
                  </a:lnTo>
                  <a:lnTo>
                    <a:pt x="358127" y="263588"/>
                  </a:lnTo>
                  <a:lnTo>
                    <a:pt x="347395" y="308432"/>
                  </a:lnTo>
                  <a:lnTo>
                    <a:pt x="343763" y="355041"/>
                  </a:lnTo>
                  <a:lnTo>
                    <a:pt x="347395" y="401662"/>
                  </a:lnTo>
                  <a:lnTo>
                    <a:pt x="358127" y="446481"/>
                  </a:lnTo>
                  <a:lnTo>
                    <a:pt x="375691" y="488848"/>
                  </a:lnTo>
                  <a:lnTo>
                    <a:pt x="399796" y="528116"/>
                  </a:lnTo>
                  <a:lnTo>
                    <a:pt x="430199" y="563613"/>
                  </a:lnTo>
                  <a:lnTo>
                    <a:pt x="465734" y="593966"/>
                  </a:lnTo>
                  <a:lnTo>
                    <a:pt x="505028" y="618045"/>
                  </a:lnTo>
                  <a:lnTo>
                    <a:pt x="547420" y="635584"/>
                  </a:lnTo>
                  <a:lnTo>
                    <a:pt x="592264" y="646303"/>
                  </a:lnTo>
                  <a:lnTo>
                    <a:pt x="638898" y="649935"/>
                  </a:lnTo>
                  <a:lnTo>
                    <a:pt x="1819973" y="650163"/>
                  </a:lnTo>
                  <a:lnTo>
                    <a:pt x="1834730" y="644575"/>
                  </a:lnTo>
                  <a:lnTo>
                    <a:pt x="1884565" y="620737"/>
                  </a:lnTo>
                  <a:lnTo>
                    <a:pt x="1918220" y="599770"/>
                  </a:lnTo>
                  <a:lnTo>
                    <a:pt x="1950948" y="574395"/>
                  </a:lnTo>
                  <a:lnTo>
                    <a:pt x="1981111" y="546912"/>
                  </a:lnTo>
                  <a:lnTo>
                    <a:pt x="2013077" y="511848"/>
                  </a:lnTo>
                  <a:lnTo>
                    <a:pt x="2035771" y="479234"/>
                  </a:lnTo>
                  <a:lnTo>
                    <a:pt x="2055876" y="440791"/>
                  </a:lnTo>
                  <a:lnTo>
                    <a:pt x="2073135" y="397078"/>
                  </a:lnTo>
                  <a:lnTo>
                    <a:pt x="2087283" y="348665"/>
                  </a:lnTo>
                  <a:lnTo>
                    <a:pt x="2097049" y="301701"/>
                  </a:lnTo>
                  <a:lnTo>
                    <a:pt x="2103704" y="252679"/>
                  </a:lnTo>
                  <a:lnTo>
                    <a:pt x="2107209" y="202082"/>
                  </a:lnTo>
                  <a:lnTo>
                    <a:pt x="2107527" y="150406"/>
                  </a:lnTo>
                  <a:close/>
                </a:path>
              </a:pathLst>
            </a:custGeom>
            <a:solidFill>
              <a:srgbClr val="404042"/>
            </a:solidFill>
          </p:spPr>
          <p:txBody>
            <a:bodyPr wrap="square" lIns="0" tIns="0" rIns="0" bIns="0" rtlCol="0"/>
            <a:lstStyle/>
            <a:p>
              <a:endParaRPr dirty="0"/>
            </a:p>
          </p:txBody>
        </p:sp>
        <p:sp>
          <p:nvSpPr>
            <p:cNvPr id="116" name="object 17">
              <a:extLst>
                <a:ext uri="{FF2B5EF4-FFF2-40B4-BE49-F238E27FC236}">
                  <a16:creationId xmlns:a16="http://schemas.microsoft.com/office/drawing/2014/main" id="{EBAAD0CD-0C94-41B9-86CD-DDBB0CCDA7E0}"/>
                </a:ext>
              </a:extLst>
            </p:cNvPr>
            <p:cNvSpPr/>
            <p:nvPr/>
          </p:nvSpPr>
          <p:spPr>
            <a:xfrm>
              <a:off x="6468173" y="903706"/>
              <a:ext cx="161290" cy="651510"/>
            </a:xfrm>
            <a:custGeom>
              <a:avLst/>
              <a:gdLst/>
              <a:ahLst/>
              <a:cxnLst/>
              <a:rect l="l" t="t" r="r" b="b"/>
              <a:pathLst>
                <a:path w="161290" h="651510">
                  <a:moveTo>
                    <a:pt x="45377" y="11976"/>
                  </a:moveTo>
                  <a:lnTo>
                    <a:pt x="41325" y="11976"/>
                  </a:lnTo>
                  <a:lnTo>
                    <a:pt x="45072" y="12153"/>
                  </a:lnTo>
                  <a:lnTo>
                    <a:pt x="45377" y="12153"/>
                  </a:lnTo>
                  <a:lnTo>
                    <a:pt x="45377" y="11976"/>
                  </a:lnTo>
                  <a:close/>
                </a:path>
                <a:path w="161290" h="651510">
                  <a:moveTo>
                    <a:pt x="47548" y="650544"/>
                  </a:moveTo>
                  <a:lnTo>
                    <a:pt x="43180" y="650544"/>
                  </a:lnTo>
                  <a:lnTo>
                    <a:pt x="45377" y="651319"/>
                  </a:lnTo>
                  <a:lnTo>
                    <a:pt x="47548" y="650544"/>
                  </a:lnTo>
                  <a:close/>
                </a:path>
                <a:path w="161290" h="651510">
                  <a:moveTo>
                    <a:pt x="106222" y="1358"/>
                  </a:moveTo>
                  <a:lnTo>
                    <a:pt x="98767" y="762"/>
                  </a:lnTo>
                  <a:lnTo>
                    <a:pt x="91262" y="342"/>
                  </a:lnTo>
                  <a:lnTo>
                    <a:pt x="83718" y="76"/>
                  </a:lnTo>
                  <a:lnTo>
                    <a:pt x="79514" y="76"/>
                  </a:lnTo>
                  <a:lnTo>
                    <a:pt x="76161" y="0"/>
                  </a:lnTo>
                  <a:lnTo>
                    <a:pt x="0" y="12"/>
                  </a:lnTo>
                  <a:lnTo>
                    <a:pt x="4749" y="76"/>
                  </a:lnTo>
                  <a:lnTo>
                    <a:pt x="22733" y="304"/>
                  </a:lnTo>
                  <a:lnTo>
                    <a:pt x="106222" y="1371"/>
                  </a:lnTo>
                  <a:lnTo>
                    <a:pt x="105994" y="1358"/>
                  </a:lnTo>
                  <a:lnTo>
                    <a:pt x="106222" y="1358"/>
                  </a:lnTo>
                  <a:close/>
                </a:path>
                <a:path w="161290" h="651510">
                  <a:moveTo>
                    <a:pt x="161023" y="11125"/>
                  </a:moveTo>
                  <a:lnTo>
                    <a:pt x="147497" y="7975"/>
                  </a:lnTo>
                  <a:lnTo>
                    <a:pt x="133845" y="5295"/>
                  </a:lnTo>
                  <a:lnTo>
                    <a:pt x="120091" y="3098"/>
                  </a:lnTo>
                  <a:lnTo>
                    <a:pt x="106222" y="1371"/>
                  </a:lnTo>
                  <a:lnTo>
                    <a:pt x="161023" y="11125"/>
                  </a:lnTo>
                  <a:close/>
                </a:path>
              </a:pathLst>
            </a:custGeom>
            <a:solidFill>
              <a:srgbClr val="A81C19"/>
            </a:solidFill>
          </p:spPr>
          <p:txBody>
            <a:bodyPr wrap="square" lIns="0" tIns="0" rIns="0" bIns="0" rtlCol="0"/>
            <a:lstStyle/>
            <a:p>
              <a:endParaRPr dirty="0"/>
            </a:p>
          </p:txBody>
        </p:sp>
        <p:sp>
          <p:nvSpPr>
            <p:cNvPr id="117" name="object 18">
              <a:extLst>
                <a:ext uri="{FF2B5EF4-FFF2-40B4-BE49-F238E27FC236}">
                  <a16:creationId xmlns:a16="http://schemas.microsoft.com/office/drawing/2014/main" id="{7FD30C7E-0EB6-459A-B4FF-586E6625386C}"/>
                </a:ext>
              </a:extLst>
            </p:cNvPr>
            <p:cNvSpPr/>
            <p:nvPr/>
          </p:nvSpPr>
          <p:spPr>
            <a:xfrm>
              <a:off x="4259148" y="915504"/>
              <a:ext cx="2254885" cy="753745"/>
            </a:xfrm>
            <a:custGeom>
              <a:avLst/>
              <a:gdLst/>
              <a:ahLst/>
              <a:cxnLst/>
              <a:rect l="l" t="t" r="r" b="b"/>
              <a:pathLst>
                <a:path w="2254884" h="753744">
                  <a:moveTo>
                    <a:pt x="447878" y="315925"/>
                  </a:moveTo>
                  <a:lnTo>
                    <a:pt x="447484" y="312610"/>
                  </a:lnTo>
                  <a:lnTo>
                    <a:pt x="442899" y="308025"/>
                  </a:lnTo>
                  <a:lnTo>
                    <a:pt x="439585" y="307632"/>
                  </a:lnTo>
                  <a:lnTo>
                    <a:pt x="23596" y="723620"/>
                  </a:lnTo>
                  <a:lnTo>
                    <a:pt x="23406" y="723417"/>
                  </a:lnTo>
                  <a:lnTo>
                    <a:pt x="6756" y="723417"/>
                  </a:lnTo>
                  <a:lnTo>
                    <a:pt x="0" y="730173"/>
                  </a:lnTo>
                  <a:lnTo>
                    <a:pt x="0" y="746810"/>
                  </a:lnTo>
                  <a:lnTo>
                    <a:pt x="6756" y="753567"/>
                  </a:lnTo>
                  <a:lnTo>
                    <a:pt x="23406" y="753567"/>
                  </a:lnTo>
                  <a:lnTo>
                    <a:pt x="30149" y="746810"/>
                  </a:lnTo>
                  <a:lnTo>
                    <a:pt x="30149" y="738492"/>
                  </a:lnTo>
                  <a:lnTo>
                    <a:pt x="30149" y="733653"/>
                  </a:lnTo>
                  <a:lnTo>
                    <a:pt x="447878" y="315925"/>
                  </a:lnTo>
                  <a:close/>
                </a:path>
                <a:path w="2254884" h="753744">
                  <a:moveTo>
                    <a:pt x="2254402" y="0"/>
                  </a:moveTo>
                  <a:lnTo>
                    <a:pt x="2242921" y="0"/>
                  </a:lnTo>
                  <a:lnTo>
                    <a:pt x="2246642" y="63"/>
                  </a:lnTo>
                  <a:lnTo>
                    <a:pt x="2250351" y="177"/>
                  </a:lnTo>
                  <a:lnTo>
                    <a:pt x="2254097" y="355"/>
                  </a:lnTo>
                  <a:lnTo>
                    <a:pt x="2254402" y="355"/>
                  </a:lnTo>
                  <a:lnTo>
                    <a:pt x="2254402" y="0"/>
                  </a:lnTo>
                  <a:close/>
                </a:path>
              </a:pathLst>
            </a:custGeom>
            <a:solidFill>
              <a:srgbClr val="404042"/>
            </a:solidFill>
          </p:spPr>
          <p:txBody>
            <a:bodyPr wrap="square" lIns="0" tIns="0" rIns="0" bIns="0" rtlCol="0"/>
            <a:lstStyle/>
            <a:p>
              <a:endParaRPr dirty="0"/>
            </a:p>
          </p:txBody>
        </p:sp>
      </p:grpSp>
      <p:sp>
        <p:nvSpPr>
          <p:cNvPr id="119" name="object 20">
            <a:extLst>
              <a:ext uri="{FF2B5EF4-FFF2-40B4-BE49-F238E27FC236}">
                <a16:creationId xmlns:a16="http://schemas.microsoft.com/office/drawing/2014/main" id="{810F13E3-3310-424F-8968-B9524C8FAEE4}"/>
              </a:ext>
            </a:extLst>
          </p:cNvPr>
          <p:cNvSpPr txBox="1"/>
          <p:nvPr/>
        </p:nvSpPr>
        <p:spPr>
          <a:xfrm>
            <a:off x="5170994" y="6104645"/>
            <a:ext cx="1602105" cy="482600"/>
          </a:xfrm>
          <a:prstGeom prst="rect">
            <a:avLst/>
          </a:prstGeom>
        </p:spPr>
        <p:txBody>
          <a:bodyPr vert="horz" wrap="square" lIns="0" tIns="12700" rIns="0" bIns="0" rtlCol="0">
            <a:spAutoFit/>
          </a:bodyPr>
          <a:lstStyle/>
          <a:p>
            <a:pPr marL="351155" marR="5080" indent="-339090">
              <a:lnSpc>
                <a:spcPct val="100000"/>
              </a:lnSpc>
              <a:spcBef>
                <a:spcPts val="100"/>
              </a:spcBef>
            </a:pPr>
            <a:r>
              <a:rPr sz="1500" b="1" spc="-35" dirty="0">
                <a:solidFill>
                  <a:schemeClr val="bg1"/>
                </a:solidFill>
                <a:latin typeface="Tahoma"/>
                <a:cs typeface="Tahoma"/>
              </a:rPr>
              <a:t>CYBER</a:t>
            </a:r>
            <a:r>
              <a:rPr sz="1500" b="1" spc="-70" dirty="0">
                <a:solidFill>
                  <a:schemeClr val="bg1"/>
                </a:solidFill>
                <a:latin typeface="Tahoma"/>
                <a:cs typeface="Tahoma"/>
              </a:rPr>
              <a:t> </a:t>
            </a:r>
            <a:r>
              <a:rPr sz="1500" b="1" spc="-80" dirty="0">
                <a:solidFill>
                  <a:schemeClr val="bg1"/>
                </a:solidFill>
                <a:latin typeface="Tahoma"/>
                <a:cs typeface="Tahoma"/>
              </a:rPr>
              <a:t>SECURITY </a:t>
            </a:r>
            <a:r>
              <a:rPr sz="1500" b="1" spc="-10" dirty="0">
                <a:solidFill>
                  <a:schemeClr val="bg1"/>
                </a:solidFill>
                <a:latin typeface="Tahoma"/>
                <a:cs typeface="Tahoma"/>
              </a:rPr>
              <a:t>SERVICES</a:t>
            </a:r>
            <a:endParaRPr sz="1500" dirty="0">
              <a:solidFill>
                <a:schemeClr val="bg1"/>
              </a:solidFill>
              <a:latin typeface="Tahoma"/>
              <a:cs typeface="Tahoma"/>
            </a:endParaRPr>
          </a:p>
        </p:txBody>
      </p:sp>
      <p:pic>
        <p:nvPicPr>
          <p:cNvPr id="121" name="Picture 120">
            <a:extLst>
              <a:ext uri="{FF2B5EF4-FFF2-40B4-BE49-F238E27FC236}">
                <a16:creationId xmlns:a16="http://schemas.microsoft.com/office/drawing/2014/main" id="{EBF9247E-ADFC-421D-96E7-DF2A9866CC34}"/>
              </a:ext>
            </a:extLst>
          </p:cNvPr>
          <p:cNvPicPr>
            <a:picLocks noChangeAspect="1"/>
          </p:cNvPicPr>
          <p:nvPr/>
        </p:nvPicPr>
        <p:blipFill>
          <a:blip r:embed="rId3"/>
          <a:stretch>
            <a:fillRect/>
          </a:stretch>
        </p:blipFill>
        <p:spPr>
          <a:xfrm>
            <a:off x="4610362" y="3081365"/>
            <a:ext cx="3064673" cy="2731282"/>
          </a:xfrm>
          <a:prstGeom prst="rect">
            <a:avLst/>
          </a:prstGeom>
        </p:spPr>
      </p:pic>
      <p:grpSp>
        <p:nvGrpSpPr>
          <p:cNvPr id="128" name="object 15">
            <a:extLst>
              <a:ext uri="{FF2B5EF4-FFF2-40B4-BE49-F238E27FC236}">
                <a16:creationId xmlns:a16="http://schemas.microsoft.com/office/drawing/2014/main" id="{3EBD44C8-F918-4180-8847-162375A66DAD}"/>
              </a:ext>
            </a:extLst>
          </p:cNvPr>
          <p:cNvGrpSpPr/>
          <p:nvPr/>
        </p:nvGrpSpPr>
        <p:grpSpPr>
          <a:xfrm>
            <a:off x="7871130" y="3444179"/>
            <a:ext cx="2545715" cy="765810"/>
            <a:chOff x="4259148" y="903706"/>
            <a:chExt cx="2545715" cy="765810"/>
          </a:xfrm>
        </p:grpSpPr>
        <p:sp>
          <p:nvSpPr>
            <p:cNvPr id="129" name="object 16">
              <a:extLst>
                <a:ext uri="{FF2B5EF4-FFF2-40B4-BE49-F238E27FC236}">
                  <a16:creationId xmlns:a16="http://schemas.microsoft.com/office/drawing/2014/main" id="{3902BA7D-7E9F-47BF-9500-6C3ADCAAEB82}"/>
                </a:ext>
              </a:extLst>
            </p:cNvPr>
            <p:cNvSpPr/>
            <p:nvPr/>
          </p:nvSpPr>
          <p:spPr>
            <a:xfrm>
              <a:off x="4696828" y="903719"/>
              <a:ext cx="2107565" cy="650240"/>
            </a:xfrm>
            <a:custGeom>
              <a:avLst/>
              <a:gdLst/>
              <a:ahLst/>
              <a:cxnLst/>
              <a:rect l="l" t="t" r="r" b="b"/>
              <a:pathLst>
                <a:path w="2107565" h="650240">
                  <a:moveTo>
                    <a:pt x="2107527" y="150406"/>
                  </a:moveTo>
                  <a:lnTo>
                    <a:pt x="2092667" y="111582"/>
                  </a:lnTo>
                  <a:lnTo>
                    <a:pt x="2045106" y="66878"/>
                  </a:lnTo>
                  <a:lnTo>
                    <a:pt x="2009914" y="43307"/>
                  </a:lnTo>
                  <a:lnTo>
                    <a:pt x="1972195" y="24663"/>
                  </a:lnTo>
                  <a:lnTo>
                    <a:pt x="1932368" y="11112"/>
                  </a:lnTo>
                  <a:lnTo>
                    <a:pt x="1877568" y="1358"/>
                  </a:lnTo>
                  <a:lnTo>
                    <a:pt x="1771345" y="0"/>
                  </a:lnTo>
                  <a:lnTo>
                    <a:pt x="620877" y="203"/>
                  </a:lnTo>
                  <a:lnTo>
                    <a:pt x="567867" y="4216"/>
                  </a:lnTo>
                  <a:lnTo>
                    <a:pt x="516674" y="15976"/>
                  </a:lnTo>
                  <a:lnTo>
                    <a:pt x="468033" y="35217"/>
                  </a:lnTo>
                  <a:lnTo>
                    <a:pt x="422719" y="61607"/>
                  </a:lnTo>
                  <a:lnTo>
                    <a:pt x="381482" y="94869"/>
                  </a:lnTo>
                  <a:lnTo>
                    <a:pt x="345884" y="133680"/>
                  </a:lnTo>
                  <a:lnTo>
                    <a:pt x="316738" y="176936"/>
                  </a:lnTo>
                  <a:lnTo>
                    <a:pt x="294386" y="223901"/>
                  </a:lnTo>
                  <a:lnTo>
                    <a:pt x="279158" y="273862"/>
                  </a:lnTo>
                  <a:lnTo>
                    <a:pt x="272351" y="319773"/>
                  </a:lnTo>
                  <a:lnTo>
                    <a:pt x="1536" y="319773"/>
                  </a:lnTo>
                  <a:lnTo>
                    <a:pt x="0" y="322402"/>
                  </a:lnTo>
                  <a:lnTo>
                    <a:pt x="0" y="328879"/>
                  </a:lnTo>
                  <a:lnTo>
                    <a:pt x="1536" y="331508"/>
                  </a:lnTo>
                  <a:lnTo>
                    <a:pt x="3441" y="331508"/>
                  </a:lnTo>
                  <a:lnTo>
                    <a:pt x="273100" y="331508"/>
                  </a:lnTo>
                  <a:lnTo>
                    <a:pt x="273621" y="332105"/>
                  </a:lnTo>
                  <a:lnTo>
                    <a:pt x="280085" y="332600"/>
                  </a:lnTo>
                  <a:lnTo>
                    <a:pt x="282892" y="330161"/>
                  </a:lnTo>
                  <a:lnTo>
                    <a:pt x="283133" y="326923"/>
                  </a:lnTo>
                  <a:lnTo>
                    <a:pt x="289928" y="279806"/>
                  </a:lnTo>
                  <a:lnTo>
                    <a:pt x="302958" y="235013"/>
                  </a:lnTo>
                  <a:lnTo>
                    <a:pt x="321741" y="193027"/>
                  </a:lnTo>
                  <a:lnTo>
                    <a:pt x="345795" y="154292"/>
                  </a:lnTo>
                  <a:lnTo>
                    <a:pt x="374624" y="119240"/>
                  </a:lnTo>
                  <a:lnTo>
                    <a:pt x="407746" y="88353"/>
                  </a:lnTo>
                  <a:lnTo>
                    <a:pt x="444677" y="62064"/>
                  </a:lnTo>
                  <a:lnTo>
                    <a:pt x="484949" y="40830"/>
                  </a:lnTo>
                  <a:lnTo>
                    <a:pt x="528066" y="25095"/>
                  </a:lnTo>
                  <a:lnTo>
                    <a:pt x="573532" y="15316"/>
                  </a:lnTo>
                  <a:lnTo>
                    <a:pt x="620890" y="11938"/>
                  </a:lnTo>
                  <a:lnTo>
                    <a:pt x="1816722" y="11785"/>
                  </a:lnTo>
                  <a:lnTo>
                    <a:pt x="1816722" y="12141"/>
                  </a:lnTo>
                  <a:lnTo>
                    <a:pt x="1855622" y="12357"/>
                  </a:lnTo>
                  <a:lnTo>
                    <a:pt x="1893760" y="16421"/>
                  </a:lnTo>
                  <a:lnTo>
                    <a:pt x="1931098" y="24206"/>
                  </a:lnTo>
                  <a:lnTo>
                    <a:pt x="1967509" y="35623"/>
                  </a:lnTo>
                  <a:lnTo>
                    <a:pt x="2003628" y="53479"/>
                  </a:lnTo>
                  <a:lnTo>
                    <a:pt x="2036965" y="75653"/>
                  </a:lnTo>
                  <a:lnTo>
                    <a:pt x="2067128" y="101790"/>
                  </a:lnTo>
                  <a:lnTo>
                    <a:pt x="2093760" y="131521"/>
                  </a:lnTo>
                  <a:lnTo>
                    <a:pt x="2094458" y="187401"/>
                  </a:lnTo>
                  <a:lnTo>
                    <a:pt x="2091397" y="242036"/>
                  </a:lnTo>
                  <a:lnTo>
                    <a:pt x="2084743" y="294690"/>
                  </a:lnTo>
                  <a:lnTo>
                    <a:pt x="2074621" y="344678"/>
                  </a:lnTo>
                  <a:lnTo>
                    <a:pt x="2061222" y="391274"/>
                  </a:lnTo>
                  <a:lnTo>
                    <a:pt x="2044700" y="433768"/>
                  </a:lnTo>
                  <a:lnTo>
                    <a:pt x="2025218" y="471462"/>
                  </a:lnTo>
                  <a:lnTo>
                    <a:pt x="2002929" y="503618"/>
                  </a:lnTo>
                  <a:lnTo>
                    <a:pt x="1971700" y="537794"/>
                  </a:lnTo>
                  <a:lnTo>
                    <a:pt x="1942033" y="564743"/>
                  </a:lnTo>
                  <a:lnTo>
                    <a:pt x="1910829" y="589013"/>
                  </a:lnTo>
                  <a:lnTo>
                    <a:pt x="1865185" y="616800"/>
                  </a:lnTo>
                  <a:lnTo>
                    <a:pt x="1816722" y="638416"/>
                  </a:lnTo>
                  <a:lnTo>
                    <a:pt x="638898" y="638200"/>
                  </a:lnTo>
                  <a:lnTo>
                    <a:pt x="592988" y="634492"/>
                  </a:lnTo>
                  <a:lnTo>
                    <a:pt x="549414" y="623747"/>
                  </a:lnTo>
                  <a:lnTo>
                    <a:pt x="508762" y="606552"/>
                  </a:lnTo>
                  <a:lnTo>
                    <a:pt x="471627" y="583501"/>
                  </a:lnTo>
                  <a:lnTo>
                    <a:pt x="438594" y="555180"/>
                  </a:lnTo>
                  <a:lnTo>
                    <a:pt x="410248" y="522173"/>
                  </a:lnTo>
                  <a:lnTo>
                    <a:pt x="387172" y="485076"/>
                  </a:lnTo>
                  <a:lnTo>
                    <a:pt x="369963" y="444461"/>
                  </a:lnTo>
                  <a:lnTo>
                    <a:pt x="359206" y="400913"/>
                  </a:lnTo>
                  <a:lnTo>
                    <a:pt x="355498" y="355041"/>
                  </a:lnTo>
                  <a:lnTo>
                    <a:pt x="359206" y="309143"/>
                  </a:lnTo>
                  <a:lnTo>
                    <a:pt x="369963" y="265569"/>
                  </a:lnTo>
                  <a:lnTo>
                    <a:pt x="387172" y="224929"/>
                  </a:lnTo>
                  <a:lnTo>
                    <a:pt x="410248" y="187794"/>
                  </a:lnTo>
                  <a:lnTo>
                    <a:pt x="438594" y="154762"/>
                  </a:lnTo>
                  <a:lnTo>
                    <a:pt x="471627" y="126403"/>
                  </a:lnTo>
                  <a:lnTo>
                    <a:pt x="508762" y="103339"/>
                  </a:lnTo>
                  <a:lnTo>
                    <a:pt x="549414" y="86131"/>
                  </a:lnTo>
                  <a:lnTo>
                    <a:pt x="592988" y="75374"/>
                  </a:lnTo>
                  <a:lnTo>
                    <a:pt x="638898" y="71653"/>
                  </a:lnTo>
                  <a:lnTo>
                    <a:pt x="706932" y="79933"/>
                  </a:lnTo>
                  <a:lnTo>
                    <a:pt x="770801" y="104178"/>
                  </a:lnTo>
                  <a:lnTo>
                    <a:pt x="753338" y="130987"/>
                  </a:lnTo>
                  <a:lnTo>
                    <a:pt x="820331" y="131229"/>
                  </a:lnTo>
                  <a:lnTo>
                    <a:pt x="793038" y="70040"/>
                  </a:lnTo>
                  <a:lnTo>
                    <a:pt x="777240" y="94284"/>
                  </a:lnTo>
                  <a:lnTo>
                    <a:pt x="744537" y="79438"/>
                  </a:lnTo>
                  <a:lnTo>
                    <a:pt x="710285" y="68668"/>
                  </a:lnTo>
                  <a:lnTo>
                    <a:pt x="674916" y="62128"/>
                  </a:lnTo>
                  <a:lnTo>
                    <a:pt x="638898" y="59918"/>
                  </a:lnTo>
                  <a:lnTo>
                    <a:pt x="592264" y="63563"/>
                  </a:lnTo>
                  <a:lnTo>
                    <a:pt x="547420" y="74295"/>
                  </a:lnTo>
                  <a:lnTo>
                    <a:pt x="505028" y="91859"/>
                  </a:lnTo>
                  <a:lnTo>
                    <a:pt x="465734" y="115963"/>
                  </a:lnTo>
                  <a:lnTo>
                    <a:pt x="430199" y="146354"/>
                  </a:lnTo>
                  <a:lnTo>
                    <a:pt x="399796" y="181902"/>
                  </a:lnTo>
                  <a:lnTo>
                    <a:pt x="375691" y="221195"/>
                  </a:lnTo>
                  <a:lnTo>
                    <a:pt x="358127" y="263588"/>
                  </a:lnTo>
                  <a:lnTo>
                    <a:pt x="347395" y="308432"/>
                  </a:lnTo>
                  <a:lnTo>
                    <a:pt x="343763" y="355041"/>
                  </a:lnTo>
                  <a:lnTo>
                    <a:pt x="347395" y="401662"/>
                  </a:lnTo>
                  <a:lnTo>
                    <a:pt x="358127" y="446481"/>
                  </a:lnTo>
                  <a:lnTo>
                    <a:pt x="375691" y="488848"/>
                  </a:lnTo>
                  <a:lnTo>
                    <a:pt x="399796" y="528116"/>
                  </a:lnTo>
                  <a:lnTo>
                    <a:pt x="430199" y="563613"/>
                  </a:lnTo>
                  <a:lnTo>
                    <a:pt x="465734" y="593966"/>
                  </a:lnTo>
                  <a:lnTo>
                    <a:pt x="505028" y="618045"/>
                  </a:lnTo>
                  <a:lnTo>
                    <a:pt x="547420" y="635584"/>
                  </a:lnTo>
                  <a:lnTo>
                    <a:pt x="592264" y="646303"/>
                  </a:lnTo>
                  <a:lnTo>
                    <a:pt x="638898" y="649935"/>
                  </a:lnTo>
                  <a:lnTo>
                    <a:pt x="1819973" y="650163"/>
                  </a:lnTo>
                  <a:lnTo>
                    <a:pt x="1834730" y="644575"/>
                  </a:lnTo>
                  <a:lnTo>
                    <a:pt x="1884565" y="620737"/>
                  </a:lnTo>
                  <a:lnTo>
                    <a:pt x="1918220" y="599770"/>
                  </a:lnTo>
                  <a:lnTo>
                    <a:pt x="1950948" y="574395"/>
                  </a:lnTo>
                  <a:lnTo>
                    <a:pt x="1981111" y="546912"/>
                  </a:lnTo>
                  <a:lnTo>
                    <a:pt x="2013077" y="511848"/>
                  </a:lnTo>
                  <a:lnTo>
                    <a:pt x="2035771" y="479234"/>
                  </a:lnTo>
                  <a:lnTo>
                    <a:pt x="2055876" y="440791"/>
                  </a:lnTo>
                  <a:lnTo>
                    <a:pt x="2073135" y="397078"/>
                  </a:lnTo>
                  <a:lnTo>
                    <a:pt x="2087283" y="348665"/>
                  </a:lnTo>
                  <a:lnTo>
                    <a:pt x="2097049" y="301701"/>
                  </a:lnTo>
                  <a:lnTo>
                    <a:pt x="2103704" y="252679"/>
                  </a:lnTo>
                  <a:lnTo>
                    <a:pt x="2107209" y="202082"/>
                  </a:lnTo>
                  <a:lnTo>
                    <a:pt x="2107527" y="150406"/>
                  </a:lnTo>
                  <a:close/>
                </a:path>
              </a:pathLst>
            </a:custGeom>
            <a:solidFill>
              <a:srgbClr val="404042"/>
            </a:solidFill>
          </p:spPr>
          <p:txBody>
            <a:bodyPr wrap="square" lIns="0" tIns="0" rIns="0" bIns="0" rtlCol="0"/>
            <a:lstStyle/>
            <a:p>
              <a:endParaRPr dirty="0"/>
            </a:p>
          </p:txBody>
        </p:sp>
        <p:sp>
          <p:nvSpPr>
            <p:cNvPr id="130" name="object 17">
              <a:extLst>
                <a:ext uri="{FF2B5EF4-FFF2-40B4-BE49-F238E27FC236}">
                  <a16:creationId xmlns:a16="http://schemas.microsoft.com/office/drawing/2014/main" id="{02765FC8-AA57-4357-96BE-DEFB8400E722}"/>
                </a:ext>
              </a:extLst>
            </p:cNvPr>
            <p:cNvSpPr/>
            <p:nvPr/>
          </p:nvSpPr>
          <p:spPr>
            <a:xfrm>
              <a:off x="6468173" y="903706"/>
              <a:ext cx="161290" cy="651510"/>
            </a:xfrm>
            <a:custGeom>
              <a:avLst/>
              <a:gdLst/>
              <a:ahLst/>
              <a:cxnLst/>
              <a:rect l="l" t="t" r="r" b="b"/>
              <a:pathLst>
                <a:path w="161290" h="651510">
                  <a:moveTo>
                    <a:pt x="45377" y="11976"/>
                  </a:moveTo>
                  <a:lnTo>
                    <a:pt x="41325" y="11976"/>
                  </a:lnTo>
                  <a:lnTo>
                    <a:pt x="45072" y="12153"/>
                  </a:lnTo>
                  <a:lnTo>
                    <a:pt x="45377" y="12153"/>
                  </a:lnTo>
                  <a:lnTo>
                    <a:pt x="45377" y="11976"/>
                  </a:lnTo>
                  <a:close/>
                </a:path>
                <a:path w="161290" h="651510">
                  <a:moveTo>
                    <a:pt x="47548" y="650544"/>
                  </a:moveTo>
                  <a:lnTo>
                    <a:pt x="43180" y="650544"/>
                  </a:lnTo>
                  <a:lnTo>
                    <a:pt x="45377" y="651319"/>
                  </a:lnTo>
                  <a:lnTo>
                    <a:pt x="47548" y="650544"/>
                  </a:lnTo>
                  <a:close/>
                </a:path>
                <a:path w="161290" h="651510">
                  <a:moveTo>
                    <a:pt x="106222" y="1358"/>
                  </a:moveTo>
                  <a:lnTo>
                    <a:pt x="98767" y="762"/>
                  </a:lnTo>
                  <a:lnTo>
                    <a:pt x="91262" y="342"/>
                  </a:lnTo>
                  <a:lnTo>
                    <a:pt x="83718" y="76"/>
                  </a:lnTo>
                  <a:lnTo>
                    <a:pt x="79514" y="76"/>
                  </a:lnTo>
                  <a:lnTo>
                    <a:pt x="76161" y="0"/>
                  </a:lnTo>
                  <a:lnTo>
                    <a:pt x="0" y="12"/>
                  </a:lnTo>
                  <a:lnTo>
                    <a:pt x="4749" y="76"/>
                  </a:lnTo>
                  <a:lnTo>
                    <a:pt x="22733" y="304"/>
                  </a:lnTo>
                  <a:lnTo>
                    <a:pt x="106222" y="1371"/>
                  </a:lnTo>
                  <a:lnTo>
                    <a:pt x="105994" y="1358"/>
                  </a:lnTo>
                  <a:lnTo>
                    <a:pt x="106222" y="1358"/>
                  </a:lnTo>
                  <a:close/>
                </a:path>
                <a:path w="161290" h="651510">
                  <a:moveTo>
                    <a:pt x="161023" y="11125"/>
                  </a:moveTo>
                  <a:lnTo>
                    <a:pt x="147497" y="7975"/>
                  </a:lnTo>
                  <a:lnTo>
                    <a:pt x="133845" y="5295"/>
                  </a:lnTo>
                  <a:lnTo>
                    <a:pt x="120091" y="3098"/>
                  </a:lnTo>
                  <a:lnTo>
                    <a:pt x="106222" y="1371"/>
                  </a:lnTo>
                  <a:lnTo>
                    <a:pt x="161023" y="11125"/>
                  </a:lnTo>
                  <a:close/>
                </a:path>
              </a:pathLst>
            </a:custGeom>
            <a:solidFill>
              <a:srgbClr val="A81C19"/>
            </a:solidFill>
          </p:spPr>
          <p:txBody>
            <a:bodyPr wrap="square" lIns="0" tIns="0" rIns="0" bIns="0" rtlCol="0"/>
            <a:lstStyle/>
            <a:p>
              <a:endParaRPr dirty="0"/>
            </a:p>
          </p:txBody>
        </p:sp>
        <p:sp>
          <p:nvSpPr>
            <p:cNvPr id="131" name="object 18">
              <a:extLst>
                <a:ext uri="{FF2B5EF4-FFF2-40B4-BE49-F238E27FC236}">
                  <a16:creationId xmlns:a16="http://schemas.microsoft.com/office/drawing/2014/main" id="{7E765FD0-DE2F-4479-A63B-33E5ED0A10DC}"/>
                </a:ext>
              </a:extLst>
            </p:cNvPr>
            <p:cNvSpPr/>
            <p:nvPr/>
          </p:nvSpPr>
          <p:spPr>
            <a:xfrm>
              <a:off x="4259148" y="915504"/>
              <a:ext cx="2254885" cy="753745"/>
            </a:xfrm>
            <a:custGeom>
              <a:avLst/>
              <a:gdLst/>
              <a:ahLst/>
              <a:cxnLst/>
              <a:rect l="l" t="t" r="r" b="b"/>
              <a:pathLst>
                <a:path w="2254884" h="753744">
                  <a:moveTo>
                    <a:pt x="447878" y="315925"/>
                  </a:moveTo>
                  <a:lnTo>
                    <a:pt x="447484" y="312610"/>
                  </a:lnTo>
                  <a:lnTo>
                    <a:pt x="442899" y="308025"/>
                  </a:lnTo>
                  <a:lnTo>
                    <a:pt x="439585" y="307632"/>
                  </a:lnTo>
                  <a:lnTo>
                    <a:pt x="23596" y="723620"/>
                  </a:lnTo>
                  <a:lnTo>
                    <a:pt x="23406" y="723417"/>
                  </a:lnTo>
                  <a:lnTo>
                    <a:pt x="6756" y="723417"/>
                  </a:lnTo>
                  <a:lnTo>
                    <a:pt x="0" y="730173"/>
                  </a:lnTo>
                  <a:lnTo>
                    <a:pt x="0" y="746810"/>
                  </a:lnTo>
                  <a:lnTo>
                    <a:pt x="6756" y="753567"/>
                  </a:lnTo>
                  <a:lnTo>
                    <a:pt x="23406" y="753567"/>
                  </a:lnTo>
                  <a:lnTo>
                    <a:pt x="30149" y="746810"/>
                  </a:lnTo>
                  <a:lnTo>
                    <a:pt x="30149" y="738492"/>
                  </a:lnTo>
                  <a:lnTo>
                    <a:pt x="30149" y="733653"/>
                  </a:lnTo>
                  <a:lnTo>
                    <a:pt x="447878" y="315925"/>
                  </a:lnTo>
                  <a:close/>
                </a:path>
                <a:path w="2254884" h="753744">
                  <a:moveTo>
                    <a:pt x="2254402" y="0"/>
                  </a:moveTo>
                  <a:lnTo>
                    <a:pt x="2242921" y="0"/>
                  </a:lnTo>
                  <a:lnTo>
                    <a:pt x="2246642" y="63"/>
                  </a:lnTo>
                  <a:lnTo>
                    <a:pt x="2250351" y="177"/>
                  </a:lnTo>
                  <a:lnTo>
                    <a:pt x="2254097" y="355"/>
                  </a:lnTo>
                  <a:lnTo>
                    <a:pt x="2254402" y="355"/>
                  </a:lnTo>
                  <a:lnTo>
                    <a:pt x="2254402" y="0"/>
                  </a:lnTo>
                  <a:close/>
                </a:path>
              </a:pathLst>
            </a:custGeom>
            <a:solidFill>
              <a:srgbClr val="404042"/>
            </a:solidFill>
          </p:spPr>
          <p:txBody>
            <a:bodyPr wrap="square" lIns="0" tIns="0" rIns="0" bIns="0" rtlCol="0"/>
            <a:lstStyle/>
            <a:p>
              <a:endParaRPr dirty="0"/>
            </a:p>
          </p:txBody>
        </p:sp>
      </p:grpSp>
      <p:grpSp>
        <p:nvGrpSpPr>
          <p:cNvPr id="2" name="Group 1">
            <a:extLst>
              <a:ext uri="{FF2B5EF4-FFF2-40B4-BE49-F238E27FC236}">
                <a16:creationId xmlns:a16="http://schemas.microsoft.com/office/drawing/2014/main" id="{4636B067-2140-224D-D48D-3D9ADC53FAB2}"/>
              </a:ext>
            </a:extLst>
          </p:cNvPr>
          <p:cNvGrpSpPr/>
          <p:nvPr/>
        </p:nvGrpSpPr>
        <p:grpSpPr>
          <a:xfrm>
            <a:off x="7432907" y="4786324"/>
            <a:ext cx="2545715" cy="765810"/>
            <a:chOff x="7685153" y="4197747"/>
            <a:chExt cx="2545715" cy="765810"/>
          </a:xfrm>
        </p:grpSpPr>
        <p:sp>
          <p:nvSpPr>
            <p:cNvPr id="109" name="object 10">
              <a:extLst>
                <a:ext uri="{FF2B5EF4-FFF2-40B4-BE49-F238E27FC236}">
                  <a16:creationId xmlns:a16="http://schemas.microsoft.com/office/drawing/2014/main" id="{27EABEB7-1CAD-4F1D-844C-F5A35562A437}"/>
                </a:ext>
              </a:extLst>
            </p:cNvPr>
            <p:cNvSpPr txBox="1"/>
            <p:nvPr/>
          </p:nvSpPr>
          <p:spPr>
            <a:xfrm>
              <a:off x="8860065" y="4346525"/>
              <a:ext cx="1271270" cy="320601"/>
            </a:xfrm>
            <a:prstGeom prst="rect">
              <a:avLst/>
            </a:prstGeom>
          </p:spPr>
          <p:txBody>
            <a:bodyPr vert="horz" wrap="square" lIns="0" tIns="12700" rIns="0" bIns="0" rtlCol="0">
              <a:spAutoFit/>
            </a:bodyPr>
            <a:lstStyle/>
            <a:p>
              <a:pPr marL="12700" marR="5080" algn="ctr">
                <a:lnSpc>
                  <a:spcPct val="100000"/>
                </a:lnSpc>
                <a:spcBef>
                  <a:spcPts val="100"/>
                </a:spcBef>
              </a:pPr>
              <a:r>
                <a:rPr lang="en-US" sz="1000" b="1" spc="-45" dirty="0">
                  <a:solidFill>
                    <a:schemeClr val="bg1"/>
                  </a:solidFill>
                  <a:latin typeface="Tahoma"/>
                  <a:cs typeface="Tahoma"/>
                </a:rPr>
                <a:t>Insider threat management</a:t>
              </a:r>
            </a:p>
          </p:txBody>
        </p:sp>
        <p:grpSp>
          <p:nvGrpSpPr>
            <p:cNvPr id="132" name="object 15">
              <a:extLst>
                <a:ext uri="{FF2B5EF4-FFF2-40B4-BE49-F238E27FC236}">
                  <a16:creationId xmlns:a16="http://schemas.microsoft.com/office/drawing/2014/main" id="{49E1A5FB-59FF-4E04-AFC0-284A2E443491}"/>
                </a:ext>
              </a:extLst>
            </p:cNvPr>
            <p:cNvGrpSpPr/>
            <p:nvPr/>
          </p:nvGrpSpPr>
          <p:grpSpPr>
            <a:xfrm>
              <a:off x="7685153" y="4197747"/>
              <a:ext cx="2545715" cy="765810"/>
              <a:chOff x="4259148" y="903706"/>
              <a:chExt cx="2545715" cy="765810"/>
            </a:xfrm>
          </p:grpSpPr>
          <p:sp>
            <p:nvSpPr>
              <p:cNvPr id="133" name="object 16">
                <a:extLst>
                  <a:ext uri="{FF2B5EF4-FFF2-40B4-BE49-F238E27FC236}">
                    <a16:creationId xmlns:a16="http://schemas.microsoft.com/office/drawing/2014/main" id="{F86C3955-146B-412E-BDE8-BEBA49F23FE5}"/>
                  </a:ext>
                </a:extLst>
              </p:cNvPr>
              <p:cNvSpPr/>
              <p:nvPr/>
            </p:nvSpPr>
            <p:spPr>
              <a:xfrm>
                <a:off x="4696828" y="903719"/>
                <a:ext cx="2107565" cy="650240"/>
              </a:xfrm>
              <a:custGeom>
                <a:avLst/>
                <a:gdLst/>
                <a:ahLst/>
                <a:cxnLst/>
                <a:rect l="l" t="t" r="r" b="b"/>
                <a:pathLst>
                  <a:path w="2107565" h="650240">
                    <a:moveTo>
                      <a:pt x="2107527" y="150406"/>
                    </a:moveTo>
                    <a:lnTo>
                      <a:pt x="2092667" y="111582"/>
                    </a:lnTo>
                    <a:lnTo>
                      <a:pt x="2045106" y="66878"/>
                    </a:lnTo>
                    <a:lnTo>
                      <a:pt x="2009914" y="43307"/>
                    </a:lnTo>
                    <a:lnTo>
                      <a:pt x="1972195" y="24663"/>
                    </a:lnTo>
                    <a:lnTo>
                      <a:pt x="1932368" y="11112"/>
                    </a:lnTo>
                    <a:lnTo>
                      <a:pt x="1877568" y="1358"/>
                    </a:lnTo>
                    <a:lnTo>
                      <a:pt x="1771345" y="0"/>
                    </a:lnTo>
                    <a:lnTo>
                      <a:pt x="620877" y="203"/>
                    </a:lnTo>
                    <a:lnTo>
                      <a:pt x="567867" y="4216"/>
                    </a:lnTo>
                    <a:lnTo>
                      <a:pt x="516674" y="15976"/>
                    </a:lnTo>
                    <a:lnTo>
                      <a:pt x="468033" y="35217"/>
                    </a:lnTo>
                    <a:lnTo>
                      <a:pt x="422719" y="61607"/>
                    </a:lnTo>
                    <a:lnTo>
                      <a:pt x="381482" y="94869"/>
                    </a:lnTo>
                    <a:lnTo>
                      <a:pt x="345884" y="133680"/>
                    </a:lnTo>
                    <a:lnTo>
                      <a:pt x="316738" y="176936"/>
                    </a:lnTo>
                    <a:lnTo>
                      <a:pt x="294386" y="223901"/>
                    </a:lnTo>
                    <a:lnTo>
                      <a:pt x="279158" y="273862"/>
                    </a:lnTo>
                    <a:lnTo>
                      <a:pt x="272351" y="319773"/>
                    </a:lnTo>
                    <a:lnTo>
                      <a:pt x="1536" y="319773"/>
                    </a:lnTo>
                    <a:lnTo>
                      <a:pt x="0" y="322402"/>
                    </a:lnTo>
                    <a:lnTo>
                      <a:pt x="0" y="328879"/>
                    </a:lnTo>
                    <a:lnTo>
                      <a:pt x="1536" y="331508"/>
                    </a:lnTo>
                    <a:lnTo>
                      <a:pt x="3441" y="331508"/>
                    </a:lnTo>
                    <a:lnTo>
                      <a:pt x="273100" y="331508"/>
                    </a:lnTo>
                    <a:lnTo>
                      <a:pt x="273621" y="332105"/>
                    </a:lnTo>
                    <a:lnTo>
                      <a:pt x="280085" y="332600"/>
                    </a:lnTo>
                    <a:lnTo>
                      <a:pt x="282892" y="330161"/>
                    </a:lnTo>
                    <a:lnTo>
                      <a:pt x="283133" y="326923"/>
                    </a:lnTo>
                    <a:lnTo>
                      <a:pt x="289928" y="279806"/>
                    </a:lnTo>
                    <a:lnTo>
                      <a:pt x="302958" y="235013"/>
                    </a:lnTo>
                    <a:lnTo>
                      <a:pt x="321741" y="193027"/>
                    </a:lnTo>
                    <a:lnTo>
                      <a:pt x="345795" y="154292"/>
                    </a:lnTo>
                    <a:lnTo>
                      <a:pt x="374624" y="119240"/>
                    </a:lnTo>
                    <a:lnTo>
                      <a:pt x="407746" y="88353"/>
                    </a:lnTo>
                    <a:lnTo>
                      <a:pt x="444677" y="62064"/>
                    </a:lnTo>
                    <a:lnTo>
                      <a:pt x="484949" y="40830"/>
                    </a:lnTo>
                    <a:lnTo>
                      <a:pt x="528066" y="25095"/>
                    </a:lnTo>
                    <a:lnTo>
                      <a:pt x="573532" y="15316"/>
                    </a:lnTo>
                    <a:lnTo>
                      <a:pt x="620890" y="11938"/>
                    </a:lnTo>
                    <a:lnTo>
                      <a:pt x="1816722" y="11785"/>
                    </a:lnTo>
                    <a:lnTo>
                      <a:pt x="1816722" y="12141"/>
                    </a:lnTo>
                    <a:lnTo>
                      <a:pt x="1855622" y="12357"/>
                    </a:lnTo>
                    <a:lnTo>
                      <a:pt x="1893760" y="16421"/>
                    </a:lnTo>
                    <a:lnTo>
                      <a:pt x="1931098" y="24206"/>
                    </a:lnTo>
                    <a:lnTo>
                      <a:pt x="1967509" y="35623"/>
                    </a:lnTo>
                    <a:lnTo>
                      <a:pt x="2003628" y="53479"/>
                    </a:lnTo>
                    <a:lnTo>
                      <a:pt x="2036965" y="75653"/>
                    </a:lnTo>
                    <a:lnTo>
                      <a:pt x="2067128" y="101790"/>
                    </a:lnTo>
                    <a:lnTo>
                      <a:pt x="2093760" y="131521"/>
                    </a:lnTo>
                    <a:lnTo>
                      <a:pt x="2094458" y="187401"/>
                    </a:lnTo>
                    <a:lnTo>
                      <a:pt x="2091397" y="242036"/>
                    </a:lnTo>
                    <a:lnTo>
                      <a:pt x="2084743" y="294690"/>
                    </a:lnTo>
                    <a:lnTo>
                      <a:pt x="2074621" y="344678"/>
                    </a:lnTo>
                    <a:lnTo>
                      <a:pt x="2061222" y="391274"/>
                    </a:lnTo>
                    <a:lnTo>
                      <a:pt x="2044700" y="433768"/>
                    </a:lnTo>
                    <a:lnTo>
                      <a:pt x="2025218" y="471462"/>
                    </a:lnTo>
                    <a:lnTo>
                      <a:pt x="2002929" y="503618"/>
                    </a:lnTo>
                    <a:lnTo>
                      <a:pt x="1971700" y="537794"/>
                    </a:lnTo>
                    <a:lnTo>
                      <a:pt x="1942033" y="564743"/>
                    </a:lnTo>
                    <a:lnTo>
                      <a:pt x="1910829" y="589013"/>
                    </a:lnTo>
                    <a:lnTo>
                      <a:pt x="1865185" y="616800"/>
                    </a:lnTo>
                    <a:lnTo>
                      <a:pt x="1816722" y="638416"/>
                    </a:lnTo>
                    <a:lnTo>
                      <a:pt x="638898" y="638200"/>
                    </a:lnTo>
                    <a:lnTo>
                      <a:pt x="592988" y="634492"/>
                    </a:lnTo>
                    <a:lnTo>
                      <a:pt x="549414" y="623747"/>
                    </a:lnTo>
                    <a:lnTo>
                      <a:pt x="508762" y="606552"/>
                    </a:lnTo>
                    <a:lnTo>
                      <a:pt x="471627" y="583501"/>
                    </a:lnTo>
                    <a:lnTo>
                      <a:pt x="438594" y="555180"/>
                    </a:lnTo>
                    <a:lnTo>
                      <a:pt x="410248" y="522173"/>
                    </a:lnTo>
                    <a:lnTo>
                      <a:pt x="387172" y="485076"/>
                    </a:lnTo>
                    <a:lnTo>
                      <a:pt x="369963" y="444461"/>
                    </a:lnTo>
                    <a:lnTo>
                      <a:pt x="359206" y="400913"/>
                    </a:lnTo>
                    <a:lnTo>
                      <a:pt x="355498" y="355041"/>
                    </a:lnTo>
                    <a:lnTo>
                      <a:pt x="359206" y="309143"/>
                    </a:lnTo>
                    <a:lnTo>
                      <a:pt x="369963" y="265569"/>
                    </a:lnTo>
                    <a:lnTo>
                      <a:pt x="387172" y="224929"/>
                    </a:lnTo>
                    <a:lnTo>
                      <a:pt x="410248" y="187794"/>
                    </a:lnTo>
                    <a:lnTo>
                      <a:pt x="438594" y="154762"/>
                    </a:lnTo>
                    <a:lnTo>
                      <a:pt x="471627" y="126403"/>
                    </a:lnTo>
                    <a:lnTo>
                      <a:pt x="508762" y="103339"/>
                    </a:lnTo>
                    <a:lnTo>
                      <a:pt x="549414" y="86131"/>
                    </a:lnTo>
                    <a:lnTo>
                      <a:pt x="592988" y="75374"/>
                    </a:lnTo>
                    <a:lnTo>
                      <a:pt x="638898" y="71653"/>
                    </a:lnTo>
                    <a:lnTo>
                      <a:pt x="706932" y="79933"/>
                    </a:lnTo>
                    <a:lnTo>
                      <a:pt x="770801" y="104178"/>
                    </a:lnTo>
                    <a:lnTo>
                      <a:pt x="753338" y="130987"/>
                    </a:lnTo>
                    <a:lnTo>
                      <a:pt x="820331" y="131229"/>
                    </a:lnTo>
                    <a:lnTo>
                      <a:pt x="793038" y="70040"/>
                    </a:lnTo>
                    <a:lnTo>
                      <a:pt x="777240" y="94284"/>
                    </a:lnTo>
                    <a:lnTo>
                      <a:pt x="744537" y="79438"/>
                    </a:lnTo>
                    <a:lnTo>
                      <a:pt x="710285" y="68668"/>
                    </a:lnTo>
                    <a:lnTo>
                      <a:pt x="674916" y="62128"/>
                    </a:lnTo>
                    <a:lnTo>
                      <a:pt x="638898" y="59918"/>
                    </a:lnTo>
                    <a:lnTo>
                      <a:pt x="592264" y="63563"/>
                    </a:lnTo>
                    <a:lnTo>
                      <a:pt x="547420" y="74295"/>
                    </a:lnTo>
                    <a:lnTo>
                      <a:pt x="505028" y="91859"/>
                    </a:lnTo>
                    <a:lnTo>
                      <a:pt x="465734" y="115963"/>
                    </a:lnTo>
                    <a:lnTo>
                      <a:pt x="430199" y="146354"/>
                    </a:lnTo>
                    <a:lnTo>
                      <a:pt x="399796" y="181902"/>
                    </a:lnTo>
                    <a:lnTo>
                      <a:pt x="375691" y="221195"/>
                    </a:lnTo>
                    <a:lnTo>
                      <a:pt x="358127" y="263588"/>
                    </a:lnTo>
                    <a:lnTo>
                      <a:pt x="347395" y="308432"/>
                    </a:lnTo>
                    <a:lnTo>
                      <a:pt x="343763" y="355041"/>
                    </a:lnTo>
                    <a:lnTo>
                      <a:pt x="347395" y="401662"/>
                    </a:lnTo>
                    <a:lnTo>
                      <a:pt x="358127" y="446481"/>
                    </a:lnTo>
                    <a:lnTo>
                      <a:pt x="375691" y="488848"/>
                    </a:lnTo>
                    <a:lnTo>
                      <a:pt x="399796" y="528116"/>
                    </a:lnTo>
                    <a:lnTo>
                      <a:pt x="430199" y="563613"/>
                    </a:lnTo>
                    <a:lnTo>
                      <a:pt x="465734" y="593966"/>
                    </a:lnTo>
                    <a:lnTo>
                      <a:pt x="505028" y="618045"/>
                    </a:lnTo>
                    <a:lnTo>
                      <a:pt x="547420" y="635584"/>
                    </a:lnTo>
                    <a:lnTo>
                      <a:pt x="592264" y="646303"/>
                    </a:lnTo>
                    <a:lnTo>
                      <a:pt x="638898" y="649935"/>
                    </a:lnTo>
                    <a:lnTo>
                      <a:pt x="1819973" y="650163"/>
                    </a:lnTo>
                    <a:lnTo>
                      <a:pt x="1834730" y="644575"/>
                    </a:lnTo>
                    <a:lnTo>
                      <a:pt x="1884565" y="620737"/>
                    </a:lnTo>
                    <a:lnTo>
                      <a:pt x="1918220" y="599770"/>
                    </a:lnTo>
                    <a:lnTo>
                      <a:pt x="1950948" y="574395"/>
                    </a:lnTo>
                    <a:lnTo>
                      <a:pt x="1981111" y="546912"/>
                    </a:lnTo>
                    <a:lnTo>
                      <a:pt x="2013077" y="511848"/>
                    </a:lnTo>
                    <a:lnTo>
                      <a:pt x="2035771" y="479234"/>
                    </a:lnTo>
                    <a:lnTo>
                      <a:pt x="2055876" y="440791"/>
                    </a:lnTo>
                    <a:lnTo>
                      <a:pt x="2073135" y="397078"/>
                    </a:lnTo>
                    <a:lnTo>
                      <a:pt x="2087283" y="348665"/>
                    </a:lnTo>
                    <a:lnTo>
                      <a:pt x="2097049" y="301701"/>
                    </a:lnTo>
                    <a:lnTo>
                      <a:pt x="2103704" y="252679"/>
                    </a:lnTo>
                    <a:lnTo>
                      <a:pt x="2107209" y="202082"/>
                    </a:lnTo>
                    <a:lnTo>
                      <a:pt x="2107527" y="150406"/>
                    </a:lnTo>
                    <a:close/>
                  </a:path>
                </a:pathLst>
              </a:custGeom>
              <a:solidFill>
                <a:srgbClr val="404042"/>
              </a:solidFill>
            </p:spPr>
            <p:txBody>
              <a:bodyPr wrap="square" lIns="0" tIns="0" rIns="0" bIns="0" rtlCol="0"/>
              <a:lstStyle/>
              <a:p>
                <a:endParaRPr dirty="0"/>
              </a:p>
            </p:txBody>
          </p:sp>
          <p:sp>
            <p:nvSpPr>
              <p:cNvPr id="134" name="object 17">
                <a:extLst>
                  <a:ext uri="{FF2B5EF4-FFF2-40B4-BE49-F238E27FC236}">
                    <a16:creationId xmlns:a16="http://schemas.microsoft.com/office/drawing/2014/main" id="{351999DF-F372-424C-AEDD-35A483A67561}"/>
                  </a:ext>
                </a:extLst>
              </p:cNvPr>
              <p:cNvSpPr/>
              <p:nvPr/>
            </p:nvSpPr>
            <p:spPr>
              <a:xfrm>
                <a:off x="6468173" y="903706"/>
                <a:ext cx="161290" cy="651510"/>
              </a:xfrm>
              <a:custGeom>
                <a:avLst/>
                <a:gdLst/>
                <a:ahLst/>
                <a:cxnLst/>
                <a:rect l="l" t="t" r="r" b="b"/>
                <a:pathLst>
                  <a:path w="161290" h="651510">
                    <a:moveTo>
                      <a:pt x="45377" y="11976"/>
                    </a:moveTo>
                    <a:lnTo>
                      <a:pt x="41325" y="11976"/>
                    </a:lnTo>
                    <a:lnTo>
                      <a:pt x="45072" y="12153"/>
                    </a:lnTo>
                    <a:lnTo>
                      <a:pt x="45377" y="12153"/>
                    </a:lnTo>
                    <a:lnTo>
                      <a:pt x="45377" y="11976"/>
                    </a:lnTo>
                    <a:close/>
                  </a:path>
                  <a:path w="161290" h="651510">
                    <a:moveTo>
                      <a:pt x="47548" y="650544"/>
                    </a:moveTo>
                    <a:lnTo>
                      <a:pt x="43180" y="650544"/>
                    </a:lnTo>
                    <a:lnTo>
                      <a:pt x="45377" y="651319"/>
                    </a:lnTo>
                    <a:lnTo>
                      <a:pt x="47548" y="650544"/>
                    </a:lnTo>
                    <a:close/>
                  </a:path>
                  <a:path w="161290" h="651510">
                    <a:moveTo>
                      <a:pt x="106222" y="1358"/>
                    </a:moveTo>
                    <a:lnTo>
                      <a:pt x="98767" y="762"/>
                    </a:lnTo>
                    <a:lnTo>
                      <a:pt x="91262" y="342"/>
                    </a:lnTo>
                    <a:lnTo>
                      <a:pt x="83718" y="76"/>
                    </a:lnTo>
                    <a:lnTo>
                      <a:pt x="79514" y="76"/>
                    </a:lnTo>
                    <a:lnTo>
                      <a:pt x="76161" y="0"/>
                    </a:lnTo>
                    <a:lnTo>
                      <a:pt x="0" y="12"/>
                    </a:lnTo>
                    <a:lnTo>
                      <a:pt x="4749" y="76"/>
                    </a:lnTo>
                    <a:lnTo>
                      <a:pt x="22733" y="304"/>
                    </a:lnTo>
                    <a:lnTo>
                      <a:pt x="106222" y="1371"/>
                    </a:lnTo>
                    <a:lnTo>
                      <a:pt x="105994" y="1358"/>
                    </a:lnTo>
                    <a:lnTo>
                      <a:pt x="106222" y="1358"/>
                    </a:lnTo>
                    <a:close/>
                  </a:path>
                  <a:path w="161290" h="651510">
                    <a:moveTo>
                      <a:pt x="161023" y="11125"/>
                    </a:moveTo>
                    <a:lnTo>
                      <a:pt x="147497" y="7975"/>
                    </a:lnTo>
                    <a:lnTo>
                      <a:pt x="133845" y="5295"/>
                    </a:lnTo>
                    <a:lnTo>
                      <a:pt x="120091" y="3098"/>
                    </a:lnTo>
                    <a:lnTo>
                      <a:pt x="106222" y="1371"/>
                    </a:lnTo>
                    <a:lnTo>
                      <a:pt x="161023" y="11125"/>
                    </a:lnTo>
                    <a:close/>
                  </a:path>
                </a:pathLst>
              </a:custGeom>
              <a:solidFill>
                <a:srgbClr val="A81C19"/>
              </a:solidFill>
            </p:spPr>
            <p:txBody>
              <a:bodyPr wrap="square" lIns="0" tIns="0" rIns="0" bIns="0" rtlCol="0"/>
              <a:lstStyle/>
              <a:p>
                <a:endParaRPr dirty="0"/>
              </a:p>
            </p:txBody>
          </p:sp>
          <p:sp>
            <p:nvSpPr>
              <p:cNvPr id="135" name="object 18">
                <a:extLst>
                  <a:ext uri="{FF2B5EF4-FFF2-40B4-BE49-F238E27FC236}">
                    <a16:creationId xmlns:a16="http://schemas.microsoft.com/office/drawing/2014/main" id="{C8C318AA-E447-4251-9AE8-9FE1B26DB244}"/>
                  </a:ext>
                </a:extLst>
              </p:cNvPr>
              <p:cNvSpPr/>
              <p:nvPr/>
            </p:nvSpPr>
            <p:spPr>
              <a:xfrm>
                <a:off x="4259148" y="915504"/>
                <a:ext cx="2254885" cy="753745"/>
              </a:xfrm>
              <a:custGeom>
                <a:avLst/>
                <a:gdLst/>
                <a:ahLst/>
                <a:cxnLst/>
                <a:rect l="l" t="t" r="r" b="b"/>
                <a:pathLst>
                  <a:path w="2254884" h="753744">
                    <a:moveTo>
                      <a:pt x="447878" y="315925"/>
                    </a:moveTo>
                    <a:lnTo>
                      <a:pt x="447484" y="312610"/>
                    </a:lnTo>
                    <a:lnTo>
                      <a:pt x="442899" y="308025"/>
                    </a:lnTo>
                    <a:lnTo>
                      <a:pt x="439585" y="307632"/>
                    </a:lnTo>
                    <a:lnTo>
                      <a:pt x="23596" y="723620"/>
                    </a:lnTo>
                    <a:lnTo>
                      <a:pt x="23406" y="723417"/>
                    </a:lnTo>
                    <a:lnTo>
                      <a:pt x="6756" y="723417"/>
                    </a:lnTo>
                    <a:lnTo>
                      <a:pt x="0" y="730173"/>
                    </a:lnTo>
                    <a:lnTo>
                      <a:pt x="0" y="746810"/>
                    </a:lnTo>
                    <a:lnTo>
                      <a:pt x="6756" y="753567"/>
                    </a:lnTo>
                    <a:lnTo>
                      <a:pt x="23406" y="753567"/>
                    </a:lnTo>
                    <a:lnTo>
                      <a:pt x="30149" y="746810"/>
                    </a:lnTo>
                    <a:lnTo>
                      <a:pt x="30149" y="738492"/>
                    </a:lnTo>
                    <a:lnTo>
                      <a:pt x="30149" y="733653"/>
                    </a:lnTo>
                    <a:lnTo>
                      <a:pt x="447878" y="315925"/>
                    </a:lnTo>
                    <a:close/>
                  </a:path>
                  <a:path w="2254884" h="753744">
                    <a:moveTo>
                      <a:pt x="2254402" y="0"/>
                    </a:moveTo>
                    <a:lnTo>
                      <a:pt x="2242921" y="0"/>
                    </a:lnTo>
                    <a:lnTo>
                      <a:pt x="2246642" y="63"/>
                    </a:lnTo>
                    <a:lnTo>
                      <a:pt x="2250351" y="177"/>
                    </a:lnTo>
                    <a:lnTo>
                      <a:pt x="2254097" y="355"/>
                    </a:lnTo>
                    <a:lnTo>
                      <a:pt x="2254402" y="355"/>
                    </a:lnTo>
                    <a:lnTo>
                      <a:pt x="2254402" y="0"/>
                    </a:lnTo>
                    <a:close/>
                  </a:path>
                </a:pathLst>
              </a:custGeom>
              <a:solidFill>
                <a:srgbClr val="404042"/>
              </a:solidFill>
            </p:spPr>
            <p:txBody>
              <a:bodyPr wrap="square" lIns="0" tIns="0" rIns="0" bIns="0" rtlCol="0"/>
              <a:lstStyle/>
              <a:p>
                <a:endParaRPr dirty="0"/>
              </a:p>
            </p:txBody>
          </p:sp>
        </p:grpSp>
      </p:grpSp>
      <p:grpSp>
        <p:nvGrpSpPr>
          <p:cNvPr id="140" name="object 11">
            <a:extLst>
              <a:ext uri="{FF2B5EF4-FFF2-40B4-BE49-F238E27FC236}">
                <a16:creationId xmlns:a16="http://schemas.microsoft.com/office/drawing/2014/main" id="{33EC5FC7-16C7-4F8B-B858-ED1E2CFEB1F3}"/>
              </a:ext>
            </a:extLst>
          </p:cNvPr>
          <p:cNvGrpSpPr/>
          <p:nvPr/>
        </p:nvGrpSpPr>
        <p:grpSpPr>
          <a:xfrm>
            <a:off x="1543251" y="3130906"/>
            <a:ext cx="2787256" cy="895750"/>
            <a:chOff x="1037694" y="903706"/>
            <a:chExt cx="2543810" cy="765810"/>
          </a:xfrm>
        </p:grpSpPr>
        <p:sp>
          <p:nvSpPr>
            <p:cNvPr id="141" name="object 12">
              <a:extLst>
                <a:ext uri="{FF2B5EF4-FFF2-40B4-BE49-F238E27FC236}">
                  <a16:creationId xmlns:a16="http://schemas.microsoft.com/office/drawing/2014/main" id="{F50DBEBF-F922-4CA0-AE2A-0034BFD0A1A7}"/>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42" name="object 13">
              <a:extLst>
                <a:ext uri="{FF2B5EF4-FFF2-40B4-BE49-F238E27FC236}">
                  <a16:creationId xmlns:a16="http://schemas.microsoft.com/office/drawing/2014/main" id="{BB6B52D9-6C5B-4C04-BB9A-F5F5D3011451}"/>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43" name="object 14">
              <a:extLst>
                <a:ext uri="{FF2B5EF4-FFF2-40B4-BE49-F238E27FC236}">
                  <a16:creationId xmlns:a16="http://schemas.microsoft.com/office/drawing/2014/main" id="{74F12E75-6FFB-400E-AA06-76123B94C543}"/>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grpSp>
        <p:nvGrpSpPr>
          <p:cNvPr id="144" name="object 11">
            <a:extLst>
              <a:ext uri="{FF2B5EF4-FFF2-40B4-BE49-F238E27FC236}">
                <a16:creationId xmlns:a16="http://schemas.microsoft.com/office/drawing/2014/main" id="{4D4F1874-0F91-47DF-A46E-9F5054105FF4}"/>
              </a:ext>
            </a:extLst>
          </p:cNvPr>
          <p:cNvGrpSpPr/>
          <p:nvPr/>
        </p:nvGrpSpPr>
        <p:grpSpPr>
          <a:xfrm>
            <a:off x="1351370" y="4135315"/>
            <a:ext cx="2914877" cy="805633"/>
            <a:chOff x="1037694" y="903706"/>
            <a:chExt cx="2543810" cy="765810"/>
          </a:xfrm>
        </p:grpSpPr>
        <p:sp>
          <p:nvSpPr>
            <p:cNvPr id="145" name="object 12">
              <a:extLst>
                <a:ext uri="{FF2B5EF4-FFF2-40B4-BE49-F238E27FC236}">
                  <a16:creationId xmlns:a16="http://schemas.microsoft.com/office/drawing/2014/main" id="{03EA79AC-360C-4B11-8D2C-497442A46B4E}"/>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46" name="object 13">
              <a:extLst>
                <a:ext uri="{FF2B5EF4-FFF2-40B4-BE49-F238E27FC236}">
                  <a16:creationId xmlns:a16="http://schemas.microsoft.com/office/drawing/2014/main" id="{2EE426C2-9A97-465E-B6E3-CFBFF90B4DC3}"/>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47" name="object 14">
              <a:extLst>
                <a:ext uri="{FF2B5EF4-FFF2-40B4-BE49-F238E27FC236}">
                  <a16:creationId xmlns:a16="http://schemas.microsoft.com/office/drawing/2014/main" id="{0577B8E1-57A6-4A73-AD02-BEFA5174EF9B}"/>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grpSp>
        <p:nvGrpSpPr>
          <p:cNvPr id="148" name="object 11">
            <a:extLst>
              <a:ext uri="{FF2B5EF4-FFF2-40B4-BE49-F238E27FC236}">
                <a16:creationId xmlns:a16="http://schemas.microsoft.com/office/drawing/2014/main" id="{D86F4757-3ABE-4D46-BDD3-DA9991E72E5C}"/>
              </a:ext>
            </a:extLst>
          </p:cNvPr>
          <p:cNvGrpSpPr/>
          <p:nvPr/>
        </p:nvGrpSpPr>
        <p:grpSpPr>
          <a:xfrm>
            <a:off x="1889649" y="5056238"/>
            <a:ext cx="2791068" cy="845771"/>
            <a:chOff x="1037694" y="903706"/>
            <a:chExt cx="2543810" cy="765810"/>
          </a:xfrm>
        </p:grpSpPr>
        <p:sp>
          <p:nvSpPr>
            <p:cNvPr id="149" name="object 12">
              <a:extLst>
                <a:ext uri="{FF2B5EF4-FFF2-40B4-BE49-F238E27FC236}">
                  <a16:creationId xmlns:a16="http://schemas.microsoft.com/office/drawing/2014/main" id="{5CD75823-E4DA-4BFA-BD85-31DCDA7D015B}"/>
                </a:ext>
              </a:extLst>
            </p:cNvPr>
            <p:cNvSpPr/>
            <p:nvPr/>
          </p:nvSpPr>
          <p:spPr>
            <a:xfrm>
              <a:off x="1037691" y="903719"/>
              <a:ext cx="2098675" cy="650240"/>
            </a:xfrm>
            <a:custGeom>
              <a:avLst/>
              <a:gdLst/>
              <a:ahLst/>
              <a:cxnLst/>
              <a:rect l="l" t="t" r="r" b="b"/>
              <a:pathLst>
                <a:path w="2098675" h="650240">
                  <a:moveTo>
                    <a:pt x="2098167" y="316534"/>
                  </a:moveTo>
                  <a:lnTo>
                    <a:pt x="2096681" y="313905"/>
                  </a:lnTo>
                  <a:lnTo>
                    <a:pt x="1834273" y="313905"/>
                  </a:lnTo>
                  <a:lnTo>
                    <a:pt x="1828342" y="273862"/>
                  </a:lnTo>
                  <a:lnTo>
                    <a:pt x="1813128" y="223901"/>
                  </a:lnTo>
                  <a:lnTo>
                    <a:pt x="1790763" y="176936"/>
                  </a:lnTo>
                  <a:lnTo>
                    <a:pt x="1761617" y="133680"/>
                  </a:lnTo>
                  <a:lnTo>
                    <a:pt x="1726031" y="94869"/>
                  </a:lnTo>
                  <a:lnTo>
                    <a:pt x="1684782" y="61607"/>
                  </a:lnTo>
                  <a:lnTo>
                    <a:pt x="1639468" y="35217"/>
                  </a:lnTo>
                  <a:lnTo>
                    <a:pt x="1590840" y="15976"/>
                  </a:lnTo>
                  <a:lnTo>
                    <a:pt x="1539646" y="4216"/>
                  </a:lnTo>
                  <a:lnTo>
                    <a:pt x="1486636" y="203"/>
                  </a:lnTo>
                  <a:lnTo>
                    <a:pt x="336169" y="0"/>
                  </a:lnTo>
                  <a:lnTo>
                    <a:pt x="229933" y="1358"/>
                  </a:lnTo>
                  <a:lnTo>
                    <a:pt x="175158" y="11112"/>
                  </a:lnTo>
                  <a:lnTo>
                    <a:pt x="135318" y="24663"/>
                  </a:lnTo>
                  <a:lnTo>
                    <a:pt x="97586" y="43307"/>
                  </a:lnTo>
                  <a:lnTo>
                    <a:pt x="62395" y="66878"/>
                  </a:lnTo>
                  <a:lnTo>
                    <a:pt x="30149" y="95199"/>
                  </a:lnTo>
                  <a:lnTo>
                    <a:pt x="800" y="128790"/>
                  </a:lnTo>
                  <a:lnTo>
                    <a:pt x="0" y="150406"/>
                  </a:lnTo>
                  <a:lnTo>
                    <a:pt x="304" y="202082"/>
                  </a:lnTo>
                  <a:lnTo>
                    <a:pt x="3797" y="252679"/>
                  </a:lnTo>
                  <a:lnTo>
                    <a:pt x="10452" y="301701"/>
                  </a:lnTo>
                  <a:lnTo>
                    <a:pt x="20231" y="348665"/>
                  </a:lnTo>
                  <a:lnTo>
                    <a:pt x="34378" y="397078"/>
                  </a:lnTo>
                  <a:lnTo>
                    <a:pt x="51638" y="440791"/>
                  </a:lnTo>
                  <a:lnTo>
                    <a:pt x="71742" y="479234"/>
                  </a:lnTo>
                  <a:lnTo>
                    <a:pt x="94437" y="511848"/>
                  </a:lnTo>
                  <a:lnTo>
                    <a:pt x="126390" y="546912"/>
                  </a:lnTo>
                  <a:lnTo>
                    <a:pt x="156565" y="574395"/>
                  </a:lnTo>
                  <a:lnTo>
                    <a:pt x="189306" y="599770"/>
                  </a:lnTo>
                  <a:lnTo>
                    <a:pt x="222948" y="620737"/>
                  </a:lnTo>
                  <a:lnTo>
                    <a:pt x="258229" y="638416"/>
                  </a:lnTo>
                  <a:lnTo>
                    <a:pt x="287540" y="650163"/>
                  </a:lnTo>
                  <a:lnTo>
                    <a:pt x="1468628" y="649935"/>
                  </a:lnTo>
                  <a:lnTo>
                    <a:pt x="1515249" y="646303"/>
                  </a:lnTo>
                  <a:lnTo>
                    <a:pt x="1560080" y="635584"/>
                  </a:lnTo>
                  <a:lnTo>
                    <a:pt x="1602473" y="618045"/>
                  </a:lnTo>
                  <a:lnTo>
                    <a:pt x="1641767" y="593966"/>
                  </a:lnTo>
                  <a:lnTo>
                    <a:pt x="1677314" y="563613"/>
                  </a:lnTo>
                  <a:lnTo>
                    <a:pt x="1707705" y="528116"/>
                  </a:lnTo>
                  <a:lnTo>
                    <a:pt x="1731810" y="488848"/>
                  </a:lnTo>
                  <a:lnTo>
                    <a:pt x="1749374" y="446481"/>
                  </a:lnTo>
                  <a:lnTo>
                    <a:pt x="1760105" y="401662"/>
                  </a:lnTo>
                  <a:lnTo>
                    <a:pt x="1763750" y="355041"/>
                  </a:lnTo>
                  <a:lnTo>
                    <a:pt x="1760105" y="308432"/>
                  </a:lnTo>
                  <a:lnTo>
                    <a:pt x="1749374" y="263588"/>
                  </a:lnTo>
                  <a:lnTo>
                    <a:pt x="1731810" y="221195"/>
                  </a:lnTo>
                  <a:lnTo>
                    <a:pt x="1707705" y="181902"/>
                  </a:lnTo>
                  <a:lnTo>
                    <a:pt x="1677314" y="146354"/>
                  </a:lnTo>
                  <a:lnTo>
                    <a:pt x="1641767" y="115963"/>
                  </a:lnTo>
                  <a:lnTo>
                    <a:pt x="1602473" y="91859"/>
                  </a:lnTo>
                  <a:lnTo>
                    <a:pt x="1560080" y="74295"/>
                  </a:lnTo>
                  <a:lnTo>
                    <a:pt x="1515249" y="63563"/>
                  </a:lnTo>
                  <a:lnTo>
                    <a:pt x="1468628" y="59918"/>
                  </a:lnTo>
                  <a:lnTo>
                    <a:pt x="1397228" y="68668"/>
                  </a:lnTo>
                  <a:lnTo>
                    <a:pt x="1330274" y="94284"/>
                  </a:lnTo>
                  <a:lnTo>
                    <a:pt x="1314488" y="70040"/>
                  </a:lnTo>
                  <a:lnTo>
                    <a:pt x="1287183" y="131229"/>
                  </a:lnTo>
                  <a:lnTo>
                    <a:pt x="1354188" y="130987"/>
                  </a:lnTo>
                  <a:lnTo>
                    <a:pt x="1336713" y="104178"/>
                  </a:lnTo>
                  <a:lnTo>
                    <a:pt x="1367904" y="90106"/>
                  </a:lnTo>
                  <a:lnTo>
                    <a:pt x="1434287" y="73748"/>
                  </a:lnTo>
                  <a:lnTo>
                    <a:pt x="1514525" y="75374"/>
                  </a:lnTo>
                  <a:lnTo>
                    <a:pt x="1558099" y="86131"/>
                  </a:lnTo>
                  <a:lnTo>
                    <a:pt x="1598752" y="103339"/>
                  </a:lnTo>
                  <a:lnTo>
                    <a:pt x="1635887" y="126403"/>
                  </a:lnTo>
                  <a:lnTo>
                    <a:pt x="1668919" y="154762"/>
                  </a:lnTo>
                  <a:lnTo>
                    <a:pt x="1697266" y="187794"/>
                  </a:lnTo>
                  <a:lnTo>
                    <a:pt x="1720329" y="224929"/>
                  </a:lnTo>
                  <a:lnTo>
                    <a:pt x="1737537" y="265569"/>
                  </a:lnTo>
                  <a:lnTo>
                    <a:pt x="1748294" y="309143"/>
                  </a:lnTo>
                  <a:lnTo>
                    <a:pt x="1752015" y="355041"/>
                  </a:lnTo>
                  <a:lnTo>
                    <a:pt x="1748294" y="400913"/>
                  </a:lnTo>
                  <a:lnTo>
                    <a:pt x="1737537" y="444461"/>
                  </a:lnTo>
                  <a:lnTo>
                    <a:pt x="1720329" y="485076"/>
                  </a:lnTo>
                  <a:lnTo>
                    <a:pt x="1697266" y="522173"/>
                  </a:lnTo>
                  <a:lnTo>
                    <a:pt x="1668919" y="555180"/>
                  </a:lnTo>
                  <a:lnTo>
                    <a:pt x="1635887" y="583501"/>
                  </a:lnTo>
                  <a:lnTo>
                    <a:pt x="1598752" y="606552"/>
                  </a:lnTo>
                  <a:lnTo>
                    <a:pt x="1558099" y="623747"/>
                  </a:lnTo>
                  <a:lnTo>
                    <a:pt x="1514525" y="634492"/>
                  </a:lnTo>
                  <a:lnTo>
                    <a:pt x="1468628" y="638200"/>
                  </a:lnTo>
                  <a:lnTo>
                    <a:pt x="290791" y="638416"/>
                  </a:lnTo>
                  <a:lnTo>
                    <a:pt x="266230" y="628497"/>
                  </a:lnTo>
                  <a:lnTo>
                    <a:pt x="219113" y="603567"/>
                  </a:lnTo>
                  <a:lnTo>
                    <a:pt x="165481" y="564743"/>
                  </a:lnTo>
                  <a:lnTo>
                    <a:pt x="135813" y="537794"/>
                  </a:lnTo>
                  <a:lnTo>
                    <a:pt x="104584" y="503618"/>
                  </a:lnTo>
                  <a:lnTo>
                    <a:pt x="82296" y="471462"/>
                  </a:lnTo>
                  <a:lnTo>
                    <a:pt x="62814" y="433768"/>
                  </a:lnTo>
                  <a:lnTo>
                    <a:pt x="46291" y="391274"/>
                  </a:lnTo>
                  <a:lnTo>
                    <a:pt x="32893" y="344678"/>
                  </a:lnTo>
                  <a:lnTo>
                    <a:pt x="22771" y="294690"/>
                  </a:lnTo>
                  <a:lnTo>
                    <a:pt x="16103" y="242036"/>
                  </a:lnTo>
                  <a:lnTo>
                    <a:pt x="13055" y="187401"/>
                  </a:lnTo>
                  <a:lnTo>
                    <a:pt x="13766" y="131521"/>
                  </a:lnTo>
                  <a:lnTo>
                    <a:pt x="40386" y="101790"/>
                  </a:lnTo>
                  <a:lnTo>
                    <a:pt x="70548" y="75653"/>
                  </a:lnTo>
                  <a:lnTo>
                    <a:pt x="103873" y="53479"/>
                  </a:lnTo>
                  <a:lnTo>
                    <a:pt x="140017" y="35623"/>
                  </a:lnTo>
                  <a:lnTo>
                    <a:pt x="176415" y="24206"/>
                  </a:lnTo>
                  <a:lnTo>
                    <a:pt x="213753" y="16421"/>
                  </a:lnTo>
                  <a:lnTo>
                    <a:pt x="251891" y="12357"/>
                  </a:lnTo>
                  <a:lnTo>
                    <a:pt x="290791" y="12141"/>
                  </a:lnTo>
                  <a:lnTo>
                    <a:pt x="290791" y="11785"/>
                  </a:lnTo>
                  <a:lnTo>
                    <a:pt x="1486623" y="11938"/>
                  </a:lnTo>
                  <a:lnTo>
                    <a:pt x="1533969" y="15316"/>
                  </a:lnTo>
                  <a:lnTo>
                    <a:pt x="1579448" y="25095"/>
                  </a:lnTo>
                  <a:lnTo>
                    <a:pt x="1622564" y="40830"/>
                  </a:lnTo>
                  <a:lnTo>
                    <a:pt x="1662823" y="62064"/>
                  </a:lnTo>
                  <a:lnTo>
                    <a:pt x="1699768" y="88353"/>
                  </a:lnTo>
                  <a:lnTo>
                    <a:pt x="1732889" y="119240"/>
                  </a:lnTo>
                  <a:lnTo>
                    <a:pt x="1761718" y="154292"/>
                  </a:lnTo>
                  <a:lnTo>
                    <a:pt x="1785772" y="193027"/>
                  </a:lnTo>
                  <a:lnTo>
                    <a:pt x="1804555" y="235013"/>
                  </a:lnTo>
                  <a:lnTo>
                    <a:pt x="1817585" y="279806"/>
                  </a:lnTo>
                  <a:lnTo>
                    <a:pt x="1824393" y="326923"/>
                  </a:lnTo>
                  <a:lnTo>
                    <a:pt x="1824621" y="330161"/>
                  </a:lnTo>
                  <a:lnTo>
                    <a:pt x="1827428" y="332600"/>
                  </a:lnTo>
                  <a:lnTo>
                    <a:pt x="1833905" y="332105"/>
                  </a:lnTo>
                  <a:lnTo>
                    <a:pt x="1836331" y="329298"/>
                  </a:lnTo>
                  <a:lnTo>
                    <a:pt x="1836089" y="326072"/>
                  </a:lnTo>
                  <a:lnTo>
                    <a:pt x="1836013" y="325640"/>
                  </a:lnTo>
                  <a:lnTo>
                    <a:pt x="2094839" y="325640"/>
                  </a:lnTo>
                  <a:lnTo>
                    <a:pt x="2096681" y="325640"/>
                  </a:lnTo>
                  <a:lnTo>
                    <a:pt x="2098167" y="323011"/>
                  </a:lnTo>
                  <a:lnTo>
                    <a:pt x="2098167" y="316534"/>
                  </a:lnTo>
                  <a:close/>
                </a:path>
              </a:pathLst>
            </a:custGeom>
            <a:solidFill>
              <a:srgbClr val="404042"/>
            </a:solidFill>
          </p:spPr>
          <p:txBody>
            <a:bodyPr wrap="square" lIns="0" tIns="0" rIns="0" bIns="0" rtlCol="0"/>
            <a:lstStyle/>
            <a:p>
              <a:endParaRPr dirty="0"/>
            </a:p>
          </p:txBody>
        </p:sp>
        <p:sp>
          <p:nvSpPr>
            <p:cNvPr id="150" name="object 13">
              <a:extLst>
                <a:ext uri="{FF2B5EF4-FFF2-40B4-BE49-F238E27FC236}">
                  <a16:creationId xmlns:a16="http://schemas.microsoft.com/office/drawing/2014/main" id="{91E40535-2141-4CD0-A650-FE157926DE4D}"/>
                </a:ext>
              </a:extLst>
            </p:cNvPr>
            <p:cNvSpPr/>
            <p:nvPr/>
          </p:nvSpPr>
          <p:spPr>
            <a:xfrm>
              <a:off x="1212850" y="903706"/>
              <a:ext cx="161290" cy="651510"/>
            </a:xfrm>
            <a:custGeom>
              <a:avLst/>
              <a:gdLst/>
              <a:ahLst/>
              <a:cxnLst/>
              <a:rect l="l" t="t" r="r" b="b"/>
              <a:pathLst>
                <a:path w="161290" h="651510">
                  <a:moveTo>
                    <a:pt x="54775" y="1371"/>
                  </a:moveTo>
                  <a:lnTo>
                    <a:pt x="40919" y="3098"/>
                  </a:lnTo>
                  <a:lnTo>
                    <a:pt x="27165" y="5295"/>
                  </a:lnTo>
                  <a:lnTo>
                    <a:pt x="13512" y="7975"/>
                  </a:lnTo>
                  <a:lnTo>
                    <a:pt x="0" y="11125"/>
                  </a:lnTo>
                  <a:lnTo>
                    <a:pt x="54775" y="1371"/>
                  </a:lnTo>
                  <a:close/>
                </a:path>
                <a:path w="161290" h="651510">
                  <a:moveTo>
                    <a:pt x="118910" y="650163"/>
                  </a:moveTo>
                  <a:lnTo>
                    <a:pt x="112395" y="650163"/>
                  </a:lnTo>
                  <a:lnTo>
                    <a:pt x="115646" y="651319"/>
                  </a:lnTo>
                  <a:lnTo>
                    <a:pt x="118910" y="650163"/>
                  </a:lnTo>
                  <a:close/>
                </a:path>
                <a:path w="161290" h="651510">
                  <a:moveTo>
                    <a:pt x="119684" y="11976"/>
                  </a:moveTo>
                  <a:lnTo>
                    <a:pt x="115633" y="11976"/>
                  </a:lnTo>
                  <a:lnTo>
                    <a:pt x="115633" y="12153"/>
                  </a:lnTo>
                  <a:lnTo>
                    <a:pt x="115951" y="12153"/>
                  </a:lnTo>
                  <a:lnTo>
                    <a:pt x="119684" y="11976"/>
                  </a:lnTo>
                  <a:close/>
                </a:path>
                <a:path w="161290" h="651510">
                  <a:moveTo>
                    <a:pt x="161023" y="12"/>
                  </a:moveTo>
                  <a:lnTo>
                    <a:pt x="84861" y="0"/>
                  </a:lnTo>
                  <a:lnTo>
                    <a:pt x="81495" y="76"/>
                  </a:lnTo>
                  <a:lnTo>
                    <a:pt x="77304" y="76"/>
                  </a:lnTo>
                  <a:lnTo>
                    <a:pt x="69761" y="330"/>
                  </a:lnTo>
                  <a:lnTo>
                    <a:pt x="62255" y="762"/>
                  </a:lnTo>
                  <a:lnTo>
                    <a:pt x="54775" y="1358"/>
                  </a:lnTo>
                  <a:lnTo>
                    <a:pt x="54991" y="1358"/>
                  </a:lnTo>
                  <a:lnTo>
                    <a:pt x="54775" y="1371"/>
                  </a:lnTo>
                  <a:lnTo>
                    <a:pt x="139077" y="304"/>
                  </a:lnTo>
                  <a:lnTo>
                    <a:pt x="156260" y="76"/>
                  </a:lnTo>
                  <a:lnTo>
                    <a:pt x="161023" y="12"/>
                  </a:lnTo>
                  <a:close/>
                </a:path>
              </a:pathLst>
            </a:custGeom>
            <a:solidFill>
              <a:srgbClr val="A81C19"/>
            </a:solidFill>
          </p:spPr>
          <p:txBody>
            <a:bodyPr wrap="square" lIns="0" tIns="0" rIns="0" bIns="0" rtlCol="0"/>
            <a:lstStyle/>
            <a:p>
              <a:endParaRPr dirty="0"/>
            </a:p>
          </p:txBody>
        </p:sp>
        <p:sp>
          <p:nvSpPr>
            <p:cNvPr id="151" name="object 14">
              <a:extLst>
                <a:ext uri="{FF2B5EF4-FFF2-40B4-BE49-F238E27FC236}">
                  <a16:creationId xmlns:a16="http://schemas.microsoft.com/office/drawing/2014/main" id="{2417FDE2-0CE3-4EE6-9081-6281B63610C4}"/>
                </a:ext>
              </a:extLst>
            </p:cNvPr>
            <p:cNvSpPr/>
            <p:nvPr/>
          </p:nvSpPr>
          <p:spPr>
            <a:xfrm>
              <a:off x="1328496" y="915504"/>
              <a:ext cx="2252980" cy="753745"/>
            </a:xfrm>
            <a:custGeom>
              <a:avLst/>
              <a:gdLst/>
              <a:ahLst/>
              <a:cxnLst/>
              <a:rect l="l" t="t" r="r" b="b"/>
              <a:pathLst>
                <a:path w="2252979" h="753744">
                  <a:moveTo>
                    <a:pt x="11480" y="0"/>
                  </a:moveTo>
                  <a:lnTo>
                    <a:pt x="0" y="0"/>
                  </a:lnTo>
                  <a:lnTo>
                    <a:pt x="0" y="355"/>
                  </a:lnTo>
                  <a:lnTo>
                    <a:pt x="304" y="355"/>
                  </a:lnTo>
                  <a:lnTo>
                    <a:pt x="4038" y="177"/>
                  </a:lnTo>
                  <a:lnTo>
                    <a:pt x="7759" y="63"/>
                  </a:lnTo>
                  <a:lnTo>
                    <a:pt x="11480" y="0"/>
                  </a:lnTo>
                  <a:close/>
                </a:path>
                <a:path w="2252979" h="753744">
                  <a:moveTo>
                    <a:pt x="2252446" y="730173"/>
                  </a:moveTo>
                  <a:lnTo>
                    <a:pt x="2245703" y="723417"/>
                  </a:lnTo>
                  <a:lnTo>
                    <a:pt x="2230602" y="723417"/>
                  </a:lnTo>
                  <a:lnTo>
                    <a:pt x="1809102" y="301917"/>
                  </a:lnTo>
                  <a:lnTo>
                    <a:pt x="1805762" y="302298"/>
                  </a:lnTo>
                  <a:lnTo>
                    <a:pt x="1801177" y="306870"/>
                  </a:lnTo>
                  <a:lnTo>
                    <a:pt x="1800809" y="310210"/>
                  </a:lnTo>
                  <a:lnTo>
                    <a:pt x="2222296" y="731697"/>
                  </a:lnTo>
                  <a:lnTo>
                    <a:pt x="2222296" y="746810"/>
                  </a:lnTo>
                  <a:lnTo>
                    <a:pt x="2229053" y="753567"/>
                  </a:lnTo>
                  <a:lnTo>
                    <a:pt x="2245703" y="753567"/>
                  </a:lnTo>
                  <a:lnTo>
                    <a:pt x="2252446" y="746810"/>
                  </a:lnTo>
                  <a:lnTo>
                    <a:pt x="2252446" y="738492"/>
                  </a:lnTo>
                  <a:lnTo>
                    <a:pt x="2252446" y="730173"/>
                  </a:lnTo>
                  <a:close/>
                </a:path>
              </a:pathLst>
            </a:custGeom>
            <a:solidFill>
              <a:srgbClr val="404042"/>
            </a:solidFill>
          </p:spPr>
          <p:txBody>
            <a:bodyPr wrap="square" lIns="0" tIns="0" rIns="0" bIns="0" rtlCol="0"/>
            <a:lstStyle/>
            <a:p>
              <a:endParaRPr dirty="0"/>
            </a:p>
          </p:txBody>
        </p:sp>
      </p:grpSp>
    </p:spTree>
    <p:extLst>
      <p:ext uri="{BB962C8B-B14F-4D97-AF65-F5344CB8AC3E}">
        <p14:creationId xmlns:p14="http://schemas.microsoft.com/office/powerpoint/2010/main" val="396160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48CCB58-58DA-5CD9-FC07-7ADA9F7D8C73}"/>
            </a:ext>
          </a:extLst>
        </p:cNvPr>
        <p:cNvGrpSpPr/>
        <p:nvPr/>
      </p:nvGrpSpPr>
      <p:grpSpPr>
        <a:xfrm>
          <a:off x="0" y="0"/>
          <a:ext cx="0" cy="0"/>
          <a:chOff x="0" y="0"/>
          <a:chExt cx="0" cy="0"/>
        </a:xfrm>
      </p:grpSpPr>
      <p:pic>
        <p:nvPicPr>
          <p:cNvPr id="12" name="Picture 3">
            <a:extLst>
              <a:ext uri="{FF2B5EF4-FFF2-40B4-BE49-F238E27FC236}">
                <a16:creationId xmlns:a16="http://schemas.microsoft.com/office/drawing/2014/main" id="{8489EE1A-45FF-14C4-A966-9435DEEFFAC5}"/>
              </a:ext>
            </a:extLst>
          </p:cNvPr>
          <p:cNvPicPr>
            <a:picLocks noChangeAspect="1"/>
          </p:cNvPicPr>
          <p:nvPr/>
        </p:nvPicPr>
        <p:blipFill>
          <a:blip r:embed="rId2">
            <a:duotone>
              <a:prstClr val="black"/>
              <a:schemeClr val="accent1">
                <a:tint val="45000"/>
                <a:satMod val="400000"/>
              </a:schemeClr>
            </a:duotone>
            <a:alphaModFix amt="39000"/>
          </a:blip>
          <a:srcRect l="66470"/>
          <a:stretch/>
        </p:blipFill>
        <p:spPr>
          <a:xfrm rot="10800000">
            <a:off x="10451804" y="720726"/>
            <a:ext cx="1730671" cy="5400676"/>
          </a:xfrm>
          <a:prstGeom prst="rect">
            <a:avLst/>
          </a:prstGeom>
        </p:spPr>
      </p:pic>
      <p:sp>
        <p:nvSpPr>
          <p:cNvPr id="122" name="Google Shape;214;p7">
            <a:extLst>
              <a:ext uri="{FF2B5EF4-FFF2-40B4-BE49-F238E27FC236}">
                <a16:creationId xmlns:a16="http://schemas.microsoft.com/office/drawing/2014/main" id="{FB27802A-A862-B173-E267-893479DDBC37}"/>
              </a:ext>
            </a:extLst>
          </p:cNvPr>
          <p:cNvSpPr txBox="1"/>
          <p:nvPr/>
        </p:nvSpPr>
        <p:spPr>
          <a:xfrm>
            <a:off x="2252000" y="1008438"/>
            <a:ext cx="702289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FFFF"/>
                </a:solidFill>
                <a:latin typeface="Inter"/>
                <a:ea typeface="Inter"/>
                <a:cs typeface="Inter"/>
                <a:sym typeface="Inter"/>
              </a:rPr>
              <a:t>Cybersecurity – Managed SOC</a:t>
            </a:r>
            <a:endParaRPr sz="2800" b="1" dirty="0">
              <a:solidFill>
                <a:schemeClr val="dk1"/>
              </a:solidFill>
              <a:latin typeface="Inter"/>
              <a:ea typeface="Inter"/>
              <a:cs typeface="Inter"/>
              <a:sym typeface="Inter"/>
            </a:endParaRPr>
          </a:p>
        </p:txBody>
      </p:sp>
      <p:sp>
        <p:nvSpPr>
          <p:cNvPr id="123" name="Google Shape;215;p7">
            <a:extLst>
              <a:ext uri="{FF2B5EF4-FFF2-40B4-BE49-F238E27FC236}">
                <a16:creationId xmlns:a16="http://schemas.microsoft.com/office/drawing/2014/main" id="{B88CF3E9-1D24-7A87-54C1-5ACB2489B44F}"/>
              </a:ext>
            </a:extLst>
          </p:cNvPr>
          <p:cNvSpPr txBox="1"/>
          <p:nvPr/>
        </p:nvSpPr>
        <p:spPr>
          <a:xfrm>
            <a:off x="2251999" y="1526511"/>
            <a:ext cx="7022899" cy="246221"/>
          </a:xfrm>
          <a:prstGeom prst="rect">
            <a:avLst/>
          </a:prstGeom>
          <a:noFill/>
          <a:ln>
            <a:noFill/>
          </a:ln>
        </p:spPr>
        <p:txBody>
          <a:bodyPr spcFirstLastPara="1" wrap="square" lIns="91425" tIns="45700" rIns="91425" bIns="45700" anchor="t" anchorCtr="0">
            <a:spAutoFit/>
          </a:bodyPr>
          <a:lstStyle/>
          <a:p>
            <a:pPr algn="ctr"/>
            <a:r>
              <a:rPr lang="en-US" sz="1000" b="1" dirty="0">
                <a:solidFill>
                  <a:schemeClr val="bg1"/>
                </a:solidFill>
              </a:rPr>
              <a:t>Govern. Defend. Comply. Your Security, Fully Managed.</a:t>
            </a:r>
            <a:endParaRPr lang="en-US" sz="1000" dirty="0">
              <a:solidFill>
                <a:schemeClr val="bg1"/>
              </a:solidFill>
            </a:endParaRPr>
          </a:p>
        </p:txBody>
      </p:sp>
      <p:sp>
        <p:nvSpPr>
          <p:cNvPr id="4" name="Google Shape;221;p8">
            <a:extLst>
              <a:ext uri="{FF2B5EF4-FFF2-40B4-BE49-F238E27FC236}">
                <a16:creationId xmlns:a16="http://schemas.microsoft.com/office/drawing/2014/main" id="{E6305D1A-0421-4292-5999-ADCA9B3D7425}"/>
              </a:ext>
            </a:extLst>
          </p:cNvPr>
          <p:cNvSpPr/>
          <p:nvPr/>
        </p:nvSpPr>
        <p:spPr>
          <a:xfrm>
            <a:off x="307294" y="2232689"/>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6" name="Google Shape;223;p8">
            <a:extLst>
              <a:ext uri="{FF2B5EF4-FFF2-40B4-BE49-F238E27FC236}">
                <a16:creationId xmlns:a16="http://schemas.microsoft.com/office/drawing/2014/main" id="{E88125CB-5D3A-9992-0034-9B8CB4F57538}"/>
              </a:ext>
            </a:extLst>
          </p:cNvPr>
          <p:cNvSpPr txBox="1"/>
          <p:nvPr/>
        </p:nvSpPr>
        <p:spPr>
          <a:xfrm>
            <a:off x="493000" y="3663247"/>
            <a:ext cx="1365116" cy="768139"/>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We leverage advanced tools and threat intelligence to detect malicious activity early, respond quickly, and minimize business impact—ensuring continuous protection across your digital environment.</a:t>
            </a:r>
          </a:p>
        </p:txBody>
      </p:sp>
      <p:sp>
        <p:nvSpPr>
          <p:cNvPr id="7" name="Google Shape;224;p8">
            <a:extLst>
              <a:ext uri="{FF2B5EF4-FFF2-40B4-BE49-F238E27FC236}">
                <a16:creationId xmlns:a16="http://schemas.microsoft.com/office/drawing/2014/main" id="{2FF8BEB4-06F1-256C-CBBA-7597595556AC}"/>
              </a:ext>
            </a:extLst>
          </p:cNvPr>
          <p:cNvSpPr txBox="1"/>
          <p:nvPr/>
        </p:nvSpPr>
        <p:spPr>
          <a:xfrm>
            <a:off x="699869" y="3007447"/>
            <a:ext cx="951378" cy="337252"/>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1050" b="1" dirty="0">
                <a:solidFill>
                  <a:schemeClr val="lt1"/>
                </a:solidFill>
                <a:latin typeface="Inter"/>
                <a:ea typeface="Inter"/>
                <a:cs typeface="Inter"/>
                <a:sym typeface="Inter"/>
              </a:rPr>
              <a:t>Threat detection and response</a:t>
            </a:r>
            <a:endParaRPr dirty="0"/>
          </a:p>
        </p:txBody>
      </p:sp>
      <p:cxnSp>
        <p:nvCxnSpPr>
          <p:cNvPr id="8" name="Google Shape;225;p8">
            <a:extLst>
              <a:ext uri="{FF2B5EF4-FFF2-40B4-BE49-F238E27FC236}">
                <a16:creationId xmlns:a16="http://schemas.microsoft.com/office/drawing/2014/main" id="{3FE6B127-37DE-436F-17C8-0EBD9D910ECB}"/>
              </a:ext>
            </a:extLst>
          </p:cNvPr>
          <p:cNvCxnSpPr>
            <a:cxnSpLocks/>
          </p:cNvCxnSpPr>
          <p:nvPr/>
        </p:nvCxnSpPr>
        <p:spPr>
          <a:xfrm rot="10800000">
            <a:off x="947128" y="3475641"/>
            <a:ext cx="456861" cy="0"/>
          </a:xfrm>
          <a:prstGeom prst="straightConnector1">
            <a:avLst/>
          </a:prstGeom>
          <a:noFill/>
          <a:ln w="9525" cap="flat" cmpd="sng">
            <a:solidFill>
              <a:schemeClr val="lt2"/>
            </a:solidFill>
            <a:prstDash val="solid"/>
            <a:miter lim="800000"/>
            <a:headEnd type="none" w="sm" len="sm"/>
            <a:tailEnd type="none" w="sm" len="sm"/>
          </a:ln>
        </p:spPr>
      </p:cxnSp>
      <p:sp>
        <p:nvSpPr>
          <p:cNvPr id="9" name="Google Shape;226;p8">
            <a:extLst>
              <a:ext uri="{FF2B5EF4-FFF2-40B4-BE49-F238E27FC236}">
                <a16:creationId xmlns:a16="http://schemas.microsoft.com/office/drawing/2014/main" id="{253FEE27-5F05-DE21-963B-92D9BB5DF0A3}"/>
              </a:ext>
            </a:extLst>
          </p:cNvPr>
          <p:cNvSpPr/>
          <p:nvPr/>
        </p:nvSpPr>
        <p:spPr>
          <a:xfrm>
            <a:off x="2275257" y="2232689"/>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11" name="Google Shape;228;p8">
            <a:extLst>
              <a:ext uri="{FF2B5EF4-FFF2-40B4-BE49-F238E27FC236}">
                <a16:creationId xmlns:a16="http://schemas.microsoft.com/office/drawing/2014/main" id="{6B87D16F-2515-8044-95DA-A4B96BE6C8BC}"/>
              </a:ext>
            </a:extLst>
          </p:cNvPr>
          <p:cNvSpPr txBox="1"/>
          <p:nvPr/>
        </p:nvSpPr>
        <p:spPr>
          <a:xfrm>
            <a:off x="2668899" y="3029974"/>
            <a:ext cx="951378" cy="337272"/>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1050" b="1" dirty="0">
                <a:solidFill>
                  <a:schemeClr val="lt1"/>
                </a:solidFill>
                <a:latin typeface="Inter"/>
                <a:ea typeface="Inter"/>
                <a:cs typeface="Inter"/>
                <a:sym typeface="Inter"/>
              </a:rPr>
              <a:t>Cyber threat intelligence</a:t>
            </a:r>
            <a:endParaRPr dirty="0"/>
          </a:p>
        </p:txBody>
      </p:sp>
      <p:sp>
        <p:nvSpPr>
          <p:cNvPr id="13" name="Google Shape;229;p8">
            <a:extLst>
              <a:ext uri="{FF2B5EF4-FFF2-40B4-BE49-F238E27FC236}">
                <a16:creationId xmlns:a16="http://schemas.microsoft.com/office/drawing/2014/main" id="{703B4BEC-979C-ACEF-2996-EB4A8C75E195}"/>
              </a:ext>
            </a:extLst>
          </p:cNvPr>
          <p:cNvSpPr txBox="1"/>
          <p:nvPr/>
        </p:nvSpPr>
        <p:spPr>
          <a:xfrm>
            <a:off x="2462030" y="3685774"/>
            <a:ext cx="1365116" cy="660417"/>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We collect, analyze, and share threat data to help organizations proactively identify risks, understand attacker behavior, and strengthen defenses before threats become incidents.</a:t>
            </a:r>
          </a:p>
        </p:txBody>
      </p:sp>
      <p:cxnSp>
        <p:nvCxnSpPr>
          <p:cNvPr id="14" name="Google Shape;230;p8">
            <a:extLst>
              <a:ext uri="{FF2B5EF4-FFF2-40B4-BE49-F238E27FC236}">
                <a16:creationId xmlns:a16="http://schemas.microsoft.com/office/drawing/2014/main" id="{87BA0863-E744-667E-FE56-3131BC64F32A}"/>
              </a:ext>
            </a:extLst>
          </p:cNvPr>
          <p:cNvCxnSpPr>
            <a:cxnSpLocks/>
          </p:cNvCxnSpPr>
          <p:nvPr/>
        </p:nvCxnSpPr>
        <p:spPr>
          <a:xfrm rot="10800000">
            <a:off x="2916158" y="3498168"/>
            <a:ext cx="456861" cy="0"/>
          </a:xfrm>
          <a:prstGeom prst="straightConnector1">
            <a:avLst/>
          </a:prstGeom>
          <a:noFill/>
          <a:ln w="9525" cap="flat" cmpd="sng">
            <a:solidFill>
              <a:schemeClr val="lt2"/>
            </a:solidFill>
            <a:prstDash val="solid"/>
            <a:miter lim="800000"/>
            <a:headEnd type="none" w="sm" len="sm"/>
            <a:tailEnd type="none" w="sm" len="sm"/>
          </a:ln>
        </p:spPr>
      </p:cxnSp>
      <p:sp>
        <p:nvSpPr>
          <p:cNvPr id="15" name="Google Shape;231;p8">
            <a:extLst>
              <a:ext uri="{FF2B5EF4-FFF2-40B4-BE49-F238E27FC236}">
                <a16:creationId xmlns:a16="http://schemas.microsoft.com/office/drawing/2014/main" id="{BC78ED99-F112-C46E-CC30-3CF8D4FB4AB1}"/>
              </a:ext>
            </a:extLst>
          </p:cNvPr>
          <p:cNvSpPr/>
          <p:nvPr/>
        </p:nvSpPr>
        <p:spPr>
          <a:xfrm>
            <a:off x="4243220" y="2232689"/>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17" name="Google Shape;233;p8">
            <a:extLst>
              <a:ext uri="{FF2B5EF4-FFF2-40B4-BE49-F238E27FC236}">
                <a16:creationId xmlns:a16="http://schemas.microsoft.com/office/drawing/2014/main" id="{9447ACEE-0F22-F492-4E78-9CD3D33210E1}"/>
              </a:ext>
            </a:extLst>
          </p:cNvPr>
          <p:cNvSpPr txBox="1"/>
          <p:nvPr/>
        </p:nvSpPr>
        <p:spPr>
          <a:xfrm>
            <a:off x="4440007" y="3791696"/>
            <a:ext cx="1365116" cy="768139"/>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Our experts actively search for advanced threats lurking in your environment and assess whether your systems have been compromised—helping you detect, respond, and strengthen your defenses.</a:t>
            </a:r>
          </a:p>
        </p:txBody>
      </p:sp>
      <p:sp>
        <p:nvSpPr>
          <p:cNvPr id="18" name="Google Shape;234;p8">
            <a:extLst>
              <a:ext uri="{FF2B5EF4-FFF2-40B4-BE49-F238E27FC236}">
                <a16:creationId xmlns:a16="http://schemas.microsoft.com/office/drawing/2014/main" id="{C3ED4429-D44F-E89D-0067-AFB4CF85A69D}"/>
              </a:ext>
            </a:extLst>
          </p:cNvPr>
          <p:cNvSpPr txBox="1"/>
          <p:nvPr/>
        </p:nvSpPr>
        <p:spPr>
          <a:xfrm>
            <a:off x="4517808" y="2988923"/>
            <a:ext cx="1187353" cy="498855"/>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1050" b="1" dirty="0">
                <a:solidFill>
                  <a:schemeClr val="lt1"/>
                </a:solidFill>
                <a:latin typeface="Inter"/>
                <a:ea typeface="Inter"/>
                <a:cs typeface="Inter"/>
                <a:sym typeface="Inter"/>
              </a:rPr>
              <a:t>Threat hunting and compromise Assessment </a:t>
            </a:r>
            <a:endParaRPr dirty="0"/>
          </a:p>
        </p:txBody>
      </p:sp>
      <p:cxnSp>
        <p:nvCxnSpPr>
          <p:cNvPr id="19" name="Google Shape;235;p8">
            <a:extLst>
              <a:ext uri="{FF2B5EF4-FFF2-40B4-BE49-F238E27FC236}">
                <a16:creationId xmlns:a16="http://schemas.microsoft.com/office/drawing/2014/main" id="{468408DD-7B1E-8EC2-60EF-EEEC79195C99}"/>
              </a:ext>
            </a:extLst>
          </p:cNvPr>
          <p:cNvCxnSpPr>
            <a:cxnSpLocks/>
          </p:cNvCxnSpPr>
          <p:nvPr/>
        </p:nvCxnSpPr>
        <p:spPr>
          <a:xfrm rot="10800000">
            <a:off x="4872122" y="3576669"/>
            <a:ext cx="456861" cy="0"/>
          </a:xfrm>
          <a:prstGeom prst="straightConnector1">
            <a:avLst/>
          </a:prstGeom>
          <a:noFill/>
          <a:ln w="9525" cap="flat" cmpd="sng">
            <a:solidFill>
              <a:schemeClr val="lt2"/>
            </a:solidFill>
            <a:prstDash val="solid"/>
            <a:miter lim="800000"/>
            <a:headEnd type="none" w="sm" len="sm"/>
            <a:tailEnd type="none" w="sm" len="sm"/>
          </a:ln>
        </p:spPr>
      </p:cxnSp>
      <p:sp>
        <p:nvSpPr>
          <p:cNvPr id="20" name="Google Shape;236;p8">
            <a:extLst>
              <a:ext uri="{FF2B5EF4-FFF2-40B4-BE49-F238E27FC236}">
                <a16:creationId xmlns:a16="http://schemas.microsoft.com/office/drawing/2014/main" id="{FA236BB9-DB8B-7910-DAF8-89D6F9839E4B}"/>
              </a:ext>
            </a:extLst>
          </p:cNvPr>
          <p:cNvSpPr/>
          <p:nvPr/>
        </p:nvSpPr>
        <p:spPr>
          <a:xfrm>
            <a:off x="6274845" y="2249023"/>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22" name="Google Shape;238;p8">
            <a:extLst>
              <a:ext uri="{FF2B5EF4-FFF2-40B4-BE49-F238E27FC236}">
                <a16:creationId xmlns:a16="http://schemas.microsoft.com/office/drawing/2014/main" id="{0E572B9C-F992-8934-7BC8-B9B32AE5459E}"/>
              </a:ext>
            </a:extLst>
          </p:cNvPr>
          <p:cNvSpPr txBox="1"/>
          <p:nvPr/>
        </p:nvSpPr>
        <p:spPr>
          <a:xfrm>
            <a:off x="6396889" y="3660625"/>
            <a:ext cx="1365116" cy="660417"/>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We perform controlled cyberattacks to test your systems, applications, and networks—identifying weaknesses before attackers can exploit them and helping you strengthen your security posture.</a:t>
            </a:r>
          </a:p>
        </p:txBody>
      </p:sp>
      <p:sp>
        <p:nvSpPr>
          <p:cNvPr id="23" name="Google Shape;239;p8">
            <a:extLst>
              <a:ext uri="{FF2B5EF4-FFF2-40B4-BE49-F238E27FC236}">
                <a16:creationId xmlns:a16="http://schemas.microsoft.com/office/drawing/2014/main" id="{7AB3C183-CA4D-A3B8-074F-8087B66BF2D6}"/>
              </a:ext>
            </a:extLst>
          </p:cNvPr>
          <p:cNvSpPr txBox="1"/>
          <p:nvPr/>
        </p:nvSpPr>
        <p:spPr>
          <a:xfrm>
            <a:off x="6485771" y="3004825"/>
            <a:ext cx="1187353" cy="304935"/>
          </a:xfrm>
          <a:prstGeom prst="rect">
            <a:avLst/>
          </a:prstGeom>
          <a:noFill/>
          <a:ln>
            <a:noFill/>
          </a:ln>
        </p:spPr>
        <p:txBody>
          <a:bodyPr spcFirstLastPara="1" wrap="square" lIns="0" tIns="13950" rIns="0" bIns="0" anchor="t" anchorCtr="0">
            <a:spAutoFit/>
          </a:bodyPr>
          <a:lstStyle/>
          <a:p>
            <a:pPr marL="0" marR="0" lvl="0" indent="0" algn="ctr" rtl="0">
              <a:lnSpc>
                <a:spcPct val="90000"/>
              </a:lnSpc>
              <a:spcBef>
                <a:spcPts val="0"/>
              </a:spcBef>
              <a:spcAft>
                <a:spcPts val="0"/>
              </a:spcAft>
              <a:buClr>
                <a:srgbClr val="FFD200"/>
              </a:buClr>
              <a:buSzPts val="1330"/>
              <a:buFont typeface="Inter Light"/>
              <a:buNone/>
            </a:pPr>
            <a:r>
              <a:rPr lang="en-US" sz="1050" b="1" i="0" u="none" strike="noStrike" cap="none" dirty="0">
                <a:solidFill>
                  <a:schemeClr val="lt1"/>
                </a:solidFill>
                <a:latin typeface="Inter Light"/>
                <a:ea typeface="Inter Light"/>
                <a:cs typeface="Inter Light"/>
                <a:sym typeface="Inter Light"/>
              </a:rPr>
              <a:t>Attack and penetration testing</a:t>
            </a:r>
            <a:endParaRPr sz="1050" b="0" i="0" u="none" strike="noStrike" cap="none" dirty="0">
              <a:solidFill>
                <a:schemeClr val="lt1"/>
              </a:solidFill>
              <a:latin typeface="Inter Light"/>
              <a:ea typeface="Inter Light"/>
              <a:cs typeface="Inter Light"/>
              <a:sym typeface="Inter Light"/>
            </a:endParaRPr>
          </a:p>
        </p:txBody>
      </p:sp>
      <p:cxnSp>
        <p:nvCxnSpPr>
          <p:cNvPr id="24" name="Google Shape;240;p8">
            <a:extLst>
              <a:ext uri="{FF2B5EF4-FFF2-40B4-BE49-F238E27FC236}">
                <a16:creationId xmlns:a16="http://schemas.microsoft.com/office/drawing/2014/main" id="{98F94E4B-2BAE-00DD-C400-7217A2F0394A}"/>
              </a:ext>
            </a:extLst>
          </p:cNvPr>
          <p:cNvCxnSpPr>
            <a:cxnSpLocks/>
          </p:cNvCxnSpPr>
          <p:nvPr/>
        </p:nvCxnSpPr>
        <p:spPr>
          <a:xfrm rot="10800000">
            <a:off x="6851017" y="4114150"/>
            <a:ext cx="456861" cy="0"/>
          </a:xfrm>
          <a:prstGeom prst="straightConnector1">
            <a:avLst/>
          </a:prstGeom>
          <a:noFill/>
          <a:ln w="9525" cap="flat" cmpd="sng">
            <a:solidFill>
              <a:schemeClr val="lt2"/>
            </a:solidFill>
            <a:prstDash val="solid"/>
            <a:miter lim="800000"/>
            <a:headEnd type="none" w="sm" len="sm"/>
            <a:tailEnd type="none" w="sm" len="sm"/>
          </a:ln>
        </p:spPr>
      </p:cxnSp>
      <p:sp>
        <p:nvSpPr>
          <p:cNvPr id="25" name="Google Shape;241;p8">
            <a:extLst>
              <a:ext uri="{FF2B5EF4-FFF2-40B4-BE49-F238E27FC236}">
                <a16:creationId xmlns:a16="http://schemas.microsoft.com/office/drawing/2014/main" id="{D0A8B091-372B-F576-A315-7C29A9A548F8}"/>
              </a:ext>
            </a:extLst>
          </p:cNvPr>
          <p:cNvSpPr/>
          <p:nvPr/>
        </p:nvSpPr>
        <p:spPr>
          <a:xfrm>
            <a:off x="8179148" y="2232689"/>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27" name="Google Shape;243;p8">
            <a:extLst>
              <a:ext uri="{FF2B5EF4-FFF2-40B4-BE49-F238E27FC236}">
                <a16:creationId xmlns:a16="http://schemas.microsoft.com/office/drawing/2014/main" id="{744EF3C7-9F77-8ABC-484F-2B10800F8EE9}"/>
              </a:ext>
            </a:extLst>
          </p:cNvPr>
          <p:cNvSpPr txBox="1"/>
          <p:nvPr/>
        </p:nvSpPr>
        <p:spPr>
          <a:xfrm>
            <a:off x="8364854" y="3644725"/>
            <a:ext cx="1365116" cy="660417"/>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We provide continuous scanning, assessment, and risk-based prioritization of vulnerabilities across your environment—ensuring proactive protection and compliance with security standards.</a:t>
            </a:r>
          </a:p>
        </p:txBody>
      </p:sp>
      <p:sp>
        <p:nvSpPr>
          <p:cNvPr id="28" name="Google Shape;244;p8">
            <a:extLst>
              <a:ext uri="{FF2B5EF4-FFF2-40B4-BE49-F238E27FC236}">
                <a16:creationId xmlns:a16="http://schemas.microsoft.com/office/drawing/2014/main" id="{FD03E55C-2466-4AEC-3791-AA2E28D21618}"/>
              </a:ext>
            </a:extLst>
          </p:cNvPr>
          <p:cNvSpPr txBox="1"/>
          <p:nvPr/>
        </p:nvSpPr>
        <p:spPr>
          <a:xfrm>
            <a:off x="8453736" y="2988925"/>
            <a:ext cx="1187353" cy="304955"/>
          </a:xfrm>
          <a:prstGeom prst="rect">
            <a:avLst/>
          </a:prstGeom>
          <a:noFill/>
          <a:ln>
            <a:noFill/>
          </a:ln>
        </p:spPr>
        <p:txBody>
          <a:bodyPr spcFirstLastPara="1" wrap="square" lIns="0" tIns="13950" rIns="0" bIns="0" anchor="t" anchorCtr="0">
            <a:spAutoFit/>
          </a:bodyPr>
          <a:lstStyle/>
          <a:p>
            <a:pPr marL="0" marR="0" lvl="0" indent="0" algn="ctr" rtl="0">
              <a:lnSpc>
                <a:spcPct val="90000"/>
              </a:lnSpc>
              <a:spcBef>
                <a:spcPts val="0"/>
              </a:spcBef>
              <a:spcAft>
                <a:spcPts val="0"/>
              </a:spcAft>
              <a:buClr>
                <a:srgbClr val="FFD200"/>
              </a:buClr>
              <a:buSzPts val="1330"/>
              <a:buFont typeface="Inter Light"/>
              <a:buNone/>
            </a:pPr>
            <a:r>
              <a:rPr lang="en-US" sz="1050" b="1" i="0" u="none" strike="noStrike" cap="none" dirty="0">
                <a:solidFill>
                  <a:schemeClr val="lt1"/>
                </a:solidFill>
                <a:latin typeface="Inter Light"/>
                <a:ea typeface="Inter Light"/>
                <a:cs typeface="Inter Light"/>
                <a:sym typeface="Inter Light"/>
              </a:rPr>
              <a:t>Vulnerability management</a:t>
            </a:r>
            <a:endParaRPr sz="1050" b="0" i="0" u="none" strike="noStrike" cap="none" dirty="0">
              <a:solidFill>
                <a:schemeClr val="lt1"/>
              </a:solidFill>
              <a:latin typeface="Inter Light"/>
              <a:ea typeface="Inter Light"/>
              <a:cs typeface="Inter Light"/>
              <a:sym typeface="Inter Light"/>
            </a:endParaRPr>
          </a:p>
        </p:txBody>
      </p:sp>
      <p:cxnSp>
        <p:nvCxnSpPr>
          <p:cNvPr id="29" name="Google Shape;245;p8">
            <a:extLst>
              <a:ext uri="{FF2B5EF4-FFF2-40B4-BE49-F238E27FC236}">
                <a16:creationId xmlns:a16="http://schemas.microsoft.com/office/drawing/2014/main" id="{C7F3E65D-1B7E-D860-72ED-BE260FFB75BC}"/>
              </a:ext>
            </a:extLst>
          </p:cNvPr>
          <p:cNvCxnSpPr>
            <a:cxnSpLocks/>
          </p:cNvCxnSpPr>
          <p:nvPr/>
        </p:nvCxnSpPr>
        <p:spPr>
          <a:xfrm rot="10800000">
            <a:off x="8818982" y="3457119"/>
            <a:ext cx="456861" cy="0"/>
          </a:xfrm>
          <a:prstGeom prst="straightConnector1">
            <a:avLst/>
          </a:prstGeom>
          <a:noFill/>
          <a:ln w="9525" cap="flat" cmpd="sng">
            <a:solidFill>
              <a:schemeClr val="lt2"/>
            </a:solidFill>
            <a:prstDash val="solid"/>
            <a:miter lim="800000"/>
            <a:headEnd type="none" w="sm" len="sm"/>
            <a:tailEnd type="none" w="sm" len="sm"/>
          </a:ln>
        </p:spPr>
      </p:cxnSp>
      <p:grpSp>
        <p:nvGrpSpPr>
          <p:cNvPr id="30" name="Google Shape;246;p8">
            <a:extLst>
              <a:ext uri="{FF2B5EF4-FFF2-40B4-BE49-F238E27FC236}">
                <a16:creationId xmlns:a16="http://schemas.microsoft.com/office/drawing/2014/main" id="{5DF36848-FA71-AEC7-C76B-E3A88E2679CA}"/>
              </a:ext>
            </a:extLst>
          </p:cNvPr>
          <p:cNvGrpSpPr/>
          <p:nvPr/>
        </p:nvGrpSpPr>
        <p:grpSpPr>
          <a:xfrm>
            <a:off x="1071798" y="2105688"/>
            <a:ext cx="208595" cy="730414"/>
            <a:chOff x="5623966" y="2545345"/>
            <a:chExt cx="208595" cy="730414"/>
          </a:xfrm>
        </p:grpSpPr>
        <p:cxnSp>
          <p:nvCxnSpPr>
            <p:cNvPr id="31" name="Google Shape;247;p8">
              <a:extLst>
                <a:ext uri="{FF2B5EF4-FFF2-40B4-BE49-F238E27FC236}">
                  <a16:creationId xmlns:a16="http://schemas.microsoft.com/office/drawing/2014/main" id="{CA4E5CFC-9071-F4EE-8C56-9F92415D6076}"/>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32" name="Google Shape;248;p8">
              <a:extLst>
                <a:ext uri="{FF2B5EF4-FFF2-40B4-BE49-F238E27FC236}">
                  <a16:creationId xmlns:a16="http://schemas.microsoft.com/office/drawing/2014/main" id="{CEB5FC55-829B-C65A-5E91-899F2A06C103}"/>
                </a:ext>
              </a:extLst>
            </p:cNvPr>
            <p:cNvGrpSpPr/>
            <p:nvPr/>
          </p:nvGrpSpPr>
          <p:grpSpPr>
            <a:xfrm>
              <a:off x="5623966" y="3067164"/>
              <a:ext cx="208595" cy="208595"/>
              <a:chOff x="3502218" y="4283237"/>
              <a:chExt cx="345882" cy="345882"/>
            </a:xfrm>
          </p:grpSpPr>
          <p:sp>
            <p:nvSpPr>
              <p:cNvPr id="33" name="Google Shape;249;p8">
                <a:extLst>
                  <a:ext uri="{FF2B5EF4-FFF2-40B4-BE49-F238E27FC236}">
                    <a16:creationId xmlns:a16="http://schemas.microsoft.com/office/drawing/2014/main" id="{40F12E2D-CB9B-BE29-C601-F84926054296}"/>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34" name="Google Shape;250;p8">
                <a:extLst>
                  <a:ext uri="{FF2B5EF4-FFF2-40B4-BE49-F238E27FC236}">
                    <a16:creationId xmlns:a16="http://schemas.microsoft.com/office/drawing/2014/main" id="{0A4F6A63-95C9-0468-6649-DB8BBFD960D6}"/>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35" name="Google Shape;251;p8">
                <a:extLst>
                  <a:ext uri="{FF2B5EF4-FFF2-40B4-BE49-F238E27FC236}">
                    <a16:creationId xmlns:a16="http://schemas.microsoft.com/office/drawing/2014/main" id="{C7B2DF9B-56C1-40B9-0ACA-29AA0139D209}"/>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36" name="Google Shape;252;p8">
                <a:extLst>
                  <a:ext uri="{FF2B5EF4-FFF2-40B4-BE49-F238E27FC236}">
                    <a16:creationId xmlns:a16="http://schemas.microsoft.com/office/drawing/2014/main" id="{110F844E-B042-B536-CC43-588757960B38}"/>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37" name="Google Shape;253;p8">
                <a:extLst>
                  <a:ext uri="{FF2B5EF4-FFF2-40B4-BE49-F238E27FC236}">
                    <a16:creationId xmlns:a16="http://schemas.microsoft.com/office/drawing/2014/main" id="{5225C955-37EE-72CC-F00B-53DBDC296833}"/>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grpSp>
      </p:grpSp>
      <p:grpSp>
        <p:nvGrpSpPr>
          <p:cNvPr id="38" name="Google Shape;254;p8">
            <a:extLst>
              <a:ext uri="{FF2B5EF4-FFF2-40B4-BE49-F238E27FC236}">
                <a16:creationId xmlns:a16="http://schemas.microsoft.com/office/drawing/2014/main" id="{B2E2B9A5-1EDF-F003-5F9D-5349388D559C}"/>
              </a:ext>
            </a:extLst>
          </p:cNvPr>
          <p:cNvGrpSpPr/>
          <p:nvPr/>
        </p:nvGrpSpPr>
        <p:grpSpPr>
          <a:xfrm>
            <a:off x="3040298" y="2105688"/>
            <a:ext cx="208595" cy="730414"/>
            <a:chOff x="5623966" y="2545345"/>
            <a:chExt cx="208595" cy="730414"/>
          </a:xfrm>
        </p:grpSpPr>
        <p:cxnSp>
          <p:nvCxnSpPr>
            <p:cNvPr id="39" name="Google Shape;255;p8">
              <a:extLst>
                <a:ext uri="{FF2B5EF4-FFF2-40B4-BE49-F238E27FC236}">
                  <a16:creationId xmlns:a16="http://schemas.microsoft.com/office/drawing/2014/main" id="{CD44D7F4-0118-185C-CE34-B07349AB7253}"/>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40" name="Google Shape;256;p8">
              <a:extLst>
                <a:ext uri="{FF2B5EF4-FFF2-40B4-BE49-F238E27FC236}">
                  <a16:creationId xmlns:a16="http://schemas.microsoft.com/office/drawing/2014/main" id="{199802ED-3C4E-8563-047A-86C1F00EB73E}"/>
                </a:ext>
              </a:extLst>
            </p:cNvPr>
            <p:cNvGrpSpPr/>
            <p:nvPr/>
          </p:nvGrpSpPr>
          <p:grpSpPr>
            <a:xfrm>
              <a:off x="5623966" y="3067164"/>
              <a:ext cx="208595" cy="208595"/>
              <a:chOff x="3502218" y="4283237"/>
              <a:chExt cx="345882" cy="345882"/>
            </a:xfrm>
          </p:grpSpPr>
          <p:sp>
            <p:nvSpPr>
              <p:cNvPr id="41" name="Google Shape;257;p8">
                <a:extLst>
                  <a:ext uri="{FF2B5EF4-FFF2-40B4-BE49-F238E27FC236}">
                    <a16:creationId xmlns:a16="http://schemas.microsoft.com/office/drawing/2014/main" id="{BACA3EAC-9DEF-FA76-836D-1568223307E2}"/>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42" name="Google Shape;258;p8">
                <a:extLst>
                  <a:ext uri="{FF2B5EF4-FFF2-40B4-BE49-F238E27FC236}">
                    <a16:creationId xmlns:a16="http://schemas.microsoft.com/office/drawing/2014/main" id="{892C6E17-AC67-D339-EAFE-CF8CF0ABBA11}"/>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43" name="Google Shape;259;p8">
                <a:extLst>
                  <a:ext uri="{FF2B5EF4-FFF2-40B4-BE49-F238E27FC236}">
                    <a16:creationId xmlns:a16="http://schemas.microsoft.com/office/drawing/2014/main" id="{57060237-1F51-B1BB-68EC-A0FCC550C239}"/>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44" name="Google Shape;260;p8">
                <a:extLst>
                  <a:ext uri="{FF2B5EF4-FFF2-40B4-BE49-F238E27FC236}">
                    <a16:creationId xmlns:a16="http://schemas.microsoft.com/office/drawing/2014/main" id="{199D51B0-C4E5-1307-87F9-DE7A8DE52B79}"/>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45" name="Google Shape;261;p8">
                <a:extLst>
                  <a:ext uri="{FF2B5EF4-FFF2-40B4-BE49-F238E27FC236}">
                    <a16:creationId xmlns:a16="http://schemas.microsoft.com/office/drawing/2014/main" id="{5EDC7733-C18F-5450-A5F1-744B1BF99500}"/>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grpSp>
      </p:grpSp>
      <p:grpSp>
        <p:nvGrpSpPr>
          <p:cNvPr id="46" name="Google Shape;262;p8">
            <a:extLst>
              <a:ext uri="{FF2B5EF4-FFF2-40B4-BE49-F238E27FC236}">
                <a16:creationId xmlns:a16="http://schemas.microsoft.com/office/drawing/2014/main" id="{FA5E0E44-CD71-B7CC-8DB0-5F6E210583A0}"/>
              </a:ext>
            </a:extLst>
          </p:cNvPr>
          <p:cNvGrpSpPr/>
          <p:nvPr/>
        </p:nvGrpSpPr>
        <p:grpSpPr>
          <a:xfrm>
            <a:off x="5008798" y="2105688"/>
            <a:ext cx="208595" cy="730414"/>
            <a:chOff x="5623966" y="2545345"/>
            <a:chExt cx="208595" cy="730414"/>
          </a:xfrm>
        </p:grpSpPr>
        <p:cxnSp>
          <p:nvCxnSpPr>
            <p:cNvPr id="47" name="Google Shape;263;p8">
              <a:extLst>
                <a:ext uri="{FF2B5EF4-FFF2-40B4-BE49-F238E27FC236}">
                  <a16:creationId xmlns:a16="http://schemas.microsoft.com/office/drawing/2014/main" id="{8F87E707-EC09-C026-0B73-F4437318A908}"/>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48" name="Google Shape;264;p8">
              <a:extLst>
                <a:ext uri="{FF2B5EF4-FFF2-40B4-BE49-F238E27FC236}">
                  <a16:creationId xmlns:a16="http://schemas.microsoft.com/office/drawing/2014/main" id="{2B8153C1-57E2-51F5-A9D6-0D2AAE1EC138}"/>
                </a:ext>
              </a:extLst>
            </p:cNvPr>
            <p:cNvGrpSpPr/>
            <p:nvPr/>
          </p:nvGrpSpPr>
          <p:grpSpPr>
            <a:xfrm>
              <a:off x="5623966" y="3067164"/>
              <a:ext cx="208595" cy="208595"/>
              <a:chOff x="3502218" y="4283237"/>
              <a:chExt cx="345882" cy="345882"/>
            </a:xfrm>
          </p:grpSpPr>
          <p:sp>
            <p:nvSpPr>
              <p:cNvPr id="49" name="Google Shape;265;p8">
                <a:extLst>
                  <a:ext uri="{FF2B5EF4-FFF2-40B4-BE49-F238E27FC236}">
                    <a16:creationId xmlns:a16="http://schemas.microsoft.com/office/drawing/2014/main" id="{B96FF010-CC45-C00D-DB92-030BBD39249C}"/>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50" name="Google Shape;266;p8">
                <a:extLst>
                  <a:ext uri="{FF2B5EF4-FFF2-40B4-BE49-F238E27FC236}">
                    <a16:creationId xmlns:a16="http://schemas.microsoft.com/office/drawing/2014/main" id="{A043F842-FAFA-786C-6CC5-7751378C919F}"/>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51" name="Google Shape;267;p8">
                <a:extLst>
                  <a:ext uri="{FF2B5EF4-FFF2-40B4-BE49-F238E27FC236}">
                    <a16:creationId xmlns:a16="http://schemas.microsoft.com/office/drawing/2014/main" id="{CF9B1E7E-EB7C-6F2C-9A1E-B9D39FD2E1F4}"/>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52" name="Google Shape;268;p8">
                <a:extLst>
                  <a:ext uri="{FF2B5EF4-FFF2-40B4-BE49-F238E27FC236}">
                    <a16:creationId xmlns:a16="http://schemas.microsoft.com/office/drawing/2014/main" id="{93E8F831-666A-71B5-D3EA-C84BDBF7076C}"/>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53" name="Google Shape;269;p8">
                <a:extLst>
                  <a:ext uri="{FF2B5EF4-FFF2-40B4-BE49-F238E27FC236}">
                    <a16:creationId xmlns:a16="http://schemas.microsoft.com/office/drawing/2014/main" id="{B0FFAC2D-25E1-6EF8-2881-D1372A9CDA92}"/>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grpSp>
      </p:grpSp>
      <p:grpSp>
        <p:nvGrpSpPr>
          <p:cNvPr id="54" name="Google Shape;270;p8">
            <a:extLst>
              <a:ext uri="{FF2B5EF4-FFF2-40B4-BE49-F238E27FC236}">
                <a16:creationId xmlns:a16="http://schemas.microsoft.com/office/drawing/2014/main" id="{45A47E03-C1A7-1390-7829-4A3DD773A106}"/>
              </a:ext>
            </a:extLst>
          </p:cNvPr>
          <p:cNvGrpSpPr/>
          <p:nvPr/>
        </p:nvGrpSpPr>
        <p:grpSpPr>
          <a:xfrm>
            <a:off x="6964598" y="2105688"/>
            <a:ext cx="208595" cy="730414"/>
            <a:chOff x="5623966" y="2545345"/>
            <a:chExt cx="208595" cy="730414"/>
          </a:xfrm>
        </p:grpSpPr>
        <p:cxnSp>
          <p:nvCxnSpPr>
            <p:cNvPr id="55" name="Google Shape;271;p8">
              <a:extLst>
                <a:ext uri="{FF2B5EF4-FFF2-40B4-BE49-F238E27FC236}">
                  <a16:creationId xmlns:a16="http://schemas.microsoft.com/office/drawing/2014/main" id="{B93CEB2F-A1DC-BC2E-8F74-98118E5E3813}"/>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24" name="Google Shape;272;p8">
              <a:extLst>
                <a:ext uri="{FF2B5EF4-FFF2-40B4-BE49-F238E27FC236}">
                  <a16:creationId xmlns:a16="http://schemas.microsoft.com/office/drawing/2014/main" id="{5060169F-CE0B-D525-3C87-445BC9E67CA5}"/>
                </a:ext>
              </a:extLst>
            </p:cNvPr>
            <p:cNvGrpSpPr/>
            <p:nvPr/>
          </p:nvGrpSpPr>
          <p:grpSpPr>
            <a:xfrm>
              <a:off x="5623966" y="3067164"/>
              <a:ext cx="208595" cy="208595"/>
              <a:chOff x="3502218" y="4283237"/>
              <a:chExt cx="345882" cy="345882"/>
            </a:xfrm>
          </p:grpSpPr>
          <p:sp>
            <p:nvSpPr>
              <p:cNvPr id="125" name="Google Shape;273;p8">
                <a:extLst>
                  <a:ext uri="{FF2B5EF4-FFF2-40B4-BE49-F238E27FC236}">
                    <a16:creationId xmlns:a16="http://schemas.microsoft.com/office/drawing/2014/main" id="{CFAC895C-25CC-1823-AB67-C5C98EC8DA40}"/>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26" name="Google Shape;274;p8">
                <a:extLst>
                  <a:ext uri="{FF2B5EF4-FFF2-40B4-BE49-F238E27FC236}">
                    <a16:creationId xmlns:a16="http://schemas.microsoft.com/office/drawing/2014/main" id="{3954B39F-3459-2298-E842-DB78F1CA45F0}"/>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27" name="Google Shape;275;p8">
                <a:extLst>
                  <a:ext uri="{FF2B5EF4-FFF2-40B4-BE49-F238E27FC236}">
                    <a16:creationId xmlns:a16="http://schemas.microsoft.com/office/drawing/2014/main" id="{EA7DEE7B-7097-3DDC-674A-CDD9DFFF344E}"/>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24" name="Google Shape;276;p8">
                <a:extLst>
                  <a:ext uri="{FF2B5EF4-FFF2-40B4-BE49-F238E27FC236}">
                    <a16:creationId xmlns:a16="http://schemas.microsoft.com/office/drawing/2014/main" id="{372AA1CE-A2BF-282E-C406-BF38DC04AA0C}"/>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25" name="Google Shape;277;p8">
                <a:extLst>
                  <a:ext uri="{FF2B5EF4-FFF2-40B4-BE49-F238E27FC236}">
                    <a16:creationId xmlns:a16="http://schemas.microsoft.com/office/drawing/2014/main" id="{BDF029DD-A331-2FD5-D7E0-0AA8798F881C}"/>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grpSp>
      </p:grpSp>
      <p:grpSp>
        <p:nvGrpSpPr>
          <p:cNvPr id="1031" name="Google Shape;278;p8">
            <a:extLst>
              <a:ext uri="{FF2B5EF4-FFF2-40B4-BE49-F238E27FC236}">
                <a16:creationId xmlns:a16="http://schemas.microsoft.com/office/drawing/2014/main" id="{87455F88-1452-08F2-F389-38B97DB412B9}"/>
              </a:ext>
            </a:extLst>
          </p:cNvPr>
          <p:cNvGrpSpPr/>
          <p:nvPr/>
        </p:nvGrpSpPr>
        <p:grpSpPr>
          <a:xfrm>
            <a:off x="8933098" y="2105688"/>
            <a:ext cx="208595" cy="730414"/>
            <a:chOff x="5623966" y="2545345"/>
            <a:chExt cx="208595" cy="730414"/>
          </a:xfrm>
        </p:grpSpPr>
        <p:cxnSp>
          <p:nvCxnSpPr>
            <p:cNvPr id="1032" name="Google Shape;279;p8">
              <a:extLst>
                <a:ext uri="{FF2B5EF4-FFF2-40B4-BE49-F238E27FC236}">
                  <a16:creationId xmlns:a16="http://schemas.microsoft.com/office/drawing/2014/main" id="{0EEDC920-3D0E-C6C5-6854-852889E3879B}"/>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33" name="Google Shape;280;p8">
              <a:extLst>
                <a:ext uri="{FF2B5EF4-FFF2-40B4-BE49-F238E27FC236}">
                  <a16:creationId xmlns:a16="http://schemas.microsoft.com/office/drawing/2014/main" id="{2A556449-31F6-6E84-5BF3-89D21801F81C}"/>
                </a:ext>
              </a:extLst>
            </p:cNvPr>
            <p:cNvGrpSpPr/>
            <p:nvPr/>
          </p:nvGrpSpPr>
          <p:grpSpPr>
            <a:xfrm>
              <a:off x="5623966" y="3067164"/>
              <a:ext cx="208595" cy="208595"/>
              <a:chOff x="3502218" y="4283237"/>
              <a:chExt cx="345882" cy="345882"/>
            </a:xfrm>
          </p:grpSpPr>
          <p:sp>
            <p:nvSpPr>
              <p:cNvPr id="1034" name="Google Shape;281;p8">
                <a:extLst>
                  <a:ext uri="{FF2B5EF4-FFF2-40B4-BE49-F238E27FC236}">
                    <a16:creationId xmlns:a16="http://schemas.microsoft.com/office/drawing/2014/main" id="{B9F66C8E-F2A7-C3B7-10DF-809630BA1ACC}"/>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35" name="Google Shape;282;p8">
                <a:extLst>
                  <a:ext uri="{FF2B5EF4-FFF2-40B4-BE49-F238E27FC236}">
                    <a16:creationId xmlns:a16="http://schemas.microsoft.com/office/drawing/2014/main" id="{BC7C2867-A170-C017-A003-FEF20DFF037A}"/>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36" name="Google Shape;283;p8">
                <a:extLst>
                  <a:ext uri="{FF2B5EF4-FFF2-40B4-BE49-F238E27FC236}">
                    <a16:creationId xmlns:a16="http://schemas.microsoft.com/office/drawing/2014/main" id="{8206A61A-7C92-708E-B2F9-CE62B5C7BAD6}"/>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37" name="Google Shape;284;p8">
                <a:extLst>
                  <a:ext uri="{FF2B5EF4-FFF2-40B4-BE49-F238E27FC236}">
                    <a16:creationId xmlns:a16="http://schemas.microsoft.com/office/drawing/2014/main" id="{46D1AEF6-1063-BB19-E1F7-7227F051FDB2}"/>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38" name="Google Shape;285;p8">
                <a:extLst>
                  <a:ext uri="{FF2B5EF4-FFF2-40B4-BE49-F238E27FC236}">
                    <a16:creationId xmlns:a16="http://schemas.microsoft.com/office/drawing/2014/main" id="{3077052F-9E22-E7E4-6432-9405FB73454A}"/>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grpSp>
      </p:grpSp>
      <p:sp>
        <p:nvSpPr>
          <p:cNvPr id="1049" name="Google Shape;291;p8">
            <a:extLst>
              <a:ext uri="{FF2B5EF4-FFF2-40B4-BE49-F238E27FC236}">
                <a16:creationId xmlns:a16="http://schemas.microsoft.com/office/drawing/2014/main" id="{A6FC0C9A-6AE4-8FC8-02D5-66B4733D5BB9}"/>
              </a:ext>
            </a:extLst>
          </p:cNvPr>
          <p:cNvSpPr/>
          <p:nvPr/>
        </p:nvSpPr>
        <p:spPr>
          <a:xfrm>
            <a:off x="10148177" y="2230032"/>
            <a:ext cx="1736528" cy="3098800"/>
          </a:xfrm>
          <a:prstGeom prst="roundRect">
            <a:avLst>
              <a:gd name="adj" fmla="val 4159"/>
            </a:avLst>
          </a:prstGeom>
          <a:gradFill>
            <a:gsLst>
              <a:gs pos="0">
                <a:srgbClr val="FFFFFF">
                  <a:alpha val="11764"/>
                </a:srgbClr>
              </a:gs>
              <a:gs pos="50500">
                <a:srgbClr val="FFFFFF">
                  <a:alpha val="0"/>
                </a:srgbClr>
              </a:gs>
              <a:gs pos="100000">
                <a:srgbClr val="FFFFFF">
                  <a:alpha val="12941"/>
                </a:srgbClr>
              </a:gs>
            </a:gsLst>
            <a:path path="circle">
              <a:fillToRect l="100000" t="100000"/>
            </a:path>
            <a:tileRect r="-100000" b="-100000"/>
          </a:gradFill>
          <a:ln w="1270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dirty="0">
              <a:solidFill>
                <a:schemeClr val="lt1"/>
              </a:solidFill>
              <a:latin typeface="Inter"/>
              <a:ea typeface="Inter"/>
              <a:cs typeface="Inter"/>
              <a:sym typeface="Inter"/>
            </a:endParaRPr>
          </a:p>
        </p:txBody>
      </p:sp>
      <p:sp>
        <p:nvSpPr>
          <p:cNvPr id="1051" name="Google Shape;293;p8">
            <a:extLst>
              <a:ext uri="{FF2B5EF4-FFF2-40B4-BE49-F238E27FC236}">
                <a16:creationId xmlns:a16="http://schemas.microsoft.com/office/drawing/2014/main" id="{11B8B7A8-5193-20B2-A19D-74035B44B50A}"/>
              </a:ext>
            </a:extLst>
          </p:cNvPr>
          <p:cNvSpPr txBox="1"/>
          <p:nvPr/>
        </p:nvSpPr>
        <p:spPr>
          <a:xfrm>
            <a:off x="10333883" y="3673590"/>
            <a:ext cx="1365116" cy="660417"/>
          </a:xfrm>
          <a:prstGeom prst="rect">
            <a:avLst/>
          </a:prstGeom>
          <a:noFill/>
          <a:ln>
            <a:noFill/>
          </a:ln>
        </p:spPr>
        <p:txBody>
          <a:bodyPr spcFirstLastPara="1" wrap="square" lIns="0" tIns="13950" rIns="0" bIns="0" anchor="t" anchorCtr="0">
            <a:spAutoFit/>
          </a:bodyPr>
          <a:lstStyle/>
          <a:p>
            <a:pPr marL="12700" marR="0" lvl="0" indent="0" algn="ctr" rtl="0">
              <a:spcBef>
                <a:spcPts val="0"/>
              </a:spcBef>
              <a:spcAft>
                <a:spcPts val="0"/>
              </a:spcAft>
              <a:buNone/>
            </a:pPr>
            <a:r>
              <a:rPr lang="en-US" sz="700" dirty="0">
                <a:solidFill>
                  <a:schemeClr val="lt1"/>
                </a:solidFill>
                <a:latin typeface="Inter"/>
                <a:ea typeface="Inter"/>
                <a:cs typeface="Inter"/>
                <a:sym typeface="Inter"/>
              </a:rPr>
              <a:t>We monitor user behavior and access patterns to identify potential insider threats—whether malicious or accidental—helping you protect sensitive data and maintain organizational trust.</a:t>
            </a:r>
          </a:p>
        </p:txBody>
      </p:sp>
      <p:sp>
        <p:nvSpPr>
          <p:cNvPr id="1052" name="Google Shape;294;p8">
            <a:extLst>
              <a:ext uri="{FF2B5EF4-FFF2-40B4-BE49-F238E27FC236}">
                <a16:creationId xmlns:a16="http://schemas.microsoft.com/office/drawing/2014/main" id="{A27000A5-7D2A-0D49-BECA-D2AD92A0DD97}"/>
              </a:ext>
            </a:extLst>
          </p:cNvPr>
          <p:cNvSpPr txBox="1"/>
          <p:nvPr/>
        </p:nvSpPr>
        <p:spPr>
          <a:xfrm>
            <a:off x="10422765" y="3017790"/>
            <a:ext cx="1187353" cy="304955"/>
          </a:xfrm>
          <a:prstGeom prst="rect">
            <a:avLst/>
          </a:prstGeom>
          <a:noFill/>
          <a:ln>
            <a:noFill/>
          </a:ln>
        </p:spPr>
        <p:txBody>
          <a:bodyPr spcFirstLastPara="1" wrap="square" lIns="0" tIns="13950" rIns="0" bIns="0" anchor="t" anchorCtr="0">
            <a:spAutoFit/>
          </a:bodyPr>
          <a:lstStyle/>
          <a:p>
            <a:pPr marL="0" marR="0" lvl="0" indent="0" algn="ctr" rtl="0">
              <a:lnSpc>
                <a:spcPct val="90000"/>
              </a:lnSpc>
              <a:spcBef>
                <a:spcPts val="0"/>
              </a:spcBef>
              <a:spcAft>
                <a:spcPts val="0"/>
              </a:spcAft>
              <a:buClr>
                <a:srgbClr val="FFD200"/>
              </a:buClr>
              <a:buSzPts val="1330"/>
              <a:buFont typeface="Inter Light"/>
              <a:buNone/>
            </a:pPr>
            <a:r>
              <a:rPr lang="en-US" sz="1050" b="1" i="0" u="none" strike="noStrike" cap="none" dirty="0">
                <a:solidFill>
                  <a:schemeClr val="lt1"/>
                </a:solidFill>
                <a:latin typeface="Inter Light"/>
                <a:ea typeface="Inter Light"/>
                <a:cs typeface="Inter Light"/>
                <a:sym typeface="Inter Light"/>
              </a:rPr>
              <a:t>Insider threat management</a:t>
            </a:r>
            <a:endParaRPr sz="1050" b="0" i="0" u="none" strike="noStrike" cap="none" dirty="0">
              <a:solidFill>
                <a:schemeClr val="lt1"/>
              </a:solidFill>
              <a:latin typeface="Inter Light"/>
              <a:ea typeface="Inter Light"/>
              <a:cs typeface="Inter Light"/>
              <a:sym typeface="Inter Light"/>
            </a:endParaRPr>
          </a:p>
        </p:txBody>
      </p:sp>
      <p:grpSp>
        <p:nvGrpSpPr>
          <p:cNvPr id="1053" name="Google Shape;278;p8">
            <a:extLst>
              <a:ext uri="{FF2B5EF4-FFF2-40B4-BE49-F238E27FC236}">
                <a16:creationId xmlns:a16="http://schemas.microsoft.com/office/drawing/2014/main" id="{4AB137CA-ABCC-726B-9325-9DC2C3AA9418}"/>
              </a:ext>
            </a:extLst>
          </p:cNvPr>
          <p:cNvGrpSpPr/>
          <p:nvPr/>
        </p:nvGrpSpPr>
        <p:grpSpPr>
          <a:xfrm>
            <a:off x="10901063" y="2099713"/>
            <a:ext cx="208595" cy="730414"/>
            <a:chOff x="5623966" y="2545345"/>
            <a:chExt cx="208595" cy="730414"/>
          </a:xfrm>
        </p:grpSpPr>
        <p:cxnSp>
          <p:nvCxnSpPr>
            <p:cNvPr id="1054" name="Google Shape;279;p8">
              <a:extLst>
                <a:ext uri="{FF2B5EF4-FFF2-40B4-BE49-F238E27FC236}">
                  <a16:creationId xmlns:a16="http://schemas.microsoft.com/office/drawing/2014/main" id="{79219698-5149-1BFC-83C1-B6D2D9174E9F}"/>
                </a:ext>
              </a:extLst>
            </p:cNvPr>
            <p:cNvCxnSpPr/>
            <p:nvPr/>
          </p:nvCxnSpPr>
          <p:spPr>
            <a:xfrm>
              <a:off x="5728264" y="2545345"/>
              <a:ext cx="0" cy="591330"/>
            </a:xfrm>
            <a:prstGeom prst="straightConnector1">
              <a:avLst/>
            </a:prstGeom>
            <a:noFill/>
            <a:ln w="9525" cap="flat" cmpd="sng">
              <a:solidFill>
                <a:schemeClr val="lt2"/>
              </a:solidFill>
              <a:prstDash val="solid"/>
              <a:miter lim="800000"/>
              <a:headEnd type="none" w="sm" len="sm"/>
              <a:tailEnd type="none" w="sm" len="sm"/>
            </a:ln>
          </p:spPr>
        </p:cxnSp>
        <p:grpSp>
          <p:nvGrpSpPr>
            <p:cNvPr id="1055" name="Google Shape;280;p8">
              <a:extLst>
                <a:ext uri="{FF2B5EF4-FFF2-40B4-BE49-F238E27FC236}">
                  <a16:creationId xmlns:a16="http://schemas.microsoft.com/office/drawing/2014/main" id="{6E6FCA29-B47C-309E-E457-41581278149E}"/>
                </a:ext>
              </a:extLst>
            </p:cNvPr>
            <p:cNvGrpSpPr/>
            <p:nvPr/>
          </p:nvGrpSpPr>
          <p:grpSpPr>
            <a:xfrm>
              <a:off x="5623966" y="3067164"/>
              <a:ext cx="208595" cy="208595"/>
              <a:chOff x="3502218" y="4283237"/>
              <a:chExt cx="345882" cy="345882"/>
            </a:xfrm>
          </p:grpSpPr>
          <p:sp>
            <p:nvSpPr>
              <p:cNvPr id="1056" name="Google Shape;281;p8">
                <a:extLst>
                  <a:ext uri="{FF2B5EF4-FFF2-40B4-BE49-F238E27FC236}">
                    <a16:creationId xmlns:a16="http://schemas.microsoft.com/office/drawing/2014/main" id="{0B293F23-1015-3212-3F60-4A5305A705AA}"/>
                  </a:ext>
                </a:extLst>
              </p:cNvPr>
              <p:cNvSpPr/>
              <p:nvPr/>
            </p:nvSpPr>
            <p:spPr>
              <a:xfrm>
                <a:off x="3617478" y="4398497"/>
                <a:ext cx="115361" cy="115361"/>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57" name="Google Shape;282;p8">
                <a:extLst>
                  <a:ext uri="{FF2B5EF4-FFF2-40B4-BE49-F238E27FC236}">
                    <a16:creationId xmlns:a16="http://schemas.microsoft.com/office/drawing/2014/main" id="{FFAA1BB6-8337-B6A4-9FA9-02662BB523D0}"/>
                  </a:ext>
                </a:extLst>
              </p:cNvPr>
              <p:cNvSpPr/>
              <p:nvPr/>
            </p:nvSpPr>
            <p:spPr>
              <a:xfrm>
                <a:off x="3580754" y="4361773"/>
                <a:ext cx="188811" cy="188811"/>
              </a:xfrm>
              <a:prstGeom prst="ellipse">
                <a:avLst/>
              </a:prstGeom>
              <a:no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58" name="Google Shape;283;p8">
                <a:extLst>
                  <a:ext uri="{FF2B5EF4-FFF2-40B4-BE49-F238E27FC236}">
                    <a16:creationId xmlns:a16="http://schemas.microsoft.com/office/drawing/2014/main" id="{29C279D4-B0AE-67C3-E421-F6FE5C1ECB8C}"/>
                  </a:ext>
                </a:extLst>
              </p:cNvPr>
              <p:cNvSpPr/>
              <p:nvPr/>
            </p:nvSpPr>
            <p:spPr>
              <a:xfrm>
                <a:off x="3553106" y="4334125"/>
                <a:ext cx="244107" cy="244107"/>
              </a:xfrm>
              <a:prstGeom prst="ellipse">
                <a:avLst/>
              </a:prstGeom>
              <a:noFill/>
              <a:ln w="9525" cap="flat" cmpd="sng">
                <a:solidFill>
                  <a:schemeClr val="lt2">
                    <a:alpha val="6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59" name="Google Shape;284;p8">
                <a:extLst>
                  <a:ext uri="{FF2B5EF4-FFF2-40B4-BE49-F238E27FC236}">
                    <a16:creationId xmlns:a16="http://schemas.microsoft.com/office/drawing/2014/main" id="{48A5B9DA-B80B-16C7-FFBD-82876403D10E}"/>
                  </a:ext>
                </a:extLst>
              </p:cNvPr>
              <p:cNvSpPr/>
              <p:nvPr/>
            </p:nvSpPr>
            <p:spPr>
              <a:xfrm>
                <a:off x="3502218" y="4283237"/>
                <a:ext cx="345882" cy="345882"/>
              </a:xfrm>
              <a:prstGeom prst="ellipse">
                <a:avLst/>
              </a:prstGeom>
              <a:noFill/>
              <a:ln w="9525" cap="flat" cmpd="sng">
                <a:solidFill>
                  <a:schemeClr val="lt2">
                    <a:alpha val="1372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sp>
            <p:nvSpPr>
              <p:cNvPr id="1060" name="Google Shape;285;p8">
                <a:extLst>
                  <a:ext uri="{FF2B5EF4-FFF2-40B4-BE49-F238E27FC236}">
                    <a16:creationId xmlns:a16="http://schemas.microsoft.com/office/drawing/2014/main" id="{49BF6CA1-1C3C-EA7A-26E6-BB09E10132BC}"/>
                  </a:ext>
                </a:extLst>
              </p:cNvPr>
              <p:cNvSpPr/>
              <p:nvPr/>
            </p:nvSpPr>
            <p:spPr>
              <a:xfrm>
                <a:off x="3526905" y="4307924"/>
                <a:ext cx="296510" cy="296510"/>
              </a:xfrm>
              <a:prstGeom prst="ellipse">
                <a:avLst/>
              </a:prstGeom>
              <a:noFill/>
              <a:ln w="9525" cap="flat" cmpd="sng">
                <a:solidFill>
                  <a:schemeClr val="lt2">
                    <a:alpha val="49803"/>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Inter"/>
                  <a:ea typeface="Inter"/>
                  <a:cs typeface="Inter"/>
                  <a:sym typeface="Inter"/>
                </a:endParaRPr>
              </a:p>
            </p:txBody>
          </p:sp>
        </p:grpSp>
      </p:grpSp>
      <p:cxnSp>
        <p:nvCxnSpPr>
          <p:cNvPr id="2" name="Google Shape;245;p8">
            <a:extLst>
              <a:ext uri="{FF2B5EF4-FFF2-40B4-BE49-F238E27FC236}">
                <a16:creationId xmlns:a16="http://schemas.microsoft.com/office/drawing/2014/main" id="{D89D5E9A-8D2C-B6BF-AE26-2C9AECE51C94}"/>
              </a:ext>
            </a:extLst>
          </p:cNvPr>
          <p:cNvCxnSpPr>
            <a:cxnSpLocks/>
          </p:cNvCxnSpPr>
          <p:nvPr/>
        </p:nvCxnSpPr>
        <p:spPr>
          <a:xfrm rot="10800000">
            <a:off x="10719996" y="3519530"/>
            <a:ext cx="456861"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376317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3">
            <a:extLst>
              <a:ext uri="{FF2B5EF4-FFF2-40B4-BE49-F238E27FC236}">
                <a16:creationId xmlns:a16="http://schemas.microsoft.com/office/drawing/2014/main" id="{0673B44E-30D9-935C-69DF-7363606B990F}"/>
              </a:ext>
            </a:extLst>
          </p:cNvPr>
          <p:cNvSpPr txBox="1">
            <a:spLocks/>
          </p:cNvSpPr>
          <p:nvPr/>
        </p:nvSpPr>
        <p:spPr>
          <a:xfrm>
            <a:off x="1065973" y="342536"/>
            <a:ext cx="2388235" cy="990015"/>
          </a:xfrm>
          <a:prstGeom prst="rect">
            <a:avLst/>
          </a:prstGeom>
        </p:spPr>
        <p:txBody>
          <a:bodyPr vert="horz" wrap="square" lIns="0" tIns="40640" rIns="0" bIns="0" rtlCol="0">
            <a:spAutoFit/>
          </a:bodyPr>
          <a:lstStyle>
            <a:lvl1pPr>
              <a:defRPr sz="1800" b="1" i="0">
                <a:solidFill>
                  <a:schemeClr val="bg1"/>
                </a:solidFill>
                <a:latin typeface="Tahoma"/>
                <a:ea typeface="+mj-ea"/>
                <a:cs typeface="Tahoma"/>
              </a:defRPr>
            </a:lvl1pPr>
          </a:lstStyle>
          <a:p>
            <a:pPr marL="38100" marR="0" lvl="0" indent="0" defTabSz="914400" eaLnBrk="1" fontAlgn="auto" latinLnBrk="0" hangingPunct="1">
              <a:lnSpc>
                <a:spcPct val="100000"/>
              </a:lnSpc>
              <a:spcBef>
                <a:spcPts val="320"/>
              </a:spcBef>
              <a:spcAft>
                <a:spcPts val="0"/>
              </a:spcAft>
              <a:buClrTx/>
              <a:buSzTx/>
              <a:buFontTx/>
              <a:buNone/>
              <a:tabLst/>
              <a:defRPr/>
            </a:pPr>
            <a:r>
              <a:rPr kumimoji="0" lang="en-US" sz="2800" b="1" i="0" u="none" strike="noStrike" kern="0" cap="none" spc="-10" normalizeH="0" baseline="0" noProof="0" dirty="0">
                <a:ln>
                  <a:noFill/>
                </a:ln>
                <a:effectLst/>
                <a:uLnTx/>
                <a:uFillTx/>
                <a:latin typeface="Tahoma"/>
                <a:ea typeface="+mj-ea"/>
                <a:cs typeface="Tahoma"/>
              </a:rPr>
              <a:t>NeoNova</a:t>
            </a:r>
            <a:endParaRPr kumimoji="0" lang="en-US" sz="2400" b="1" i="0" u="none" strike="noStrike" kern="0" cap="none" spc="0" normalizeH="0" baseline="30555" noProof="0" dirty="0">
              <a:ln>
                <a:noFill/>
              </a:ln>
              <a:effectLst/>
              <a:uLnTx/>
              <a:uFillTx/>
              <a:latin typeface="Arial"/>
              <a:ea typeface="+mj-ea"/>
              <a:cs typeface="Arial"/>
            </a:endParaRPr>
          </a:p>
          <a:p>
            <a:pPr marL="38100" marR="0" lvl="0" indent="0" defTabSz="914400" eaLnBrk="1" fontAlgn="auto" latinLnBrk="0" hangingPunct="1">
              <a:lnSpc>
                <a:spcPct val="100000"/>
              </a:lnSpc>
              <a:spcBef>
                <a:spcPts val="155"/>
              </a:spcBef>
              <a:spcAft>
                <a:spcPts val="0"/>
              </a:spcAft>
              <a:buClrTx/>
              <a:buSzTx/>
              <a:buFontTx/>
              <a:buNone/>
              <a:tabLst/>
              <a:defRPr/>
            </a:pPr>
            <a:r>
              <a:rPr kumimoji="0" lang="en-US" sz="1600" b="1" i="0" u="none" strike="noStrike" kern="0" cap="none" spc="-30" normalizeH="0" baseline="0" noProof="0" dirty="0">
                <a:ln>
                  <a:noFill/>
                </a:ln>
                <a:effectLst/>
                <a:uLnTx/>
                <a:uFillTx/>
                <a:latin typeface="Tahoma"/>
                <a:ea typeface="+mj-ea"/>
                <a:cs typeface="Tahoma"/>
              </a:rPr>
              <a:t>Threat detection and response</a:t>
            </a:r>
          </a:p>
        </p:txBody>
      </p:sp>
      <p:sp>
        <p:nvSpPr>
          <p:cNvPr id="19" name="object 4">
            <a:extLst>
              <a:ext uri="{FF2B5EF4-FFF2-40B4-BE49-F238E27FC236}">
                <a16:creationId xmlns:a16="http://schemas.microsoft.com/office/drawing/2014/main" id="{2071D502-A605-9BDC-060C-A236DAC8FB1B}"/>
              </a:ext>
            </a:extLst>
          </p:cNvPr>
          <p:cNvSpPr txBox="1"/>
          <p:nvPr/>
        </p:nvSpPr>
        <p:spPr>
          <a:xfrm>
            <a:off x="6096000" y="1552318"/>
            <a:ext cx="5475889" cy="3731342"/>
          </a:xfrm>
          <a:prstGeom prst="rect">
            <a:avLst/>
          </a:prstGeom>
        </p:spPr>
        <p:txBody>
          <a:bodyPr vert="horz" wrap="square" lIns="0" tIns="12700" rIns="0" bIns="0" rtlCol="0">
            <a:spAutoFit/>
          </a:bodyPr>
          <a:lstStyle/>
          <a:p>
            <a:pPr marL="38100" marR="30480" algn="just">
              <a:lnSpc>
                <a:spcPct val="111100"/>
              </a:lnSpc>
              <a:spcBef>
                <a:spcPts val="100"/>
              </a:spcBef>
            </a:pPr>
            <a:r>
              <a:rPr lang="en-US" sz="1400" kern="0" dirty="0">
                <a:solidFill>
                  <a:schemeClr val="bg1"/>
                </a:solidFill>
                <a:latin typeface="Tahoma"/>
                <a:cs typeface="Tahoma"/>
              </a:rPr>
              <a:t>A</a:t>
            </a:r>
            <a:r>
              <a:rPr sz="1400" kern="0" spc="-95" dirty="0">
                <a:solidFill>
                  <a:schemeClr val="bg1"/>
                </a:solidFill>
                <a:latin typeface="Tahoma"/>
                <a:cs typeface="Tahoma"/>
              </a:rPr>
              <a:t> </a:t>
            </a:r>
            <a:r>
              <a:rPr sz="1400" kern="0" spc="20" dirty="0">
                <a:solidFill>
                  <a:schemeClr val="bg1"/>
                </a:solidFill>
                <a:latin typeface="Tahoma"/>
                <a:cs typeface="Tahoma"/>
              </a:rPr>
              <a:t>next-gen</a:t>
            </a:r>
            <a:r>
              <a:rPr sz="1400" kern="0" spc="-95" dirty="0">
                <a:solidFill>
                  <a:schemeClr val="bg1"/>
                </a:solidFill>
                <a:latin typeface="Tahoma"/>
                <a:cs typeface="Tahoma"/>
              </a:rPr>
              <a:t> </a:t>
            </a:r>
            <a:r>
              <a:rPr sz="1400" kern="0" spc="-30" dirty="0">
                <a:solidFill>
                  <a:schemeClr val="bg1"/>
                </a:solidFill>
                <a:latin typeface="Tahoma"/>
                <a:cs typeface="Tahoma"/>
              </a:rPr>
              <a:t>IT/</a:t>
            </a:r>
            <a:r>
              <a:rPr lang="en-US" sz="1400" kern="0" spc="-30" dirty="0">
                <a:solidFill>
                  <a:schemeClr val="bg1"/>
                </a:solidFill>
                <a:latin typeface="Tahoma"/>
                <a:cs typeface="Tahoma"/>
              </a:rPr>
              <a:t>OT</a:t>
            </a:r>
            <a:r>
              <a:rPr sz="1400" kern="0" spc="-30" dirty="0">
                <a:solidFill>
                  <a:schemeClr val="bg1"/>
                </a:solidFill>
                <a:latin typeface="Tahoma"/>
                <a:cs typeface="Tahoma"/>
              </a:rPr>
              <a:t>/IoT</a:t>
            </a:r>
            <a:r>
              <a:rPr sz="1400" kern="0" spc="-95" dirty="0">
                <a:solidFill>
                  <a:schemeClr val="bg1"/>
                </a:solidFill>
                <a:latin typeface="Tahoma"/>
                <a:cs typeface="Tahoma"/>
              </a:rPr>
              <a:t> </a:t>
            </a:r>
            <a:r>
              <a:rPr sz="1400" kern="0" spc="70" dirty="0">
                <a:solidFill>
                  <a:schemeClr val="bg1"/>
                </a:solidFill>
                <a:latin typeface="Tahoma"/>
                <a:cs typeface="Tahoma"/>
              </a:rPr>
              <a:t>SOC</a:t>
            </a:r>
            <a:r>
              <a:rPr sz="1400" kern="0" spc="-95" dirty="0">
                <a:solidFill>
                  <a:schemeClr val="bg1"/>
                </a:solidFill>
                <a:latin typeface="Tahoma"/>
                <a:cs typeface="Tahoma"/>
              </a:rPr>
              <a:t> </a:t>
            </a:r>
            <a:r>
              <a:rPr sz="1400" kern="0" spc="40" dirty="0">
                <a:solidFill>
                  <a:schemeClr val="bg1"/>
                </a:solidFill>
                <a:latin typeface="Tahoma"/>
                <a:cs typeface="Tahoma"/>
              </a:rPr>
              <a:t>of</a:t>
            </a:r>
            <a:r>
              <a:rPr sz="1400" kern="0" spc="-95" dirty="0">
                <a:solidFill>
                  <a:schemeClr val="bg1"/>
                </a:solidFill>
                <a:latin typeface="Tahoma"/>
                <a:cs typeface="Tahoma"/>
              </a:rPr>
              <a:t> </a:t>
            </a:r>
            <a:r>
              <a:rPr lang="en-US" sz="1400" kern="0" spc="10" dirty="0">
                <a:solidFill>
                  <a:schemeClr val="bg1"/>
                </a:solidFill>
                <a:latin typeface="Tahoma"/>
                <a:cs typeface="Tahoma"/>
              </a:rPr>
              <a:t>NeoNova</a:t>
            </a:r>
            <a:r>
              <a:rPr sz="1400" kern="0" spc="10" dirty="0">
                <a:solidFill>
                  <a:schemeClr val="bg1"/>
                </a:solidFill>
                <a:latin typeface="Tahoma"/>
                <a:cs typeface="Tahoma"/>
              </a:rPr>
              <a:t>,</a:t>
            </a:r>
            <a:r>
              <a:rPr sz="1400" kern="0" spc="-95" dirty="0">
                <a:solidFill>
                  <a:schemeClr val="bg1"/>
                </a:solidFill>
                <a:latin typeface="Tahoma"/>
                <a:cs typeface="Tahoma"/>
              </a:rPr>
              <a:t> </a:t>
            </a:r>
            <a:r>
              <a:rPr sz="1400" kern="0" spc="15" dirty="0">
                <a:solidFill>
                  <a:schemeClr val="bg1"/>
                </a:solidFill>
                <a:latin typeface="Tahoma"/>
                <a:cs typeface="Tahoma"/>
              </a:rPr>
              <a:t>effectively</a:t>
            </a:r>
            <a:r>
              <a:rPr sz="1400" kern="0" spc="5" dirty="0">
                <a:solidFill>
                  <a:schemeClr val="bg1"/>
                </a:solidFill>
                <a:latin typeface="Tahoma"/>
                <a:cs typeface="Tahoma"/>
              </a:rPr>
              <a:t> </a:t>
            </a:r>
            <a:r>
              <a:rPr sz="1400" kern="0" spc="15" dirty="0">
                <a:solidFill>
                  <a:schemeClr val="bg1"/>
                </a:solidFill>
                <a:latin typeface="Tahoma"/>
                <a:cs typeface="Tahoma"/>
              </a:rPr>
              <a:t>works</a:t>
            </a:r>
            <a:r>
              <a:rPr sz="1400" kern="0" spc="-20" dirty="0">
                <a:solidFill>
                  <a:schemeClr val="bg1"/>
                </a:solidFill>
                <a:latin typeface="Tahoma"/>
                <a:cs typeface="Tahoma"/>
              </a:rPr>
              <a:t> </a:t>
            </a:r>
            <a:r>
              <a:rPr sz="1400" kern="0" spc="10" dirty="0">
                <a:solidFill>
                  <a:schemeClr val="bg1"/>
                </a:solidFill>
                <a:latin typeface="Tahoma"/>
                <a:cs typeface="Tahoma"/>
              </a:rPr>
              <a:t>and</a:t>
            </a:r>
            <a:r>
              <a:rPr sz="1400" kern="0" spc="-20" dirty="0">
                <a:solidFill>
                  <a:schemeClr val="bg1"/>
                </a:solidFill>
                <a:latin typeface="Tahoma"/>
                <a:cs typeface="Tahoma"/>
              </a:rPr>
              <a:t> </a:t>
            </a:r>
            <a:r>
              <a:rPr sz="1400" kern="0" spc="10" dirty="0">
                <a:solidFill>
                  <a:schemeClr val="bg1"/>
                </a:solidFill>
                <a:latin typeface="Tahoma"/>
                <a:cs typeface="Tahoma"/>
              </a:rPr>
              <a:t>significantly</a:t>
            </a:r>
            <a:r>
              <a:rPr sz="1400" kern="0" spc="-20" dirty="0">
                <a:solidFill>
                  <a:schemeClr val="bg1"/>
                </a:solidFill>
                <a:latin typeface="Tahoma"/>
                <a:cs typeface="Tahoma"/>
              </a:rPr>
              <a:t> </a:t>
            </a:r>
            <a:r>
              <a:rPr sz="1400" kern="0" spc="20" dirty="0">
                <a:solidFill>
                  <a:schemeClr val="bg1"/>
                </a:solidFill>
                <a:latin typeface="Tahoma"/>
                <a:cs typeface="Tahoma"/>
              </a:rPr>
              <a:t>reduces</a:t>
            </a:r>
            <a:r>
              <a:rPr sz="1400" kern="0" spc="-20" dirty="0">
                <a:solidFill>
                  <a:schemeClr val="bg1"/>
                </a:solidFill>
                <a:latin typeface="Tahoma"/>
                <a:cs typeface="Tahoma"/>
              </a:rPr>
              <a:t> </a:t>
            </a:r>
            <a:r>
              <a:rPr sz="1400" kern="0" spc="20" dirty="0">
                <a:solidFill>
                  <a:schemeClr val="bg1"/>
                </a:solidFill>
                <a:latin typeface="Tahoma"/>
                <a:cs typeface="Tahoma"/>
              </a:rPr>
              <a:t>the</a:t>
            </a:r>
            <a:r>
              <a:rPr sz="1400" kern="0" spc="-20" dirty="0">
                <a:solidFill>
                  <a:schemeClr val="bg1"/>
                </a:solidFill>
                <a:latin typeface="Tahoma"/>
                <a:cs typeface="Tahoma"/>
              </a:rPr>
              <a:t> </a:t>
            </a:r>
            <a:r>
              <a:rPr sz="1400" kern="0" spc="15" dirty="0">
                <a:solidFill>
                  <a:schemeClr val="bg1"/>
                </a:solidFill>
                <a:latin typeface="Tahoma"/>
                <a:cs typeface="Tahoma"/>
              </a:rPr>
              <a:t>response</a:t>
            </a:r>
            <a:r>
              <a:rPr sz="1400" kern="0" spc="-20" dirty="0">
                <a:solidFill>
                  <a:schemeClr val="bg1"/>
                </a:solidFill>
                <a:latin typeface="Tahoma"/>
                <a:cs typeface="Tahoma"/>
              </a:rPr>
              <a:t> </a:t>
            </a:r>
            <a:r>
              <a:rPr sz="1400" kern="0" spc="20" dirty="0">
                <a:solidFill>
                  <a:schemeClr val="bg1"/>
                </a:solidFill>
                <a:latin typeface="Tahoma"/>
                <a:cs typeface="Tahoma"/>
              </a:rPr>
              <a:t>time</a:t>
            </a:r>
            <a:r>
              <a:rPr sz="1400" kern="0" spc="-20" dirty="0">
                <a:solidFill>
                  <a:schemeClr val="bg1"/>
                </a:solidFill>
                <a:latin typeface="Tahoma"/>
                <a:cs typeface="Tahoma"/>
              </a:rPr>
              <a:t> </a:t>
            </a:r>
            <a:r>
              <a:rPr sz="1400" kern="0" spc="25" dirty="0">
                <a:solidFill>
                  <a:schemeClr val="bg1"/>
                </a:solidFill>
                <a:latin typeface="Tahoma"/>
                <a:cs typeface="Tahoma"/>
              </a:rPr>
              <a:t>to</a:t>
            </a:r>
            <a:r>
              <a:rPr sz="1400" kern="0" spc="-20" dirty="0">
                <a:solidFill>
                  <a:schemeClr val="bg1"/>
                </a:solidFill>
                <a:latin typeface="Tahoma"/>
                <a:cs typeface="Tahoma"/>
              </a:rPr>
              <a:t> </a:t>
            </a:r>
            <a:r>
              <a:rPr sz="1400" kern="0" spc="10" dirty="0">
                <a:solidFill>
                  <a:schemeClr val="bg1"/>
                </a:solidFill>
                <a:latin typeface="Tahoma"/>
                <a:cs typeface="Tahoma"/>
              </a:rPr>
              <a:t>threats</a:t>
            </a:r>
            <a:r>
              <a:rPr sz="1400" kern="0" spc="15" dirty="0">
                <a:solidFill>
                  <a:schemeClr val="bg1"/>
                </a:solidFill>
                <a:latin typeface="Tahoma"/>
                <a:cs typeface="Tahoma"/>
              </a:rPr>
              <a:t> by</a:t>
            </a:r>
            <a:r>
              <a:rPr sz="1400" kern="0" spc="434" dirty="0">
                <a:solidFill>
                  <a:schemeClr val="bg1"/>
                </a:solidFill>
                <a:latin typeface="Tahoma"/>
                <a:cs typeface="Tahoma"/>
              </a:rPr>
              <a:t> </a:t>
            </a:r>
            <a:r>
              <a:rPr sz="1400" kern="0" spc="10" dirty="0">
                <a:solidFill>
                  <a:schemeClr val="bg1"/>
                </a:solidFill>
                <a:latin typeface="Tahoma"/>
                <a:cs typeface="Tahoma"/>
              </a:rPr>
              <a:t>applying</a:t>
            </a:r>
            <a:r>
              <a:rPr sz="1400" kern="0" spc="434" dirty="0">
                <a:solidFill>
                  <a:schemeClr val="bg1"/>
                </a:solidFill>
                <a:latin typeface="Tahoma"/>
                <a:cs typeface="Tahoma"/>
              </a:rPr>
              <a:t> </a:t>
            </a:r>
            <a:r>
              <a:rPr sz="1400" kern="0" spc="35" dirty="0">
                <a:solidFill>
                  <a:schemeClr val="bg1"/>
                </a:solidFill>
                <a:latin typeface="Tahoma"/>
                <a:cs typeface="Tahoma"/>
              </a:rPr>
              <a:t>Afiificial</a:t>
            </a:r>
            <a:r>
              <a:rPr sz="1400" kern="0" spc="434" dirty="0">
                <a:solidFill>
                  <a:schemeClr val="bg1"/>
                </a:solidFill>
                <a:latin typeface="Tahoma"/>
                <a:cs typeface="Tahoma"/>
              </a:rPr>
              <a:t> </a:t>
            </a:r>
            <a:r>
              <a:rPr sz="1400" kern="0" dirty="0">
                <a:solidFill>
                  <a:schemeClr val="bg1"/>
                </a:solidFill>
                <a:latin typeface="Tahoma"/>
                <a:cs typeface="Tahoma"/>
              </a:rPr>
              <a:t>Intelligence</a:t>
            </a:r>
            <a:r>
              <a:rPr sz="1400" kern="0" spc="434" dirty="0">
                <a:solidFill>
                  <a:schemeClr val="bg1"/>
                </a:solidFill>
                <a:latin typeface="Tahoma"/>
                <a:cs typeface="Tahoma"/>
              </a:rPr>
              <a:t> </a:t>
            </a:r>
            <a:r>
              <a:rPr sz="1400" kern="0" spc="15" dirty="0">
                <a:solidFill>
                  <a:schemeClr val="bg1"/>
                </a:solidFill>
                <a:latin typeface="Tahoma"/>
                <a:cs typeface="Tahoma"/>
              </a:rPr>
              <a:t>technologies,</a:t>
            </a:r>
            <a:r>
              <a:rPr sz="1400" kern="0" spc="434" dirty="0">
                <a:solidFill>
                  <a:schemeClr val="bg1"/>
                </a:solidFill>
                <a:latin typeface="Tahoma"/>
                <a:cs typeface="Tahoma"/>
              </a:rPr>
              <a:t> </a:t>
            </a:r>
            <a:r>
              <a:rPr sz="1400" kern="0" spc="10" dirty="0">
                <a:solidFill>
                  <a:schemeClr val="bg1"/>
                </a:solidFill>
                <a:latin typeface="Tahoma"/>
                <a:cs typeface="Tahoma"/>
              </a:rPr>
              <a:t>Machine </a:t>
            </a:r>
            <a:r>
              <a:rPr sz="1400" kern="0" spc="5" dirty="0">
                <a:solidFill>
                  <a:schemeClr val="bg1"/>
                </a:solidFill>
                <a:latin typeface="Tahoma"/>
                <a:cs typeface="Tahoma"/>
              </a:rPr>
              <a:t>Learning</a:t>
            </a:r>
            <a:r>
              <a:rPr sz="1400" kern="0" spc="40" dirty="0">
                <a:solidFill>
                  <a:schemeClr val="bg1"/>
                </a:solidFill>
                <a:latin typeface="Tahoma"/>
                <a:cs typeface="Tahoma"/>
              </a:rPr>
              <a:t> </a:t>
            </a:r>
            <a:r>
              <a:rPr sz="1400" kern="0" spc="10" dirty="0">
                <a:solidFill>
                  <a:schemeClr val="bg1"/>
                </a:solidFill>
                <a:latin typeface="Tahoma"/>
                <a:cs typeface="Tahoma"/>
              </a:rPr>
              <a:t>and</a:t>
            </a:r>
            <a:r>
              <a:rPr sz="1400" kern="0" spc="40" dirty="0">
                <a:solidFill>
                  <a:schemeClr val="bg1"/>
                </a:solidFill>
                <a:latin typeface="Tahoma"/>
                <a:cs typeface="Tahoma"/>
              </a:rPr>
              <a:t> </a:t>
            </a:r>
            <a:r>
              <a:rPr sz="1400" kern="0" spc="15" dirty="0">
                <a:solidFill>
                  <a:schemeClr val="bg1"/>
                </a:solidFill>
                <a:latin typeface="Tahoma"/>
                <a:cs typeface="Tahoma"/>
              </a:rPr>
              <a:t>Big-</a:t>
            </a:r>
            <a:r>
              <a:rPr sz="1400" kern="0" spc="20" dirty="0">
                <a:solidFill>
                  <a:schemeClr val="bg1"/>
                </a:solidFill>
                <a:latin typeface="Tahoma"/>
                <a:cs typeface="Tahoma"/>
              </a:rPr>
              <a:t>Data</a:t>
            </a:r>
            <a:r>
              <a:rPr sz="1400" kern="0" spc="40" dirty="0">
                <a:solidFill>
                  <a:schemeClr val="bg1"/>
                </a:solidFill>
                <a:latin typeface="Tahoma"/>
                <a:cs typeface="Tahoma"/>
              </a:rPr>
              <a:t> </a:t>
            </a:r>
            <a:r>
              <a:rPr sz="1400" kern="0" spc="25" dirty="0">
                <a:solidFill>
                  <a:schemeClr val="bg1"/>
                </a:solidFill>
                <a:latin typeface="Tahoma"/>
                <a:cs typeface="Tahoma"/>
              </a:rPr>
              <a:t>to</a:t>
            </a:r>
            <a:r>
              <a:rPr sz="1400" kern="0" spc="40" dirty="0">
                <a:solidFill>
                  <a:schemeClr val="bg1"/>
                </a:solidFill>
                <a:latin typeface="Tahoma"/>
                <a:cs typeface="Tahoma"/>
              </a:rPr>
              <a:t> </a:t>
            </a:r>
            <a:r>
              <a:rPr sz="1400" kern="0" spc="10" dirty="0">
                <a:solidFill>
                  <a:schemeClr val="bg1"/>
                </a:solidFill>
                <a:latin typeface="Tahoma"/>
                <a:cs typeface="Tahoma"/>
              </a:rPr>
              <a:t>automate</a:t>
            </a:r>
            <a:r>
              <a:rPr sz="1400" kern="0" spc="40" dirty="0">
                <a:solidFill>
                  <a:schemeClr val="bg1"/>
                </a:solidFill>
                <a:latin typeface="Tahoma"/>
                <a:cs typeface="Tahoma"/>
              </a:rPr>
              <a:t> </a:t>
            </a:r>
            <a:r>
              <a:rPr sz="1400" kern="0" spc="15" dirty="0">
                <a:solidFill>
                  <a:schemeClr val="bg1"/>
                </a:solidFill>
                <a:latin typeface="Tahoma"/>
                <a:cs typeface="Tahoma"/>
              </a:rPr>
              <a:t>business</a:t>
            </a:r>
            <a:r>
              <a:rPr sz="1400" kern="0" spc="40" dirty="0">
                <a:solidFill>
                  <a:schemeClr val="bg1"/>
                </a:solidFill>
                <a:latin typeface="Tahoma"/>
                <a:cs typeface="Tahoma"/>
              </a:rPr>
              <a:t> </a:t>
            </a:r>
            <a:r>
              <a:rPr sz="1400" kern="0" spc="25" dirty="0">
                <a:solidFill>
                  <a:schemeClr val="bg1"/>
                </a:solidFill>
                <a:latin typeface="Tahoma"/>
                <a:cs typeface="Tahoma"/>
              </a:rPr>
              <a:t>processes</a:t>
            </a:r>
            <a:r>
              <a:rPr sz="1400" kern="0" spc="40" dirty="0">
                <a:solidFill>
                  <a:schemeClr val="bg1"/>
                </a:solidFill>
                <a:latin typeface="Tahoma"/>
                <a:cs typeface="Tahoma"/>
              </a:rPr>
              <a:t> </a:t>
            </a:r>
            <a:r>
              <a:rPr sz="1400" kern="0" spc="10" dirty="0">
                <a:solidFill>
                  <a:schemeClr val="bg1"/>
                </a:solidFill>
                <a:latin typeface="Tahoma"/>
                <a:cs typeface="Tahoma"/>
              </a:rPr>
              <a:t>and</a:t>
            </a:r>
            <a:r>
              <a:rPr sz="1400" kern="0" spc="5" dirty="0">
                <a:solidFill>
                  <a:schemeClr val="bg1"/>
                </a:solidFill>
                <a:latin typeface="Tahoma"/>
                <a:cs typeface="Tahoma"/>
              </a:rPr>
              <a:t> </a:t>
            </a:r>
            <a:r>
              <a:rPr sz="1400" kern="0" spc="10" dirty="0">
                <a:solidFill>
                  <a:schemeClr val="bg1"/>
                </a:solidFill>
                <a:latin typeface="Tahoma"/>
                <a:cs typeface="Tahoma"/>
              </a:rPr>
              <a:t>improve</a:t>
            </a:r>
            <a:r>
              <a:rPr sz="1400" kern="0" spc="-75" dirty="0">
                <a:solidFill>
                  <a:schemeClr val="bg1"/>
                </a:solidFill>
                <a:latin typeface="Tahoma"/>
                <a:cs typeface="Tahoma"/>
              </a:rPr>
              <a:t> </a:t>
            </a:r>
            <a:r>
              <a:rPr sz="1400" kern="0" spc="10" dirty="0">
                <a:solidFill>
                  <a:schemeClr val="bg1"/>
                </a:solidFill>
                <a:latin typeface="Tahoma"/>
                <a:cs typeface="Tahoma"/>
              </a:rPr>
              <a:t>investigation</a:t>
            </a:r>
            <a:r>
              <a:rPr sz="1400" kern="0" spc="-75" dirty="0">
                <a:solidFill>
                  <a:schemeClr val="bg1"/>
                </a:solidFill>
                <a:latin typeface="Tahoma"/>
                <a:cs typeface="Tahoma"/>
              </a:rPr>
              <a:t> </a:t>
            </a:r>
            <a:r>
              <a:rPr sz="1400" kern="0" spc="10" dirty="0">
                <a:solidFill>
                  <a:schemeClr val="bg1"/>
                </a:solidFill>
                <a:latin typeface="Tahoma"/>
                <a:cs typeface="Tahoma"/>
              </a:rPr>
              <a:t>capabilities.</a:t>
            </a:r>
            <a:endParaRPr sz="1400" kern="0" dirty="0">
              <a:solidFill>
                <a:schemeClr val="bg1"/>
              </a:solidFill>
              <a:latin typeface="Tahoma"/>
              <a:cs typeface="Tahoma"/>
            </a:endParaRPr>
          </a:p>
          <a:p>
            <a:pPr marL="38100" marR="30480" algn="just">
              <a:lnSpc>
                <a:spcPct val="111100"/>
              </a:lnSpc>
              <a:spcBef>
                <a:spcPts val="565"/>
              </a:spcBef>
            </a:pPr>
            <a:r>
              <a:rPr lang="en-US" sz="1400" b="1" kern="0" spc="-60" dirty="0">
                <a:solidFill>
                  <a:schemeClr val="bg1"/>
                </a:solidFill>
                <a:latin typeface="Tahoma"/>
                <a:cs typeface="Tahoma"/>
              </a:rPr>
              <a:t>NeoNova </a:t>
            </a:r>
            <a:r>
              <a:rPr sz="1400" kern="0" dirty="0">
                <a:solidFill>
                  <a:schemeClr val="bg1"/>
                </a:solidFill>
                <a:latin typeface="Tahoma"/>
                <a:cs typeface="Tahoma"/>
              </a:rPr>
              <a:t>connects/collects</a:t>
            </a:r>
            <a:r>
              <a:rPr sz="1400" kern="0" spc="85" dirty="0">
                <a:solidFill>
                  <a:schemeClr val="bg1"/>
                </a:solidFill>
                <a:latin typeface="Tahoma"/>
                <a:cs typeface="Tahoma"/>
              </a:rPr>
              <a:t> </a:t>
            </a:r>
            <a:r>
              <a:rPr sz="1400" kern="0" dirty="0">
                <a:solidFill>
                  <a:schemeClr val="bg1"/>
                </a:solidFill>
                <a:latin typeface="Tahoma"/>
                <a:cs typeface="Tahoma"/>
              </a:rPr>
              <a:t>all</a:t>
            </a:r>
            <a:r>
              <a:rPr sz="1400" kern="0" spc="85" dirty="0">
                <a:solidFill>
                  <a:schemeClr val="bg1"/>
                </a:solidFill>
                <a:latin typeface="Tahoma"/>
                <a:cs typeface="Tahoma"/>
              </a:rPr>
              <a:t> </a:t>
            </a:r>
            <a:r>
              <a:rPr sz="1400" kern="0" dirty="0">
                <a:solidFill>
                  <a:schemeClr val="bg1"/>
                </a:solidFill>
                <a:latin typeface="Tahoma"/>
                <a:cs typeface="Tahoma"/>
              </a:rPr>
              <a:t>resources</a:t>
            </a:r>
            <a:r>
              <a:rPr sz="1400" kern="0" spc="90" dirty="0">
                <a:solidFill>
                  <a:schemeClr val="bg1"/>
                </a:solidFill>
                <a:latin typeface="Tahoma"/>
                <a:cs typeface="Tahoma"/>
              </a:rPr>
              <a:t> </a:t>
            </a:r>
            <a:r>
              <a:rPr sz="1400" kern="0" dirty="0">
                <a:solidFill>
                  <a:schemeClr val="bg1"/>
                </a:solidFill>
                <a:latin typeface="Tahoma"/>
                <a:cs typeface="Tahoma"/>
              </a:rPr>
              <a:t>through</a:t>
            </a:r>
            <a:r>
              <a:rPr sz="1400" kern="0" spc="85" dirty="0">
                <a:solidFill>
                  <a:schemeClr val="bg1"/>
                </a:solidFill>
                <a:latin typeface="Tahoma"/>
                <a:cs typeface="Tahoma"/>
              </a:rPr>
              <a:t> </a:t>
            </a:r>
            <a:r>
              <a:rPr sz="1400" kern="0" dirty="0">
                <a:solidFill>
                  <a:schemeClr val="bg1"/>
                </a:solidFill>
                <a:latin typeface="Tahoma"/>
                <a:cs typeface="Tahoma"/>
              </a:rPr>
              <a:t>agents/</a:t>
            </a:r>
            <a:r>
              <a:rPr sz="1400" kern="0" spc="85" dirty="0">
                <a:solidFill>
                  <a:schemeClr val="bg1"/>
                </a:solidFill>
                <a:latin typeface="Tahoma"/>
                <a:cs typeface="Tahoma"/>
              </a:rPr>
              <a:t> </a:t>
            </a:r>
            <a:r>
              <a:rPr sz="1400" kern="0" spc="-25" dirty="0">
                <a:solidFill>
                  <a:schemeClr val="bg1"/>
                </a:solidFill>
                <a:latin typeface="Tahoma"/>
                <a:cs typeface="Tahoma"/>
              </a:rPr>
              <a:t>log </a:t>
            </a:r>
            <a:r>
              <a:rPr sz="1400" kern="0" dirty="0">
                <a:solidFill>
                  <a:schemeClr val="bg1"/>
                </a:solidFill>
                <a:latin typeface="Tahoma"/>
                <a:cs typeface="Tahoma"/>
              </a:rPr>
              <a:t>forwarders,</a:t>
            </a:r>
            <a:r>
              <a:rPr sz="1400" kern="0" spc="200" dirty="0">
                <a:solidFill>
                  <a:schemeClr val="bg1"/>
                </a:solidFill>
                <a:latin typeface="Tahoma"/>
                <a:cs typeface="Tahoma"/>
              </a:rPr>
              <a:t> </a:t>
            </a:r>
            <a:r>
              <a:rPr sz="1400" kern="0" dirty="0">
                <a:solidFill>
                  <a:schemeClr val="bg1"/>
                </a:solidFill>
                <a:latin typeface="Tahoma"/>
                <a:cs typeface="Tahoma"/>
              </a:rPr>
              <a:t>setting</a:t>
            </a:r>
            <a:r>
              <a:rPr sz="1400" kern="0" spc="204" dirty="0">
                <a:solidFill>
                  <a:schemeClr val="bg1"/>
                </a:solidFill>
                <a:latin typeface="Tahoma"/>
                <a:cs typeface="Tahoma"/>
              </a:rPr>
              <a:t> </a:t>
            </a:r>
            <a:r>
              <a:rPr sz="1400" kern="0" dirty="0">
                <a:solidFill>
                  <a:schemeClr val="bg1"/>
                </a:solidFill>
                <a:latin typeface="Tahoma"/>
                <a:cs typeface="Tahoma"/>
              </a:rPr>
              <a:t>up</a:t>
            </a:r>
            <a:r>
              <a:rPr sz="1400" kern="0" spc="204" dirty="0">
                <a:solidFill>
                  <a:schemeClr val="bg1"/>
                </a:solidFill>
                <a:latin typeface="Tahoma"/>
                <a:cs typeface="Tahoma"/>
              </a:rPr>
              <a:t> </a:t>
            </a:r>
            <a:r>
              <a:rPr sz="1400" kern="0" dirty="0">
                <a:solidFill>
                  <a:schemeClr val="bg1"/>
                </a:solidFill>
                <a:latin typeface="Tahoma"/>
                <a:cs typeface="Tahoma"/>
              </a:rPr>
              <a:t>passive</a:t>
            </a:r>
            <a:r>
              <a:rPr sz="1400" kern="0" spc="204" dirty="0">
                <a:solidFill>
                  <a:schemeClr val="bg1"/>
                </a:solidFill>
                <a:latin typeface="Tahoma"/>
                <a:cs typeface="Tahoma"/>
              </a:rPr>
              <a:t> </a:t>
            </a:r>
            <a:r>
              <a:rPr sz="1400" kern="0" dirty="0">
                <a:solidFill>
                  <a:schemeClr val="bg1"/>
                </a:solidFill>
                <a:latin typeface="Tahoma"/>
                <a:cs typeface="Tahoma"/>
              </a:rPr>
              <a:t>information</a:t>
            </a:r>
            <a:r>
              <a:rPr sz="1400" kern="0" spc="204" dirty="0">
                <a:solidFill>
                  <a:schemeClr val="bg1"/>
                </a:solidFill>
                <a:latin typeface="Tahoma"/>
                <a:cs typeface="Tahoma"/>
              </a:rPr>
              <a:t> </a:t>
            </a:r>
            <a:r>
              <a:rPr sz="1400" kern="0" dirty="0">
                <a:solidFill>
                  <a:schemeClr val="bg1"/>
                </a:solidFill>
                <a:latin typeface="Tahoma"/>
                <a:cs typeface="Tahoma"/>
              </a:rPr>
              <a:t>collection</a:t>
            </a:r>
            <a:r>
              <a:rPr sz="1400" kern="0" spc="204" dirty="0">
                <a:solidFill>
                  <a:schemeClr val="bg1"/>
                </a:solidFill>
                <a:latin typeface="Tahoma"/>
                <a:cs typeface="Tahoma"/>
              </a:rPr>
              <a:t> </a:t>
            </a:r>
            <a:r>
              <a:rPr sz="1400" kern="0" spc="-10" dirty="0">
                <a:solidFill>
                  <a:schemeClr val="bg1"/>
                </a:solidFill>
                <a:latin typeface="Tahoma"/>
                <a:cs typeface="Tahoma"/>
              </a:rPr>
              <a:t>points </a:t>
            </a:r>
            <a:r>
              <a:rPr sz="1400" kern="0" dirty="0">
                <a:solidFill>
                  <a:schemeClr val="bg1"/>
                </a:solidFill>
                <a:latin typeface="Tahoma"/>
                <a:cs typeface="Tahoma"/>
              </a:rPr>
              <a:t>(SPAN/</a:t>
            </a:r>
            <a:r>
              <a:rPr sz="1400" kern="0" spc="220" dirty="0">
                <a:solidFill>
                  <a:schemeClr val="bg1"/>
                </a:solidFill>
                <a:latin typeface="Tahoma"/>
                <a:cs typeface="Tahoma"/>
              </a:rPr>
              <a:t> </a:t>
            </a:r>
            <a:r>
              <a:rPr sz="1400" kern="0" dirty="0">
                <a:solidFill>
                  <a:schemeClr val="bg1"/>
                </a:solidFill>
                <a:latin typeface="Tahoma"/>
                <a:cs typeface="Tahoma"/>
              </a:rPr>
              <a:t>TAP/Network</a:t>
            </a:r>
            <a:r>
              <a:rPr sz="1400" kern="0" spc="220" dirty="0">
                <a:solidFill>
                  <a:schemeClr val="bg1"/>
                </a:solidFill>
                <a:latin typeface="Tahoma"/>
                <a:cs typeface="Tahoma"/>
              </a:rPr>
              <a:t> </a:t>
            </a:r>
            <a:r>
              <a:rPr sz="1400" kern="0" dirty="0">
                <a:solidFill>
                  <a:schemeClr val="bg1"/>
                </a:solidFill>
                <a:latin typeface="Tahoma"/>
                <a:cs typeface="Tahoma"/>
              </a:rPr>
              <a:t>broker,</a:t>
            </a:r>
            <a:r>
              <a:rPr sz="1400" kern="0" spc="225" dirty="0">
                <a:solidFill>
                  <a:schemeClr val="bg1"/>
                </a:solidFill>
                <a:latin typeface="Tahoma"/>
                <a:cs typeface="Tahoma"/>
              </a:rPr>
              <a:t> </a:t>
            </a:r>
            <a:r>
              <a:rPr sz="1400" kern="0" dirty="0">
                <a:solidFill>
                  <a:schemeClr val="bg1"/>
                </a:solidFill>
                <a:latin typeface="Tahoma"/>
                <a:cs typeface="Tahoma"/>
              </a:rPr>
              <a:t>etc.),</a:t>
            </a:r>
            <a:r>
              <a:rPr sz="1400" kern="0" spc="220" dirty="0">
                <a:solidFill>
                  <a:schemeClr val="bg1"/>
                </a:solidFill>
                <a:latin typeface="Tahoma"/>
                <a:cs typeface="Tahoma"/>
              </a:rPr>
              <a:t> </a:t>
            </a:r>
            <a:r>
              <a:rPr sz="1400" kern="0" dirty="0">
                <a:solidFill>
                  <a:schemeClr val="bg1"/>
                </a:solidFill>
                <a:latin typeface="Tahoma"/>
                <a:cs typeface="Tahoma"/>
              </a:rPr>
              <a:t>and</a:t>
            </a:r>
            <a:r>
              <a:rPr sz="1400" kern="0" spc="225" dirty="0">
                <a:solidFill>
                  <a:schemeClr val="bg1"/>
                </a:solidFill>
                <a:latin typeface="Tahoma"/>
                <a:cs typeface="Tahoma"/>
              </a:rPr>
              <a:t> </a:t>
            </a:r>
            <a:r>
              <a:rPr sz="1400" kern="0" dirty="0">
                <a:solidFill>
                  <a:schemeClr val="bg1"/>
                </a:solidFill>
                <a:latin typeface="Tahoma"/>
                <a:cs typeface="Tahoma"/>
              </a:rPr>
              <a:t>using</a:t>
            </a:r>
            <a:r>
              <a:rPr sz="1400" kern="0" spc="220" dirty="0">
                <a:solidFill>
                  <a:schemeClr val="bg1"/>
                </a:solidFill>
                <a:latin typeface="Tahoma"/>
                <a:cs typeface="Tahoma"/>
              </a:rPr>
              <a:t> </a:t>
            </a:r>
            <a:r>
              <a:rPr sz="1400" kern="0" dirty="0">
                <a:solidFill>
                  <a:schemeClr val="bg1"/>
                </a:solidFill>
                <a:latin typeface="Tahoma"/>
                <a:cs typeface="Tahoma"/>
              </a:rPr>
              <a:t>connectors/APIs</a:t>
            </a:r>
            <a:r>
              <a:rPr sz="1400" kern="0" spc="35" dirty="0">
                <a:solidFill>
                  <a:schemeClr val="bg1"/>
                </a:solidFill>
                <a:latin typeface="Tahoma"/>
                <a:cs typeface="Tahoma"/>
              </a:rPr>
              <a:t> </a:t>
            </a:r>
            <a:r>
              <a:rPr sz="1400" kern="0" dirty="0">
                <a:solidFill>
                  <a:schemeClr val="bg1"/>
                </a:solidFill>
                <a:latin typeface="Tahoma"/>
                <a:cs typeface="Tahoma"/>
              </a:rPr>
              <a:t>for</a:t>
            </a:r>
            <a:r>
              <a:rPr sz="1400" kern="0" spc="35" dirty="0">
                <a:solidFill>
                  <a:schemeClr val="bg1"/>
                </a:solidFill>
                <a:latin typeface="Tahoma"/>
                <a:cs typeface="Tahoma"/>
              </a:rPr>
              <a:t> </a:t>
            </a:r>
            <a:r>
              <a:rPr sz="1400" kern="0" dirty="0">
                <a:solidFill>
                  <a:schemeClr val="bg1"/>
                </a:solidFill>
                <a:latin typeface="Tahoma"/>
                <a:cs typeface="Tahoma"/>
              </a:rPr>
              <a:t>non-standard</a:t>
            </a:r>
            <a:r>
              <a:rPr sz="1400" kern="0" spc="35" dirty="0">
                <a:solidFill>
                  <a:schemeClr val="bg1"/>
                </a:solidFill>
                <a:latin typeface="Tahoma"/>
                <a:cs typeface="Tahoma"/>
              </a:rPr>
              <a:t> </a:t>
            </a:r>
            <a:r>
              <a:rPr sz="1400" kern="0" dirty="0">
                <a:solidFill>
                  <a:schemeClr val="bg1"/>
                </a:solidFill>
                <a:latin typeface="Tahoma"/>
                <a:cs typeface="Tahoma"/>
              </a:rPr>
              <a:t>data</a:t>
            </a:r>
            <a:r>
              <a:rPr sz="1400" kern="0" spc="35" dirty="0">
                <a:solidFill>
                  <a:schemeClr val="bg1"/>
                </a:solidFill>
                <a:latin typeface="Tahoma"/>
                <a:cs typeface="Tahoma"/>
              </a:rPr>
              <a:t> </a:t>
            </a:r>
            <a:r>
              <a:rPr sz="1400" kern="0" spc="-10" dirty="0">
                <a:solidFill>
                  <a:schemeClr val="bg1"/>
                </a:solidFill>
                <a:latin typeface="Tahoma"/>
                <a:cs typeface="Tahoma"/>
              </a:rPr>
              <a:t>types.</a:t>
            </a:r>
            <a:endParaRPr sz="1400" kern="0" dirty="0">
              <a:solidFill>
                <a:schemeClr val="bg1"/>
              </a:solidFill>
              <a:latin typeface="Tahoma"/>
              <a:cs typeface="Tahoma"/>
            </a:endParaRPr>
          </a:p>
          <a:p>
            <a:pPr marL="38100" marR="30480" algn="just">
              <a:lnSpc>
                <a:spcPct val="111100"/>
              </a:lnSpc>
              <a:spcBef>
                <a:spcPts val="570"/>
              </a:spcBef>
            </a:pPr>
            <a:r>
              <a:rPr lang="en-US" sz="1400" b="1" kern="0" dirty="0">
                <a:solidFill>
                  <a:schemeClr val="bg1"/>
                </a:solidFill>
                <a:latin typeface="Tahoma"/>
                <a:cs typeface="Tahoma"/>
              </a:rPr>
              <a:t>NeoNova </a:t>
            </a:r>
            <a:r>
              <a:rPr sz="1400" kern="0" dirty="0">
                <a:solidFill>
                  <a:schemeClr val="bg1"/>
                </a:solidFill>
                <a:latin typeface="Tahoma"/>
                <a:cs typeface="Tahoma"/>
              </a:rPr>
              <a:t>uses</a:t>
            </a:r>
            <a:r>
              <a:rPr sz="1400" kern="0" spc="175" dirty="0">
                <a:solidFill>
                  <a:schemeClr val="bg1"/>
                </a:solidFill>
                <a:latin typeface="Tahoma"/>
                <a:cs typeface="Tahoma"/>
              </a:rPr>
              <a:t>  </a:t>
            </a:r>
            <a:r>
              <a:rPr sz="1400" kern="0" dirty="0">
                <a:solidFill>
                  <a:schemeClr val="bg1"/>
                </a:solidFill>
                <a:latin typeface="Tahoma"/>
                <a:cs typeface="Tahoma"/>
              </a:rPr>
              <a:t>Big-Data</a:t>
            </a:r>
            <a:r>
              <a:rPr sz="1400" kern="0" spc="175" dirty="0">
                <a:solidFill>
                  <a:schemeClr val="bg1"/>
                </a:solidFill>
                <a:latin typeface="Tahoma"/>
                <a:cs typeface="Tahoma"/>
              </a:rPr>
              <a:t>  </a:t>
            </a:r>
            <a:r>
              <a:rPr sz="1400" kern="0" dirty="0">
                <a:solidFill>
                  <a:schemeClr val="bg1"/>
                </a:solidFill>
                <a:latin typeface="Tahoma"/>
                <a:cs typeface="Tahoma"/>
              </a:rPr>
              <a:t>platform</a:t>
            </a:r>
            <a:r>
              <a:rPr sz="1400" kern="0" spc="175" dirty="0">
                <a:solidFill>
                  <a:schemeClr val="bg1"/>
                </a:solidFill>
                <a:latin typeface="Tahoma"/>
                <a:cs typeface="Tahoma"/>
              </a:rPr>
              <a:t>  </a:t>
            </a:r>
            <a:r>
              <a:rPr sz="1400" kern="0" dirty="0">
                <a:solidFill>
                  <a:schemeClr val="bg1"/>
                </a:solidFill>
                <a:latin typeface="Tahoma"/>
                <a:cs typeface="Tahoma"/>
              </a:rPr>
              <a:t>and</a:t>
            </a:r>
            <a:r>
              <a:rPr sz="1400" kern="0" spc="175" dirty="0">
                <a:solidFill>
                  <a:schemeClr val="bg1"/>
                </a:solidFill>
                <a:latin typeface="Tahoma"/>
                <a:cs typeface="Tahoma"/>
              </a:rPr>
              <a:t>  </a:t>
            </a:r>
            <a:r>
              <a:rPr sz="1400" kern="0" dirty="0">
                <a:solidFill>
                  <a:schemeClr val="bg1"/>
                </a:solidFill>
                <a:latin typeface="Tahoma"/>
                <a:cs typeface="Tahoma"/>
              </a:rPr>
              <a:t>various</a:t>
            </a:r>
            <a:r>
              <a:rPr sz="1400" kern="0" spc="175" dirty="0">
                <a:solidFill>
                  <a:schemeClr val="bg1"/>
                </a:solidFill>
                <a:latin typeface="Tahoma"/>
                <a:cs typeface="Tahoma"/>
              </a:rPr>
              <a:t>  </a:t>
            </a:r>
            <a:r>
              <a:rPr sz="1400" kern="0" spc="-10" dirty="0">
                <a:solidFill>
                  <a:schemeClr val="bg1"/>
                </a:solidFill>
                <a:latin typeface="Tahoma"/>
                <a:cs typeface="Tahoma"/>
              </a:rPr>
              <a:t>AI/ML </a:t>
            </a:r>
            <a:r>
              <a:rPr sz="1400" kern="0" dirty="0">
                <a:solidFill>
                  <a:schemeClr val="bg1"/>
                </a:solidFill>
                <a:latin typeface="Tahoma"/>
                <a:cs typeface="Tahoma"/>
              </a:rPr>
              <a:t>applied</a:t>
            </a:r>
            <a:r>
              <a:rPr sz="1400" kern="0" spc="114" dirty="0">
                <a:solidFill>
                  <a:schemeClr val="bg1"/>
                </a:solidFill>
                <a:latin typeface="Tahoma"/>
                <a:cs typeface="Tahoma"/>
              </a:rPr>
              <a:t>  </a:t>
            </a:r>
            <a:r>
              <a:rPr sz="1400" kern="0" dirty="0">
                <a:solidFill>
                  <a:schemeClr val="bg1"/>
                </a:solidFill>
                <a:latin typeface="Tahoma"/>
                <a:cs typeface="Tahoma"/>
              </a:rPr>
              <a:t>engines</a:t>
            </a:r>
            <a:r>
              <a:rPr sz="1400" kern="0" spc="120" dirty="0">
                <a:solidFill>
                  <a:schemeClr val="bg1"/>
                </a:solidFill>
                <a:latin typeface="Tahoma"/>
                <a:cs typeface="Tahoma"/>
              </a:rPr>
              <a:t>  </a:t>
            </a:r>
            <a:r>
              <a:rPr sz="1400" kern="0" dirty="0">
                <a:solidFill>
                  <a:schemeClr val="bg1"/>
                </a:solidFill>
                <a:latin typeface="Tahoma"/>
                <a:cs typeface="Tahoma"/>
              </a:rPr>
              <a:t>with</a:t>
            </a:r>
            <a:r>
              <a:rPr sz="1400" kern="0" spc="120" dirty="0">
                <a:solidFill>
                  <a:schemeClr val="bg1"/>
                </a:solidFill>
                <a:latin typeface="Tahoma"/>
                <a:cs typeface="Tahoma"/>
              </a:rPr>
              <a:t>  </a:t>
            </a:r>
            <a:r>
              <a:rPr sz="1400" kern="0" dirty="0">
                <a:solidFill>
                  <a:schemeClr val="bg1"/>
                </a:solidFill>
                <a:latin typeface="Tahoma"/>
                <a:cs typeface="Tahoma"/>
              </a:rPr>
              <a:t>advanced</a:t>
            </a:r>
            <a:r>
              <a:rPr sz="1400" kern="0" spc="120" dirty="0">
                <a:solidFill>
                  <a:schemeClr val="bg1"/>
                </a:solidFill>
                <a:latin typeface="Tahoma"/>
                <a:cs typeface="Tahoma"/>
              </a:rPr>
              <a:t>  </a:t>
            </a:r>
            <a:r>
              <a:rPr sz="1400" kern="0" dirty="0">
                <a:solidFill>
                  <a:schemeClr val="bg1"/>
                </a:solidFill>
                <a:latin typeface="Tahoma"/>
                <a:cs typeface="Tahoma"/>
              </a:rPr>
              <a:t>algorithms</a:t>
            </a:r>
            <a:r>
              <a:rPr sz="1400" kern="0" spc="120" dirty="0">
                <a:solidFill>
                  <a:schemeClr val="bg1"/>
                </a:solidFill>
                <a:latin typeface="Tahoma"/>
                <a:cs typeface="Tahoma"/>
              </a:rPr>
              <a:t>  </a:t>
            </a:r>
            <a:r>
              <a:rPr sz="1400" kern="0" dirty="0">
                <a:solidFill>
                  <a:schemeClr val="bg1"/>
                </a:solidFill>
                <a:latin typeface="Tahoma"/>
                <a:cs typeface="Tahoma"/>
              </a:rPr>
              <a:t>and</a:t>
            </a:r>
            <a:r>
              <a:rPr sz="1400" kern="0" spc="120" dirty="0">
                <a:solidFill>
                  <a:schemeClr val="bg1"/>
                </a:solidFill>
                <a:latin typeface="Tahoma"/>
                <a:cs typeface="Tahoma"/>
              </a:rPr>
              <a:t>  </a:t>
            </a:r>
            <a:r>
              <a:rPr sz="1400" kern="0" spc="-10" dirty="0">
                <a:solidFill>
                  <a:schemeClr val="bg1"/>
                </a:solidFill>
                <a:latin typeface="Tahoma"/>
                <a:cs typeface="Tahoma"/>
              </a:rPr>
              <a:t>models </a:t>
            </a:r>
            <a:r>
              <a:rPr sz="1400" kern="0" dirty="0">
                <a:solidFill>
                  <a:schemeClr val="bg1"/>
                </a:solidFill>
                <a:latin typeface="Tahoma"/>
                <a:cs typeface="Tahoma"/>
              </a:rPr>
              <a:t>for</a:t>
            </a:r>
            <a:r>
              <a:rPr sz="1400" kern="0" spc="280" dirty="0">
                <a:solidFill>
                  <a:schemeClr val="bg1"/>
                </a:solidFill>
                <a:latin typeface="Tahoma"/>
                <a:cs typeface="Tahoma"/>
              </a:rPr>
              <a:t> </a:t>
            </a:r>
            <a:r>
              <a:rPr sz="1400" kern="0" dirty="0">
                <a:solidFill>
                  <a:schemeClr val="bg1"/>
                </a:solidFill>
                <a:latin typeface="Tahoma"/>
                <a:cs typeface="Tahoma"/>
              </a:rPr>
              <a:t>centralization</a:t>
            </a:r>
            <a:r>
              <a:rPr sz="1400" kern="0" spc="280" dirty="0">
                <a:solidFill>
                  <a:schemeClr val="bg1"/>
                </a:solidFill>
                <a:latin typeface="Tahoma"/>
                <a:cs typeface="Tahoma"/>
              </a:rPr>
              <a:t> </a:t>
            </a:r>
            <a:r>
              <a:rPr sz="1400" kern="0" dirty="0">
                <a:solidFill>
                  <a:schemeClr val="bg1"/>
                </a:solidFill>
                <a:latin typeface="Tahoma"/>
                <a:cs typeface="Tahoma"/>
              </a:rPr>
              <a:t>and</a:t>
            </a:r>
            <a:r>
              <a:rPr sz="1400" kern="0" spc="280" dirty="0">
                <a:solidFill>
                  <a:schemeClr val="bg1"/>
                </a:solidFill>
                <a:latin typeface="Tahoma"/>
                <a:cs typeface="Tahoma"/>
              </a:rPr>
              <a:t> </a:t>
            </a:r>
            <a:r>
              <a:rPr sz="1400" kern="0" dirty="0">
                <a:solidFill>
                  <a:schemeClr val="bg1"/>
                </a:solidFill>
                <a:latin typeface="Tahoma"/>
                <a:cs typeface="Tahoma"/>
              </a:rPr>
              <a:t>automation.</a:t>
            </a:r>
            <a:r>
              <a:rPr sz="1400" kern="0" spc="280" dirty="0">
                <a:solidFill>
                  <a:schemeClr val="bg1"/>
                </a:solidFill>
                <a:latin typeface="Tahoma"/>
                <a:cs typeface="Tahoma"/>
              </a:rPr>
              <a:t> </a:t>
            </a:r>
            <a:r>
              <a:rPr lang="en-US" sz="1400" kern="0" dirty="0">
                <a:solidFill>
                  <a:schemeClr val="bg1"/>
                </a:solidFill>
                <a:latin typeface="Tahoma"/>
                <a:cs typeface="Tahoma"/>
              </a:rPr>
              <a:t>NeoNova</a:t>
            </a:r>
            <a:r>
              <a:rPr sz="1400" kern="0" spc="280" dirty="0">
                <a:solidFill>
                  <a:schemeClr val="bg1"/>
                </a:solidFill>
                <a:latin typeface="Tahoma"/>
                <a:cs typeface="Tahoma"/>
              </a:rPr>
              <a:t> </a:t>
            </a:r>
            <a:r>
              <a:rPr sz="1400" kern="0" dirty="0">
                <a:solidFill>
                  <a:schemeClr val="bg1"/>
                </a:solidFill>
                <a:latin typeface="Tahoma"/>
                <a:cs typeface="Tahoma"/>
              </a:rPr>
              <a:t>also</a:t>
            </a:r>
            <a:r>
              <a:rPr sz="1400" kern="0" spc="280" dirty="0">
                <a:solidFill>
                  <a:schemeClr val="bg1"/>
                </a:solidFill>
                <a:latin typeface="Tahoma"/>
                <a:cs typeface="Tahoma"/>
              </a:rPr>
              <a:t> </a:t>
            </a:r>
            <a:r>
              <a:rPr sz="1400" kern="0" spc="-10" dirty="0">
                <a:solidFill>
                  <a:schemeClr val="bg1"/>
                </a:solidFill>
                <a:latin typeface="Tahoma"/>
                <a:cs typeface="Tahoma"/>
              </a:rPr>
              <a:t>provides </a:t>
            </a:r>
            <a:r>
              <a:rPr sz="1400" kern="0" dirty="0">
                <a:solidFill>
                  <a:schemeClr val="bg1"/>
                </a:solidFill>
                <a:latin typeface="Tahoma"/>
                <a:cs typeface="Tahoma"/>
              </a:rPr>
              <a:t>continuous</a:t>
            </a:r>
            <a:r>
              <a:rPr sz="1400" kern="0" spc="220" dirty="0">
                <a:solidFill>
                  <a:schemeClr val="bg1"/>
                </a:solidFill>
                <a:latin typeface="Tahoma"/>
                <a:cs typeface="Tahoma"/>
              </a:rPr>
              <a:t> </a:t>
            </a:r>
            <a:r>
              <a:rPr sz="1400" kern="0" dirty="0">
                <a:solidFill>
                  <a:schemeClr val="bg1"/>
                </a:solidFill>
                <a:latin typeface="Tahoma"/>
                <a:cs typeface="Tahoma"/>
              </a:rPr>
              <a:t>and</a:t>
            </a:r>
            <a:r>
              <a:rPr sz="1400" kern="0" spc="225" dirty="0">
                <a:solidFill>
                  <a:schemeClr val="bg1"/>
                </a:solidFill>
                <a:latin typeface="Tahoma"/>
                <a:cs typeface="Tahoma"/>
              </a:rPr>
              <a:t> </a:t>
            </a:r>
            <a:r>
              <a:rPr sz="1400" kern="0" dirty="0">
                <a:solidFill>
                  <a:schemeClr val="bg1"/>
                </a:solidFill>
                <a:latin typeface="Tahoma"/>
                <a:cs typeface="Tahoma"/>
              </a:rPr>
              <a:t>comprehensive</a:t>
            </a:r>
            <a:r>
              <a:rPr sz="1400" kern="0" spc="220" dirty="0">
                <a:solidFill>
                  <a:schemeClr val="bg1"/>
                </a:solidFill>
                <a:latin typeface="Tahoma"/>
                <a:cs typeface="Tahoma"/>
              </a:rPr>
              <a:t> </a:t>
            </a:r>
            <a:r>
              <a:rPr sz="1400" kern="0" dirty="0">
                <a:solidFill>
                  <a:schemeClr val="bg1"/>
                </a:solidFill>
                <a:latin typeface="Tahoma"/>
                <a:cs typeface="Tahoma"/>
              </a:rPr>
              <a:t>Cyber</a:t>
            </a:r>
            <a:r>
              <a:rPr sz="1400" kern="0" spc="220" dirty="0">
                <a:solidFill>
                  <a:schemeClr val="bg1"/>
                </a:solidFill>
                <a:latin typeface="Tahoma"/>
                <a:cs typeface="Tahoma"/>
              </a:rPr>
              <a:t> </a:t>
            </a:r>
            <a:r>
              <a:rPr sz="1400" kern="0" dirty="0">
                <a:solidFill>
                  <a:schemeClr val="bg1"/>
                </a:solidFill>
                <a:latin typeface="Tahoma"/>
                <a:cs typeface="Tahoma"/>
              </a:rPr>
              <a:t>Security</a:t>
            </a:r>
            <a:r>
              <a:rPr sz="1400" kern="0" spc="225" dirty="0">
                <a:solidFill>
                  <a:schemeClr val="bg1"/>
                </a:solidFill>
                <a:latin typeface="Tahoma"/>
                <a:cs typeface="Tahoma"/>
              </a:rPr>
              <a:t> </a:t>
            </a:r>
            <a:r>
              <a:rPr sz="1400" kern="0" dirty="0">
                <a:solidFill>
                  <a:schemeClr val="bg1"/>
                </a:solidFill>
                <a:latin typeface="Tahoma"/>
                <a:cs typeface="Tahoma"/>
              </a:rPr>
              <a:t>scenarios</a:t>
            </a:r>
            <a:r>
              <a:rPr sz="1400" kern="0" spc="220" dirty="0">
                <a:solidFill>
                  <a:schemeClr val="bg1"/>
                </a:solidFill>
                <a:latin typeface="Tahoma"/>
                <a:cs typeface="Tahoma"/>
              </a:rPr>
              <a:t> </a:t>
            </a:r>
            <a:r>
              <a:rPr sz="1400" kern="0" spc="-25" dirty="0">
                <a:solidFill>
                  <a:schemeClr val="bg1"/>
                </a:solidFill>
                <a:latin typeface="Tahoma"/>
                <a:cs typeface="Tahoma"/>
              </a:rPr>
              <a:t>to </a:t>
            </a:r>
            <a:r>
              <a:rPr sz="1400" kern="0" dirty="0">
                <a:solidFill>
                  <a:schemeClr val="bg1"/>
                </a:solidFill>
                <a:latin typeface="Tahoma"/>
                <a:cs typeface="Tahoma"/>
              </a:rPr>
              <a:t>help</a:t>
            </a:r>
            <a:r>
              <a:rPr sz="1400" kern="0" spc="60" dirty="0">
                <a:solidFill>
                  <a:schemeClr val="bg1"/>
                </a:solidFill>
                <a:latin typeface="Tahoma"/>
                <a:cs typeface="Tahoma"/>
              </a:rPr>
              <a:t> </a:t>
            </a:r>
            <a:r>
              <a:rPr sz="1400" kern="0" dirty="0">
                <a:solidFill>
                  <a:schemeClr val="bg1"/>
                </a:solidFill>
                <a:latin typeface="Tahoma"/>
                <a:cs typeface="Tahoma"/>
              </a:rPr>
              <a:t>your</a:t>
            </a:r>
            <a:r>
              <a:rPr sz="1400" kern="0" spc="65" dirty="0">
                <a:solidFill>
                  <a:schemeClr val="bg1"/>
                </a:solidFill>
                <a:latin typeface="Tahoma"/>
                <a:cs typeface="Tahoma"/>
              </a:rPr>
              <a:t> </a:t>
            </a:r>
            <a:r>
              <a:rPr sz="1400" kern="0" dirty="0">
                <a:solidFill>
                  <a:schemeClr val="bg1"/>
                </a:solidFill>
                <a:latin typeface="Tahoma"/>
                <a:cs typeface="Tahoma"/>
              </a:rPr>
              <a:t>organization</a:t>
            </a:r>
            <a:r>
              <a:rPr sz="1400" kern="0" spc="65" dirty="0">
                <a:solidFill>
                  <a:schemeClr val="bg1"/>
                </a:solidFill>
                <a:latin typeface="Tahoma"/>
                <a:cs typeface="Tahoma"/>
              </a:rPr>
              <a:t> </a:t>
            </a:r>
            <a:r>
              <a:rPr sz="1400" kern="0" dirty="0">
                <a:solidFill>
                  <a:schemeClr val="bg1"/>
                </a:solidFill>
                <a:latin typeface="Tahoma"/>
                <a:cs typeface="Tahoma"/>
              </a:rPr>
              <a:t>respond</a:t>
            </a:r>
            <a:r>
              <a:rPr sz="1400" kern="0" spc="65" dirty="0">
                <a:solidFill>
                  <a:schemeClr val="bg1"/>
                </a:solidFill>
                <a:latin typeface="Tahoma"/>
                <a:cs typeface="Tahoma"/>
              </a:rPr>
              <a:t> </a:t>
            </a:r>
            <a:r>
              <a:rPr sz="1400" kern="0" dirty="0">
                <a:solidFill>
                  <a:schemeClr val="bg1"/>
                </a:solidFill>
                <a:latin typeface="Tahoma"/>
                <a:cs typeface="Tahoma"/>
              </a:rPr>
              <a:t>timely</a:t>
            </a:r>
            <a:r>
              <a:rPr sz="1400" kern="0" spc="65" dirty="0">
                <a:solidFill>
                  <a:schemeClr val="bg1"/>
                </a:solidFill>
                <a:latin typeface="Tahoma"/>
                <a:cs typeface="Tahoma"/>
              </a:rPr>
              <a:t> </a:t>
            </a:r>
            <a:r>
              <a:rPr sz="1400" kern="0" dirty="0">
                <a:solidFill>
                  <a:schemeClr val="bg1"/>
                </a:solidFill>
                <a:latin typeface="Tahoma"/>
                <a:cs typeface="Tahoma"/>
              </a:rPr>
              <a:t>to</a:t>
            </a:r>
            <a:r>
              <a:rPr sz="1400" kern="0" spc="65" dirty="0">
                <a:solidFill>
                  <a:schemeClr val="bg1"/>
                </a:solidFill>
                <a:latin typeface="Tahoma"/>
                <a:cs typeface="Tahoma"/>
              </a:rPr>
              <a:t> </a:t>
            </a:r>
            <a:r>
              <a:rPr sz="1400" kern="0" dirty="0">
                <a:solidFill>
                  <a:schemeClr val="bg1"/>
                </a:solidFill>
                <a:latin typeface="Tahoma"/>
                <a:cs typeface="Tahoma"/>
              </a:rPr>
              <a:t>incidents.</a:t>
            </a:r>
            <a:r>
              <a:rPr sz="1400" kern="0" spc="65" dirty="0">
                <a:solidFill>
                  <a:schemeClr val="bg1"/>
                </a:solidFill>
                <a:latin typeface="Tahoma"/>
                <a:cs typeface="Tahoma"/>
              </a:rPr>
              <a:t> </a:t>
            </a:r>
            <a:r>
              <a:rPr sz="1400" kern="0" dirty="0">
                <a:solidFill>
                  <a:schemeClr val="bg1"/>
                </a:solidFill>
                <a:latin typeface="Tahoma"/>
                <a:cs typeface="Tahoma"/>
              </a:rPr>
              <a:t>This</a:t>
            </a:r>
            <a:r>
              <a:rPr sz="1400" kern="0" spc="65" dirty="0">
                <a:solidFill>
                  <a:schemeClr val="bg1"/>
                </a:solidFill>
                <a:latin typeface="Tahoma"/>
                <a:cs typeface="Tahoma"/>
              </a:rPr>
              <a:t> </a:t>
            </a:r>
            <a:r>
              <a:rPr sz="1400" kern="0" dirty="0">
                <a:solidFill>
                  <a:schemeClr val="bg1"/>
                </a:solidFill>
                <a:latin typeface="Tahoma"/>
                <a:cs typeface="Tahoma"/>
              </a:rPr>
              <a:t>is</a:t>
            </a:r>
            <a:r>
              <a:rPr sz="1400" kern="0" spc="65" dirty="0">
                <a:solidFill>
                  <a:schemeClr val="bg1"/>
                </a:solidFill>
                <a:latin typeface="Tahoma"/>
                <a:cs typeface="Tahoma"/>
              </a:rPr>
              <a:t> </a:t>
            </a:r>
            <a:r>
              <a:rPr sz="1400" kern="0" spc="-25" dirty="0">
                <a:solidFill>
                  <a:schemeClr val="bg1"/>
                </a:solidFill>
                <a:latin typeface="Tahoma"/>
                <a:cs typeface="Tahoma"/>
              </a:rPr>
              <a:t>an </a:t>
            </a:r>
            <a:r>
              <a:rPr sz="1400" kern="0" spc="10" dirty="0">
                <a:solidFill>
                  <a:schemeClr val="bg1"/>
                </a:solidFill>
                <a:latin typeface="Tahoma"/>
                <a:cs typeface="Tahoma"/>
              </a:rPr>
              <a:t>impofiant</a:t>
            </a:r>
            <a:r>
              <a:rPr sz="1400" kern="0" spc="15" dirty="0">
                <a:solidFill>
                  <a:schemeClr val="bg1"/>
                </a:solidFill>
                <a:latin typeface="Tahoma"/>
                <a:cs typeface="Tahoma"/>
              </a:rPr>
              <a:t> </a:t>
            </a:r>
            <a:r>
              <a:rPr sz="1400" kern="0" spc="10" dirty="0">
                <a:solidFill>
                  <a:schemeClr val="bg1"/>
                </a:solidFill>
                <a:latin typeface="Tahoma"/>
                <a:cs typeface="Tahoma"/>
              </a:rPr>
              <a:t>element</a:t>
            </a:r>
            <a:r>
              <a:rPr sz="1400" kern="0" spc="15" dirty="0">
                <a:solidFill>
                  <a:schemeClr val="bg1"/>
                </a:solidFill>
                <a:latin typeface="Tahoma"/>
                <a:cs typeface="Tahoma"/>
              </a:rPr>
              <a:t> </a:t>
            </a:r>
            <a:r>
              <a:rPr sz="1400" kern="0" spc="10" dirty="0">
                <a:solidFill>
                  <a:schemeClr val="bg1"/>
                </a:solidFill>
                <a:latin typeface="Tahoma"/>
                <a:cs typeface="Tahoma"/>
              </a:rPr>
              <a:t>of</a:t>
            </a:r>
            <a:r>
              <a:rPr sz="1400" kern="0" spc="15" dirty="0">
                <a:solidFill>
                  <a:schemeClr val="bg1"/>
                </a:solidFill>
                <a:latin typeface="Tahoma"/>
                <a:cs typeface="Tahoma"/>
              </a:rPr>
              <a:t> </a:t>
            </a:r>
            <a:r>
              <a:rPr sz="1400" kern="0" spc="10" dirty="0">
                <a:solidFill>
                  <a:schemeClr val="bg1"/>
                </a:solidFill>
                <a:latin typeface="Tahoma"/>
                <a:cs typeface="Tahoma"/>
              </a:rPr>
              <a:t>Adaptive</a:t>
            </a:r>
            <a:r>
              <a:rPr sz="1400" kern="0" spc="15" dirty="0">
                <a:solidFill>
                  <a:schemeClr val="bg1"/>
                </a:solidFill>
                <a:latin typeface="Tahoma"/>
                <a:cs typeface="Tahoma"/>
              </a:rPr>
              <a:t> </a:t>
            </a:r>
            <a:r>
              <a:rPr sz="1400" kern="0" spc="10" dirty="0">
                <a:solidFill>
                  <a:schemeClr val="bg1"/>
                </a:solidFill>
                <a:latin typeface="Tahoma"/>
                <a:cs typeface="Tahoma"/>
              </a:rPr>
              <a:t>Security</a:t>
            </a:r>
            <a:r>
              <a:rPr sz="1400" kern="0" spc="15" dirty="0">
                <a:solidFill>
                  <a:schemeClr val="bg1"/>
                </a:solidFill>
                <a:latin typeface="Tahoma"/>
                <a:cs typeface="Tahoma"/>
              </a:rPr>
              <a:t> </a:t>
            </a:r>
            <a:r>
              <a:rPr sz="1400" kern="0" spc="-10" dirty="0">
                <a:solidFill>
                  <a:schemeClr val="bg1"/>
                </a:solidFill>
                <a:latin typeface="Tahoma"/>
                <a:cs typeface="Tahoma"/>
              </a:rPr>
              <a:t>Architecture.</a:t>
            </a:r>
            <a:endParaRPr sz="1400" kern="0" dirty="0">
              <a:solidFill>
                <a:schemeClr val="bg1"/>
              </a:solidFill>
              <a:latin typeface="Tahoma"/>
              <a:cs typeface="Tahoma"/>
            </a:endParaRPr>
          </a:p>
        </p:txBody>
      </p:sp>
      <p:sp>
        <p:nvSpPr>
          <p:cNvPr id="21" name="object 6">
            <a:extLst>
              <a:ext uri="{FF2B5EF4-FFF2-40B4-BE49-F238E27FC236}">
                <a16:creationId xmlns:a16="http://schemas.microsoft.com/office/drawing/2014/main" id="{DFDE2FC1-58D5-09A2-4EBC-87D3E1457333}"/>
              </a:ext>
            </a:extLst>
          </p:cNvPr>
          <p:cNvSpPr txBox="1"/>
          <p:nvPr/>
        </p:nvSpPr>
        <p:spPr>
          <a:xfrm>
            <a:off x="5873866" y="5391122"/>
            <a:ext cx="5519348" cy="1216615"/>
          </a:xfrm>
          <a:prstGeom prst="rect">
            <a:avLst/>
          </a:prstGeom>
          <a:noFill/>
        </p:spPr>
        <p:txBody>
          <a:bodyPr vert="horz" wrap="square" lIns="0" tIns="86995" rIns="0" bIns="0" rtlCol="0">
            <a:spAutoFit/>
          </a:bodyPr>
          <a:lstStyle/>
          <a:p>
            <a:pPr marL="342265" marR="952500" indent="-228600">
              <a:lnSpc>
                <a:spcPct val="111100"/>
              </a:lnSpc>
              <a:spcBef>
                <a:spcPts val="685"/>
              </a:spcBef>
              <a:buFontTx/>
              <a:buChar char="•"/>
              <a:tabLst>
                <a:tab pos="342265" algn="l"/>
              </a:tabLst>
            </a:pPr>
            <a:r>
              <a:rPr sz="1600" b="1" kern="0" spc="-60" dirty="0">
                <a:solidFill>
                  <a:srgbClr val="FFFFFF"/>
                </a:solidFill>
                <a:latin typeface="Tahoma"/>
                <a:cs typeface="Tahoma"/>
              </a:rPr>
              <a:t>PROACTIVE,</a:t>
            </a:r>
            <a:r>
              <a:rPr sz="1600" b="1" kern="0" spc="-25" dirty="0">
                <a:solidFill>
                  <a:srgbClr val="FFFFFF"/>
                </a:solidFill>
                <a:latin typeface="Tahoma"/>
                <a:cs typeface="Tahoma"/>
              </a:rPr>
              <a:t> </a:t>
            </a:r>
            <a:r>
              <a:rPr sz="1600" b="1" kern="0" spc="-55" dirty="0">
                <a:solidFill>
                  <a:srgbClr val="FFFFFF"/>
                </a:solidFill>
                <a:latin typeface="Tahoma"/>
                <a:cs typeface="Tahoma"/>
              </a:rPr>
              <a:t>CONTINUOUS,</a:t>
            </a:r>
            <a:r>
              <a:rPr sz="1600" b="1" kern="0" spc="-25" dirty="0">
                <a:solidFill>
                  <a:srgbClr val="FFFFFF"/>
                </a:solidFill>
                <a:latin typeface="Tahoma"/>
                <a:cs typeface="Tahoma"/>
              </a:rPr>
              <a:t> </a:t>
            </a:r>
            <a:r>
              <a:rPr sz="1600" b="1" kern="0" spc="-50" dirty="0">
                <a:solidFill>
                  <a:srgbClr val="FFFFFF"/>
                </a:solidFill>
                <a:latin typeface="Tahoma"/>
                <a:cs typeface="Tahoma"/>
              </a:rPr>
              <a:t>AUTOMATIC</a:t>
            </a:r>
            <a:r>
              <a:rPr sz="1600" b="1" kern="0" spc="-20" dirty="0">
                <a:solidFill>
                  <a:srgbClr val="FFFFFF"/>
                </a:solidFill>
                <a:latin typeface="Tahoma"/>
                <a:cs typeface="Tahoma"/>
              </a:rPr>
              <a:t> </a:t>
            </a:r>
            <a:r>
              <a:rPr sz="1600" b="1" kern="0" spc="-25" dirty="0">
                <a:solidFill>
                  <a:srgbClr val="FFFFFF"/>
                </a:solidFill>
                <a:latin typeface="Tahoma"/>
                <a:cs typeface="Tahoma"/>
              </a:rPr>
              <a:t>AND </a:t>
            </a:r>
            <a:r>
              <a:rPr sz="1600" b="1" kern="0" spc="-60" dirty="0">
                <a:solidFill>
                  <a:srgbClr val="FFFFFF"/>
                </a:solidFill>
                <a:latin typeface="Tahoma"/>
                <a:cs typeface="Tahoma"/>
              </a:rPr>
              <a:t>COMPREHENSIVE</a:t>
            </a:r>
            <a:r>
              <a:rPr sz="1600" b="1" kern="0" spc="-15" dirty="0">
                <a:solidFill>
                  <a:srgbClr val="FFFFFF"/>
                </a:solidFill>
                <a:latin typeface="Tahoma"/>
                <a:cs typeface="Tahoma"/>
              </a:rPr>
              <a:t> </a:t>
            </a:r>
            <a:r>
              <a:rPr sz="1600" b="1" kern="0" spc="-10" dirty="0">
                <a:solidFill>
                  <a:srgbClr val="FFFFFF"/>
                </a:solidFill>
                <a:latin typeface="Tahoma"/>
                <a:cs typeface="Tahoma"/>
              </a:rPr>
              <a:t>MONITORING</a:t>
            </a:r>
          </a:p>
          <a:p>
            <a:pPr marL="342265" indent="-228600">
              <a:spcBef>
                <a:spcPts val="690"/>
              </a:spcBef>
              <a:buFontTx/>
              <a:buChar char="•"/>
              <a:tabLst>
                <a:tab pos="342265" algn="l"/>
              </a:tabLst>
            </a:pPr>
            <a:r>
              <a:rPr sz="1600" b="1" kern="0" spc="-85" dirty="0">
                <a:solidFill>
                  <a:srgbClr val="FFFFFF"/>
                </a:solidFill>
                <a:latin typeface="Tahoma"/>
                <a:cs typeface="Tahoma"/>
              </a:rPr>
              <a:t>TIME</a:t>
            </a:r>
            <a:r>
              <a:rPr sz="1600" b="1" kern="0" spc="-75" dirty="0">
                <a:solidFill>
                  <a:srgbClr val="FFFFFF"/>
                </a:solidFill>
                <a:latin typeface="Tahoma"/>
                <a:cs typeface="Tahoma"/>
              </a:rPr>
              <a:t> </a:t>
            </a:r>
            <a:r>
              <a:rPr sz="1600" b="1" kern="0" spc="-60" dirty="0">
                <a:solidFill>
                  <a:srgbClr val="FFFFFF"/>
                </a:solidFill>
                <a:latin typeface="Tahoma"/>
                <a:cs typeface="Tahoma"/>
              </a:rPr>
              <a:t>ANALYZING,</a:t>
            </a:r>
            <a:r>
              <a:rPr sz="1600" b="1" kern="0" spc="-75" dirty="0">
                <a:solidFill>
                  <a:srgbClr val="FFFFFF"/>
                </a:solidFill>
                <a:latin typeface="Tahoma"/>
                <a:cs typeface="Tahoma"/>
              </a:rPr>
              <a:t> </a:t>
            </a:r>
            <a:r>
              <a:rPr sz="1600" b="1" kern="0" spc="-65" dirty="0">
                <a:solidFill>
                  <a:srgbClr val="FFFFFF"/>
                </a:solidFill>
                <a:latin typeface="Tahoma"/>
                <a:cs typeface="Tahoma"/>
              </a:rPr>
              <a:t>ALERTING</a:t>
            </a:r>
            <a:r>
              <a:rPr sz="1600" b="1" kern="0" spc="-70" dirty="0">
                <a:solidFill>
                  <a:srgbClr val="FFFFFF"/>
                </a:solidFill>
                <a:latin typeface="Tahoma"/>
                <a:cs typeface="Tahoma"/>
              </a:rPr>
              <a:t> </a:t>
            </a:r>
            <a:r>
              <a:rPr sz="1600" b="1" kern="0" spc="-35" dirty="0">
                <a:solidFill>
                  <a:srgbClr val="FFFFFF"/>
                </a:solidFill>
                <a:latin typeface="Tahoma"/>
                <a:cs typeface="Tahoma"/>
              </a:rPr>
              <a:t>AND</a:t>
            </a:r>
            <a:r>
              <a:rPr sz="1600" b="1" kern="0" spc="-75" dirty="0">
                <a:solidFill>
                  <a:srgbClr val="FFFFFF"/>
                </a:solidFill>
                <a:latin typeface="Tahoma"/>
                <a:cs typeface="Tahoma"/>
              </a:rPr>
              <a:t> </a:t>
            </a:r>
            <a:r>
              <a:rPr sz="1600" b="1" kern="0" spc="-65" dirty="0">
                <a:solidFill>
                  <a:srgbClr val="FFFFFF"/>
                </a:solidFill>
                <a:latin typeface="Tahoma"/>
                <a:cs typeface="Tahoma"/>
              </a:rPr>
              <a:t>RESPONDING</a:t>
            </a:r>
            <a:r>
              <a:rPr sz="1600" b="1" kern="0" spc="-75" dirty="0">
                <a:solidFill>
                  <a:srgbClr val="FFFFFF"/>
                </a:solidFill>
                <a:latin typeface="Tahoma"/>
                <a:cs typeface="Tahoma"/>
              </a:rPr>
              <a:t> </a:t>
            </a:r>
            <a:r>
              <a:rPr sz="1600" b="1" kern="0" spc="-10" dirty="0">
                <a:solidFill>
                  <a:srgbClr val="FFFFFF"/>
                </a:solidFill>
                <a:latin typeface="Tahoma"/>
                <a:cs typeface="Tahoma"/>
              </a:rPr>
              <a:t>TO</a:t>
            </a:r>
            <a:r>
              <a:rPr sz="1600" b="1" kern="0" spc="-70" dirty="0">
                <a:solidFill>
                  <a:srgbClr val="FFFFFF"/>
                </a:solidFill>
                <a:latin typeface="Tahoma"/>
                <a:cs typeface="Tahoma"/>
              </a:rPr>
              <a:t> </a:t>
            </a:r>
            <a:r>
              <a:rPr sz="1600" b="1" kern="0" spc="-10" dirty="0">
                <a:solidFill>
                  <a:srgbClr val="FFFFFF"/>
                </a:solidFill>
                <a:latin typeface="Tahoma"/>
                <a:cs typeface="Tahoma"/>
              </a:rPr>
              <a:t>THREATS</a:t>
            </a:r>
            <a:endParaRPr sz="1600" kern="0" dirty="0">
              <a:solidFill>
                <a:sysClr val="windowText" lastClr="000000"/>
              </a:solidFill>
              <a:latin typeface="Tahoma"/>
              <a:cs typeface="Tahoma"/>
            </a:endParaRPr>
          </a:p>
        </p:txBody>
      </p:sp>
      <p:sp>
        <p:nvSpPr>
          <p:cNvPr id="28" name="object 13">
            <a:extLst>
              <a:ext uri="{FF2B5EF4-FFF2-40B4-BE49-F238E27FC236}">
                <a16:creationId xmlns:a16="http://schemas.microsoft.com/office/drawing/2014/main" id="{AB0ECA17-4074-9148-5A99-D0E3886D4E49}"/>
              </a:ext>
            </a:extLst>
          </p:cNvPr>
          <p:cNvSpPr txBox="1"/>
          <p:nvPr/>
        </p:nvSpPr>
        <p:spPr>
          <a:xfrm>
            <a:off x="2656373" y="3436128"/>
            <a:ext cx="621665" cy="107722"/>
          </a:xfrm>
          <a:prstGeom prst="rect">
            <a:avLst/>
          </a:prstGeom>
        </p:spPr>
        <p:txBody>
          <a:bodyPr vert="horz" wrap="square" lIns="0" tIns="15240" rIns="0" bIns="0" rtlCol="0">
            <a:spAutoFit/>
          </a:bodyPr>
          <a:lstStyle/>
          <a:p>
            <a:pPr marL="38100">
              <a:spcBef>
                <a:spcPts val="120"/>
              </a:spcBef>
            </a:pPr>
            <a:r>
              <a:rPr sz="900" b="1" kern="0" spc="-15" baseline="32407" dirty="0">
                <a:solidFill>
                  <a:srgbClr val="231F20"/>
                </a:solidFill>
                <a:latin typeface="Tahoma"/>
                <a:cs typeface="Tahoma"/>
              </a:rPr>
              <a:t>®</a:t>
            </a:r>
            <a:endParaRPr sz="900" kern="0" baseline="32407" dirty="0">
              <a:solidFill>
                <a:sysClr val="windowText" lastClr="000000"/>
              </a:solidFill>
              <a:latin typeface="Tahoma"/>
              <a:cs typeface="Tahoma"/>
            </a:endParaRPr>
          </a:p>
        </p:txBody>
      </p:sp>
      <p:grpSp>
        <p:nvGrpSpPr>
          <p:cNvPr id="34" name="Group 33">
            <a:extLst>
              <a:ext uri="{FF2B5EF4-FFF2-40B4-BE49-F238E27FC236}">
                <a16:creationId xmlns:a16="http://schemas.microsoft.com/office/drawing/2014/main" id="{D19329D4-EBD9-C050-0F94-18CE740256B4}"/>
              </a:ext>
            </a:extLst>
          </p:cNvPr>
          <p:cNvGrpSpPr/>
          <p:nvPr/>
        </p:nvGrpSpPr>
        <p:grpSpPr>
          <a:xfrm>
            <a:off x="956826" y="1684244"/>
            <a:ext cx="4149319" cy="4460434"/>
            <a:chOff x="1651818" y="1783226"/>
            <a:chExt cx="2728288" cy="3425588"/>
          </a:xfrm>
        </p:grpSpPr>
        <p:pic>
          <p:nvPicPr>
            <p:cNvPr id="22" name="object 7">
              <a:extLst>
                <a:ext uri="{FF2B5EF4-FFF2-40B4-BE49-F238E27FC236}">
                  <a16:creationId xmlns:a16="http://schemas.microsoft.com/office/drawing/2014/main" id="{658DCA6A-BA16-4289-CADC-9D13E9BFF82C}"/>
                </a:ext>
              </a:extLst>
            </p:cNvPr>
            <p:cNvPicPr/>
            <p:nvPr/>
          </p:nvPicPr>
          <p:blipFill>
            <a:blip r:embed="rId2" cstate="print">
              <a:duotone>
                <a:schemeClr val="accent5">
                  <a:shade val="45000"/>
                  <a:satMod val="135000"/>
                </a:schemeClr>
                <a:prstClr val="white"/>
              </a:duotone>
            </a:blip>
            <a:stretch>
              <a:fillRect/>
            </a:stretch>
          </p:blipFill>
          <p:spPr>
            <a:xfrm>
              <a:off x="1651818" y="1783226"/>
              <a:ext cx="2728288" cy="3425588"/>
            </a:xfrm>
            <a:prstGeom prst="rect">
              <a:avLst/>
            </a:prstGeom>
          </p:spPr>
        </p:pic>
        <p:sp>
          <p:nvSpPr>
            <p:cNvPr id="23" name="object 8">
              <a:extLst>
                <a:ext uri="{FF2B5EF4-FFF2-40B4-BE49-F238E27FC236}">
                  <a16:creationId xmlns:a16="http://schemas.microsoft.com/office/drawing/2014/main" id="{3BE9BFE8-B472-FC3B-6FEF-94702485AF66}"/>
                </a:ext>
              </a:extLst>
            </p:cNvPr>
            <p:cNvSpPr txBox="1"/>
            <p:nvPr/>
          </p:nvSpPr>
          <p:spPr>
            <a:xfrm>
              <a:off x="1787803" y="2320946"/>
              <a:ext cx="542290" cy="302583"/>
            </a:xfrm>
            <a:prstGeom prst="rect">
              <a:avLst/>
            </a:prstGeom>
          </p:spPr>
          <p:txBody>
            <a:bodyPr vert="horz" wrap="square" lIns="0" tIns="2540" rIns="0" bIns="0" rtlCol="0">
              <a:spAutoFit/>
            </a:bodyPr>
            <a:lstStyle/>
            <a:p>
              <a:pPr marL="26034" marR="5080" indent="-13970" algn="just">
                <a:lnSpc>
                  <a:spcPct val="115300"/>
                </a:lnSpc>
                <a:spcBef>
                  <a:spcPts val="20"/>
                </a:spcBef>
              </a:pPr>
              <a:r>
                <a:rPr sz="600" b="1" kern="0" spc="-15" dirty="0">
                  <a:solidFill>
                    <a:srgbClr val="231F20"/>
                  </a:solidFill>
                  <a:latin typeface="Tahoma"/>
                  <a:cs typeface="Tahoma"/>
                </a:rPr>
                <a:t>INVESTIGATE</a:t>
              </a:r>
              <a:r>
                <a:rPr sz="600" b="1" kern="0" dirty="0">
                  <a:solidFill>
                    <a:srgbClr val="231F20"/>
                  </a:solidFill>
                  <a:latin typeface="Tahoma"/>
                  <a:cs typeface="Tahoma"/>
                </a:rPr>
                <a:t> </a:t>
              </a:r>
              <a:r>
                <a:rPr sz="600" b="1" kern="0" spc="-60" dirty="0">
                  <a:solidFill>
                    <a:srgbClr val="231F20"/>
                  </a:solidFill>
                  <a:latin typeface="Tahoma"/>
                  <a:cs typeface="Tahoma"/>
                </a:rPr>
                <a:t>&amp;</a:t>
              </a:r>
              <a:r>
                <a:rPr sz="600" b="1" kern="0" spc="-30" dirty="0">
                  <a:solidFill>
                    <a:srgbClr val="231F20"/>
                  </a:solidFill>
                  <a:latin typeface="Tahoma"/>
                  <a:cs typeface="Tahoma"/>
                </a:rPr>
                <a:t> </a:t>
              </a:r>
              <a:r>
                <a:rPr sz="600" b="1" kern="0" spc="-5" dirty="0">
                  <a:solidFill>
                    <a:srgbClr val="231F20"/>
                  </a:solidFill>
                  <a:latin typeface="Tahoma"/>
                  <a:cs typeface="Tahoma"/>
                </a:rPr>
                <a:t>RESPONSE</a:t>
              </a:r>
              <a:r>
                <a:rPr sz="600" b="1" kern="0" spc="5" dirty="0">
                  <a:solidFill>
                    <a:srgbClr val="231F20"/>
                  </a:solidFill>
                  <a:latin typeface="Tahoma"/>
                  <a:cs typeface="Tahoma"/>
                </a:rPr>
                <a:t> </a:t>
              </a:r>
              <a:r>
                <a:rPr sz="550" i="1" kern="0" spc="-60" dirty="0">
                  <a:solidFill>
                    <a:srgbClr val="231F20"/>
                  </a:solidFill>
                  <a:latin typeface="Verdana"/>
                  <a:cs typeface="Verdana"/>
                </a:rPr>
                <a:t>EDR,</a:t>
              </a:r>
              <a:r>
                <a:rPr sz="550" i="1" kern="0" spc="-70" dirty="0">
                  <a:solidFill>
                    <a:srgbClr val="231F20"/>
                  </a:solidFill>
                  <a:latin typeface="Verdana"/>
                  <a:cs typeface="Verdana"/>
                </a:rPr>
                <a:t> IPS, </a:t>
              </a:r>
              <a:r>
                <a:rPr sz="550" i="1" kern="0" spc="-30" dirty="0">
                  <a:solidFill>
                    <a:srgbClr val="231F20"/>
                  </a:solidFill>
                  <a:latin typeface="Verdana"/>
                  <a:cs typeface="Verdana"/>
                </a:rPr>
                <a:t>WAF</a:t>
              </a:r>
              <a:endParaRPr sz="550" kern="0" dirty="0">
                <a:solidFill>
                  <a:sysClr val="windowText" lastClr="000000"/>
                </a:solidFill>
                <a:latin typeface="Verdana"/>
                <a:cs typeface="Verdana"/>
              </a:endParaRPr>
            </a:p>
          </p:txBody>
        </p:sp>
        <p:sp>
          <p:nvSpPr>
            <p:cNvPr id="24" name="object 9">
              <a:extLst>
                <a:ext uri="{FF2B5EF4-FFF2-40B4-BE49-F238E27FC236}">
                  <a16:creationId xmlns:a16="http://schemas.microsoft.com/office/drawing/2014/main" id="{8C1B7D8F-AE31-3DC1-85CB-3EF107B39343}"/>
                </a:ext>
              </a:extLst>
            </p:cNvPr>
            <p:cNvSpPr txBox="1"/>
            <p:nvPr/>
          </p:nvSpPr>
          <p:spPr>
            <a:xfrm>
              <a:off x="1794184" y="3461721"/>
              <a:ext cx="538480" cy="275075"/>
            </a:xfrm>
            <a:prstGeom prst="rect">
              <a:avLst/>
            </a:prstGeom>
          </p:spPr>
          <p:txBody>
            <a:bodyPr vert="horz" wrap="square" lIns="0" tIns="59055" rIns="0" bIns="0" rtlCol="0">
              <a:spAutoFit/>
            </a:bodyPr>
            <a:lstStyle/>
            <a:p>
              <a:pPr marL="12700">
                <a:spcBef>
                  <a:spcPts val="465"/>
                </a:spcBef>
              </a:pPr>
              <a:r>
                <a:rPr sz="600" b="1" kern="0" spc="-10" dirty="0">
                  <a:solidFill>
                    <a:srgbClr val="231F20"/>
                  </a:solidFill>
                  <a:latin typeface="Tahoma"/>
                  <a:cs typeface="Tahoma"/>
                </a:rPr>
                <a:t>SCALABILITY</a:t>
              </a:r>
              <a:endParaRPr sz="600" kern="0" dirty="0">
                <a:solidFill>
                  <a:sysClr val="windowText" lastClr="000000"/>
                </a:solidFill>
                <a:latin typeface="Tahoma"/>
                <a:cs typeface="Tahoma"/>
              </a:endParaRPr>
            </a:p>
            <a:p>
              <a:pPr marL="34925">
                <a:spcBef>
                  <a:spcPts val="305"/>
                </a:spcBef>
              </a:pPr>
              <a:r>
                <a:rPr sz="550" i="1" kern="0" spc="-40" dirty="0">
                  <a:solidFill>
                    <a:srgbClr val="231F20"/>
                  </a:solidFill>
                  <a:latin typeface="Verdana"/>
                  <a:cs typeface="Verdana"/>
                </a:rPr>
                <a:t>Integration</a:t>
              </a:r>
              <a:r>
                <a:rPr sz="550" i="1" kern="0" spc="-10" dirty="0">
                  <a:solidFill>
                    <a:srgbClr val="231F20"/>
                  </a:solidFill>
                  <a:latin typeface="Verdana"/>
                  <a:cs typeface="Verdana"/>
                </a:rPr>
                <a:t> </a:t>
              </a:r>
              <a:r>
                <a:rPr sz="550" i="1" kern="0" spc="-25" dirty="0">
                  <a:solidFill>
                    <a:srgbClr val="231F20"/>
                  </a:solidFill>
                  <a:latin typeface="Verdana"/>
                  <a:cs typeface="Verdana"/>
                </a:rPr>
                <a:t>API</a:t>
              </a:r>
              <a:endParaRPr sz="550" kern="0" dirty="0">
                <a:solidFill>
                  <a:sysClr val="windowText" lastClr="000000"/>
                </a:solidFill>
                <a:latin typeface="Verdana"/>
                <a:cs typeface="Verdana"/>
              </a:endParaRPr>
            </a:p>
          </p:txBody>
        </p:sp>
        <p:sp>
          <p:nvSpPr>
            <p:cNvPr id="25" name="object 10">
              <a:extLst>
                <a:ext uri="{FF2B5EF4-FFF2-40B4-BE49-F238E27FC236}">
                  <a16:creationId xmlns:a16="http://schemas.microsoft.com/office/drawing/2014/main" id="{233F94FB-BC93-093A-8EB1-AEE71B92CF10}"/>
                </a:ext>
              </a:extLst>
            </p:cNvPr>
            <p:cNvSpPr txBox="1"/>
            <p:nvPr/>
          </p:nvSpPr>
          <p:spPr>
            <a:xfrm>
              <a:off x="2665428" y="2351215"/>
              <a:ext cx="601345" cy="214704"/>
            </a:xfrm>
            <a:prstGeom prst="rect">
              <a:avLst/>
            </a:prstGeom>
          </p:spPr>
          <p:txBody>
            <a:bodyPr vert="horz" wrap="square" lIns="0" tIns="63500" rIns="0" bIns="0" rtlCol="0">
              <a:spAutoFit/>
            </a:bodyPr>
            <a:lstStyle/>
            <a:p>
              <a:pPr marL="57150">
                <a:spcBef>
                  <a:spcPts val="500"/>
                </a:spcBef>
              </a:pPr>
              <a:r>
                <a:rPr lang="en-US" sz="600" b="1" kern="0" spc="-10" dirty="0">
                  <a:solidFill>
                    <a:srgbClr val="231F20"/>
                  </a:solidFill>
                  <a:latin typeface="Tahoma"/>
                  <a:cs typeface="Tahoma"/>
                </a:rPr>
                <a:t>OT</a:t>
              </a:r>
              <a:r>
                <a:rPr sz="600" b="1" kern="0" spc="-10" dirty="0">
                  <a:solidFill>
                    <a:srgbClr val="231F20"/>
                  </a:solidFill>
                  <a:latin typeface="Tahoma"/>
                  <a:cs typeface="Tahoma"/>
                </a:rPr>
                <a:t>/IOT</a:t>
              </a:r>
              <a:endParaRPr sz="600" kern="0" dirty="0">
                <a:solidFill>
                  <a:sysClr val="windowText" lastClr="000000"/>
                </a:solidFill>
                <a:latin typeface="Tahoma"/>
                <a:cs typeface="Tahoma"/>
              </a:endParaRPr>
            </a:p>
            <a:p>
              <a:pPr marL="12700">
                <a:spcBef>
                  <a:spcPts val="335"/>
                </a:spcBef>
              </a:pPr>
              <a:r>
                <a:rPr sz="550" i="1" kern="0" spc="-35" dirty="0">
                  <a:solidFill>
                    <a:srgbClr val="231F20"/>
                  </a:solidFill>
                  <a:latin typeface="Verdana"/>
                  <a:cs typeface="Verdana"/>
                </a:rPr>
                <a:t>Analyze</a:t>
              </a:r>
              <a:r>
                <a:rPr sz="550" i="1" kern="0" spc="-30" dirty="0">
                  <a:solidFill>
                    <a:srgbClr val="231F20"/>
                  </a:solidFill>
                  <a:latin typeface="Verdana"/>
                  <a:cs typeface="Verdana"/>
                </a:rPr>
                <a:t> </a:t>
              </a:r>
              <a:r>
                <a:rPr lang="en-US" sz="550" i="1" kern="0" spc="-40" dirty="0">
                  <a:solidFill>
                    <a:srgbClr val="231F20"/>
                  </a:solidFill>
                  <a:latin typeface="Verdana"/>
                  <a:cs typeface="Verdana"/>
                </a:rPr>
                <a:t>OT</a:t>
              </a:r>
              <a:r>
                <a:rPr sz="550" i="1" kern="0" spc="-40" dirty="0">
                  <a:solidFill>
                    <a:srgbClr val="231F20"/>
                  </a:solidFill>
                  <a:latin typeface="Verdana"/>
                  <a:cs typeface="Verdana"/>
                </a:rPr>
                <a:t>/IoT</a:t>
              </a:r>
              <a:endParaRPr sz="550" kern="0" dirty="0">
                <a:solidFill>
                  <a:sysClr val="windowText" lastClr="000000"/>
                </a:solidFill>
                <a:latin typeface="Verdana"/>
                <a:cs typeface="Verdana"/>
              </a:endParaRPr>
            </a:p>
          </p:txBody>
        </p:sp>
        <p:sp>
          <p:nvSpPr>
            <p:cNvPr id="26" name="object 11">
              <a:extLst>
                <a:ext uri="{FF2B5EF4-FFF2-40B4-BE49-F238E27FC236}">
                  <a16:creationId xmlns:a16="http://schemas.microsoft.com/office/drawing/2014/main" id="{47A34A94-DBD7-8E0D-9589-98077C2DF622}"/>
                </a:ext>
              </a:extLst>
            </p:cNvPr>
            <p:cNvSpPr txBox="1"/>
            <p:nvPr/>
          </p:nvSpPr>
          <p:spPr>
            <a:xfrm>
              <a:off x="3563115" y="2320946"/>
              <a:ext cx="597535" cy="347980"/>
            </a:xfrm>
            <a:prstGeom prst="rect">
              <a:avLst/>
            </a:prstGeom>
          </p:spPr>
          <p:txBody>
            <a:bodyPr vert="horz" wrap="square" lIns="0" tIns="16510" rIns="0" bIns="0" rtlCol="0">
              <a:spAutoFit/>
            </a:bodyPr>
            <a:lstStyle/>
            <a:p>
              <a:pPr algn="ctr">
                <a:spcBef>
                  <a:spcPts val="130"/>
                </a:spcBef>
              </a:pPr>
              <a:r>
                <a:rPr sz="600" b="1" kern="0" spc="-10" dirty="0">
                  <a:solidFill>
                    <a:srgbClr val="231F20"/>
                  </a:solidFill>
                  <a:latin typeface="Tahoma"/>
                  <a:cs typeface="Tahoma"/>
                </a:rPr>
                <a:t>THREAT</a:t>
              </a:r>
              <a:endParaRPr sz="600" kern="0" dirty="0">
                <a:solidFill>
                  <a:sysClr val="windowText" lastClr="000000"/>
                </a:solidFill>
                <a:latin typeface="Tahoma"/>
                <a:cs typeface="Tahoma"/>
              </a:endParaRPr>
            </a:p>
            <a:p>
              <a:pPr algn="ctr">
                <a:spcBef>
                  <a:spcPts val="45"/>
                </a:spcBef>
              </a:pPr>
              <a:r>
                <a:rPr sz="600" b="1" kern="0" spc="-10" dirty="0">
                  <a:solidFill>
                    <a:srgbClr val="231F20"/>
                  </a:solidFill>
                  <a:latin typeface="Tahoma"/>
                  <a:cs typeface="Tahoma"/>
                </a:rPr>
                <a:t>INTELLIGENCE</a:t>
              </a:r>
              <a:endParaRPr sz="600" kern="0" dirty="0">
                <a:solidFill>
                  <a:sysClr val="windowText" lastClr="000000"/>
                </a:solidFill>
                <a:latin typeface="Tahoma"/>
                <a:cs typeface="Tahoma"/>
              </a:endParaRPr>
            </a:p>
            <a:p>
              <a:pPr algn="ctr">
                <a:spcBef>
                  <a:spcPts val="359"/>
                </a:spcBef>
              </a:pPr>
              <a:r>
                <a:rPr sz="550" i="1" kern="0" spc="-60" dirty="0">
                  <a:solidFill>
                    <a:srgbClr val="231F20"/>
                  </a:solidFill>
                  <a:latin typeface="Verdana"/>
                  <a:cs typeface="Verdana"/>
                </a:rPr>
                <a:t>OSINT,</a:t>
              </a:r>
              <a:r>
                <a:rPr sz="550" i="1" kern="0" spc="-40" dirty="0">
                  <a:solidFill>
                    <a:srgbClr val="231F20"/>
                  </a:solidFill>
                  <a:latin typeface="Verdana"/>
                  <a:cs typeface="Verdana"/>
                </a:rPr>
                <a:t> </a:t>
              </a:r>
              <a:r>
                <a:rPr sz="550" i="1" kern="0" spc="-10" dirty="0">
                  <a:solidFill>
                    <a:srgbClr val="231F20"/>
                  </a:solidFill>
                  <a:latin typeface="Verdana"/>
                  <a:cs typeface="Verdana"/>
                </a:rPr>
                <a:t>CERTS...</a:t>
              </a:r>
              <a:endParaRPr sz="550" kern="0" dirty="0">
                <a:solidFill>
                  <a:sysClr val="windowText" lastClr="000000"/>
                </a:solidFill>
                <a:latin typeface="Verdana"/>
                <a:cs typeface="Verdana"/>
              </a:endParaRPr>
            </a:p>
          </p:txBody>
        </p:sp>
        <p:sp>
          <p:nvSpPr>
            <p:cNvPr id="27" name="object 12">
              <a:extLst>
                <a:ext uri="{FF2B5EF4-FFF2-40B4-BE49-F238E27FC236}">
                  <a16:creationId xmlns:a16="http://schemas.microsoft.com/office/drawing/2014/main" id="{1533D1BF-65FD-31B7-6286-76B1C5BAF4AB}"/>
                </a:ext>
              </a:extLst>
            </p:cNvPr>
            <p:cNvSpPr txBox="1"/>
            <p:nvPr/>
          </p:nvSpPr>
          <p:spPr>
            <a:xfrm>
              <a:off x="3555850" y="3461721"/>
              <a:ext cx="583565" cy="370840"/>
            </a:xfrm>
            <a:prstGeom prst="rect">
              <a:avLst/>
            </a:prstGeom>
          </p:spPr>
          <p:txBody>
            <a:bodyPr vert="horz" wrap="square" lIns="0" tIns="59055" rIns="0" bIns="0" rtlCol="0">
              <a:spAutoFit/>
            </a:bodyPr>
            <a:lstStyle/>
            <a:p>
              <a:pPr algn="ctr">
                <a:spcBef>
                  <a:spcPts val="465"/>
                </a:spcBef>
              </a:pPr>
              <a:r>
                <a:rPr sz="600" b="1" kern="0" spc="-10" dirty="0">
                  <a:solidFill>
                    <a:srgbClr val="231F20"/>
                  </a:solidFill>
                  <a:latin typeface="Arial"/>
                  <a:cs typeface="Arial"/>
                </a:rPr>
                <a:t>AUTOMATION</a:t>
              </a:r>
              <a:endParaRPr sz="600" kern="0" dirty="0">
                <a:solidFill>
                  <a:sysClr val="windowText" lastClr="000000"/>
                </a:solidFill>
                <a:latin typeface="Arial"/>
                <a:cs typeface="Arial"/>
              </a:endParaRPr>
            </a:p>
            <a:p>
              <a:pPr marL="112395" marR="104775" algn="ctr">
                <a:spcBef>
                  <a:spcPts val="305"/>
                </a:spcBef>
              </a:pPr>
              <a:r>
                <a:rPr sz="550" i="1" kern="0" spc="-35" dirty="0">
                  <a:solidFill>
                    <a:srgbClr val="231F20"/>
                  </a:solidFill>
                  <a:latin typeface="Verdana"/>
                  <a:cs typeface="Verdana"/>
                </a:rPr>
                <a:t>Automated</a:t>
              </a:r>
              <a:r>
                <a:rPr sz="550" i="1" kern="0" spc="500" dirty="0">
                  <a:solidFill>
                    <a:srgbClr val="231F20"/>
                  </a:solidFill>
                  <a:latin typeface="Verdana"/>
                  <a:cs typeface="Verdana"/>
                </a:rPr>
                <a:t> </a:t>
              </a:r>
              <a:r>
                <a:rPr sz="550" i="1" kern="0" spc="-10" dirty="0">
                  <a:solidFill>
                    <a:srgbClr val="231F20"/>
                  </a:solidFill>
                  <a:latin typeface="Verdana"/>
                  <a:cs typeface="Verdana"/>
                </a:rPr>
                <a:t>respond</a:t>
              </a:r>
              <a:endParaRPr sz="550" kern="0" dirty="0">
                <a:solidFill>
                  <a:sysClr val="windowText" lastClr="000000"/>
                </a:solidFill>
                <a:latin typeface="Verdana"/>
                <a:cs typeface="Verdana"/>
              </a:endParaRPr>
            </a:p>
          </p:txBody>
        </p:sp>
        <p:sp>
          <p:nvSpPr>
            <p:cNvPr id="29" name="object 14">
              <a:extLst>
                <a:ext uri="{FF2B5EF4-FFF2-40B4-BE49-F238E27FC236}">
                  <a16:creationId xmlns:a16="http://schemas.microsoft.com/office/drawing/2014/main" id="{672F1723-A9E7-5530-8352-F0235D1102AE}"/>
                </a:ext>
              </a:extLst>
            </p:cNvPr>
            <p:cNvSpPr txBox="1"/>
            <p:nvPr/>
          </p:nvSpPr>
          <p:spPr>
            <a:xfrm>
              <a:off x="1775500" y="4754375"/>
              <a:ext cx="567055" cy="98104"/>
            </a:xfrm>
            <a:prstGeom prst="rect">
              <a:avLst/>
            </a:prstGeom>
          </p:spPr>
          <p:txBody>
            <a:bodyPr vert="horz" wrap="square" lIns="0" tIns="13335" rIns="0" bIns="0" rtlCol="0">
              <a:spAutoFit/>
            </a:bodyPr>
            <a:lstStyle/>
            <a:p>
              <a:pPr marL="12700">
                <a:spcBef>
                  <a:spcPts val="105"/>
                </a:spcBef>
              </a:pPr>
              <a:r>
                <a:rPr sz="550" i="1" kern="0" spc="-55" dirty="0">
                  <a:solidFill>
                    <a:srgbClr val="231F20"/>
                  </a:solidFill>
                  <a:latin typeface="Verdana"/>
                  <a:cs typeface="Verdana"/>
                </a:rPr>
                <a:t>AI/ML,</a:t>
              </a:r>
              <a:r>
                <a:rPr sz="550" i="1" kern="0" spc="10" dirty="0">
                  <a:solidFill>
                    <a:srgbClr val="231F20"/>
                  </a:solidFill>
                  <a:latin typeface="Verdana"/>
                  <a:cs typeface="Verdana"/>
                </a:rPr>
                <a:t> </a:t>
              </a:r>
              <a:r>
                <a:rPr sz="550" i="1" kern="0" spc="-35" dirty="0">
                  <a:solidFill>
                    <a:srgbClr val="231F20"/>
                  </a:solidFill>
                  <a:latin typeface="Verdana"/>
                  <a:cs typeface="Verdana"/>
                </a:rPr>
                <a:t>Big-Data..</a:t>
              </a:r>
              <a:r>
                <a:rPr sz="550" i="1" kern="0" spc="-35" dirty="0">
                  <a:solidFill>
                    <a:srgbClr val="231F20"/>
                  </a:solidFill>
                  <a:latin typeface="Roboto Lt"/>
                  <a:cs typeface="Roboto Lt"/>
                </a:rPr>
                <a:t>.</a:t>
              </a:r>
              <a:endParaRPr sz="550" kern="0" dirty="0">
                <a:solidFill>
                  <a:sysClr val="windowText" lastClr="000000"/>
                </a:solidFill>
                <a:latin typeface="Roboto Lt"/>
                <a:cs typeface="Roboto Lt"/>
              </a:endParaRPr>
            </a:p>
          </p:txBody>
        </p:sp>
        <p:sp>
          <p:nvSpPr>
            <p:cNvPr id="30" name="object 15">
              <a:extLst>
                <a:ext uri="{FF2B5EF4-FFF2-40B4-BE49-F238E27FC236}">
                  <a16:creationId xmlns:a16="http://schemas.microsoft.com/office/drawing/2014/main" id="{5D033ACC-BE71-C82D-C265-139CC85F2B53}"/>
                </a:ext>
              </a:extLst>
            </p:cNvPr>
            <p:cNvSpPr txBox="1"/>
            <p:nvPr/>
          </p:nvSpPr>
          <p:spPr>
            <a:xfrm>
              <a:off x="3563966" y="4546596"/>
              <a:ext cx="615950" cy="298800"/>
            </a:xfrm>
            <a:prstGeom prst="rect">
              <a:avLst/>
            </a:prstGeom>
          </p:spPr>
          <p:txBody>
            <a:bodyPr vert="horz" wrap="square" lIns="0" tIns="16510" rIns="0" bIns="0" rtlCol="0">
              <a:spAutoFit/>
            </a:bodyPr>
            <a:lstStyle/>
            <a:p>
              <a:pPr marL="45085">
                <a:spcBef>
                  <a:spcPts val="130"/>
                </a:spcBef>
              </a:pPr>
              <a:r>
                <a:rPr sz="600" b="1" kern="0" spc="-10" dirty="0">
                  <a:solidFill>
                    <a:srgbClr val="231F20"/>
                  </a:solidFill>
                  <a:latin typeface="Tahoma"/>
                  <a:cs typeface="Tahoma"/>
                </a:rPr>
                <a:t>CONTINUOS</a:t>
              </a:r>
              <a:endParaRPr sz="600" kern="0" dirty="0">
                <a:solidFill>
                  <a:sysClr val="windowText" lastClr="000000"/>
                </a:solidFill>
                <a:latin typeface="Tahoma"/>
                <a:cs typeface="Tahoma"/>
              </a:endParaRPr>
            </a:p>
            <a:p>
              <a:pPr marL="88265">
                <a:spcBef>
                  <a:spcPts val="45"/>
                </a:spcBef>
              </a:pPr>
              <a:r>
                <a:rPr sz="600" b="1" kern="0" spc="-10" dirty="0">
                  <a:solidFill>
                    <a:srgbClr val="231F20"/>
                  </a:solidFill>
                  <a:latin typeface="Arial"/>
                  <a:cs typeface="Arial"/>
                </a:rPr>
                <a:t>CONTROL</a:t>
              </a:r>
              <a:endParaRPr sz="600" kern="0" dirty="0">
                <a:solidFill>
                  <a:sysClr val="windowText" lastClr="000000"/>
                </a:solidFill>
                <a:latin typeface="Arial"/>
                <a:cs typeface="Arial"/>
              </a:endParaRPr>
            </a:p>
            <a:p>
              <a:pPr marL="12700">
                <a:spcBef>
                  <a:spcPts val="125"/>
                </a:spcBef>
              </a:pPr>
              <a:r>
                <a:rPr sz="550" i="1" kern="0" spc="-30" dirty="0">
                  <a:solidFill>
                    <a:srgbClr val="231F20"/>
                  </a:solidFill>
                  <a:latin typeface="Verdana"/>
                  <a:cs typeface="Verdana"/>
                </a:rPr>
                <a:t>Compliance</a:t>
              </a:r>
              <a:r>
                <a:rPr sz="550" i="1" kern="0" spc="10" dirty="0">
                  <a:solidFill>
                    <a:srgbClr val="231F20"/>
                  </a:solidFill>
                  <a:latin typeface="Verdana"/>
                  <a:cs typeface="Verdana"/>
                </a:rPr>
                <a:t> </a:t>
              </a:r>
              <a:r>
                <a:rPr sz="550" i="1" kern="0" spc="-10" dirty="0">
                  <a:solidFill>
                    <a:srgbClr val="231F20"/>
                  </a:solidFill>
                  <a:latin typeface="Verdana"/>
                  <a:cs typeface="Verdana"/>
                </a:rPr>
                <a:t>check</a:t>
              </a:r>
              <a:endParaRPr sz="550" kern="0" dirty="0">
                <a:solidFill>
                  <a:sysClr val="windowText" lastClr="000000"/>
                </a:solidFill>
                <a:latin typeface="Verdana"/>
                <a:cs typeface="Verdana"/>
              </a:endParaRPr>
            </a:p>
          </p:txBody>
        </p:sp>
        <p:sp>
          <p:nvSpPr>
            <p:cNvPr id="31" name="object 16">
              <a:extLst>
                <a:ext uri="{FF2B5EF4-FFF2-40B4-BE49-F238E27FC236}">
                  <a16:creationId xmlns:a16="http://schemas.microsoft.com/office/drawing/2014/main" id="{06267637-12BB-0E44-D3A9-FA09D578A4EE}"/>
                </a:ext>
              </a:extLst>
            </p:cNvPr>
            <p:cNvSpPr txBox="1"/>
            <p:nvPr/>
          </p:nvSpPr>
          <p:spPr>
            <a:xfrm>
              <a:off x="2596048" y="4546596"/>
              <a:ext cx="697865" cy="298800"/>
            </a:xfrm>
            <a:prstGeom prst="rect">
              <a:avLst/>
            </a:prstGeom>
          </p:spPr>
          <p:txBody>
            <a:bodyPr vert="horz" wrap="square" lIns="0" tIns="16510" rIns="0" bIns="0" rtlCol="0">
              <a:spAutoFit/>
            </a:bodyPr>
            <a:lstStyle/>
            <a:p>
              <a:pPr algn="ctr">
                <a:spcBef>
                  <a:spcPts val="130"/>
                </a:spcBef>
              </a:pPr>
              <a:r>
                <a:rPr sz="600" b="1" kern="0" spc="-10" dirty="0">
                  <a:solidFill>
                    <a:srgbClr val="231F20"/>
                  </a:solidFill>
                  <a:latin typeface="Tahoma"/>
                  <a:cs typeface="Tahoma"/>
                </a:rPr>
                <a:t>CONTINUOS</a:t>
              </a:r>
              <a:endParaRPr sz="600" kern="0" dirty="0">
                <a:solidFill>
                  <a:sysClr val="windowText" lastClr="000000"/>
                </a:solidFill>
                <a:latin typeface="Tahoma"/>
                <a:cs typeface="Tahoma"/>
              </a:endParaRPr>
            </a:p>
            <a:p>
              <a:pPr algn="ctr">
                <a:spcBef>
                  <a:spcPts val="45"/>
                </a:spcBef>
              </a:pPr>
              <a:r>
                <a:rPr sz="600" b="1" kern="0" spc="-10" dirty="0">
                  <a:solidFill>
                    <a:srgbClr val="231F20"/>
                  </a:solidFill>
                  <a:latin typeface="Arial"/>
                  <a:cs typeface="Arial"/>
                </a:rPr>
                <a:t>MONITORING</a:t>
              </a:r>
              <a:endParaRPr sz="600" kern="0" dirty="0">
                <a:solidFill>
                  <a:sysClr val="windowText" lastClr="000000"/>
                </a:solidFill>
                <a:latin typeface="Arial"/>
                <a:cs typeface="Arial"/>
              </a:endParaRPr>
            </a:p>
            <a:p>
              <a:pPr algn="ctr">
                <a:spcBef>
                  <a:spcPts val="125"/>
                </a:spcBef>
              </a:pPr>
              <a:r>
                <a:rPr sz="550" i="1" kern="0" spc="-25" dirty="0">
                  <a:solidFill>
                    <a:srgbClr val="231F20"/>
                  </a:solidFill>
                  <a:latin typeface="Verdana"/>
                  <a:cs typeface="Verdana"/>
                </a:rPr>
                <a:t>Operate</a:t>
              </a:r>
              <a:r>
                <a:rPr sz="550" i="1" kern="0" spc="-20" dirty="0">
                  <a:solidFill>
                    <a:srgbClr val="231F20"/>
                  </a:solidFill>
                  <a:latin typeface="Verdana"/>
                  <a:cs typeface="Verdana"/>
                </a:rPr>
                <a:t> </a:t>
              </a:r>
              <a:r>
                <a:rPr sz="550" i="1" kern="0" spc="-40" dirty="0">
                  <a:solidFill>
                    <a:srgbClr val="231F20"/>
                  </a:solidFill>
                  <a:latin typeface="Verdana"/>
                  <a:cs typeface="Verdana"/>
                </a:rPr>
                <a:t>analyze</a:t>
              </a:r>
              <a:r>
                <a:rPr sz="550" i="1" kern="0" spc="-20" dirty="0">
                  <a:solidFill>
                    <a:srgbClr val="231F20"/>
                  </a:solidFill>
                  <a:latin typeface="Verdana"/>
                  <a:cs typeface="Verdana"/>
                </a:rPr>
                <a:t> 24/7</a:t>
              </a:r>
              <a:endParaRPr sz="550" kern="0" dirty="0">
                <a:solidFill>
                  <a:sysClr val="windowText" lastClr="000000"/>
                </a:solidFill>
                <a:latin typeface="Verdana"/>
                <a:cs typeface="Verdana"/>
              </a:endParaRPr>
            </a:p>
          </p:txBody>
        </p:sp>
        <p:sp>
          <p:nvSpPr>
            <p:cNvPr id="32" name="object 17">
              <a:extLst>
                <a:ext uri="{FF2B5EF4-FFF2-40B4-BE49-F238E27FC236}">
                  <a16:creationId xmlns:a16="http://schemas.microsoft.com/office/drawing/2014/main" id="{BEF0CEBD-0508-6E62-7C1E-AC89A46992BB}"/>
                </a:ext>
              </a:extLst>
            </p:cNvPr>
            <p:cNvSpPr txBox="1"/>
            <p:nvPr/>
          </p:nvSpPr>
          <p:spPr>
            <a:xfrm>
              <a:off x="1757453" y="4546596"/>
              <a:ext cx="598805" cy="109004"/>
            </a:xfrm>
            <a:prstGeom prst="rect">
              <a:avLst/>
            </a:prstGeom>
          </p:spPr>
          <p:txBody>
            <a:bodyPr vert="horz" wrap="square" lIns="0" tIns="16510" rIns="0" bIns="0" rtlCol="0">
              <a:spAutoFit/>
            </a:bodyPr>
            <a:lstStyle/>
            <a:p>
              <a:pPr marL="12700">
                <a:spcBef>
                  <a:spcPts val="130"/>
                </a:spcBef>
              </a:pPr>
              <a:r>
                <a:rPr sz="600" b="1" kern="0" spc="-10" dirty="0">
                  <a:solidFill>
                    <a:srgbClr val="231F20"/>
                  </a:solidFill>
                  <a:latin typeface="Arial"/>
                  <a:cs typeface="Arial"/>
                </a:rPr>
                <a:t>TECHNOLOGY</a:t>
              </a:r>
              <a:endParaRPr sz="600" kern="0" dirty="0">
                <a:solidFill>
                  <a:sysClr val="windowText" lastClr="000000"/>
                </a:solidFill>
                <a:latin typeface="Arial"/>
                <a:cs typeface="Arial"/>
              </a:endParaRPr>
            </a:p>
          </p:txBody>
        </p:sp>
      </p:grpSp>
      <p:grpSp>
        <p:nvGrpSpPr>
          <p:cNvPr id="36" name="Group 35">
            <a:extLst>
              <a:ext uri="{FF2B5EF4-FFF2-40B4-BE49-F238E27FC236}">
                <a16:creationId xmlns:a16="http://schemas.microsoft.com/office/drawing/2014/main" id="{84C09A35-B83C-7940-C81A-683A9DA9F186}"/>
              </a:ext>
            </a:extLst>
          </p:cNvPr>
          <p:cNvGrpSpPr/>
          <p:nvPr/>
        </p:nvGrpSpPr>
        <p:grpSpPr>
          <a:xfrm>
            <a:off x="2314822" y="3290877"/>
            <a:ext cx="1304766" cy="1247168"/>
            <a:chOff x="5751478" y="5106424"/>
            <a:chExt cx="1304766" cy="1247168"/>
          </a:xfrm>
        </p:grpSpPr>
        <p:sp>
          <p:nvSpPr>
            <p:cNvPr id="35" name="Rectangle 34">
              <a:extLst>
                <a:ext uri="{FF2B5EF4-FFF2-40B4-BE49-F238E27FC236}">
                  <a16:creationId xmlns:a16="http://schemas.microsoft.com/office/drawing/2014/main" id="{BE6B79E4-CE76-4156-B775-0F5ED1B5A6F9}"/>
                </a:ext>
              </a:extLst>
            </p:cNvPr>
            <p:cNvSpPr/>
            <p:nvPr/>
          </p:nvSpPr>
          <p:spPr>
            <a:xfrm>
              <a:off x="5751478" y="5106424"/>
              <a:ext cx="1300966" cy="124716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96BD4B8E-C049-18DA-A2E9-76118FBDB2D9}"/>
                </a:ext>
              </a:extLst>
            </p:cNvPr>
            <p:cNvPicPr>
              <a:picLocks noChangeAspect="1"/>
            </p:cNvPicPr>
            <p:nvPr/>
          </p:nvPicPr>
          <p:blipFill>
            <a:blip r:embed="rId3"/>
            <a:stretch>
              <a:fillRect/>
            </a:stretch>
          </p:blipFill>
          <p:spPr>
            <a:xfrm>
              <a:off x="5854146" y="5194344"/>
              <a:ext cx="1202098" cy="1071328"/>
            </a:xfrm>
            <a:prstGeom prst="rect">
              <a:avLst/>
            </a:prstGeom>
          </p:spPr>
        </p:pic>
      </p:grpSp>
    </p:spTree>
    <p:extLst>
      <p:ext uri="{BB962C8B-B14F-4D97-AF65-F5344CB8AC3E}">
        <p14:creationId xmlns:p14="http://schemas.microsoft.com/office/powerpoint/2010/main" val="349128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F212E-8B0A-D2DB-DADD-A15C3E1A3E05}"/>
            </a:ext>
          </a:extLst>
        </p:cNvPr>
        <p:cNvGrpSpPr/>
        <p:nvPr/>
      </p:nvGrpSpPr>
      <p:grpSpPr>
        <a:xfrm>
          <a:off x="0" y="0"/>
          <a:ext cx="0" cy="0"/>
          <a:chOff x="0" y="0"/>
          <a:chExt cx="0" cy="0"/>
        </a:xfrm>
      </p:grpSpPr>
      <p:sp>
        <p:nvSpPr>
          <p:cNvPr id="18" name="object 3">
            <a:extLst>
              <a:ext uri="{FF2B5EF4-FFF2-40B4-BE49-F238E27FC236}">
                <a16:creationId xmlns:a16="http://schemas.microsoft.com/office/drawing/2014/main" id="{641E188D-0853-E456-BF91-DD2A72827EEE}"/>
              </a:ext>
            </a:extLst>
          </p:cNvPr>
          <p:cNvSpPr txBox="1">
            <a:spLocks/>
          </p:cNvSpPr>
          <p:nvPr/>
        </p:nvSpPr>
        <p:spPr>
          <a:xfrm>
            <a:off x="1065973" y="342536"/>
            <a:ext cx="2388235" cy="1002839"/>
          </a:xfrm>
          <a:prstGeom prst="rect">
            <a:avLst/>
          </a:prstGeom>
        </p:spPr>
        <p:txBody>
          <a:bodyPr vert="horz" wrap="square" lIns="0" tIns="40640" rIns="0" bIns="0" rtlCol="0">
            <a:spAutoFit/>
          </a:bodyPr>
          <a:lstStyle>
            <a:lvl1pPr>
              <a:defRPr sz="1800" b="1" i="0">
                <a:solidFill>
                  <a:schemeClr val="bg1"/>
                </a:solidFill>
                <a:latin typeface="Tahoma"/>
                <a:ea typeface="+mj-ea"/>
                <a:cs typeface="Tahoma"/>
              </a:defRPr>
            </a:lvl1pPr>
          </a:lstStyle>
          <a:p>
            <a:pPr marL="38100" marR="0" lvl="0" indent="0" defTabSz="914400" eaLnBrk="1" fontAlgn="auto" latinLnBrk="0" hangingPunct="1">
              <a:lnSpc>
                <a:spcPct val="100000"/>
              </a:lnSpc>
              <a:spcBef>
                <a:spcPts val="320"/>
              </a:spcBef>
              <a:spcAft>
                <a:spcPts val="0"/>
              </a:spcAft>
              <a:buClrTx/>
              <a:buSzTx/>
              <a:buFontTx/>
              <a:buNone/>
              <a:tabLst/>
              <a:defRPr/>
            </a:pPr>
            <a:r>
              <a:rPr kumimoji="0" lang="en-US" sz="2800" b="1" i="0" u="none" strike="noStrike" kern="0" cap="none" spc="-10" normalizeH="0" baseline="0" noProof="0" dirty="0">
                <a:ln>
                  <a:noFill/>
                </a:ln>
                <a:effectLst/>
                <a:uLnTx/>
                <a:uFillTx/>
                <a:latin typeface="Tahoma"/>
                <a:ea typeface="+mj-ea"/>
                <a:cs typeface="Tahoma"/>
              </a:rPr>
              <a:t>NeoNova</a:t>
            </a:r>
            <a:endParaRPr kumimoji="0" lang="en-US" sz="2400" i="0" u="none" strike="noStrike" kern="0" cap="none" normalizeH="0" baseline="30555" noProof="0" dirty="0">
              <a:ln>
                <a:noFill/>
              </a:ln>
              <a:effectLst/>
              <a:uLnTx/>
              <a:uFillTx/>
              <a:latin typeface="Arial"/>
              <a:ea typeface="+mj-ea"/>
              <a:cs typeface="Arial"/>
            </a:endParaRPr>
          </a:p>
          <a:p>
            <a:pPr marL="38100" marR="0" lvl="0" indent="0" defTabSz="914400" eaLnBrk="1" fontAlgn="auto" latinLnBrk="0" hangingPunct="1">
              <a:lnSpc>
                <a:spcPct val="100000"/>
              </a:lnSpc>
              <a:spcBef>
                <a:spcPts val="320"/>
              </a:spcBef>
              <a:spcAft>
                <a:spcPts val="0"/>
              </a:spcAft>
              <a:buClrTx/>
              <a:buSzTx/>
              <a:buFontTx/>
              <a:buNone/>
              <a:tabLst/>
              <a:defRPr/>
            </a:pPr>
            <a:r>
              <a:rPr lang="en-US" sz="1600" b="1" spc="-45" dirty="0">
                <a:solidFill>
                  <a:schemeClr val="bg1"/>
                </a:solidFill>
                <a:latin typeface="Tahoma"/>
                <a:cs typeface="Tahoma"/>
              </a:rPr>
              <a:t>Cyber threat intelligence</a:t>
            </a:r>
          </a:p>
        </p:txBody>
      </p:sp>
      <p:grpSp>
        <p:nvGrpSpPr>
          <p:cNvPr id="60" name="Group 59">
            <a:extLst>
              <a:ext uri="{FF2B5EF4-FFF2-40B4-BE49-F238E27FC236}">
                <a16:creationId xmlns:a16="http://schemas.microsoft.com/office/drawing/2014/main" id="{ED3BD106-5C5E-E0DE-FDCF-3CC062F675E8}"/>
              </a:ext>
            </a:extLst>
          </p:cNvPr>
          <p:cNvGrpSpPr/>
          <p:nvPr/>
        </p:nvGrpSpPr>
        <p:grpSpPr>
          <a:xfrm>
            <a:off x="463082" y="1976094"/>
            <a:ext cx="5043638" cy="4206859"/>
            <a:chOff x="372394" y="1951063"/>
            <a:chExt cx="3938270" cy="3321685"/>
          </a:xfrm>
          <a:solidFill>
            <a:schemeClr val="bg1">
              <a:lumMod val="95000"/>
            </a:schemeClr>
          </a:solidFill>
        </p:grpSpPr>
        <p:sp>
          <p:nvSpPr>
            <p:cNvPr id="28" name="object 13">
              <a:extLst>
                <a:ext uri="{FF2B5EF4-FFF2-40B4-BE49-F238E27FC236}">
                  <a16:creationId xmlns:a16="http://schemas.microsoft.com/office/drawing/2014/main" id="{19F756EF-5B97-EC98-73C1-51E8834457AA}"/>
                </a:ext>
              </a:extLst>
            </p:cNvPr>
            <p:cNvSpPr txBox="1"/>
            <p:nvPr/>
          </p:nvSpPr>
          <p:spPr>
            <a:xfrm>
              <a:off x="2656373" y="4299728"/>
              <a:ext cx="621665" cy="85056"/>
            </a:xfrm>
            <a:prstGeom prst="rect">
              <a:avLst/>
            </a:prstGeom>
            <a:grpFill/>
          </p:spPr>
          <p:txBody>
            <a:bodyPr vert="horz" wrap="square" lIns="0" tIns="15240" rIns="0" bIns="0" rtlCol="0">
              <a:spAutoFit/>
            </a:bodyPr>
            <a:lstStyle/>
            <a:p>
              <a:pPr marL="38100">
                <a:spcBef>
                  <a:spcPts val="120"/>
                </a:spcBef>
              </a:pPr>
              <a:r>
                <a:rPr sz="900" b="1" kern="0" spc="-15" baseline="32407" dirty="0">
                  <a:latin typeface="Tahoma"/>
                  <a:cs typeface="Tahoma"/>
                </a:rPr>
                <a:t>®</a:t>
              </a:r>
              <a:endParaRPr sz="900" kern="0" baseline="32407" dirty="0">
                <a:latin typeface="Tahoma"/>
                <a:cs typeface="Tahoma"/>
              </a:endParaRPr>
            </a:p>
          </p:txBody>
        </p:sp>
        <p:grpSp>
          <p:nvGrpSpPr>
            <p:cNvPr id="40" name="object 3">
              <a:extLst>
                <a:ext uri="{FF2B5EF4-FFF2-40B4-BE49-F238E27FC236}">
                  <a16:creationId xmlns:a16="http://schemas.microsoft.com/office/drawing/2014/main" id="{D9A6B886-B5F0-F4FE-BEDF-A80266316A36}"/>
                </a:ext>
              </a:extLst>
            </p:cNvPr>
            <p:cNvGrpSpPr/>
            <p:nvPr/>
          </p:nvGrpSpPr>
          <p:grpSpPr>
            <a:xfrm>
              <a:off x="372394" y="1951063"/>
              <a:ext cx="3938270" cy="3321685"/>
              <a:chOff x="372394" y="1087463"/>
              <a:chExt cx="3938270" cy="3321685"/>
            </a:xfrm>
            <a:grpFill/>
          </p:grpSpPr>
          <p:sp>
            <p:nvSpPr>
              <p:cNvPr id="41" name="object 4">
                <a:extLst>
                  <a:ext uri="{FF2B5EF4-FFF2-40B4-BE49-F238E27FC236}">
                    <a16:creationId xmlns:a16="http://schemas.microsoft.com/office/drawing/2014/main" id="{A280164C-D1D0-36B7-5D29-4BF15E6AAA58}"/>
                  </a:ext>
                </a:extLst>
              </p:cNvPr>
              <p:cNvSpPr/>
              <p:nvPr/>
            </p:nvSpPr>
            <p:spPr>
              <a:xfrm>
                <a:off x="988879" y="1087463"/>
                <a:ext cx="1305560" cy="1286510"/>
              </a:xfrm>
              <a:custGeom>
                <a:avLst/>
                <a:gdLst/>
                <a:ahLst/>
                <a:cxnLst/>
                <a:rect l="l" t="t" r="r" b="b"/>
                <a:pathLst>
                  <a:path w="1305560" h="1286510">
                    <a:moveTo>
                      <a:pt x="1305134" y="0"/>
                    </a:moveTo>
                    <a:lnTo>
                      <a:pt x="1253058" y="1911"/>
                    </a:lnTo>
                    <a:lnTo>
                      <a:pt x="1201335" y="5163"/>
                    </a:lnTo>
                    <a:lnTo>
                      <a:pt x="1149982" y="9737"/>
                    </a:lnTo>
                    <a:lnTo>
                      <a:pt x="1099016" y="15616"/>
                    </a:lnTo>
                    <a:lnTo>
                      <a:pt x="1048453" y="22785"/>
                    </a:lnTo>
                    <a:lnTo>
                      <a:pt x="998311" y="31226"/>
                    </a:lnTo>
                    <a:lnTo>
                      <a:pt x="948607" y="40921"/>
                    </a:lnTo>
                    <a:lnTo>
                      <a:pt x="899357" y="51854"/>
                    </a:lnTo>
                    <a:lnTo>
                      <a:pt x="850579" y="64009"/>
                    </a:lnTo>
                    <a:lnTo>
                      <a:pt x="802288" y="77367"/>
                    </a:lnTo>
                    <a:lnTo>
                      <a:pt x="754503" y="91913"/>
                    </a:lnTo>
                    <a:lnTo>
                      <a:pt x="707239" y="107629"/>
                    </a:lnTo>
                    <a:lnTo>
                      <a:pt x="660515" y="124499"/>
                    </a:lnTo>
                    <a:lnTo>
                      <a:pt x="614346" y="142504"/>
                    </a:lnTo>
                    <a:lnTo>
                      <a:pt x="568750" y="161629"/>
                    </a:lnTo>
                    <a:lnTo>
                      <a:pt x="523744" y="181857"/>
                    </a:lnTo>
                    <a:lnTo>
                      <a:pt x="479344" y="203170"/>
                    </a:lnTo>
                    <a:lnTo>
                      <a:pt x="435568" y="225552"/>
                    </a:lnTo>
                    <a:lnTo>
                      <a:pt x="392431" y="248986"/>
                    </a:lnTo>
                    <a:lnTo>
                      <a:pt x="349952" y="273454"/>
                    </a:lnTo>
                    <a:lnTo>
                      <a:pt x="308147" y="298940"/>
                    </a:lnTo>
                    <a:lnTo>
                      <a:pt x="267033" y="325427"/>
                    </a:lnTo>
                    <a:lnTo>
                      <a:pt x="226627" y="352898"/>
                    </a:lnTo>
                    <a:lnTo>
                      <a:pt x="186945" y="381336"/>
                    </a:lnTo>
                    <a:lnTo>
                      <a:pt x="148005" y="410724"/>
                    </a:lnTo>
                    <a:lnTo>
                      <a:pt x="109824" y="441045"/>
                    </a:lnTo>
                    <a:lnTo>
                      <a:pt x="72418" y="472283"/>
                    </a:lnTo>
                    <a:lnTo>
                      <a:pt x="35804" y="504419"/>
                    </a:lnTo>
                    <a:lnTo>
                      <a:pt x="0" y="537438"/>
                    </a:lnTo>
                    <a:lnTo>
                      <a:pt x="748633" y="1286065"/>
                    </a:lnTo>
                    <a:lnTo>
                      <a:pt x="789844" y="1255528"/>
                    </a:lnTo>
                    <a:lnTo>
                      <a:pt x="833059" y="1234137"/>
                    </a:lnTo>
                    <a:lnTo>
                      <a:pt x="878170" y="1220536"/>
                    </a:lnTo>
                    <a:lnTo>
                      <a:pt x="925070" y="1213368"/>
                    </a:lnTo>
                    <a:lnTo>
                      <a:pt x="973651" y="1211275"/>
                    </a:lnTo>
                    <a:lnTo>
                      <a:pt x="1007877" y="1212078"/>
                    </a:lnTo>
                    <a:lnTo>
                      <a:pt x="1042809" y="1214194"/>
                    </a:lnTo>
                    <a:lnTo>
                      <a:pt x="1078418" y="1217184"/>
                    </a:lnTo>
                    <a:lnTo>
                      <a:pt x="1151535" y="1224034"/>
                    </a:lnTo>
                    <a:lnTo>
                      <a:pt x="1188969" y="1227024"/>
                    </a:lnTo>
                    <a:lnTo>
                      <a:pt x="1226938" y="1229141"/>
                    </a:lnTo>
                    <a:lnTo>
                      <a:pt x="1265408" y="1229944"/>
                    </a:lnTo>
                    <a:lnTo>
                      <a:pt x="1295162" y="1229397"/>
                    </a:lnTo>
                    <a:lnTo>
                      <a:pt x="1305134" y="1228953"/>
                    </a:lnTo>
                    <a:lnTo>
                      <a:pt x="1305134" y="0"/>
                    </a:lnTo>
                    <a:close/>
                  </a:path>
                </a:pathLst>
              </a:custGeom>
              <a:grpFill/>
            </p:spPr>
            <p:txBody>
              <a:bodyPr wrap="square" lIns="0" tIns="0" rIns="0" bIns="0" rtlCol="0"/>
              <a:lstStyle/>
              <a:p>
                <a:endParaRPr dirty="0"/>
              </a:p>
            </p:txBody>
          </p:sp>
          <p:sp>
            <p:nvSpPr>
              <p:cNvPr id="42" name="object 5">
                <a:extLst>
                  <a:ext uri="{FF2B5EF4-FFF2-40B4-BE49-F238E27FC236}">
                    <a16:creationId xmlns:a16="http://schemas.microsoft.com/office/drawing/2014/main" id="{615D6E8A-8E57-13A8-5C98-013E1ADA6321}"/>
                  </a:ext>
                </a:extLst>
              </p:cNvPr>
              <p:cNvSpPr/>
              <p:nvPr/>
            </p:nvSpPr>
            <p:spPr>
              <a:xfrm>
                <a:off x="2936684" y="3092183"/>
                <a:ext cx="1374140" cy="1316990"/>
              </a:xfrm>
              <a:custGeom>
                <a:avLst/>
                <a:gdLst/>
                <a:ahLst/>
                <a:cxnLst/>
                <a:rect l="l" t="t" r="r" b="b"/>
                <a:pathLst>
                  <a:path w="1374139" h="1316989">
                    <a:moveTo>
                      <a:pt x="1373936" y="0"/>
                    </a:moveTo>
                    <a:lnTo>
                      <a:pt x="148564" y="0"/>
                    </a:lnTo>
                    <a:lnTo>
                      <a:pt x="146252" y="57010"/>
                    </a:lnTo>
                    <a:lnTo>
                      <a:pt x="143502" y="109702"/>
                    </a:lnTo>
                    <a:lnTo>
                      <a:pt x="139713" y="158675"/>
                    </a:lnTo>
                    <a:lnTo>
                      <a:pt x="134286" y="204532"/>
                    </a:lnTo>
                    <a:lnTo>
                      <a:pt x="126619" y="247871"/>
                    </a:lnTo>
                    <a:lnTo>
                      <a:pt x="116114" y="289296"/>
                    </a:lnTo>
                    <a:lnTo>
                      <a:pt x="102170" y="329405"/>
                    </a:lnTo>
                    <a:lnTo>
                      <a:pt x="84187" y="368800"/>
                    </a:lnTo>
                    <a:lnTo>
                      <a:pt x="61564" y="408082"/>
                    </a:lnTo>
                    <a:lnTo>
                      <a:pt x="33702" y="447851"/>
                    </a:lnTo>
                    <a:lnTo>
                      <a:pt x="0" y="488708"/>
                    </a:lnTo>
                    <a:lnTo>
                      <a:pt x="836358" y="1316873"/>
                    </a:lnTo>
                    <a:lnTo>
                      <a:pt x="869627" y="1280790"/>
                    </a:lnTo>
                    <a:lnTo>
                      <a:pt x="902000" y="1243886"/>
                    </a:lnTo>
                    <a:lnTo>
                      <a:pt x="933459" y="1206177"/>
                    </a:lnTo>
                    <a:lnTo>
                      <a:pt x="963986" y="1167680"/>
                    </a:lnTo>
                    <a:lnTo>
                      <a:pt x="993565" y="1128414"/>
                    </a:lnTo>
                    <a:lnTo>
                      <a:pt x="1022178" y="1088394"/>
                    </a:lnTo>
                    <a:lnTo>
                      <a:pt x="1049807" y="1047639"/>
                    </a:lnTo>
                    <a:lnTo>
                      <a:pt x="1076437" y="1006166"/>
                    </a:lnTo>
                    <a:lnTo>
                      <a:pt x="1102048" y="963992"/>
                    </a:lnTo>
                    <a:lnTo>
                      <a:pt x="1126625" y="921135"/>
                    </a:lnTo>
                    <a:lnTo>
                      <a:pt x="1150149" y="877611"/>
                    </a:lnTo>
                    <a:lnTo>
                      <a:pt x="1172604" y="833439"/>
                    </a:lnTo>
                    <a:lnTo>
                      <a:pt x="1193972" y="788635"/>
                    </a:lnTo>
                    <a:lnTo>
                      <a:pt x="1214235" y="743216"/>
                    </a:lnTo>
                    <a:lnTo>
                      <a:pt x="1233378" y="697201"/>
                    </a:lnTo>
                    <a:lnTo>
                      <a:pt x="1251381" y="650606"/>
                    </a:lnTo>
                    <a:lnTo>
                      <a:pt x="1268229" y="603448"/>
                    </a:lnTo>
                    <a:lnTo>
                      <a:pt x="1283903" y="555746"/>
                    </a:lnTo>
                    <a:lnTo>
                      <a:pt x="1298386" y="507516"/>
                    </a:lnTo>
                    <a:lnTo>
                      <a:pt x="1311662" y="458775"/>
                    </a:lnTo>
                    <a:lnTo>
                      <a:pt x="1323713" y="409542"/>
                    </a:lnTo>
                    <a:lnTo>
                      <a:pt x="1334521" y="359832"/>
                    </a:lnTo>
                    <a:lnTo>
                      <a:pt x="1344069" y="309664"/>
                    </a:lnTo>
                    <a:lnTo>
                      <a:pt x="1352340" y="259055"/>
                    </a:lnTo>
                    <a:lnTo>
                      <a:pt x="1359317" y="208023"/>
                    </a:lnTo>
                    <a:lnTo>
                      <a:pt x="1364983" y="156583"/>
                    </a:lnTo>
                    <a:lnTo>
                      <a:pt x="1369319" y="104755"/>
                    </a:lnTo>
                    <a:lnTo>
                      <a:pt x="1372309" y="52554"/>
                    </a:lnTo>
                    <a:lnTo>
                      <a:pt x="1373936" y="0"/>
                    </a:lnTo>
                    <a:close/>
                  </a:path>
                </a:pathLst>
              </a:custGeom>
              <a:grpFill/>
            </p:spPr>
            <p:txBody>
              <a:bodyPr wrap="square" lIns="0" tIns="0" rIns="0" bIns="0" rtlCol="0"/>
              <a:lstStyle/>
              <a:p>
                <a:endParaRPr dirty="0"/>
              </a:p>
            </p:txBody>
          </p:sp>
          <p:sp>
            <p:nvSpPr>
              <p:cNvPr id="43" name="object 6">
                <a:extLst>
                  <a:ext uri="{FF2B5EF4-FFF2-40B4-BE49-F238E27FC236}">
                    <a16:creationId xmlns:a16="http://schemas.microsoft.com/office/drawing/2014/main" id="{E5F0AE81-BE8C-6BE4-96BD-5314FE7ABA04}"/>
                  </a:ext>
                </a:extLst>
              </p:cNvPr>
              <p:cNvSpPr/>
              <p:nvPr/>
            </p:nvSpPr>
            <p:spPr>
              <a:xfrm>
                <a:off x="3013354" y="1691779"/>
                <a:ext cx="1297305" cy="1305560"/>
              </a:xfrm>
              <a:custGeom>
                <a:avLst/>
                <a:gdLst/>
                <a:ahLst/>
                <a:cxnLst/>
                <a:rect l="l" t="t" r="r" b="b"/>
                <a:pathLst>
                  <a:path w="1297304" h="1305560">
                    <a:moveTo>
                      <a:pt x="748233" y="0"/>
                    </a:moveTo>
                    <a:lnTo>
                      <a:pt x="0" y="748220"/>
                    </a:lnTo>
                    <a:lnTo>
                      <a:pt x="29835" y="786332"/>
                    </a:lnTo>
                    <a:lnTo>
                      <a:pt x="51788" y="826249"/>
                    </a:lnTo>
                    <a:lnTo>
                      <a:pt x="66923" y="867885"/>
                    </a:lnTo>
                    <a:lnTo>
                      <a:pt x="76306" y="911151"/>
                    </a:lnTo>
                    <a:lnTo>
                      <a:pt x="81002" y="955960"/>
                    </a:lnTo>
                    <a:lnTo>
                      <a:pt x="82075" y="1002223"/>
                    </a:lnTo>
                    <a:lnTo>
                      <a:pt x="80590" y="1049853"/>
                    </a:lnTo>
                    <a:lnTo>
                      <a:pt x="77612" y="1098763"/>
                    </a:lnTo>
                    <a:lnTo>
                      <a:pt x="74207" y="1148863"/>
                    </a:lnTo>
                    <a:lnTo>
                      <a:pt x="71438" y="1200067"/>
                    </a:lnTo>
                    <a:lnTo>
                      <a:pt x="70372" y="1252286"/>
                    </a:lnTo>
                    <a:lnTo>
                      <a:pt x="72072" y="1305433"/>
                    </a:lnTo>
                    <a:lnTo>
                      <a:pt x="1296758" y="1305433"/>
                    </a:lnTo>
                    <a:lnTo>
                      <a:pt x="1294532" y="1253226"/>
                    </a:lnTo>
                    <a:lnTo>
                      <a:pt x="1290960" y="1201379"/>
                    </a:lnTo>
                    <a:lnTo>
                      <a:pt x="1286058" y="1149908"/>
                    </a:lnTo>
                    <a:lnTo>
                      <a:pt x="1279845" y="1098832"/>
                    </a:lnTo>
                    <a:lnTo>
                      <a:pt x="1272337" y="1048167"/>
                    </a:lnTo>
                    <a:lnTo>
                      <a:pt x="1263552" y="997929"/>
                    </a:lnTo>
                    <a:lnTo>
                      <a:pt x="1253506" y="948138"/>
                    </a:lnTo>
                    <a:lnTo>
                      <a:pt x="1242216" y="898808"/>
                    </a:lnTo>
                    <a:lnTo>
                      <a:pt x="1229701" y="849958"/>
                    </a:lnTo>
                    <a:lnTo>
                      <a:pt x="1215976" y="801604"/>
                    </a:lnTo>
                    <a:lnTo>
                      <a:pt x="1201059" y="753765"/>
                    </a:lnTo>
                    <a:lnTo>
                      <a:pt x="1184967" y="706456"/>
                    </a:lnTo>
                    <a:lnTo>
                      <a:pt x="1167718" y="659695"/>
                    </a:lnTo>
                    <a:lnTo>
                      <a:pt x="1149328" y="613499"/>
                    </a:lnTo>
                    <a:lnTo>
                      <a:pt x="1129814" y="567885"/>
                    </a:lnTo>
                    <a:lnTo>
                      <a:pt x="1109194" y="522870"/>
                    </a:lnTo>
                    <a:lnTo>
                      <a:pt x="1087484" y="478472"/>
                    </a:lnTo>
                    <a:lnTo>
                      <a:pt x="1064703" y="434707"/>
                    </a:lnTo>
                    <a:lnTo>
                      <a:pt x="1040866" y="391593"/>
                    </a:lnTo>
                    <a:lnTo>
                      <a:pt x="1015991" y="349147"/>
                    </a:lnTo>
                    <a:lnTo>
                      <a:pt x="990095" y="307385"/>
                    </a:lnTo>
                    <a:lnTo>
                      <a:pt x="963196" y="266325"/>
                    </a:lnTo>
                    <a:lnTo>
                      <a:pt x="935310" y="225985"/>
                    </a:lnTo>
                    <a:lnTo>
                      <a:pt x="906454" y="186380"/>
                    </a:lnTo>
                    <a:lnTo>
                      <a:pt x="876646" y="147529"/>
                    </a:lnTo>
                    <a:lnTo>
                      <a:pt x="845903" y="109448"/>
                    </a:lnTo>
                    <a:lnTo>
                      <a:pt x="814242" y="72155"/>
                    </a:lnTo>
                    <a:lnTo>
                      <a:pt x="781679" y="35666"/>
                    </a:lnTo>
                    <a:lnTo>
                      <a:pt x="748233" y="0"/>
                    </a:lnTo>
                    <a:close/>
                  </a:path>
                </a:pathLst>
              </a:custGeom>
              <a:grpFill/>
            </p:spPr>
            <p:txBody>
              <a:bodyPr wrap="square" lIns="0" tIns="0" rIns="0" bIns="0" rtlCol="0"/>
              <a:lstStyle/>
              <a:p>
                <a:endParaRPr dirty="0"/>
              </a:p>
            </p:txBody>
          </p:sp>
          <p:sp>
            <p:nvSpPr>
              <p:cNvPr id="44" name="object 7">
                <a:extLst>
                  <a:ext uri="{FF2B5EF4-FFF2-40B4-BE49-F238E27FC236}">
                    <a16:creationId xmlns:a16="http://schemas.microsoft.com/office/drawing/2014/main" id="{5A23279E-C665-C400-668E-3F14D634E7F8}"/>
                  </a:ext>
                </a:extLst>
              </p:cNvPr>
              <p:cNvSpPr/>
              <p:nvPr/>
            </p:nvSpPr>
            <p:spPr>
              <a:xfrm>
                <a:off x="372910" y="1087462"/>
                <a:ext cx="3321685" cy="1910080"/>
              </a:xfrm>
              <a:custGeom>
                <a:avLst/>
                <a:gdLst/>
                <a:ahLst/>
                <a:cxnLst/>
                <a:rect l="l" t="t" r="r" b="b"/>
                <a:pathLst>
                  <a:path w="3321685" h="1910080">
                    <a:moveTo>
                      <a:pt x="1296746" y="1352537"/>
                    </a:moveTo>
                    <a:lnTo>
                      <a:pt x="548525" y="604316"/>
                    </a:lnTo>
                    <a:lnTo>
                      <a:pt x="515073" y="639991"/>
                    </a:lnTo>
                    <a:lnTo>
                      <a:pt x="482511" y="676478"/>
                    </a:lnTo>
                    <a:lnTo>
                      <a:pt x="450850" y="713778"/>
                    </a:lnTo>
                    <a:lnTo>
                      <a:pt x="420103" y="751852"/>
                    </a:lnTo>
                    <a:lnTo>
                      <a:pt x="390296" y="790702"/>
                    </a:lnTo>
                    <a:lnTo>
                      <a:pt x="361442" y="830313"/>
                    </a:lnTo>
                    <a:lnTo>
                      <a:pt x="333552" y="870648"/>
                    </a:lnTo>
                    <a:lnTo>
                      <a:pt x="306654" y="911707"/>
                    </a:lnTo>
                    <a:lnTo>
                      <a:pt x="280758" y="953465"/>
                    </a:lnTo>
                    <a:lnTo>
                      <a:pt x="255892" y="995921"/>
                    </a:lnTo>
                    <a:lnTo>
                      <a:pt x="232054" y="1039025"/>
                    </a:lnTo>
                    <a:lnTo>
                      <a:pt x="209270" y="1082789"/>
                    </a:lnTo>
                    <a:lnTo>
                      <a:pt x="187566" y="1127188"/>
                    </a:lnTo>
                    <a:lnTo>
                      <a:pt x="166941" y="1172210"/>
                    </a:lnTo>
                    <a:lnTo>
                      <a:pt x="147421" y="1217828"/>
                    </a:lnTo>
                    <a:lnTo>
                      <a:pt x="129032" y="1264018"/>
                    </a:lnTo>
                    <a:lnTo>
                      <a:pt x="111785" y="1310779"/>
                    </a:lnTo>
                    <a:lnTo>
                      <a:pt x="95694" y="1358087"/>
                    </a:lnTo>
                    <a:lnTo>
                      <a:pt x="80784" y="1405928"/>
                    </a:lnTo>
                    <a:lnTo>
                      <a:pt x="67056" y="1454277"/>
                    </a:lnTo>
                    <a:lnTo>
                      <a:pt x="54533" y="1503133"/>
                    </a:lnTo>
                    <a:lnTo>
                      <a:pt x="43243" y="1552460"/>
                    </a:lnTo>
                    <a:lnTo>
                      <a:pt x="33197" y="1602257"/>
                    </a:lnTo>
                    <a:lnTo>
                      <a:pt x="24422" y="1652485"/>
                    </a:lnTo>
                    <a:lnTo>
                      <a:pt x="16903" y="1703158"/>
                    </a:lnTo>
                    <a:lnTo>
                      <a:pt x="10693" y="1754238"/>
                    </a:lnTo>
                    <a:lnTo>
                      <a:pt x="5791" y="1805698"/>
                    </a:lnTo>
                    <a:lnTo>
                      <a:pt x="2222" y="1857552"/>
                    </a:lnTo>
                    <a:lnTo>
                      <a:pt x="0" y="1909749"/>
                    </a:lnTo>
                    <a:lnTo>
                      <a:pt x="1171549" y="1909749"/>
                    </a:lnTo>
                    <a:lnTo>
                      <a:pt x="1174292" y="1856613"/>
                    </a:lnTo>
                    <a:lnTo>
                      <a:pt x="1177709" y="1753184"/>
                    </a:lnTo>
                    <a:lnTo>
                      <a:pt x="1179779" y="1703082"/>
                    </a:lnTo>
                    <a:lnTo>
                      <a:pt x="1183017" y="1654175"/>
                    </a:lnTo>
                    <a:lnTo>
                      <a:pt x="1188110" y="1606550"/>
                    </a:lnTo>
                    <a:lnTo>
                      <a:pt x="1195755" y="1560283"/>
                    </a:lnTo>
                    <a:lnTo>
                      <a:pt x="1206665" y="1515478"/>
                    </a:lnTo>
                    <a:lnTo>
                      <a:pt x="1221524" y="1472209"/>
                    </a:lnTo>
                    <a:lnTo>
                      <a:pt x="1241018" y="1430578"/>
                    </a:lnTo>
                    <a:lnTo>
                      <a:pt x="1265859" y="1390650"/>
                    </a:lnTo>
                    <a:lnTo>
                      <a:pt x="1296746" y="1352537"/>
                    </a:lnTo>
                    <a:close/>
                  </a:path>
                  <a:path w="3321685" h="1910080">
                    <a:moveTo>
                      <a:pt x="3321227" y="537438"/>
                    </a:moveTo>
                    <a:lnTo>
                      <a:pt x="3285413" y="504431"/>
                    </a:lnTo>
                    <a:lnTo>
                      <a:pt x="3248812" y="472287"/>
                    </a:lnTo>
                    <a:lnTo>
                      <a:pt x="3211398" y="441058"/>
                    </a:lnTo>
                    <a:lnTo>
                      <a:pt x="3173222" y="410730"/>
                    </a:lnTo>
                    <a:lnTo>
                      <a:pt x="3134283" y="381342"/>
                    </a:lnTo>
                    <a:lnTo>
                      <a:pt x="3094596" y="352907"/>
                    </a:lnTo>
                    <a:lnTo>
                      <a:pt x="3054197" y="325437"/>
                    </a:lnTo>
                    <a:lnTo>
                      <a:pt x="3013087" y="298945"/>
                    </a:lnTo>
                    <a:lnTo>
                      <a:pt x="2971279" y="273456"/>
                    </a:lnTo>
                    <a:lnTo>
                      <a:pt x="2928797" y="248996"/>
                    </a:lnTo>
                    <a:lnTo>
                      <a:pt x="2885668" y="225564"/>
                    </a:lnTo>
                    <a:lnTo>
                      <a:pt x="2841891" y="203174"/>
                    </a:lnTo>
                    <a:lnTo>
                      <a:pt x="2797492" y="181864"/>
                    </a:lnTo>
                    <a:lnTo>
                      <a:pt x="2752483" y="161632"/>
                    </a:lnTo>
                    <a:lnTo>
                      <a:pt x="2706878" y="142506"/>
                    </a:lnTo>
                    <a:lnTo>
                      <a:pt x="2660713" y="124510"/>
                    </a:lnTo>
                    <a:lnTo>
                      <a:pt x="2613990" y="107632"/>
                    </a:lnTo>
                    <a:lnTo>
                      <a:pt x="2566720" y="91922"/>
                    </a:lnTo>
                    <a:lnTo>
                      <a:pt x="2518943" y="77368"/>
                    </a:lnTo>
                    <a:lnTo>
                      <a:pt x="2470645" y="64020"/>
                    </a:lnTo>
                    <a:lnTo>
                      <a:pt x="2421864" y="51866"/>
                    </a:lnTo>
                    <a:lnTo>
                      <a:pt x="2372614" y="40932"/>
                    </a:lnTo>
                    <a:lnTo>
                      <a:pt x="2322906" y="31229"/>
                    </a:lnTo>
                    <a:lnTo>
                      <a:pt x="2272766" y="22796"/>
                    </a:lnTo>
                    <a:lnTo>
                      <a:pt x="2222208" y="15621"/>
                    </a:lnTo>
                    <a:lnTo>
                      <a:pt x="2171242" y="9740"/>
                    </a:lnTo>
                    <a:lnTo>
                      <a:pt x="2119884" y="5168"/>
                    </a:lnTo>
                    <a:lnTo>
                      <a:pt x="2068156" y="1917"/>
                    </a:lnTo>
                    <a:lnTo>
                      <a:pt x="2016086" y="0"/>
                    </a:lnTo>
                    <a:lnTo>
                      <a:pt x="2016086" y="1257020"/>
                    </a:lnTo>
                    <a:lnTo>
                      <a:pt x="2064893" y="1257490"/>
                    </a:lnTo>
                    <a:lnTo>
                      <a:pt x="2112949" y="1254518"/>
                    </a:lnTo>
                    <a:lnTo>
                      <a:pt x="2160193" y="1249133"/>
                    </a:lnTo>
                    <a:lnTo>
                      <a:pt x="2206536" y="1242352"/>
                    </a:lnTo>
                    <a:lnTo>
                      <a:pt x="2251926" y="1235176"/>
                    </a:lnTo>
                    <a:lnTo>
                      <a:pt x="2296287" y="1228636"/>
                    </a:lnTo>
                    <a:lnTo>
                      <a:pt x="2339556" y="1223746"/>
                    </a:lnTo>
                    <a:lnTo>
                      <a:pt x="2381681" y="1221536"/>
                    </a:lnTo>
                    <a:lnTo>
                      <a:pt x="2422575" y="1222997"/>
                    </a:lnTo>
                    <a:lnTo>
                      <a:pt x="2462174" y="1229169"/>
                    </a:lnTo>
                    <a:lnTo>
                      <a:pt x="2500426" y="1241056"/>
                    </a:lnTo>
                    <a:lnTo>
                      <a:pt x="2537256" y="1259687"/>
                    </a:lnTo>
                    <a:lnTo>
                      <a:pt x="2572601" y="1286065"/>
                    </a:lnTo>
                    <a:lnTo>
                      <a:pt x="3321227" y="537438"/>
                    </a:lnTo>
                    <a:close/>
                  </a:path>
                </a:pathLst>
              </a:custGeom>
              <a:grpFill/>
            </p:spPr>
            <p:txBody>
              <a:bodyPr wrap="square" lIns="0" tIns="0" rIns="0" bIns="0" rtlCol="0"/>
              <a:lstStyle/>
              <a:p>
                <a:endParaRPr dirty="0"/>
              </a:p>
            </p:txBody>
          </p:sp>
          <p:sp>
            <p:nvSpPr>
              <p:cNvPr id="45" name="object 8">
                <a:extLst>
                  <a:ext uri="{FF2B5EF4-FFF2-40B4-BE49-F238E27FC236}">
                    <a16:creationId xmlns:a16="http://schemas.microsoft.com/office/drawing/2014/main" id="{C3A8C945-03F5-7BBD-69CC-1C970F42498B}"/>
                  </a:ext>
                </a:extLst>
              </p:cNvPr>
              <p:cNvSpPr/>
              <p:nvPr/>
            </p:nvSpPr>
            <p:spPr>
              <a:xfrm>
                <a:off x="372394" y="3092183"/>
                <a:ext cx="1372235" cy="1316990"/>
              </a:xfrm>
              <a:custGeom>
                <a:avLst/>
                <a:gdLst/>
                <a:ahLst/>
                <a:cxnLst/>
                <a:rect l="l" t="t" r="r" b="b"/>
                <a:pathLst>
                  <a:path w="1372235" h="1316989">
                    <a:moveTo>
                      <a:pt x="1196830" y="0"/>
                    </a:moveTo>
                    <a:lnTo>
                      <a:pt x="0" y="0"/>
                    </a:lnTo>
                    <a:lnTo>
                      <a:pt x="1626" y="52554"/>
                    </a:lnTo>
                    <a:lnTo>
                      <a:pt x="4617" y="104755"/>
                    </a:lnTo>
                    <a:lnTo>
                      <a:pt x="8954" y="156583"/>
                    </a:lnTo>
                    <a:lnTo>
                      <a:pt x="14619" y="208023"/>
                    </a:lnTo>
                    <a:lnTo>
                      <a:pt x="21597" y="259055"/>
                    </a:lnTo>
                    <a:lnTo>
                      <a:pt x="29868" y="309664"/>
                    </a:lnTo>
                    <a:lnTo>
                      <a:pt x="39417" y="359832"/>
                    </a:lnTo>
                    <a:lnTo>
                      <a:pt x="50226" y="409542"/>
                    </a:lnTo>
                    <a:lnTo>
                      <a:pt x="62277" y="458776"/>
                    </a:lnTo>
                    <a:lnTo>
                      <a:pt x="75553" y="507516"/>
                    </a:lnTo>
                    <a:lnTo>
                      <a:pt x="90037" y="555746"/>
                    </a:lnTo>
                    <a:lnTo>
                      <a:pt x="105712" y="603449"/>
                    </a:lnTo>
                    <a:lnTo>
                      <a:pt x="122560" y="650607"/>
                    </a:lnTo>
                    <a:lnTo>
                      <a:pt x="140564" y="697202"/>
                    </a:lnTo>
                    <a:lnTo>
                      <a:pt x="159707" y="743218"/>
                    </a:lnTo>
                    <a:lnTo>
                      <a:pt x="179971" y="788637"/>
                    </a:lnTo>
                    <a:lnTo>
                      <a:pt x="201340" y="833441"/>
                    </a:lnTo>
                    <a:lnTo>
                      <a:pt x="223795" y="877614"/>
                    </a:lnTo>
                    <a:lnTo>
                      <a:pt x="247320" y="921138"/>
                    </a:lnTo>
                    <a:lnTo>
                      <a:pt x="271897" y="963997"/>
                    </a:lnTo>
                    <a:lnTo>
                      <a:pt x="297509" y="1006171"/>
                    </a:lnTo>
                    <a:lnTo>
                      <a:pt x="324139" y="1047645"/>
                    </a:lnTo>
                    <a:lnTo>
                      <a:pt x="351770" y="1088401"/>
                    </a:lnTo>
                    <a:lnTo>
                      <a:pt x="380383" y="1128421"/>
                    </a:lnTo>
                    <a:lnTo>
                      <a:pt x="409962" y="1167688"/>
                    </a:lnTo>
                    <a:lnTo>
                      <a:pt x="440490" y="1206186"/>
                    </a:lnTo>
                    <a:lnTo>
                      <a:pt x="471948" y="1243896"/>
                    </a:lnTo>
                    <a:lnTo>
                      <a:pt x="504321" y="1280802"/>
                    </a:lnTo>
                    <a:lnTo>
                      <a:pt x="537591" y="1316885"/>
                    </a:lnTo>
                    <a:lnTo>
                      <a:pt x="1372090" y="481584"/>
                    </a:lnTo>
                    <a:lnTo>
                      <a:pt x="1337766" y="440889"/>
                    </a:lnTo>
                    <a:lnTo>
                      <a:pt x="1308199" y="401573"/>
                    </a:lnTo>
                    <a:lnTo>
                      <a:pt x="1283029" y="362970"/>
                    </a:lnTo>
                    <a:lnTo>
                      <a:pt x="1261897" y="324416"/>
                    </a:lnTo>
                    <a:lnTo>
                      <a:pt x="1244442" y="285244"/>
                    </a:lnTo>
                    <a:lnTo>
                      <a:pt x="1230307" y="244789"/>
                    </a:lnTo>
                    <a:lnTo>
                      <a:pt x="1219131" y="202387"/>
                    </a:lnTo>
                    <a:lnTo>
                      <a:pt x="1210555" y="157372"/>
                    </a:lnTo>
                    <a:lnTo>
                      <a:pt x="1204219" y="109080"/>
                    </a:lnTo>
                    <a:lnTo>
                      <a:pt x="1199764" y="56844"/>
                    </a:lnTo>
                    <a:lnTo>
                      <a:pt x="1196830" y="0"/>
                    </a:lnTo>
                    <a:close/>
                  </a:path>
                </a:pathLst>
              </a:custGeom>
              <a:grpFill/>
            </p:spPr>
            <p:txBody>
              <a:bodyPr wrap="square" lIns="0" tIns="0" rIns="0" bIns="0" rtlCol="0"/>
              <a:lstStyle/>
              <a:p>
                <a:endParaRPr dirty="0"/>
              </a:p>
            </p:txBody>
          </p:sp>
          <p:sp>
            <p:nvSpPr>
              <p:cNvPr id="46" name="object 9">
                <a:extLst>
                  <a:ext uri="{FF2B5EF4-FFF2-40B4-BE49-F238E27FC236}">
                    <a16:creationId xmlns:a16="http://schemas.microsoft.com/office/drawing/2014/main" id="{63AC9AA7-7EF0-C2FB-3D67-1C4A381BF4BD}"/>
                  </a:ext>
                </a:extLst>
              </p:cNvPr>
              <p:cNvSpPr/>
              <p:nvPr/>
            </p:nvSpPr>
            <p:spPr>
              <a:xfrm>
                <a:off x="1463183" y="2195731"/>
                <a:ext cx="1757045" cy="1971039"/>
              </a:xfrm>
              <a:custGeom>
                <a:avLst/>
                <a:gdLst/>
                <a:ahLst/>
                <a:cxnLst/>
                <a:rect l="l" t="t" r="r" b="b"/>
                <a:pathLst>
                  <a:path w="1757045" h="1971039">
                    <a:moveTo>
                      <a:pt x="950108" y="0"/>
                    </a:moveTo>
                    <a:lnTo>
                      <a:pt x="912218" y="102"/>
                    </a:lnTo>
                    <a:lnTo>
                      <a:pt x="878239" y="1178"/>
                    </a:lnTo>
                    <a:lnTo>
                      <a:pt x="844236" y="102"/>
                    </a:lnTo>
                    <a:lnTo>
                      <a:pt x="764837" y="1221"/>
                    </a:lnTo>
                    <a:lnTo>
                      <a:pt x="720029" y="4118"/>
                    </a:lnTo>
                    <a:lnTo>
                      <a:pt x="672209" y="9041"/>
                    </a:lnTo>
                    <a:lnTo>
                      <a:pt x="621672" y="16343"/>
                    </a:lnTo>
                    <a:lnTo>
                      <a:pt x="568712" y="26375"/>
                    </a:lnTo>
                    <a:lnTo>
                      <a:pt x="513624" y="39488"/>
                    </a:lnTo>
                    <a:lnTo>
                      <a:pt x="456702" y="56033"/>
                    </a:lnTo>
                    <a:lnTo>
                      <a:pt x="398242" y="76362"/>
                    </a:lnTo>
                    <a:lnTo>
                      <a:pt x="338538" y="100827"/>
                    </a:lnTo>
                    <a:lnTo>
                      <a:pt x="277885" y="129778"/>
                    </a:lnTo>
                    <a:lnTo>
                      <a:pt x="230207" y="155572"/>
                    </a:lnTo>
                    <a:lnTo>
                      <a:pt x="185567" y="182335"/>
                    </a:lnTo>
                    <a:lnTo>
                      <a:pt x="143943" y="209738"/>
                    </a:lnTo>
                    <a:lnTo>
                      <a:pt x="105315" y="237453"/>
                    </a:lnTo>
                    <a:lnTo>
                      <a:pt x="69659" y="265151"/>
                    </a:lnTo>
                    <a:lnTo>
                      <a:pt x="36956" y="292505"/>
                    </a:lnTo>
                    <a:lnTo>
                      <a:pt x="7184" y="319186"/>
                    </a:lnTo>
                    <a:lnTo>
                      <a:pt x="3281" y="381884"/>
                    </a:lnTo>
                    <a:lnTo>
                      <a:pt x="901" y="443711"/>
                    </a:lnTo>
                    <a:lnTo>
                      <a:pt x="0" y="504623"/>
                    </a:lnTo>
                    <a:lnTo>
                      <a:pt x="535" y="564574"/>
                    </a:lnTo>
                    <a:lnTo>
                      <a:pt x="2462" y="623518"/>
                    </a:lnTo>
                    <a:lnTo>
                      <a:pt x="5740" y="681411"/>
                    </a:lnTo>
                    <a:lnTo>
                      <a:pt x="10323" y="738208"/>
                    </a:lnTo>
                    <a:lnTo>
                      <a:pt x="16169" y="793863"/>
                    </a:lnTo>
                    <a:lnTo>
                      <a:pt x="23235" y="848331"/>
                    </a:lnTo>
                    <a:lnTo>
                      <a:pt x="31477" y="901567"/>
                    </a:lnTo>
                    <a:lnTo>
                      <a:pt x="40851" y="953526"/>
                    </a:lnTo>
                    <a:lnTo>
                      <a:pt x="51316" y="1004163"/>
                    </a:lnTo>
                    <a:lnTo>
                      <a:pt x="62826" y="1053433"/>
                    </a:lnTo>
                    <a:lnTo>
                      <a:pt x="75339" y="1101290"/>
                    </a:lnTo>
                    <a:lnTo>
                      <a:pt x="88812" y="1147690"/>
                    </a:lnTo>
                    <a:lnTo>
                      <a:pt x="103201" y="1192586"/>
                    </a:lnTo>
                    <a:lnTo>
                      <a:pt x="118463" y="1235935"/>
                    </a:lnTo>
                    <a:lnTo>
                      <a:pt x="134555" y="1277690"/>
                    </a:lnTo>
                    <a:lnTo>
                      <a:pt x="151433" y="1317808"/>
                    </a:lnTo>
                    <a:lnTo>
                      <a:pt x="169054" y="1356242"/>
                    </a:lnTo>
                    <a:lnTo>
                      <a:pt x="187374" y="1392947"/>
                    </a:lnTo>
                    <a:lnTo>
                      <a:pt x="206351" y="1427879"/>
                    </a:lnTo>
                    <a:lnTo>
                      <a:pt x="225941" y="1460991"/>
                    </a:lnTo>
                    <a:lnTo>
                      <a:pt x="266787" y="1521580"/>
                    </a:lnTo>
                    <a:lnTo>
                      <a:pt x="363993" y="1641490"/>
                    </a:lnTo>
                    <a:lnTo>
                      <a:pt x="419383" y="1700188"/>
                    </a:lnTo>
                    <a:lnTo>
                      <a:pt x="481167" y="1750131"/>
                    </a:lnTo>
                    <a:lnTo>
                      <a:pt x="576385" y="1816389"/>
                    </a:lnTo>
                    <a:lnTo>
                      <a:pt x="624704" y="1848104"/>
                    </a:lnTo>
                    <a:lnTo>
                      <a:pt x="671838" y="1876216"/>
                    </a:lnTo>
                    <a:lnTo>
                      <a:pt x="717459" y="1900950"/>
                    </a:lnTo>
                    <a:lnTo>
                      <a:pt x="761239" y="1922532"/>
                    </a:lnTo>
                    <a:lnTo>
                      <a:pt x="802848" y="1941186"/>
                    </a:lnTo>
                    <a:lnTo>
                      <a:pt x="841957" y="1957139"/>
                    </a:lnTo>
                    <a:lnTo>
                      <a:pt x="878239" y="1970614"/>
                    </a:lnTo>
                    <a:lnTo>
                      <a:pt x="914580" y="1957139"/>
                    </a:lnTo>
                    <a:lnTo>
                      <a:pt x="953745" y="1941186"/>
                    </a:lnTo>
                    <a:lnTo>
                      <a:pt x="995403" y="1922532"/>
                    </a:lnTo>
                    <a:lnTo>
                      <a:pt x="1039225" y="1900950"/>
                    </a:lnTo>
                    <a:lnTo>
                      <a:pt x="1084879" y="1876216"/>
                    </a:lnTo>
                    <a:lnTo>
                      <a:pt x="1132034" y="1848104"/>
                    </a:lnTo>
                    <a:lnTo>
                      <a:pt x="1180359" y="1816389"/>
                    </a:lnTo>
                    <a:lnTo>
                      <a:pt x="1276854" y="1741575"/>
                    </a:lnTo>
                    <a:lnTo>
                      <a:pt x="1369962" y="1657010"/>
                    </a:lnTo>
                    <a:lnTo>
                      <a:pt x="1468522" y="1548965"/>
                    </a:lnTo>
                    <a:lnTo>
                      <a:pt x="1510434" y="1492240"/>
                    </a:lnTo>
                    <a:lnTo>
                      <a:pt x="1550232" y="1427879"/>
                    </a:lnTo>
                    <a:lnTo>
                      <a:pt x="1569230" y="1392947"/>
                    </a:lnTo>
                    <a:lnTo>
                      <a:pt x="1587570" y="1356242"/>
                    </a:lnTo>
                    <a:lnTo>
                      <a:pt x="1605207" y="1317808"/>
                    </a:lnTo>
                    <a:lnTo>
                      <a:pt x="1622100" y="1277690"/>
                    </a:lnTo>
                    <a:lnTo>
                      <a:pt x="1638205" y="1235935"/>
                    </a:lnTo>
                    <a:lnTo>
                      <a:pt x="1653478" y="1192586"/>
                    </a:lnTo>
                    <a:lnTo>
                      <a:pt x="1667876" y="1147690"/>
                    </a:lnTo>
                    <a:lnTo>
                      <a:pt x="1681356" y="1101290"/>
                    </a:lnTo>
                    <a:lnTo>
                      <a:pt x="1693874" y="1053433"/>
                    </a:lnTo>
                    <a:lnTo>
                      <a:pt x="1705388" y="1004163"/>
                    </a:lnTo>
                    <a:lnTo>
                      <a:pt x="1715854" y="953526"/>
                    </a:lnTo>
                    <a:lnTo>
                      <a:pt x="1725229" y="901567"/>
                    </a:lnTo>
                    <a:lnTo>
                      <a:pt x="1733469" y="848331"/>
                    </a:lnTo>
                    <a:lnTo>
                      <a:pt x="1740531" y="793863"/>
                    </a:lnTo>
                    <a:lnTo>
                      <a:pt x="1746373" y="738208"/>
                    </a:lnTo>
                    <a:lnTo>
                      <a:pt x="1750949" y="681411"/>
                    </a:lnTo>
                    <a:lnTo>
                      <a:pt x="1754218" y="623518"/>
                    </a:lnTo>
                    <a:lnTo>
                      <a:pt x="1756137" y="564574"/>
                    </a:lnTo>
                    <a:lnTo>
                      <a:pt x="1756660" y="504623"/>
                    </a:lnTo>
                    <a:lnTo>
                      <a:pt x="1755747" y="443711"/>
                    </a:lnTo>
                    <a:lnTo>
                      <a:pt x="1753352" y="381884"/>
                    </a:lnTo>
                    <a:lnTo>
                      <a:pt x="1749434" y="319186"/>
                    </a:lnTo>
                    <a:lnTo>
                      <a:pt x="1719585" y="292505"/>
                    </a:lnTo>
                    <a:lnTo>
                      <a:pt x="1686867" y="265151"/>
                    </a:lnTo>
                    <a:lnTo>
                      <a:pt x="1651241" y="237453"/>
                    </a:lnTo>
                    <a:lnTo>
                      <a:pt x="1612667" y="209738"/>
                    </a:lnTo>
                    <a:lnTo>
                      <a:pt x="1571106" y="182335"/>
                    </a:lnTo>
                    <a:lnTo>
                      <a:pt x="1526517" y="155572"/>
                    </a:lnTo>
                    <a:lnTo>
                      <a:pt x="1478860" y="129778"/>
                    </a:lnTo>
                    <a:lnTo>
                      <a:pt x="1418172" y="100827"/>
                    </a:lnTo>
                    <a:lnTo>
                      <a:pt x="1358430" y="76362"/>
                    </a:lnTo>
                    <a:lnTo>
                      <a:pt x="1299929" y="56033"/>
                    </a:lnTo>
                    <a:lnTo>
                      <a:pt x="1242967" y="39488"/>
                    </a:lnTo>
                    <a:lnTo>
                      <a:pt x="1187840" y="26375"/>
                    </a:lnTo>
                    <a:lnTo>
                      <a:pt x="1134844" y="16343"/>
                    </a:lnTo>
                    <a:lnTo>
                      <a:pt x="1084277" y="9041"/>
                    </a:lnTo>
                    <a:lnTo>
                      <a:pt x="1036434" y="4118"/>
                    </a:lnTo>
                    <a:lnTo>
                      <a:pt x="991612" y="1221"/>
                    </a:lnTo>
                    <a:lnTo>
                      <a:pt x="950108" y="0"/>
                    </a:lnTo>
                    <a:close/>
                  </a:path>
                </a:pathLst>
              </a:custGeom>
              <a:grpFill/>
            </p:spPr>
            <p:txBody>
              <a:bodyPr wrap="square" lIns="0" tIns="0" rIns="0" bIns="0" rtlCol="0"/>
              <a:lstStyle/>
              <a:p>
                <a:endParaRPr dirty="0"/>
              </a:p>
            </p:txBody>
          </p:sp>
          <p:sp>
            <p:nvSpPr>
              <p:cNvPr id="47" name="object 10">
                <a:extLst>
                  <a:ext uri="{FF2B5EF4-FFF2-40B4-BE49-F238E27FC236}">
                    <a16:creationId xmlns:a16="http://schemas.microsoft.com/office/drawing/2014/main" id="{82AFA947-2CA7-DCF9-6097-019432B22FBE}"/>
                  </a:ext>
                </a:extLst>
              </p:cNvPr>
              <p:cNvSpPr/>
              <p:nvPr/>
            </p:nvSpPr>
            <p:spPr>
              <a:xfrm>
                <a:off x="1463183" y="2195731"/>
                <a:ext cx="1757045" cy="1971039"/>
              </a:xfrm>
              <a:custGeom>
                <a:avLst/>
                <a:gdLst/>
                <a:ahLst/>
                <a:cxnLst/>
                <a:rect l="l" t="t" r="r" b="b"/>
                <a:pathLst>
                  <a:path w="1757045" h="1971039">
                    <a:moveTo>
                      <a:pt x="1468522" y="1548965"/>
                    </a:moveTo>
                    <a:lnTo>
                      <a:pt x="1369962" y="1657010"/>
                    </a:lnTo>
                    <a:lnTo>
                      <a:pt x="1276854" y="1741575"/>
                    </a:lnTo>
                    <a:lnTo>
                      <a:pt x="1207540" y="1796690"/>
                    </a:lnTo>
                    <a:lnTo>
                      <a:pt x="1132034" y="1848105"/>
                    </a:lnTo>
                    <a:lnTo>
                      <a:pt x="1084879" y="1876218"/>
                    </a:lnTo>
                    <a:lnTo>
                      <a:pt x="1039225" y="1900953"/>
                    </a:lnTo>
                    <a:lnTo>
                      <a:pt x="995403" y="1922536"/>
                    </a:lnTo>
                    <a:lnTo>
                      <a:pt x="953745" y="1941190"/>
                    </a:lnTo>
                    <a:lnTo>
                      <a:pt x="914580" y="1957142"/>
                    </a:lnTo>
                    <a:lnTo>
                      <a:pt x="878239" y="1970618"/>
                    </a:lnTo>
                    <a:lnTo>
                      <a:pt x="841957" y="1957142"/>
                    </a:lnTo>
                    <a:lnTo>
                      <a:pt x="802848" y="1941190"/>
                    </a:lnTo>
                    <a:lnTo>
                      <a:pt x="761239" y="1922536"/>
                    </a:lnTo>
                    <a:lnTo>
                      <a:pt x="717459" y="1900953"/>
                    </a:lnTo>
                    <a:lnTo>
                      <a:pt x="671838" y="1876218"/>
                    </a:lnTo>
                    <a:lnTo>
                      <a:pt x="624704" y="1848105"/>
                    </a:lnTo>
                    <a:lnTo>
                      <a:pt x="576385" y="1816389"/>
                    </a:lnTo>
                    <a:lnTo>
                      <a:pt x="481167" y="1750131"/>
                    </a:lnTo>
                    <a:lnTo>
                      <a:pt x="419383" y="1700188"/>
                    </a:lnTo>
                    <a:lnTo>
                      <a:pt x="363993" y="1641490"/>
                    </a:lnTo>
                    <a:lnTo>
                      <a:pt x="287956" y="1548965"/>
                    </a:lnTo>
                    <a:lnTo>
                      <a:pt x="246101" y="1492240"/>
                    </a:lnTo>
                    <a:lnTo>
                      <a:pt x="206351" y="1427879"/>
                    </a:lnTo>
                    <a:lnTo>
                      <a:pt x="187374" y="1392947"/>
                    </a:lnTo>
                    <a:lnTo>
                      <a:pt x="169054" y="1356242"/>
                    </a:lnTo>
                    <a:lnTo>
                      <a:pt x="151433" y="1317808"/>
                    </a:lnTo>
                    <a:lnTo>
                      <a:pt x="134555" y="1277690"/>
                    </a:lnTo>
                    <a:lnTo>
                      <a:pt x="118463" y="1235935"/>
                    </a:lnTo>
                    <a:lnTo>
                      <a:pt x="103201" y="1192586"/>
                    </a:lnTo>
                    <a:lnTo>
                      <a:pt x="88812" y="1147690"/>
                    </a:lnTo>
                    <a:lnTo>
                      <a:pt x="75339" y="1101290"/>
                    </a:lnTo>
                    <a:lnTo>
                      <a:pt x="62826" y="1053433"/>
                    </a:lnTo>
                    <a:lnTo>
                      <a:pt x="51316" y="1004163"/>
                    </a:lnTo>
                    <a:lnTo>
                      <a:pt x="40851" y="953526"/>
                    </a:lnTo>
                    <a:lnTo>
                      <a:pt x="31477" y="901567"/>
                    </a:lnTo>
                    <a:lnTo>
                      <a:pt x="23235" y="848331"/>
                    </a:lnTo>
                    <a:lnTo>
                      <a:pt x="16169" y="793863"/>
                    </a:lnTo>
                    <a:lnTo>
                      <a:pt x="10323" y="738208"/>
                    </a:lnTo>
                    <a:lnTo>
                      <a:pt x="5740" y="681411"/>
                    </a:lnTo>
                    <a:lnTo>
                      <a:pt x="2462" y="623518"/>
                    </a:lnTo>
                    <a:lnTo>
                      <a:pt x="535" y="564574"/>
                    </a:lnTo>
                    <a:lnTo>
                      <a:pt x="0" y="504623"/>
                    </a:lnTo>
                    <a:lnTo>
                      <a:pt x="901" y="443711"/>
                    </a:lnTo>
                    <a:lnTo>
                      <a:pt x="3281" y="381884"/>
                    </a:lnTo>
                    <a:lnTo>
                      <a:pt x="7184" y="319186"/>
                    </a:lnTo>
                    <a:lnTo>
                      <a:pt x="36956" y="292505"/>
                    </a:lnTo>
                    <a:lnTo>
                      <a:pt x="69659" y="265151"/>
                    </a:lnTo>
                    <a:lnTo>
                      <a:pt x="105315" y="237453"/>
                    </a:lnTo>
                    <a:lnTo>
                      <a:pt x="143943" y="209738"/>
                    </a:lnTo>
                    <a:lnTo>
                      <a:pt x="185567" y="182335"/>
                    </a:lnTo>
                    <a:lnTo>
                      <a:pt x="230207" y="155572"/>
                    </a:lnTo>
                    <a:lnTo>
                      <a:pt x="277885" y="129778"/>
                    </a:lnTo>
                    <a:lnTo>
                      <a:pt x="338538" y="100827"/>
                    </a:lnTo>
                    <a:lnTo>
                      <a:pt x="398242" y="76362"/>
                    </a:lnTo>
                    <a:lnTo>
                      <a:pt x="456702" y="56033"/>
                    </a:lnTo>
                    <a:lnTo>
                      <a:pt x="513624" y="39488"/>
                    </a:lnTo>
                    <a:lnTo>
                      <a:pt x="568712" y="26375"/>
                    </a:lnTo>
                    <a:lnTo>
                      <a:pt x="621672" y="16343"/>
                    </a:lnTo>
                    <a:lnTo>
                      <a:pt x="672209" y="9041"/>
                    </a:lnTo>
                    <a:lnTo>
                      <a:pt x="720029" y="4118"/>
                    </a:lnTo>
                    <a:lnTo>
                      <a:pt x="764837" y="1221"/>
                    </a:lnTo>
                    <a:lnTo>
                      <a:pt x="806337" y="0"/>
                    </a:lnTo>
                    <a:lnTo>
                      <a:pt x="844236" y="102"/>
                    </a:lnTo>
                    <a:lnTo>
                      <a:pt x="878239" y="1178"/>
                    </a:lnTo>
                    <a:lnTo>
                      <a:pt x="912218" y="102"/>
                    </a:lnTo>
                    <a:lnTo>
                      <a:pt x="991612" y="1221"/>
                    </a:lnTo>
                    <a:lnTo>
                      <a:pt x="1036434" y="4118"/>
                    </a:lnTo>
                    <a:lnTo>
                      <a:pt x="1084277" y="9041"/>
                    </a:lnTo>
                    <a:lnTo>
                      <a:pt x="1134844" y="16343"/>
                    </a:lnTo>
                    <a:lnTo>
                      <a:pt x="1187840" y="26375"/>
                    </a:lnTo>
                    <a:lnTo>
                      <a:pt x="1242967" y="39488"/>
                    </a:lnTo>
                    <a:lnTo>
                      <a:pt x="1299929" y="56033"/>
                    </a:lnTo>
                    <a:lnTo>
                      <a:pt x="1358430" y="76362"/>
                    </a:lnTo>
                    <a:lnTo>
                      <a:pt x="1418172" y="100827"/>
                    </a:lnTo>
                    <a:lnTo>
                      <a:pt x="1478860" y="129778"/>
                    </a:lnTo>
                    <a:lnTo>
                      <a:pt x="1526517" y="155572"/>
                    </a:lnTo>
                    <a:lnTo>
                      <a:pt x="1571106" y="182335"/>
                    </a:lnTo>
                    <a:lnTo>
                      <a:pt x="1612667" y="209738"/>
                    </a:lnTo>
                    <a:lnTo>
                      <a:pt x="1651241" y="237453"/>
                    </a:lnTo>
                    <a:lnTo>
                      <a:pt x="1686867" y="265151"/>
                    </a:lnTo>
                    <a:lnTo>
                      <a:pt x="1719585" y="292505"/>
                    </a:lnTo>
                    <a:lnTo>
                      <a:pt x="1749434" y="319186"/>
                    </a:lnTo>
                    <a:lnTo>
                      <a:pt x="1753352" y="381884"/>
                    </a:lnTo>
                    <a:lnTo>
                      <a:pt x="1755747" y="443711"/>
                    </a:lnTo>
                    <a:lnTo>
                      <a:pt x="1756660" y="504623"/>
                    </a:lnTo>
                    <a:lnTo>
                      <a:pt x="1756137" y="564574"/>
                    </a:lnTo>
                    <a:lnTo>
                      <a:pt x="1754218" y="623518"/>
                    </a:lnTo>
                    <a:lnTo>
                      <a:pt x="1750949" y="681411"/>
                    </a:lnTo>
                    <a:lnTo>
                      <a:pt x="1746373" y="738208"/>
                    </a:lnTo>
                    <a:lnTo>
                      <a:pt x="1740531" y="793863"/>
                    </a:lnTo>
                    <a:lnTo>
                      <a:pt x="1733469" y="848331"/>
                    </a:lnTo>
                    <a:lnTo>
                      <a:pt x="1725229" y="901567"/>
                    </a:lnTo>
                    <a:lnTo>
                      <a:pt x="1715854" y="953526"/>
                    </a:lnTo>
                    <a:lnTo>
                      <a:pt x="1705388" y="1004163"/>
                    </a:lnTo>
                    <a:lnTo>
                      <a:pt x="1693874" y="1053433"/>
                    </a:lnTo>
                    <a:lnTo>
                      <a:pt x="1681356" y="1101290"/>
                    </a:lnTo>
                    <a:lnTo>
                      <a:pt x="1667876" y="1147690"/>
                    </a:lnTo>
                    <a:lnTo>
                      <a:pt x="1653478" y="1192586"/>
                    </a:lnTo>
                    <a:lnTo>
                      <a:pt x="1638205" y="1235935"/>
                    </a:lnTo>
                    <a:lnTo>
                      <a:pt x="1622100" y="1277690"/>
                    </a:lnTo>
                    <a:lnTo>
                      <a:pt x="1605207" y="1317808"/>
                    </a:lnTo>
                    <a:lnTo>
                      <a:pt x="1587570" y="1356242"/>
                    </a:lnTo>
                    <a:lnTo>
                      <a:pt x="1569230" y="1392947"/>
                    </a:lnTo>
                    <a:lnTo>
                      <a:pt x="1550232" y="1427879"/>
                    </a:lnTo>
                    <a:lnTo>
                      <a:pt x="1530619" y="1460991"/>
                    </a:lnTo>
                    <a:lnTo>
                      <a:pt x="1489721" y="1521580"/>
                    </a:lnTo>
                    <a:lnTo>
                      <a:pt x="1468522" y="1548965"/>
                    </a:lnTo>
                    <a:close/>
                  </a:path>
                </a:pathLst>
              </a:custGeom>
              <a:grpFill/>
              <a:ln w="23749">
                <a:solidFill>
                  <a:srgbClr val="414042"/>
                </a:solidFill>
              </a:ln>
            </p:spPr>
            <p:txBody>
              <a:bodyPr wrap="square" lIns="0" tIns="0" rIns="0" bIns="0" rtlCol="0"/>
              <a:lstStyle/>
              <a:p>
                <a:endParaRPr dirty="0"/>
              </a:p>
            </p:txBody>
          </p:sp>
          <p:sp>
            <p:nvSpPr>
              <p:cNvPr id="48" name="object 11">
                <a:extLst>
                  <a:ext uri="{FF2B5EF4-FFF2-40B4-BE49-F238E27FC236}">
                    <a16:creationId xmlns:a16="http://schemas.microsoft.com/office/drawing/2014/main" id="{7E4A6C73-C93F-978F-6E2F-B1A57EBB192D}"/>
                  </a:ext>
                </a:extLst>
              </p:cNvPr>
              <p:cNvSpPr/>
              <p:nvPr/>
            </p:nvSpPr>
            <p:spPr>
              <a:xfrm>
                <a:off x="1916080" y="2667396"/>
                <a:ext cx="850900" cy="956310"/>
              </a:xfrm>
              <a:custGeom>
                <a:avLst/>
                <a:gdLst/>
                <a:ahLst/>
                <a:cxnLst/>
                <a:rect l="l" t="t" r="r" b="b"/>
                <a:pathLst>
                  <a:path w="850900" h="956310">
                    <a:moveTo>
                      <a:pt x="460224" y="0"/>
                    </a:moveTo>
                    <a:lnTo>
                      <a:pt x="425393" y="568"/>
                    </a:lnTo>
                    <a:lnTo>
                      <a:pt x="390545" y="0"/>
                    </a:lnTo>
                    <a:lnTo>
                      <a:pt x="348715" y="1998"/>
                    </a:lnTo>
                    <a:lnTo>
                      <a:pt x="301044" y="7928"/>
                    </a:lnTo>
                    <a:lnTo>
                      <a:pt x="248677" y="19153"/>
                    </a:lnTo>
                    <a:lnTo>
                      <a:pt x="192755" y="37039"/>
                    </a:lnTo>
                    <a:lnTo>
                      <a:pt x="134423" y="62950"/>
                    </a:lnTo>
                    <a:lnTo>
                      <a:pt x="94954" y="85158"/>
                    </a:lnTo>
                    <a:lnTo>
                      <a:pt x="59968" y="108443"/>
                    </a:lnTo>
                    <a:lnTo>
                      <a:pt x="29408" y="131950"/>
                    </a:lnTo>
                    <a:lnTo>
                      <a:pt x="176" y="215219"/>
                    </a:lnTo>
                    <a:lnTo>
                      <a:pt x="0" y="273839"/>
                    </a:lnTo>
                    <a:lnTo>
                      <a:pt x="2523" y="330507"/>
                    </a:lnTo>
                    <a:lnTo>
                      <a:pt x="7579" y="385048"/>
                    </a:lnTo>
                    <a:lnTo>
                      <a:pt x="14999" y="437287"/>
                    </a:lnTo>
                    <a:lnTo>
                      <a:pt x="24614" y="487048"/>
                    </a:lnTo>
                    <a:lnTo>
                      <a:pt x="36258" y="534156"/>
                    </a:lnTo>
                    <a:lnTo>
                      <a:pt x="49761" y="578437"/>
                    </a:lnTo>
                    <a:lnTo>
                      <a:pt x="64957" y="619714"/>
                    </a:lnTo>
                    <a:lnTo>
                      <a:pt x="81676" y="657814"/>
                    </a:lnTo>
                    <a:lnTo>
                      <a:pt x="99752" y="692560"/>
                    </a:lnTo>
                    <a:lnTo>
                      <a:pt x="139300" y="751290"/>
                    </a:lnTo>
                    <a:lnTo>
                      <a:pt x="176153" y="796165"/>
                    </a:lnTo>
                    <a:lnTo>
                      <a:pt x="203000" y="824633"/>
                    </a:lnTo>
                    <a:lnTo>
                      <a:pt x="232948" y="848853"/>
                    </a:lnTo>
                    <a:lnTo>
                      <a:pt x="279102" y="880983"/>
                    </a:lnTo>
                    <a:lnTo>
                      <a:pt x="319712" y="906755"/>
                    </a:lnTo>
                    <a:lnTo>
                      <a:pt x="358200" y="927425"/>
                    </a:lnTo>
                    <a:lnTo>
                      <a:pt x="393712" y="943578"/>
                    </a:lnTo>
                    <a:lnTo>
                      <a:pt x="425393" y="955798"/>
                    </a:lnTo>
                    <a:lnTo>
                      <a:pt x="457122" y="943578"/>
                    </a:lnTo>
                    <a:lnTo>
                      <a:pt x="492679" y="927425"/>
                    </a:lnTo>
                    <a:lnTo>
                      <a:pt x="531201" y="906755"/>
                    </a:lnTo>
                    <a:lnTo>
                      <a:pt x="571824" y="880983"/>
                    </a:lnTo>
                    <a:lnTo>
                      <a:pt x="618590" y="844702"/>
                    </a:lnTo>
                    <a:lnTo>
                      <a:pt x="663716" y="803691"/>
                    </a:lnTo>
                    <a:lnTo>
                      <a:pt x="711486" y="751290"/>
                    </a:lnTo>
                    <a:lnTo>
                      <a:pt x="751089" y="692560"/>
                    </a:lnTo>
                    <a:lnTo>
                      <a:pt x="769185" y="657814"/>
                    </a:lnTo>
                    <a:lnTo>
                      <a:pt x="785920" y="619714"/>
                    </a:lnTo>
                    <a:lnTo>
                      <a:pt x="801128" y="578437"/>
                    </a:lnTo>
                    <a:lnTo>
                      <a:pt x="814639" y="534156"/>
                    </a:lnTo>
                    <a:lnTo>
                      <a:pt x="826286" y="487048"/>
                    </a:lnTo>
                    <a:lnTo>
                      <a:pt x="835902" y="437287"/>
                    </a:lnTo>
                    <a:lnTo>
                      <a:pt x="843317" y="385048"/>
                    </a:lnTo>
                    <a:lnTo>
                      <a:pt x="848366" y="330507"/>
                    </a:lnTo>
                    <a:lnTo>
                      <a:pt x="850880" y="273839"/>
                    </a:lnTo>
                    <a:lnTo>
                      <a:pt x="850690" y="215219"/>
                    </a:lnTo>
                    <a:lnTo>
                      <a:pt x="847630" y="154822"/>
                    </a:lnTo>
                    <a:lnTo>
                      <a:pt x="790877" y="108443"/>
                    </a:lnTo>
                    <a:lnTo>
                      <a:pt x="755943" y="85158"/>
                    </a:lnTo>
                    <a:lnTo>
                      <a:pt x="716502" y="62950"/>
                    </a:lnTo>
                    <a:lnTo>
                      <a:pt x="658129" y="37039"/>
                    </a:lnTo>
                    <a:lnTo>
                      <a:pt x="602165" y="19153"/>
                    </a:lnTo>
                    <a:lnTo>
                      <a:pt x="549759" y="7928"/>
                    </a:lnTo>
                    <a:lnTo>
                      <a:pt x="502062" y="1998"/>
                    </a:lnTo>
                    <a:lnTo>
                      <a:pt x="460224" y="0"/>
                    </a:lnTo>
                    <a:close/>
                  </a:path>
                </a:pathLst>
              </a:custGeom>
              <a:grpFill/>
            </p:spPr>
            <p:txBody>
              <a:bodyPr wrap="square" lIns="0" tIns="0" rIns="0" bIns="0" rtlCol="0"/>
              <a:lstStyle/>
              <a:p>
                <a:endParaRPr dirty="0"/>
              </a:p>
            </p:txBody>
          </p:sp>
          <p:sp>
            <p:nvSpPr>
              <p:cNvPr id="49" name="object 12">
                <a:extLst>
                  <a:ext uri="{FF2B5EF4-FFF2-40B4-BE49-F238E27FC236}">
                    <a16:creationId xmlns:a16="http://schemas.microsoft.com/office/drawing/2014/main" id="{A9FA52F8-78D0-7BA9-3BAC-E5C622F5572F}"/>
                  </a:ext>
                </a:extLst>
              </p:cNvPr>
              <p:cNvSpPr/>
              <p:nvPr/>
            </p:nvSpPr>
            <p:spPr>
              <a:xfrm>
                <a:off x="1916080" y="2667396"/>
                <a:ext cx="850900" cy="956310"/>
              </a:xfrm>
              <a:custGeom>
                <a:avLst/>
                <a:gdLst/>
                <a:ahLst/>
                <a:cxnLst/>
                <a:rect l="l" t="t" r="r" b="b"/>
                <a:pathLst>
                  <a:path w="850900" h="956310">
                    <a:moveTo>
                      <a:pt x="711486" y="751290"/>
                    </a:moveTo>
                    <a:lnTo>
                      <a:pt x="663716" y="803691"/>
                    </a:lnTo>
                    <a:lnTo>
                      <a:pt x="618590" y="844702"/>
                    </a:lnTo>
                    <a:lnTo>
                      <a:pt x="584997" y="871430"/>
                    </a:lnTo>
                    <a:lnTo>
                      <a:pt x="531201" y="906755"/>
                    </a:lnTo>
                    <a:lnTo>
                      <a:pt x="492679" y="927425"/>
                    </a:lnTo>
                    <a:lnTo>
                      <a:pt x="457122" y="943578"/>
                    </a:lnTo>
                    <a:lnTo>
                      <a:pt x="425393" y="955798"/>
                    </a:lnTo>
                    <a:lnTo>
                      <a:pt x="393712" y="943578"/>
                    </a:lnTo>
                    <a:lnTo>
                      <a:pt x="358200" y="927425"/>
                    </a:lnTo>
                    <a:lnTo>
                      <a:pt x="319712" y="906755"/>
                    </a:lnTo>
                    <a:lnTo>
                      <a:pt x="279102" y="880983"/>
                    </a:lnTo>
                    <a:lnTo>
                      <a:pt x="232948" y="848853"/>
                    </a:lnTo>
                    <a:lnTo>
                      <a:pt x="203000" y="824633"/>
                    </a:lnTo>
                    <a:lnTo>
                      <a:pt x="176153" y="796165"/>
                    </a:lnTo>
                    <a:lnTo>
                      <a:pt x="139300" y="751290"/>
                    </a:lnTo>
                    <a:lnTo>
                      <a:pt x="99752" y="692560"/>
                    </a:lnTo>
                    <a:lnTo>
                      <a:pt x="81676" y="657814"/>
                    </a:lnTo>
                    <a:lnTo>
                      <a:pt x="64957" y="619714"/>
                    </a:lnTo>
                    <a:lnTo>
                      <a:pt x="49761" y="578437"/>
                    </a:lnTo>
                    <a:lnTo>
                      <a:pt x="36258" y="534156"/>
                    </a:lnTo>
                    <a:lnTo>
                      <a:pt x="24614" y="487048"/>
                    </a:lnTo>
                    <a:lnTo>
                      <a:pt x="14999" y="437287"/>
                    </a:lnTo>
                    <a:lnTo>
                      <a:pt x="7579" y="385048"/>
                    </a:lnTo>
                    <a:lnTo>
                      <a:pt x="2523" y="330507"/>
                    </a:lnTo>
                    <a:lnTo>
                      <a:pt x="0" y="273839"/>
                    </a:lnTo>
                    <a:lnTo>
                      <a:pt x="176" y="215219"/>
                    </a:lnTo>
                    <a:lnTo>
                      <a:pt x="3220" y="154822"/>
                    </a:lnTo>
                    <a:lnTo>
                      <a:pt x="59968" y="108443"/>
                    </a:lnTo>
                    <a:lnTo>
                      <a:pt x="94954" y="85158"/>
                    </a:lnTo>
                    <a:lnTo>
                      <a:pt x="134423" y="62950"/>
                    </a:lnTo>
                    <a:lnTo>
                      <a:pt x="192755" y="37039"/>
                    </a:lnTo>
                    <a:lnTo>
                      <a:pt x="248677" y="19153"/>
                    </a:lnTo>
                    <a:lnTo>
                      <a:pt x="301044" y="7928"/>
                    </a:lnTo>
                    <a:lnTo>
                      <a:pt x="348715" y="1998"/>
                    </a:lnTo>
                    <a:lnTo>
                      <a:pt x="390545" y="0"/>
                    </a:lnTo>
                    <a:lnTo>
                      <a:pt x="425393" y="568"/>
                    </a:lnTo>
                    <a:lnTo>
                      <a:pt x="460224" y="0"/>
                    </a:lnTo>
                    <a:lnTo>
                      <a:pt x="502062" y="1998"/>
                    </a:lnTo>
                    <a:lnTo>
                      <a:pt x="549759" y="7928"/>
                    </a:lnTo>
                    <a:lnTo>
                      <a:pt x="602165" y="19153"/>
                    </a:lnTo>
                    <a:lnTo>
                      <a:pt x="658129" y="37039"/>
                    </a:lnTo>
                    <a:lnTo>
                      <a:pt x="716502" y="62950"/>
                    </a:lnTo>
                    <a:lnTo>
                      <a:pt x="755943" y="85158"/>
                    </a:lnTo>
                    <a:lnTo>
                      <a:pt x="790877" y="108443"/>
                    </a:lnTo>
                    <a:lnTo>
                      <a:pt x="821405" y="131950"/>
                    </a:lnTo>
                    <a:lnTo>
                      <a:pt x="850690" y="215219"/>
                    </a:lnTo>
                    <a:lnTo>
                      <a:pt x="850880" y="273839"/>
                    </a:lnTo>
                    <a:lnTo>
                      <a:pt x="848366" y="330507"/>
                    </a:lnTo>
                    <a:lnTo>
                      <a:pt x="843317" y="385048"/>
                    </a:lnTo>
                    <a:lnTo>
                      <a:pt x="835902" y="437287"/>
                    </a:lnTo>
                    <a:lnTo>
                      <a:pt x="826286" y="487048"/>
                    </a:lnTo>
                    <a:lnTo>
                      <a:pt x="814639" y="534156"/>
                    </a:lnTo>
                    <a:lnTo>
                      <a:pt x="801128" y="578437"/>
                    </a:lnTo>
                    <a:lnTo>
                      <a:pt x="785920" y="619714"/>
                    </a:lnTo>
                    <a:lnTo>
                      <a:pt x="769185" y="657814"/>
                    </a:lnTo>
                    <a:lnTo>
                      <a:pt x="751089" y="692560"/>
                    </a:lnTo>
                    <a:lnTo>
                      <a:pt x="731800" y="723777"/>
                    </a:lnTo>
                    <a:lnTo>
                      <a:pt x="711486" y="751290"/>
                    </a:lnTo>
                    <a:close/>
                  </a:path>
                </a:pathLst>
              </a:custGeom>
              <a:solidFill>
                <a:schemeClr val="tx1"/>
              </a:solidFill>
              <a:ln w="35623">
                <a:solidFill>
                  <a:srgbClr val="E6E7E8"/>
                </a:solidFill>
              </a:ln>
            </p:spPr>
            <p:txBody>
              <a:bodyPr wrap="square" lIns="0" tIns="0" rIns="0" bIns="0" rtlCol="0"/>
              <a:lstStyle/>
              <a:p>
                <a:endParaRPr dirty="0"/>
              </a:p>
            </p:txBody>
          </p:sp>
        </p:grpSp>
        <p:sp>
          <p:nvSpPr>
            <p:cNvPr id="50" name="object 13">
              <a:extLst>
                <a:ext uri="{FF2B5EF4-FFF2-40B4-BE49-F238E27FC236}">
                  <a16:creationId xmlns:a16="http://schemas.microsoft.com/office/drawing/2014/main" id="{BB56A598-ADC3-3EB6-9AC6-4602C9CE53F6}"/>
                </a:ext>
              </a:extLst>
            </p:cNvPr>
            <p:cNvSpPr txBox="1"/>
            <p:nvPr/>
          </p:nvSpPr>
          <p:spPr>
            <a:xfrm>
              <a:off x="517498" y="3979217"/>
              <a:ext cx="940435" cy="476414"/>
            </a:xfrm>
            <a:prstGeom prst="rect">
              <a:avLst/>
            </a:prstGeom>
            <a:grpFill/>
          </p:spPr>
          <p:txBody>
            <a:bodyPr vert="horz" wrap="square" lIns="0" tIns="74295" rIns="0" bIns="0" rtlCol="0">
              <a:spAutoFit/>
            </a:bodyPr>
            <a:lstStyle/>
            <a:p>
              <a:pPr marL="448945">
                <a:lnSpc>
                  <a:spcPct val="100000"/>
                </a:lnSpc>
                <a:spcBef>
                  <a:spcPts val="585"/>
                </a:spcBef>
              </a:pPr>
              <a:r>
                <a:rPr sz="850" b="1" spc="-10" dirty="0">
                  <a:latin typeface="Roboto Bk"/>
                  <a:cs typeface="Roboto Bk"/>
                </a:rPr>
                <a:t>COLLECT</a:t>
              </a:r>
              <a:endParaRPr sz="850" dirty="0">
                <a:latin typeface="Roboto Bk"/>
                <a:cs typeface="Roboto Bk"/>
              </a:endParaRPr>
            </a:p>
            <a:p>
              <a:pPr marL="19050" marR="5080" indent="-6985" algn="r">
                <a:lnSpc>
                  <a:spcPct val="100000"/>
                </a:lnSpc>
                <a:spcBef>
                  <a:spcPts val="434"/>
                </a:spcBef>
              </a:pPr>
              <a:r>
                <a:rPr sz="750" spc="-25" dirty="0">
                  <a:latin typeface="Roboto"/>
                  <a:cs typeface="Roboto"/>
                </a:rPr>
                <a:t>Real-</a:t>
              </a:r>
              <a:r>
                <a:rPr sz="750" spc="-20" dirty="0">
                  <a:latin typeface="Roboto"/>
                  <a:cs typeface="Roboto"/>
                </a:rPr>
                <a:t>time</a:t>
              </a:r>
              <a:r>
                <a:rPr sz="750" spc="15" dirty="0">
                  <a:latin typeface="Roboto"/>
                  <a:cs typeface="Roboto"/>
                </a:rPr>
                <a:t> </a:t>
              </a:r>
              <a:r>
                <a:rPr sz="750" dirty="0">
                  <a:latin typeface="Roboto"/>
                  <a:cs typeface="Roboto"/>
                </a:rPr>
                <a:t>collect</a:t>
              </a:r>
              <a:r>
                <a:rPr sz="750" spc="15" dirty="0">
                  <a:latin typeface="Roboto"/>
                  <a:cs typeface="Roboto"/>
                </a:rPr>
                <a:t> </a:t>
              </a:r>
              <a:r>
                <a:rPr sz="750" spc="-20" dirty="0">
                  <a:latin typeface="Roboto"/>
                  <a:cs typeface="Roboto"/>
                </a:rPr>
                <a:t>data</a:t>
              </a:r>
              <a:r>
                <a:rPr sz="750" spc="500" dirty="0">
                  <a:latin typeface="Roboto"/>
                  <a:cs typeface="Roboto"/>
                </a:rPr>
                <a:t> </a:t>
              </a:r>
              <a:r>
                <a:rPr sz="750" dirty="0">
                  <a:latin typeface="Roboto"/>
                  <a:cs typeface="Roboto"/>
                </a:rPr>
                <a:t>from</a:t>
              </a:r>
              <a:r>
                <a:rPr sz="750" spc="-25" dirty="0">
                  <a:latin typeface="Roboto"/>
                  <a:cs typeface="Roboto"/>
                </a:rPr>
                <a:t> </a:t>
              </a:r>
              <a:r>
                <a:rPr sz="750" dirty="0">
                  <a:latin typeface="Roboto"/>
                  <a:cs typeface="Roboto"/>
                </a:rPr>
                <a:t>social</a:t>
              </a:r>
              <a:r>
                <a:rPr sz="750" spc="-25" dirty="0">
                  <a:latin typeface="Roboto"/>
                  <a:cs typeface="Roboto"/>
                </a:rPr>
                <a:t> </a:t>
              </a:r>
              <a:r>
                <a:rPr sz="750" spc="-10" dirty="0">
                  <a:latin typeface="Roboto"/>
                  <a:cs typeface="Roboto"/>
                </a:rPr>
                <a:t>networks,</a:t>
              </a:r>
              <a:r>
                <a:rPr sz="750" spc="500" dirty="0">
                  <a:latin typeface="Roboto"/>
                  <a:cs typeface="Roboto"/>
                </a:rPr>
                <a:t> </a:t>
              </a:r>
              <a:r>
                <a:rPr sz="750" spc="-10" dirty="0">
                  <a:latin typeface="Roboto"/>
                  <a:cs typeface="Roboto"/>
                </a:rPr>
                <a:t>forums,</a:t>
              </a:r>
              <a:r>
                <a:rPr sz="750" spc="5" dirty="0">
                  <a:latin typeface="Roboto"/>
                  <a:cs typeface="Roboto"/>
                </a:rPr>
                <a:t> </a:t>
              </a:r>
              <a:r>
                <a:rPr sz="750" spc="-10" dirty="0">
                  <a:latin typeface="Roboto"/>
                  <a:cs typeface="Roboto"/>
                </a:rPr>
                <a:t>darknet,...</a:t>
              </a:r>
              <a:endParaRPr sz="750" dirty="0">
                <a:latin typeface="Roboto"/>
                <a:cs typeface="Roboto"/>
              </a:endParaRPr>
            </a:p>
          </p:txBody>
        </p:sp>
        <p:sp>
          <p:nvSpPr>
            <p:cNvPr id="51" name="object 14">
              <a:extLst>
                <a:ext uri="{FF2B5EF4-FFF2-40B4-BE49-F238E27FC236}">
                  <a16:creationId xmlns:a16="http://schemas.microsoft.com/office/drawing/2014/main" id="{4D519133-A7D5-FF0F-1CF7-BB205F574127}"/>
                </a:ext>
              </a:extLst>
            </p:cNvPr>
            <p:cNvSpPr txBox="1"/>
            <p:nvPr/>
          </p:nvSpPr>
          <p:spPr>
            <a:xfrm>
              <a:off x="646356" y="3073301"/>
              <a:ext cx="767715" cy="516916"/>
            </a:xfrm>
            <a:prstGeom prst="rect">
              <a:avLst/>
            </a:prstGeom>
            <a:grpFill/>
          </p:spPr>
          <p:txBody>
            <a:bodyPr vert="horz" wrap="square" lIns="0" tIns="74295" rIns="0" bIns="0" rtlCol="0">
              <a:spAutoFit/>
            </a:bodyPr>
            <a:lstStyle/>
            <a:p>
              <a:pPr marL="271780">
                <a:lnSpc>
                  <a:spcPct val="100000"/>
                </a:lnSpc>
                <a:spcBef>
                  <a:spcPts val="585"/>
                </a:spcBef>
              </a:pPr>
              <a:r>
                <a:rPr sz="850" b="1" spc="-10" dirty="0">
                  <a:latin typeface="Roboto Bk"/>
                  <a:cs typeface="Roboto Bk"/>
                </a:rPr>
                <a:t>ANALYZE</a:t>
              </a:r>
              <a:endParaRPr sz="850" dirty="0">
                <a:latin typeface="Roboto Bk"/>
                <a:cs typeface="Roboto Bk"/>
              </a:endParaRPr>
            </a:p>
            <a:p>
              <a:pPr marR="6350">
                <a:lnSpc>
                  <a:spcPts val="900"/>
                </a:lnSpc>
                <a:spcBef>
                  <a:spcPts val="434"/>
                </a:spcBef>
              </a:pPr>
              <a:r>
                <a:rPr sz="750" spc="-10" dirty="0">
                  <a:latin typeface="Roboto"/>
                  <a:cs typeface="Roboto"/>
                </a:rPr>
                <a:t>Analyze</a:t>
              </a:r>
              <a:r>
                <a:rPr sz="750" spc="10" dirty="0">
                  <a:latin typeface="Roboto"/>
                  <a:cs typeface="Roboto"/>
                </a:rPr>
                <a:t> </a:t>
              </a:r>
              <a:r>
                <a:rPr sz="750" spc="-10" dirty="0">
                  <a:latin typeface="Roboto"/>
                  <a:cs typeface="Roboto"/>
                </a:rPr>
                <a:t>collected</a:t>
              </a:r>
              <a:endParaRPr lang="en-US" sz="750" spc="-10" dirty="0">
                <a:latin typeface="Roboto"/>
                <a:cs typeface="Roboto"/>
              </a:endParaRPr>
            </a:p>
            <a:p>
              <a:pPr marR="6350">
                <a:lnSpc>
                  <a:spcPts val="900"/>
                </a:lnSpc>
                <a:spcBef>
                  <a:spcPts val="434"/>
                </a:spcBef>
              </a:pPr>
              <a:r>
                <a:rPr sz="750" dirty="0">
                  <a:latin typeface="Roboto"/>
                  <a:cs typeface="Roboto"/>
                </a:rPr>
                <a:t>data</a:t>
              </a:r>
              <a:r>
                <a:rPr sz="750" spc="-35" dirty="0">
                  <a:latin typeface="Roboto"/>
                  <a:cs typeface="Roboto"/>
                </a:rPr>
                <a:t> </a:t>
              </a:r>
              <a:r>
                <a:rPr sz="750" spc="-20" dirty="0">
                  <a:latin typeface="Roboto"/>
                  <a:cs typeface="Roboto"/>
                </a:rPr>
                <a:t>from</a:t>
              </a:r>
              <a:r>
                <a:rPr sz="750" spc="500" dirty="0">
                  <a:latin typeface="Roboto"/>
                  <a:cs typeface="Roboto"/>
                </a:rPr>
                <a:t> </a:t>
              </a:r>
              <a:r>
                <a:rPr sz="750" dirty="0">
                  <a:latin typeface="Roboto"/>
                  <a:cs typeface="Roboto"/>
                </a:rPr>
                <a:t>the</a:t>
              </a:r>
              <a:r>
                <a:rPr sz="750" spc="-20" dirty="0">
                  <a:latin typeface="Roboto"/>
                  <a:cs typeface="Roboto"/>
                </a:rPr>
                <a:t> </a:t>
              </a:r>
              <a:r>
                <a:rPr sz="750" spc="-10" dirty="0">
                  <a:latin typeface="Roboto"/>
                  <a:cs typeface="Roboto"/>
                </a:rPr>
                <a:t>systems</a:t>
              </a:r>
              <a:endParaRPr sz="750" dirty="0">
                <a:latin typeface="Roboto"/>
                <a:cs typeface="Roboto"/>
              </a:endParaRPr>
            </a:p>
          </p:txBody>
        </p:sp>
        <p:sp>
          <p:nvSpPr>
            <p:cNvPr id="52" name="object 15">
              <a:extLst>
                <a:ext uri="{FF2B5EF4-FFF2-40B4-BE49-F238E27FC236}">
                  <a16:creationId xmlns:a16="http://schemas.microsoft.com/office/drawing/2014/main" id="{067367AB-7C08-3C2B-6E5A-B293C7261FFF}"/>
                </a:ext>
              </a:extLst>
            </p:cNvPr>
            <p:cNvSpPr txBox="1"/>
            <p:nvPr/>
          </p:nvSpPr>
          <p:spPr>
            <a:xfrm>
              <a:off x="1492351" y="2298581"/>
              <a:ext cx="751840" cy="377688"/>
            </a:xfrm>
            <a:prstGeom prst="rect">
              <a:avLst/>
            </a:prstGeom>
            <a:grpFill/>
          </p:spPr>
          <p:txBody>
            <a:bodyPr vert="horz" wrap="square" lIns="0" tIns="64769" rIns="0" bIns="0" rtlCol="0">
              <a:spAutoFit/>
            </a:bodyPr>
            <a:lstStyle/>
            <a:p>
              <a:pPr marL="326390">
                <a:lnSpc>
                  <a:spcPct val="100000"/>
                </a:lnSpc>
                <a:spcBef>
                  <a:spcPts val="509"/>
                </a:spcBef>
              </a:pPr>
              <a:r>
                <a:rPr sz="850" b="1" spc="-10" dirty="0">
                  <a:latin typeface="Roboto Bk"/>
                  <a:cs typeface="Roboto Bk"/>
                </a:rPr>
                <a:t>DETECT</a:t>
              </a:r>
              <a:endParaRPr sz="850" dirty="0">
                <a:latin typeface="Roboto Bk"/>
                <a:cs typeface="Roboto Bk"/>
              </a:endParaRPr>
            </a:p>
            <a:p>
              <a:pPr marL="194945" marR="5715" indent="-182880">
                <a:lnSpc>
                  <a:spcPct val="100000"/>
                </a:lnSpc>
                <a:spcBef>
                  <a:spcPts val="375"/>
                </a:spcBef>
              </a:pPr>
              <a:r>
                <a:rPr sz="750" dirty="0">
                  <a:latin typeface="Roboto"/>
                  <a:cs typeface="Roboto"/>
                </a:rPr>
                <a:t>Detech</a:t>
              </a:r>
              <a:r>
                <a:rPr sz="750" spc="-30" dirty="0">
                  <a:latin typeface="Roboto"/>
                  <a:cs typeface="Roboto"/>
                </a:rPr>
                <a:t> </a:t>
              </a:r>
              <a:r>
                <a:rPr sz="750" dirty="0">
                  <a:latin typeface="Roboto"/>
                  <a:cs typeface="Roboto"/>
                </a:rPr>
                <a:t>bad</a:t>
              </a:r>
              <a:r>
                <a:rPr sz="750" spc="-30" dirty="0">
                  <a:latin typeface="Roboto"/>
                  <a:cs typeface="Roboto"/>
                </a:rPr>
                <a:t> </a:t>
              </a:r>
              <a:r>
                <a:rPr sz="750" spc="-20" dirty="0">
                  <a:latin typeface="Roboto"/>
                  <a:cs typeface="Roboto"/>
                </a:rPr>
                <a:t>news</a:t>
              </a:r>
              <a:r>
                <a:rPr sz="750" spc="500" dirty="0">
                  <a:latin typeface="Roboto"/>
                  <a:cs typeface="Roboto"/>
                </a:rPr>
                <a:t> </a:t>
              </a:r>
              <a:r>
                <a:rPr sz="750" dirty="0">
                  <a:latin typeface="Roboto"/>
                  <a:cs typeface="Roboto"/>
                </a:rPr>
                <a:t>and</a:t>
              </a:r>
              <a:r>
                <a:rPr sz="750" spc="150" dirty="0">
                  <a:latin typeface="Roboto"/>
                  <a:cs typeface="Roboto"/>
                </a:rPr>
                <a:t> </a:t>
              </a:r>
              <a:r>
                <a:rPr sz="750" spc="-10" dirty="0">
                  <a:latin typeface="Roboto"/>
                  <a:cs typeface="Roboto"/>
                </a:rPr>
                <a:t>hazards</a:t>
              </a:r>
              <a:endParaRPr sz="750" dirty="0">
                <a:latin typeface="Roboto"/>
                <a:cs typeface="Roboto"/>
              </a:endParaRPr>
            </a:p>
          </p:txBody>
        </p:sp>
        <p:sp>
          <p:nvSpPr>
            <p:cNvPr id="53" name="object 16">
              <a:extLst>
                <a:ext uri="{FF2B5EF4-FFF2-40B4-BE49-F238E27FC236}">
                  <a16:creationId xmlns:a16="http://schemas.microsoft.com/office/drawing/2014/main" id="{A843F693-493A-4B58-C95A-A63946C35D17}"/>
                </a:ext>
              </a:extLst>
            </p:cNvPr>
            <p:cNvSpPr txBox="1"/>
            <p:nvPr/>
          </p:nvSpPr>
          <p:spPr>
            <a:xfrm>
              <a:off x="3274656" y="3082488"/>
              <a:ext cx="685800" cy="377688"/>
            </a:xfrm>
            <a:prstGeom prst="rect">
              <a:avLst/>
            </a:prstGeom>
            <a:grpFill/>
          </p:spPr>
          <p:txBody>
            <a:bodyPr vert="horz" wrap="square" lIns="0" tIns="64769" rIns="0" bIns="0" rtlCol="0">
              <a:spAutoFit/>
            </a:bodyPr>
            <a:lstStyle/>
            <a:p>
              <a:pPr marL="13970">
                <a:lnSpc>
                  <a:spcPct val="100000"/>
                </a:lnSpc>
                <a:spcBef>
                  <a:spcPts val="509"/>
                </a:spcBef>
              </a:pPr>
              <a:r>
                <a:rPr sz="850" b="1" spc="-10" dirty="0">
                  <a:latin typeface="Roboto Bk"/>
                  <a:cs typeface="Roboto Bk"/>
                </a:rPr>
                <a:t>REPORT</a:t>
              </a:r>
              <a:endParaRPr sz="850" dirty="0">
                <a:latin typeface="Roboto Bk"/>
                <a:cs typeface="Roboto Bk"/>
              </a:endParaRPr>
            </a:p>
            <a:p>
              <a:pPr marL="12700" marR="5080">
                <a:lnSpc>
                  <a:spcPct val="100000"/>
                </a:lnSpc>
                <a:spcBef>
                  <a:spcPts val="375"/>
                </a:spcBef>
              </a:pPr>
              <a:r>
                <a:rPr sz="750" spc="-10" dirty="0">
                  <a:latin typeface="Roboto"/>
                  <a:cs typeface="Roboto"/>
                </a:rPr>
                <a:t>Provide</a:t>
              </a:r>
              <a:r>
                <a:rPr sz="750" spc="10" dirty="0">
                  <a:latin typeface="Roboto"/>
                  <a:cs typeface="Roboto"/>
                </a:rPr>
                <a:t> </a:t>
              </a:r>
              <a:r>
                <a:rPr sz="750" spc="-10" dirty="0">
                  <a:latin typeface="Roboto"/>
                  <a:cs typeface="Roboto"/>
                </a:rPr>
                <a:t>cyber</a:t>
              </a:r>
              <a:r>
                <a:rPr sz="750" spc="500" dirty="0">
                  <a:latin typeface="Roboto"/>
                  <a:cs typeface="Roboto"/>
                </a:rPr>
                <a:t> </a:t>
              </a:r>
              <a:r>
                <a:rPr sz="750" spc="-10" dirty="0">
                  <a:latin typeface="Roboto"/>
                  <a:cs typeface="Roboto"/>
                </a:rPr>
                <a:t>security</a:t>
              </a:r>
              <a:r>
                <a:rPr sz="750" spc="-15" dirty="0">
                  <a:latin typeface="Roboto"/>
                  <a:cs typeface="Roboto"/>
                </a:rPr>
                <a:t> </a:t>
              </a:r>
              <a:r>
                <a:rPr sz="750" spc="-10" dirty="0">
                  <a:latin typeface="Roboto"/>
                  <a:cs typeface="Roboto"/>
                </a:rPr>
                <a:t>reports</a:t>
              </a:r>
              <a:endParaRPr sz="750" dirty="0">
                <a:latin typeface="Roboto"/>
                <a:cs typeface="Roboto"/>
              </a:endParaRPr>
            </a:p>
          </p:txBody>
        </p:sp>
        <p:sp>
          <p:nvSpPr>
            <p:cNvPr id="54" name="object 17">
              <a:extLst>
                <a:ext uri="{FF2B5EF4-FFF2-40B4-BE49-F238E27FC236}">
                  <a16:creationId xmlns:a16="http://schemas.microsoft.com/office/drawing/2014/main" id="{A1C8AA69-FC13-85B0-0D8A-98B17B2BECEC}"/>
                </a:ext>
              </a:extLst>
            </p:cNvPr>
            <p:cNvSpPr txBox="1"/>
            <p:nvPr/>
          </p:nvSpPr>
          <p:spPr>
            <a:xfrm>
              <a:off x="2457195" y="2298581"/>
              <a:ext cx="662940" cy="377688"/>
            </a:xfrm>
            <a:prstGeom prst="rect">
              <a:avLst/>
            </a:prstGeom>
            <a:grpFill/>
          </p:spPr>
          <p:txBody>
            <a:bodyPr vert="horz" wrap="square" lIns="0" tIns="64769" rIns="0" bIns="0" rtlCol="0">
              <a:spAutoFit/>
            </a:bodyPr>
            <a:lstStyle/>
            <a:p>
              <a:pPr marL="13970">
                <a:lnSpc>
                  <a:spcPct val="100000"/>
                </a:lnSpc>
                <a:spcBef>
                  <a:spcPts val="509"/>
                </a:spcBef>
              </a:pPr>
              <a:r>
                <a:rPr sz="850" b="1" spc="-10" dirty="0">
                  <a:latin typeface="Roboto Bk"/>
                  <a:cs typeface="Roboto Bk"/>
                </a:rPr>
                <a:t>ALERT</a:t>
              </a:r>
              <a:endParaRPr sz="850" dirty="0">
                <a:latin typeface="Roboto Bk"/>
                <a:cs typeface="Roboto Bk"/>
              </a:endParaRPr>
            </a:p>
            <a:p>
              <a:pPr marL="12700" marR="5080">
                <a:lnSpc>
                  <a:spcPct val="100000"/>
                </a:lnSpc>
                <a:spcBef>
                  <a:spcPts val="375"/>
                </a:spcBef>
              </a:pPr>
              <a:r>
                <a:rPr sz="750" spc="-10" dirty="0">
                  <a:latin typeface="Roboto"/>
                  <a:cs typeface="Roboto"/>
                </a:rPr>
                <a:t>Detect, </a:t>
              </a:r>
              <a:r>
                <a:rPr sz="750" dirty="0">
                  <a:latin typeface="Roboto"/>
                  <a:cs typeface="Roboto"/>
                </a:rPr>
                <a:t>alert</a:t>
              </a:r>
              <a:r>
                <a:rPr sz="750" spc="-5" dirty="0">
                  <a:latin typeface="Roboto"/>
                  <a:cs typeface="Roboto"/>
                </a:rPr>
                <a:t> </a:t>
              </a:r>
              <a:r>
                <a:rPr sz="750" spc="-25" dirty="0">
                  <a:latin typeface="Roboto"/>
                  <a:cs typeface="Roboto"/>
                </a:rPr>
                <a:t>on</a:t>
              </a:r>
              <a:r>
                <a:rPr sz="750" spc="500" dirty="0">
                  <a:latin typeface="Roboto"/>
                  <a:cs typeface="Roboto"/>
                </a:rPr>
                <a:t> </a:t>
              </a:r>
              <a:r>
                <a:rPr sz="750" dirty="0">
                  <a:latin typeface="Roboto"/>
                  <a:cs typeface="Roboto"/>
                </a:rPr>
                <a:t>leaked</a:t>
              </a:r>
              <a:r>
                <a:rPr sz="750" spc="-30" dirty="0">
                  <a:latin typeface="Roboto"/>
                  <a:cs typeface="Roboto"/>
                </a:rPr>
                <a:t> </a:t>
              </a:r>
              <a:r>
                <a:rPr sz="750" spc="-20" dirty="0">
                  <a:latin typeface="Roboto"/>
                  <a:cs typeface="Roboto"/>
                </a:rPr>
                <a:t>data</a:t>
              </a:r>
              <a:endParaRPr sz="750" dirty="0">
                <a:latin typeface="Roboto"/>
                <a:cs typeface="Roboto"/>
              </a:endParaRPr>
            </a:p>
          </p:txBody>
        </p:sp>
        <p:sp>
          <p:nvSpPr>
            <p:cNvPr id="55" name="object 18">
              <a:extLst>
                <a:ext uri="{FF2B5EF4-FFF2-40B4-BE49-F238E27FC236}">
                  <a16:creationId xmlns:a16="http://schemas.microsoft.com/office/drawing/2014/main" id="{F3BE3D49-B452-41AE-A847-221E2C8CD484}"/>
                </a:ext>
              </a:extLst>
            </p:cNvPr>
            <p:cNvSpPr txBox="1"/>
            <p:nvPr/>
          </p:nvSpPr>
          <p:spPr>
            <a:xfrm>
              <a:off x="3222790" y="3979217"/>
              <a:ext cx="718185" cy="385283"/>
            </a:xfrm>
            <a:prstGeom prst="rect">
              <a:avLst/>
            </a:prstGeom>
            <a:grpFill/>
          </p:spPr>
          <p:txBody>
            <a:bodyPr vert="horz" wrap="square" lIns="0" tIns="74295" rIns="0" bIns="0" rtlCol="0">
              <a:spAutoFit/>
            </a:bodyPr>
            <a:lstStyle/>
            <a:p>
              <a:pPr marL="13970">
                <a:lnSpc>
                  <a:spcPct val="100000"/>
                </a:lnSpc>
                <a:spcBef>
                  <a:spcPts val="585"/>
                </a:spcBef>
              </a:pPr>
              <a:r>
                <a:rPr sz="850" b="1" spc="-20" dirty="0">
                  <a:latin typeface="Roboto Bk"/>
                  <a:cs typeface="Roboto Bk"/>
                </a:rPr>
                <a:t>NEWS</a:t>
              </a:r>
              <a:endParaRPr sz="850" dirty="0">
                <a:latin typeface="Roboto Bk"/>
                <a:cs typeface="Roboto Bk"/>
              </a:endParaRPr>
            </a:p>
            <a:p>
              <a:pPr marL="12700" marR="5080">
                <a:lnSpc>
                  <a:spcPct val="100000"/>
                </a:lnSpc>
                <a:spcBef>
                  <a:spcPts val="434"/>
                </a:spcBef>
              </a:pPr>
              <a:r>
                <a:rPr sz="750" spc="-60" dirty="0">
                  <a:latin typeface="Roboto"/>
                  <a:cs typeface="Roboto"/>
                </a:rPr>
                <a:t>Up-</a:t>
              </a:r>
              <a:r>
                <a:rPr sz="750" spc="-40" dirty="0">
                  <a:latin typeface="Roboto"/>
                  <a:cs typeface="Roboto"/>
                </a:rPr>
                <a:t>to-</a:t>
              </a:r>
              <a:r>
                <a:rPr sz="750" spc="-25" dirty="0">
                  <a:latin typeface="Roboto"/>
                  <a:cs typeface="Roboto"/>
                </a:rPr>
                <a:t>date</a:t>
              </a:r>
              <a:r>
                <a:rPr sz="750" spc="45" dirty="0">
                  <a:latin typeface="Roboto"/>
                  <a:cs typeface="Roboto"/>
                </a:rPr>
                <a:t> </a:t>
              </a:r>
              <a:r>
                <a:rPr sz="750" spc="-10" dirty="0">
                  <a:latin typeface="Roboto"/>
                  <a:cs typeface="Roboto"/>
                </a:rPr>
                <a:t>cyber</a:t>
              </a:r>
              <a:r>
                <a:rPr sz="750" spc="500" dirty="0">
                  <a:latin typeface="Roboto"/>
                  <a:cs typeface="Roboto"/>
                </a:rPr>
                <a:t> </a:t>
              </a:r>
              <a:r>
                <a:rPr sz="750" spc="-10" dirty="0">
                  <a:latin typeface="Roboto"/>
                  <a:cs typeface="Roboto"/>
                </a:rPr>
                <a:t>security</a:t>
              </a:r>
              <a:r>
                <a:rPr sz="750" spc="-15" dirty="0">
                  <a:latin typeface="Roboto"/>
                  <a:cs typeface="Roboto"/>
                </a:rPr>
                <a:t> </a:t>
              </a:r>
              <a:r>
                <a:rPr sz="750" spc="-20" dirty="0">
                  <a:latin typeface="Roboto"/>
                  <a:cs typeface="Roboto"/>
                </a:rPr>
                <a:t>news</a:t>
              </a:r>
              <a:endParaRPr sz="750" dirty="0">
                <a:latin typeface="Roboto"/>
                <a:cs typeface="Roboto"/>
              </a:endParaRPr>
            </a:p>
          </p:txBody>
        </p:sp>
        <p:sp>
          <p:nvSpPr>
            <p:cNvPr id="56" name="object 19">
              <a:extLst>
                <a:ext uri="{FF2B5EF4-FFF2-40B4-BE49-F238E27FC236}">
                  <a16:creationId xmlns:a16="http://schemas.microsoft.com/office/drawing/2014/main" id="{4A07EA5A-73DD-3F83-3166-4C67A9FA5642}"/>
                </a:ext>
              </a:extLst>
            </p:cNvPr>
            <p:cNvSpPr txBox="1"/>
            <p:nvPr/>
          </p:nvSpPr>
          <p:spPr>
            <a:xfrm>
              <a:off x="1868271" y="3728060"/>
              <a:ext cx="1186815" cy="350349"/>
            </a:xfrm>
            <a:prstGeom prst="rect">
              <a:avLst/>
            </a:prstGeom>
            <a:grpFill/>
          </p:spPr>
          <p:txBody>
            <a:bodyPr vert="horz" wrap="square" lIns="0" tIns="12700" rIns="0" bIns="0" rtlCol="0">
              <a:spAutoFit/>
            </a:bodyPr>
            <a:lstStyle/>
            <a:p>
              <a:pPr marL="12700" marR="5080" indent="281305">
                <a:lnSpc>
                  <a:spcPct val="100000"/>
                </a:lnSpc>
                <a:spcBef>
                  <a:spcPts val="100"/>
                </a:spcBef>
              </a:pPr>
              <a:r>
                <a:rPr sz="1400" b="1" spc="-10" dirty="0">
                  <a:latin typeface="Trebuchet MS"/>
                  <a:cs typeface="Trebuchet MS"/>
                </a:rPr>
                <a:t>THREAT</a:t>
              </a:r>
              <a:r>
                <a:rPr lang="en-US" sz="1400" b="1" spc="-10" dirty="0">
                  <a:latin typeface="Trebuchet MS"/>
                  <a:cs typeface="Trebuchet MS"/>
                </a:rPr>
                <a:t> </a:t>
              </a:r>
              <a:r>
                <a:rPr lang="en-US" sz="1400" b="1" spc="-20" dirty="0">
                  <a:latin typeface="Trebuchet MS"/>
                  <a:cs typeface="Trebuchet MS"/>
                </a:rPr>
                <a:t>INTELLIGENCE</a:t>
              </a:r>
              <a:endParaRPr lang="en-US" sz="1400" dirty="0">
                <a:latin typeface="Trebuchet MS"/>
                <a:cs typeface="Trebuchet MS"/>
              </a:endParaRPr>
            </a:p>
          </p:txBody>
        </p:sp>
      </p:grpSp>
      <p:sp>
        <p:nvSpPr>
          <p:cNvPr id="57" name="object 21">
            <a:extLst>
              <a:ext uri="{FF2B5EF4-FFF2-40B4-BE49-F238E27FC236}">
                <a16:creationId xmlns:a16="http://schemas.microsoft.com/office/drawing/2014/main" id="{BF65DDF6-1542-B0C3-99E3-2648D43247E5}"/>
              </a:ext>
            </a:extLst>
          </p:cNvPr>
          <p:cNvSpPr txBox="1"/>
          <p:nvPr/>
        </p:nvSpPr>
        <p:spPr>
          <a:xfrm>
            <a:off x="6215214" y="1964518"/>
            <a:ext cx="5162848" cy="2249847"/>
          </a:xfrm>
          <a:prstGeom prst="rect">
            <a:avLst/>
          </a:prstGeom>
        </p:spPr>
        <p:txBody>
          <a:bodyPr vert="horz" wrap="square" lIns="0" tIns="12700" rIns="0" bIns="0" rtlCol="0">
            <a:spAutoFit/>
          </a:bodyPr>
          <a:lstStyle/>
          <a:p>
            <a:pPr marL="12700" marR="5080" algn="just">
              <a:lnSpc>
                <a:spcPct val="111100"/>
              </a:lnSpc>
              <a:spcBef>
                <a:spcPts val="100"/>
              </a:spcBef>
            </a:pPr>
            <a:r>
              <a:rPr sz="1600" spc="10" dirty="0">
                <a:solidFill>
                  <a:schemeClr val="bg1"/>
                </a:solidFill>
                <a:latin typeface="Tahoma"/>
                <a:cs typeface="Tahoma"/>
              </a:rPr>
              <a:t>By</a:t>
            </a:r>
            <a:r>
              <a:rPr sz="1600" spc="-20" dirty="0">
                <a:solidFill>
                  <a:schemeClr val="bg1"/>
                </a:solidFill>
                <a:latin typeface="Tahoma"/>
                <a:cs typeface="Tahoma"/>
              </a:rPr>
              <a:t> </a:t>
            </a:r>
            <a:r>
              <a:rPr sz="1600" spc="20" dirty="0">
                <a:solidFill>
                  <a:schemeClr val="bg1"/>
                </a:solidFill>
                <a:latin typeface="Tahoma"/>
                <a:cs typeface="Tahoma"/>
              </a:rPr>
              <a:t>collecting</a:t>
            </a:r>
            <a:r>
              <a:rPr sz="1600" spc="-15" dirty="0">
                <a:solidFill>
                  <a:schemeClr val="bg1"/>
                </a:solidFill>
                <a:latin typeface="Tahoma"/>
                <a:cs typeface="Tahoma"/>
              </a:rPr>
              <a:t> </a:t>
            </a:r>
            <a:r>
              <a:rPr sz="1600" spc="20" dirty="0">
                <a:solidFill>
                  <a:schemeClr val="bg1"/>
                </a:solidFill>
                <a:latin typeface="Tahoma"/>
                <a:cs typeface="Tahoma"/>
              </a:rPr>
              <a:t>and</a:t>
            </a:r>
            <a:r>
              <a:rPr sz="1600" spc="-20" dirty="0">
                <a:solidFill>
                  <a:schemeClr val="bg1"/>
                </a:solidFill>
                <a:latin typeface="Tahoma"/>
                <a:cs typeface="Tahoma"/>
              </a:rPr>
              <a:t> </a:t>
            </a:r>
            <a:r>
              <a:rPr sz="1600" spc="20" dirty="0">
                <a:solidFill>
                  <a:schemeClr val="bg1"/>
                </a:solidFill>
                <a:latin typeface="Tahoma"/>
                <a:cs typeface="Tahoma"/>
              </a:rPr>
              <a:t>analyzing</a:t>
            </a:r>
            <a:r>
              <a:rPr sz="1600" spc="-15" dirty="0">
                <a:solidFill>
                  <a:schemeClr val="bg1"/>
                </a:solidFill>
                <a:latin typeface="Tahoma"/>
                <a:cs typeface="Tahoma"/>
              </a:rPr>
              <a:t> </a:t>
            </a:r>
            <a:r>
              <a:rPr sz="1600" spc="-10" dirty="0">
                <a:solidFill>
                  <a:schemeClr val="bg1"/>
                </a:solidFill>
                <a:latin typeface="Tahoma"/>
                <a:cs typeface="Tahoma"/>
              </a:rPr>
              <a:t>information </a:t>
            </a:r>
            <a:r>
              <a:rPr sz="1600" dirty="0">
                <a:solidFill>
                  <a:schemeClr val="bg1"/>
                </a:solidFill>
                <a:latin typeface="Tahoma"/>
                <a:cs typeface="Tahoma"/>
              </a:rPr>
              <a:t>about</a:t>
            </a:r>
            <a:r>
              <a:rPr sz="1600" spc="300" dirty="0">
                <a:solidFill>
                  <a:schemeClr val="bg1"/>
                </a:solidFill>
                <a:latin typeface="Tahoma"/>
                <a:cs typeface="Tahoma"/>
              </a:rPr>
              <a:t> </a:t>
            </a:r>
            <a:r>
              <a:rPr sz="1600" dirty="0">
                <a:solidFill>
                  <a:schemeClr val="bg1"/>
                </a:solidFill>
                <a:latin typeface="Tahoma"/>
                <a:cs typeface="Tahoma"/>
              </a:rPr>
              <a:t>cyber</a:t>
            </a:r>
            <a:r>
              <a:rPr sz="1600" spc="300" dirty="0">
                <a:solidFill>
                  <a:schemeClr val="bg1"/>
                </a:solidFill>
                <a:latin typeface="Tahoma"/>
                <a:cs typeface="Tahoma"/>
              </a:rPr>
              <a:t> </a:t>
            </a:r>
            <a:r>
              <a:rPr sz="1600" dirty="0">
                <a:solidFill>
                  <a:schemeClr val="bg1"/>
                </a:solidFill>
                <a:latin typeface="Tahoma"/>
                <a:cs typeface="Tahoma"/>
              </a:rPr>
              <a:t>threats,</a:t>
            </a:r>
            <a:r>
              <a:rPr sz="1600" spc="305" dirty="0">
                <a:solidFill>
                  <a:schemeClr val="bg1"/>
                </a:solidFill>
                <a:latin typeface="Tahoma"/>
                <a:cs typeface="Tahoma"/>
              </a:rPr>
              <a:t> </a:t>
            </a:r>
            <a:r>
              <a:rPr lang="en-US" sz="1600" dirty="0">
                <a:solidFill>
                  <a:schemeClr val="bg1"/>
                </a:solidFill>
                <a:latin typeface="Tahoma"/>
                <a:cs typeface="Tahoma"/>
              </a:rPr>
              <a:t>NeoNova</a:t>
            </a:r>
            <a:r>
              <a:rPr sz="1600" spc="300" dirty="0">
                <a:solidFill>
                  <a:schemeClr val="bg1"/>
                </a:solidFill>
                <a:latin typeface="Tahoma"/>
                <a:cs typeface="Tahoma"/>
              </a:rPr>
              <a:t> </a:t>
            </a:r>
            <a:r>
              <a:rPr sz="1600" spc="70" dirty="0">
                <a:solidFill>
                  <a:schemeClr val="bg1"/>
                </a:solidFill>
                <a:latin typeface="Tahoma"/>
                <a:cs typeface="Tahoma"/>
              </a:rPr>
              <a:t>-</a:t>
            </a:r>
            <a:r>
              <a:rPr sz="1600" spc="305" dirty="0">
                <a:solidFill>
                  <a:schemeClr val="bg1"/>
                </a:solidFill>
                <a:latin typeface="Tahoma"/>
                <a:cs typeface="Tahoma"/>
              </a:rPr>
              <a:t> </a:t>
            </a:r>
            <a:r>
              <a:rPr sz="1600" spc="-10" dirty="0">
                <a:solidFill>
                  <a:schemeClr val="bg1"/>
                </a:solidFill>
                <a:latin typeface="Tahoma"/>
                <a:cs typeface="Tahoma"/>
              </a:rPr>
              <a:t>Threat </a:t>
            </a:r>
            <a:r>
              <a:rPr sz="1600" dirty="0">
                <a:solidFill>
                  <a:schemeClr val="bg1"/>
                </a:solidFill>
                <a:latin typeface="Tahoma"/>
                <a:cs typeface="Tahoma"/>
              </a:rPr>
              <a:t>Intelligence</a:t>
            </a:r>
            <a:r>
              <a:rPr sz="1600" spc="355" dirty="0">
                <a:solidFill>
                  <a:schemeClr val="bg1"/>
                </a:solidFill>
                <a:latin typeface="Tahoma"/>
                <a:cs typeface="Tahoma"/>
              </a:rPr>
              <a:t> </a:t>
            </a:r>
            <a:r>
              <a:rPr sz="1600" dirty="0">
                <a:solidFill>
                  <a:schemeClr val="bg1"/>
                </a:solidFill>
                <a:latin typeface="Tahoma"/>
                <a:cs typeface="Tahoma"/>
              </a:rPr>
              <a:t>is</a:t>
            </a:r>
            <a:r>
              <a:rPr sz="1600" spc="355" dirty="0">
                <a:solidFill>
                  <a:schemeClr val="bg1"/>
                </a:solidFill>
                <a:latin typeface="Tahoma"/>
                <a:cs typeface="Tahoma"/>
              </a:rPr>
              <a:t> </a:t>
            </a:r>
            <a:r>
              <a:rPr sz="1600" dirty="0">
                <a:solidFill>
                  <a:schemeClr val="bg1"/>
                </a:solidFill>
                <a:latin typeface="Tahoma"/>
                <a:cs typeface="Tahoma"/>
              </a:rPr>
              <a:t>an</a:t>
            </a:r>
            <a:r>
              <a:rPr sz="1600" spc="355" dirty="0">
                <a:solidFill>
                  <a:schemeClr val="bg1"/>
                </a:solidFill>
                <a:latin typeface="Tahoma"/>
                <a:cs typeface="Tahoma"/>
              </a:rPr>
              <a:t> </a:t>
            </a:r>
            <a:r>
              <a:rPr sz="1600" dirty="0">
                <a:solidFill>
                  <a:schemeClr val="bg1"/>
                </a:solidFill>
                <a:latin typeface="Tahoma"/>
                <a:cs typeface="Tahoma"/>
              </a:rPr>
              <a:t>active</a:t>
            </a:r>
            <a:r>
              <a:rPr sz="1600" spc="355" dirty="0">
                <a:solidFill>
                  <a:schemeClr val="bg1"/>
                </a:solidFill>
                <a:latin typeface="Tahoma"/>
                <a:cs typeface="Tahoma"/>
              </a:rPr>
              <a:t> </a:t>
            </a:r>
            <a:r>
              <a:rPr sz="1600" spc="-10" dirty="0">
                <a:solidFill>
                  <a:schemeClr val="bg1"/>
                </a:solidFill>
                <a:latin typeface="Tahoma"/>
                <a:cs typeface="Tahoma"/>
              </a:rPr>
              <a:t>protection </a:t>
            </a:r>
            <a:r>
              <a:rPr sz="1600" dirty="0">
                <a:solidFill>
                  <a:schemeClr val="bg1"/>
                </a:solidFill>
                <a:latin typeface="Tahoma"/>
                <a:cs typeface="Tahoma"/>
              </a:rPr>
              <a:t>method</a:t>
            </a:r>
            <a:r>
              <a:rPr sz="1600" spc="425" dirty="0">
                <a:solidFill>
                  <a:schemeClr val="bg1"/>
                </a:solidFill>
                <a:latin typeface="Tahoma"/>
                <a:cs typeface="Tahoma"/>
              </a:rPr>
              <a:t> </a:t>
            </a:r>
            <a:r>
              <a:rPr sz="1600" dirty="0">
                <a:solidFill>
                  <a:schemeClr val="bg1"/>
                </a:solidFill>
                <a:latin typeface="Tahoma"/>
                <a:cs typeface="Tahoma"/>
              </a:rPr>
              <a:t>which</a:t>
            </a:r>
            <a:r>
              <a:rPr sz="1600" spc="430" dirty="0">
                <a:solidFill>
                  <a:schemeClr val="bg1"/>
                </a:solidFill>
                <a:latin typeface="Tahoma"/>
                <a:cs typeface="Tahoma"/>
              </a:rPr>
              <a:t> </a:t>
            </a:r>
            <a:r>
              <a:rPr sz="1600" dirty="0">
                <a:solidFill>
                  <a:schemeClr val="bg1"/>
                </a:solidFill>
                <a:latin typeface="Tahoma"/>
                <a:cs typeface="Tahoma"/>
              </a:rPr>
              <a:t>aims</a:t>
            </a:r>
            <a:r>
              <a:rPr sz="1600" spc="425" dirty="0">
                <a:solidFill>
                  <a:schemeClr val="bg1"/>
                </a:solidFill>
                <a:latin typeface="Tahoma"/>
                <a:cs typeface="Tahoma"/>
              </a:rPr>
              <a:t> </a:t>
            </a:r>
            <a:r>
              <a:rPr sz="1600" dirty="0">
                <a:solidFill>
                  <a:schemeClr val="bg1"/>
                </a:solidFill>
                <a:latin typeface="Tahoma"/>
                <a:cs typeface="Tahoma"/>
              </a:rPr>
              <a:t>to</a:t>
            </a:r>
            <a:r>
              <a:rPr sz="1600" spc="430" dirty="0">
                <a:solidFill>
                  <a:schemeClr val="bg1"/>
                </a:solidFill>
                <a:latin typeface="Tahoma"/>
                <a:cs typeface="Tahoma"/>
              </a:rPr>
              <a:t> </a:t>
            </a:r>
            <a:r>
              <a:rPr sz="1600" dirty="0">
                <a:solidFill>
                  <a:schemeClr val="bg1"/>
                </a:solidFill>
                <a:latin typeface="Tahoma"/>
                <a:cs typeface="Tahoma"/>
              </a:rPr>
              <a:t>provide</a:t>
            </a:r>
            <a:r>
              <a:rPr sz="1600" spc="425" dirty="0">
                <a:solidFill>
                  <a:schemeClr val="bg1"/>
                </a:solidFill>
                <a:latin typeface="Tahoma"/>
                <a:cs typeface="Tahoma"/>
              </a:rPr>
              <a:t> </a:t>
            </a:r>
            <a:r>
              <a:rPr sz="1600" spc="-20" dirty="0">
                <a:solidFill>
                  <a:schemeClr val="bg1"/>
                </a:solidFill>
                <a:latin typeface="Tahoma"/>
                <a:cs typeface="Tahoma"/>
              </a:rPr>
              <a:t>your </a:t>
            </a:r>
            <a:r>
              <a:rPr sz="1600" dirty="0">
                <a:solidFill>
                  <a:schemeClr val="bg1"/>
                </a:solidFill>
                <a:latin typeface="Tahoma"/>
                <a:cs typeface="Tahoma"/>
              </a:rPr>
              <a:t>organization</a:t>
            </a:r>
            <a:r>
              <a:rPr sz="1600" spc="415" dirty="0">
                <a:solidFill>
                  <a:schemeClr val="bg1"/>
                </a:solidFill>
                <a:latin typeface="Tahoma"/>
                <a:cs typeface="Tahoma"/>
              </a:rPr>
              <a:t> </a:t>
            </a:r>
            <a:r>
              <a:rPr sz="1600" dirty="0">
                <a:solidFill>
                  <a:schemeClr val="bg1"/>
                </a:solidFill>
                <a:latin typeface="Tahoma"/>
                <a:cs typeface="Tahoma"/>
              </a:rPr>
              <a:t>a</a:t>
            </a:r>
            <a:r>
              <a:rPr sz="1600" spc="420" dirty="0">
                <a:solidFill>
                  <a:schemeClr val="bg1"/>
                </a:solidFill>
                <a:latin typeface="Tahoma"/>
                <a:cs typeface="Tahoma"/>
              </a:rPr>
              <a:t> </a:t>
            </a:r>
            <a:r>
              <a:rPr sz="1600" dirty="0">
                <a:solidFill>
                  <a:schemeClr val="bg1"/>
                </a:solidFill>
                <a:latin typeface="Tahoma"/>
                <a:cs typeface="Tahoma"/>
              </a:rPr>
              <a:t>deeper</a:t>
            </a:r>
            <a:r>
              <a:rPr sz="1600" spc="415" dirty="0">
                <a:solidFill>
                  <a:schemeClr val="bg1"/>
                </a:solidFill>
                <a:latin typeface="Tahoma"/>
                <a:cs typeface="Tahoma"/>
              </a:rPr>
              <a:t> </a:t>
            </a:r>
            <a:r>
              <a:rPr sz="1600" spc="-10" dirty="0">
                <a:solidFill>
                  <a:schemeClr val="bg1"/>
                </a:solidFill>
                <a:latin typeface="Tahoma"/>
                <a:cs typeface="Tahoma"/>
              </a:rPr>
              <a:t>understanding </a:t>
            </a:r>
            <a:r>
              <a:rPr sz="1600" spc="50" dirty="0">
                <a:solidFill>
                  <a:schemeClr val="bg1"/>
                </a:solidFill>
                <a:latin typeface="Tahoma"/>
                <a:cs typeface="Tahoma"/>
              </a:rPr>
              <a:t>of</a:t>
            </a:r>
            <a:r>
              <a:rPr sz="1600" spc="-40" dirty="0">
                <a:solidFill>
                  <a:schemeClr val="bg1"/>
                </a:solidFill>
                <a:latin typeface="Tahoma"/>
                <a:cs typeface="Tahoma"/>
              </a:rPr>
              <a:t> </a:t>
            </a:r>
            <a:r>
              <a:rPr sz="1600" spc="-10" dirty="0">
                <a:solidFill>
                  <a:schemeClr val="bg1"/>
                </a:solidFill>
                <a:latin typeface="Tahoma"/>
                <a:cs typeface="Tahoma"/>
              </a:rPr>
              <a:t>threats.</a:t>
            </a:r>
            <a:endParaRPr sz="1600" dirty="0">
              <a:solidFill>
                <a:schemeClr val="bg1"/>
              </a:solidFill>
              <a:latin typeface="Tahoma"/>
              <a:cs typeface="Tahoma"/>
            </a:endParaRPr>
          </a:p>
          <a:p>
            <a:pPr marL="12700" marR="5080" algn="just">
              <a:lnSpc>
                <a:spcPct val="111100"/>
              </a:lnSpc>
              <a:spcBef>
                <a:spcPts val="565"/>
              </a:spcBef>
            </a:pPr>
            <a:r>
              <a:rPr sz="1600" spc="10" dirty="0">
                <a:solidFill>
                  <a:schemeClr val="bg1"/>
                </a:solidFill>
                <a:latin typeface="Tahoma"/>
                <a:cs typeface="Tahoma"/>
              </a:rPr>
              <a:t>Using</a:t>
            </a:r>
            <a:r>
              <a:rPr sz="1600" spc="175" dirty="0">
                <a:solidFill>
                  <a:schemeClr val="bg1"/>
                </a:solidFill>
                <a:latin typeface="Tahoma"/>
                <a:cs typeface="Tahoma"/>
              </a:rPr>
              <a:t> </a:t>
            </a:r>
            <a:r>
              <a:rPr sz="1600" spc="10" dirty="0">
                <a:solidFill>
                  <a:schemeClr val="bg1"/>
                </a:solidFill>
                <a:latin typeface="Tahoma"/>
                <a:cs typeface="Tahoma"/>
              </a:rPr>
              <a:t>data</a:t>
            </a:r>
            <a:r>
              <a:rPr sz="1600" spc="175" dirty="0">
                <a:solidFill>
                  <a:schemeClr val="bg1"/>
                </a:solidFill>
                <a:latin typeface="Tahoma"/>
                <a:cs typeface="Tahoma"/>
              </a:rPr>
              <a:t> </a:t>
            </a:r>
            <a:r>
              <a:rPr sz="1600" spc="10" dirty="0">
                <a:solidFill>
                  <a:schemeClr val="bg1"/>
                </a:solidFill>
                <a:latin typeface="Tahoma"/>
                <a:cs typeface="Tahoma"/>
              </a:rPr>
              <a:t>collected</a:t>
            </a:r>
            <a:r>
              <a:rPr sz="1600" spc="175" dirty="0">
                <a:solidFill>
                  <a:schemeClr val="bg1"/>
                </a:solidFill>
                <a:latin typeface="Tahoma"/>
                <a:cs typeface="Tahoma"/>
              </a:rPr>
              <a:t> </a:t>
            </a:r>
            <a:r>
              <a:rPr sz="1600" spc="10" dirty="0">
                <a:solidFill>
                  <a:schemeClr val="bg1"/>
                </a:solidFill>
                <a:latin typeface="Tahoma"/>
                <a:cs typeface="Tahoma"/>
              </a:rPr>
              <a:t>in</a:t>
            </a:r>
            <a:r>
              <a:rPr sz="1600" spc="175" dirty="0">
                <a:solidFill>
                  <a:schemeClr val="bg1"/>
                </a:solidFill>
                <a:latin typeface="Tahoma"/>
                <a:cs typeface="Tahoma"/>
              </a:rPr>
              <a:t> </a:t>
            </a:r>
            <a:r>
              <a:rPr sz="1600" spc="10" dirty="0">
                <a:solidFill>
                  <a:schemeClr val="bg1"/>
                </a:solidFill>
                <a:latin typeface="Tahoma"/>
                <a:cs typeface="Tahoma"/>
              </a:rPr>
              <a:t>real-time</a:t>
            </a:r>
            <a:r>
              <a:rPr sz="1600" spc="175" dirty="0">
                <a:solidFill>
                  <a:schemeClr val="bg1"/>
                </a:solidFill>
                <a:latin typeface="Tahoma"/>
                <a:cs typeface="Tahoma"/>
              </a:rPr>
              <a:t> </a:t>
            </a:r>
            <a:r>
              <a:rPr sz="1600" spc="-20" dirty="0">
                <a:solidFill>
                  <a:schemeClr val="bg1"/>
                </a:solidFill>
                <a:latin typeface="Tahoma"/>
                <a:cs typeface="Tahoma"/>
              </a:rPr>
              <a:t>from </a:t>
            </a:r>
            <a:r>
              <a:rPr sz="1600" dirty="0">
                <a:solidFill>
                  <a:schemeClr val="bg1"/>
                </a:solidFill>
                <a:latin typeface="Tahoma"/>
                <a:cs typeface="Tahoma"/>
              </a:rPr>
              <a:t>a</a:t>
            </a:r>
            <a:r>
              <a:rPr sz="1600" spc="225" dirty="0">
                <a:solidFill>
                  <a:schemeClr val="bg1"/>
                </a:solidFill>
                <a:latin typeface="Tahoma"/>
                <a:cs typeface="Tahoma"/>
              </a:rPr>
              <a:t> </a:t>
            </a:r>
            <a:r>
              <a:rPr sz="1600" dirty="0">
                <a:solidFill>
                  <a:schemeClr val="bg1"/>
                </a:solidFill>
                <a:latin typeface="Tahoma"/>
                <a:cs typeface="Tahoma"/>
              </a:rPr>
              <a:t>variety</a:t>
            </a:r>
            <a:r>
              <a:rPr sz="1600" spc="229" dirty="0">
                <a:solidFill>
                  <a:schemeClr val="bg1"/>
                </a:solidFill>
                <a:latin typeface="Tahoma"/>
                <a:cs typeface="Tahoma"/>
              </a:rPr>
              <a:t> </a:t>
            </a:r>
            <a:r>
              <a:rPr sz="1600" spc="50" dirty="0">
                <a:solidFill>
                  <a:schemeClr val="bg1"/>
                </a:solidFill>
                <a:latin typeface="Tahoma"/>
                <a:cs typeface="Tahoma"/>
              </a:rPr>
              <a:t>of</a:t>
            </a:r>
            <a:r>
              <a:rPr sz="1600" spc="225" dirty="0">
                <a:solidFill>
                  <a:schemeClr val="bg1"/>
                </a:solidFill>
                <a:latin typeface="Tahoma"/>
                <a:cs typeface="Tahoma"/>
              </a:rPr>
              <a:t> </a:t>
            </a:r>
            <a:r>
              <a:rPr sz="1600" dirty="0">
                <a:solidFill>
                  <a:schemeClr val="bg1"/>
                </a:solidFill>
                <a:latin typeface="Tahoma"/>
                <a:cs typeface="Tahoma"/>
              </a:rPr>
              <a:t>sources,</a:t>
            </a:r>
            <a:r>
              <a:rPr sz="1600" spc="229" dirty="0">
                <a:solidFill>
                  <a:schemeClr val="bg1"/>
                </a:solidFill>
                <a:latin typeface="Tahoma"/>
                <a:cs typeface="Tahoma"/>
              </a:rPr>
              <a:t> </a:t>
            </a:r>
            <a:r>
              <a:rPr lang="en-US" sz="1600" dirty="0">
                <a:solidFill>
                  <a:schemeClr val="bg1"/>
                </a:solidFill>
                <a:latin typeface="Tahoma"/>
                <a:cs typeface="Tahoma"/>
              </a:rPr>
              <a:t>NeoNova’s</a:t>
            </a:r>
            <a:r>
              <a:rPr sz="1600" spc="229" dirty="0">
                <a:solidFill>
                  <a:schemeClr val="bg1"/>
                </a:solidFill>
                <a:latin typeface="Tahoma"/>
                <a:cs typeface="Tahoma"/>
              </a:rPr>
              <a:t> </a:t>
            </a:r>
            <a:r>
              <a:rPr sz="1600" spc="70" dirty="0">
                <a:solidFill>
                  <a:schemeClr val="bg1"/>
                </a:solidFill>
                <a:latin typeface="Tahoma"/>
                <a:cs typeface="Tahoma"/>
              </a:rPr>
              <a:t>-</a:t>
            </a:r>
            <a:r>
              <a:rPr sz="1600" spc="225" dirty="0">
                <a:solidFill>
                  <a:schemeClr val="bg1"/>
                </a:solidFill>
                <a:latin typeface="Tahoma"/>
                <a:cs typeface="Tahoma"/>
              </a:rPr>
              <a:t> </a:t>
            </a:r>
            <a:r>
              <a:rPr sz="1600" spc="-10" dirty="0">
                <a:solidFill>
                  <a:schemeClr val="bg1"/>
                </a:solidFill>
                <a:latin typeface="Tahoma"/>
                <a:cs typeface="Tahoma"/>
              </a:rPr>
              <a:t>Threat </a:t>
            </a:r>
            <a:r>
              <a:rPr sz="1600" dirty="0">
                <a:solidFill>
                  <a:schemeClr val="bg1"/>
                </a:solidFill>
                <a:latin typeface="Tahoma"/>
                <a:cs typeface="Tahoma"/>
              </a:rPr>
              <a:t>Intelligence</a:t>
            </a:r>
            <a:r>
              <a:rPr sz="1600" spc="254" dirty="0">
                <a:solidFill>
                  <a:schemeClr val="bg1"/>
                </a:solidFill>
                <a:latin typeface="Tahoma"/>
                <a:cs typeface="Tahoma"/>
              </a:rPr>
              <a:t>  </a:t>
            </a:r>
            <a:r>
              <a:rPr sz="1600" dirty="0">
                <a:solidFill>
                  <a:schemeClr val="bg1"/>
                </a:solidFill>
                <a:latin typeface="Tahoma"/>
                <a:cs typeface="Tahoma"/>
              </a:rPr>
              <a:t>offers</a:t>
            </a:r>
            <a:r>
              <a:rPr sz="1600" spc="254" dirty="0">
                <a:solidFill>
                  <a:schemeClr val="bg1"/>
                </a:solidFill>
                <a:latin typeface="Tahoma"/>
                <a:cs typeface="Tahoma"/>
              </a:rPr>
              <a:t>  </a:t>
            </a:r>
            <a:r>
              <a:rPr sz="1600" spc="-10" dirty="0">
                <a:solidFill>
                  <a:schemeClr val="bg1"/>
                </a:solidFill>
                <a:latin typeface="Tahoma"/>
                <a:cs typeface="Tahoma"/>
              </a:rPr>
              <a:t>comprehensive </a:t>
            </a:r>
            <a:r>
              <a:rPr sz="1600" dirty="0">
                <a:solidFill>
                  <a:schemeClr val="bg1"/>
                </a:solidFill>
                <a:latin typeface="Tahoma"/>
                <a:cs typeface="Tahoma"/>
              </a:rPr>
              <a:t>and</a:t>
            </a:r>
            <a:r>
              <a:rPr sz="1600" spc="220" dirty="0">
                <a:solidFill>
                  <a:schemeClr val="bg1"/>
                </a:solidFill>
                <a:latin typeface="Tahoma"/>
                <a:cs typeface="Tahoma"/>
              </a:rPr>
              <a:t> </a:t>
            </a:r>
            <a:r>
              <a:rPr sz="1600" spc="50" dirty="0">
                <a:solidFill>
                  <a:schemeClr val="bg1"/>
                </a:solidFill>
                <a:latin typeface="Tahoma"/>
                <a:cs typeface="Tahoma"/>
              </a:rPr>
              <a:t>up-</a:t>
            </a:r>
            <a:r>
              <a:rPr sz="1600" spc="55" dirty="0">
                <a:solidFill>
                  <a:schemeClr val="bg1"/>
                </a:solidFill>
                <a:latin typeface="Tahoma"/>
                <a:cs typeface="Tahoma"/>
              </a:rPr>
              <a:t>to-</a:t>
            </a:r>
            <a:r>
              <a:rPr sz="1600" dirty="0">
                <a:solidFill>
                  <a:schemeClr val="bg1"/>
                </a:solidFill>
                <a:latin typeface="Tahoma"/>
                <a:cs typeface="Tahoma"/>
              </a:rPr>
              <a:t>date</a:t>
            </a:r>
            <a:r>
              <a:rPr sz="1600" spc="225" dirty="0">
                <a:solidFill>
                  <a:schemeClr val="bg1"/>
                </a:solidFill>
                <a:latin typeface="Tahoma"/>
                <a:cs typeface="Tahoma"/>
              </a:rPr>
              <a:t> </a:t>
            </a:r>
            <a:r>
              <a:rPr sz="1600" dirty="0">
                <a:solidFill>
                  <a:schemeClr val="bg1"/>
                </a:solidFill>
                <a:latin typeface="Tahoma"/>
                <a:cs typeface="Tahoma"/>
              </a:rPr>
              <a:t>scenarios</a:t>
            </a:r>
            <a:r>
              <a:rPr sz="1600" spc="225" dirty="0">
                <a:solidFill>
                  <a:schemeClr val="bg1"/>
                </a:solidFill>
                <a:latin typeface="Tahoma"/>
                <a:cs typeface="Tahoma"/>
              </a:rPr>
              <a:t> </a:t>
            </a:r>
            <a:r>
              <a:rPr sz="1600" spc="50" dirty="0">
                <a:solidFill>
                  <a:schemeClr val="bg1"/>
                </a:solidFill>
                <a:latin typeface="Tahoma"/>
                <a:cs typeface="Tahoma"/>
              </a:rPr>
              <a:t>of</a:t>
            </a:r>
            <a:r>
              <a:rPr sz="1600" spc="225" dirty="0">
                <a:solidFill>
                  <a:schemeClr val="bg1"/>
                </a:solidFill>
                <a:latin typeface="Tahoma"/>
                <a:cs typeface="Tahoma"/>
              </a:rPr>
              <a:t> </a:t>
            </a:r>
            <a:r>
              <a:rPr sz="1600" spc="-10" dirty="0">
                <a:solidFill>
                  <a:schemeClr val="bg1"/>
                </a:solidFill>
                <a:latin typeface="Tahoma"/>
                <a:cs typeface="Tahoma"/>
              </a:rPr>
              <a:t>potential </a:t>
            </a:r>
            <a:r>
              <a:rPr sz="1600" dirty="0">
                <a:solidFill>
                  <a:schemeClr val="bg1"/>
                </a:solidFill>
                <a:latin typeface="Tahoma"/>
                <a:cs typeface="Tahoma"/>
              </a:rPr>
              <a:t>threats</a:t>
            </a:r>
            <a:r>
              <a:rPr sz="1600" spc="80" dirty="0">
                <a:solidFill>
                  <a:schemeClr val="bg1"/>
                </a:solidFill>
                <a:latin typeface="Tahoma"/>
                <a:cs typeface="Tahoma"/>
              </a:rPr>
              <a:t> </a:t>
            </a:r>
            <a:r>
              <a:rPr sz="1600" dirty="0">
                <a:solidFill>
                  <a:schemeClr val="bg1"/>
                </a:solidFill>
                <a:latin typeface="Tahoma"/>
                <a:cs typeface="Tahoma"/>
              </a:rPr>
              <a:t>to</a:t>
            </a:r>
            <a:r>
              <a:rPr sz="1600" spc="85" dirty="0">
                <a:solidFill>
                  <a:schemeClr val="bg1"/>
                </a:solidFill>
                <a:latin typeface="Tahoma"/>
                <a:cs typeface="Tahoma"/>
              </a:rPr>
              <a:t> </a:t>
            </a:r>
            <a:r>
              <a:rPr sz="1600" dirty="0">
                <a:solidFill>
                  <a:schemeClr val="bg1"/>
                </a:solidFill>
                <a:latin typeface="Tahoma"/>
                <a:cs typeface="Tahoma"/>
              </a:rPr>
              <a:t>your</a:t>
            </a:r>
            <a:r>
              <a:rPr sz="1600" spc="80" dirty="0">
                <a:solidFill>
                  <a:schemeClr val="bg1"/>
                </a:solidFill>
                <a:latin typeface="Tahoma"/>
                <a:cs typeface="Tahoma"/>
              </a:rPr>
              <a:t> </a:t>
            </a:r>
            <a:r>
              <a:rPr sz="1600" spc="-10" dirty="0">
                <a:solidFill>
                  <a:schemeClr val="bg1"/>
                </a:solidFill>
                <a:latin typeface="Tahoma"/>
                <a:cs typeface="Tahoma"/>
              </a:rPr>
              <a:t>organization.</a:t>
            </a:r>
            <a:endParaRPr sz="1600" dirty="0">
              <a:solidFill>
                <a:schemeClr val="bg1"/>
              </a:solidFill>
              <a:latin typeface="Tahoma"/>
              <a:cs typeface="Tahoma"/>
            </a:endParaRPr>
          </a:p>
        </p:txBody>
      </p:sp>
      <p:sp>
        <p:nvSpPr>
          <p:cNvPr id="59" name="object 23">
            <a:extLst>
              <a:ext uri="{FF2B5EF4-FFF2-40B4-BE49-F238E27FC236}">
                <a16:creationId xmlns:a16="http://schemas.microsoft.com/office/drawing/2014/main" id="{D890242A-700C-C3D8-A723-AF10B7FCB0F9}"/>
              </a:ext>
            </a:extLst>
          </p:cNvPr>
          <p:cNvSpPr txBox="1"/>
          <p:nvPr/>
        </p:nvSpPr>
        <p:spPr>
          <a:xfrm>
            <a:off x="6215214" y="5053387"/>
            <a:ext cx="4412146" cy="395621"/>
          </a:xfrm>
          <a:prstGeom prst="rect">
            <a:avLst/>
          </a:prstGeom>
          <a:noFill/>
        </p:spPr>
        <p:txBody>
          <a:bodyPr vert="horz" wrap="square" lIns="0" tIns="117475" rIns="0" bIns="0" rtlCol="0">
            <a:spAutoFit/>
          </a:bodyPr>
          <a:lstStyle/>
          <a:p>
            <a:pPr marL="67945">
              <a:lnSpc>
                <a:spcPct val="100000"/>
              </a:lnSpc>
              <a:spcBef>
                <a:spcPts val="925"/>
              </a:spcBef>
            </a:pPr>
            <a:r>
              <a:rPr b="1" spc="-10" dirty="0">
                <a:solidFill>
                  <a:srgbClr val="FFFFFF"/>
                </a:solidFill>
                <a:latin typeface="Trebuchet MS"/>
                <a:cs typeface="Trebuchet MS"/>
              </a:rPr>
              <a:t>DEEP</a:t>
            </a:r>
            <a:r>
              <a:rPr b="1" spc="65" dirty="0">
                <a:solidFill>
                  <a:srgbClr val="FFFFFF"/>
                </a:solidFill>
                <a:latin typeface="Trebuchet MS"/>
                <a:cs typeface="Trebuchet MS"/>
              </a:rPr>
              <a:t> </a:t>
            </a:r>
            <a:r>
              <a:rPr b="1" dirty="0">
                <a:solidFill>
                  <a:srgbClr val="FFFFFF"/>
                </a:solidFill>
                <a:latin typeface="Trebuchet MS"/>
                <a:cs typeface="Trebuchet MS"/>
              </a:rPr>
              <a:t>UNDERSTANDING</a:t>
            </a:r>
            <a:r>
              <a:rPr b="1" spc="70" dirty="0">
                <a:solidFill>
                  <a:srgbClr val="FFFFFF"/>
                </a:solidFill>
                <a:latin typeface="Trebuchet MS"/>
                <a:cs typeface="Trebuchet MS"/>
              </a:rPr>
              <a:t> </a:t>
            </a:r>
            <a:r>
              <a:rPr b="1" dirty="0">
                <a:solidFill>
                  <a:srgbClr val="FFFFFF"/>
                </a:solidFill>
                <a:latin typeface="Trebuchet MS"/>
                <a:cs typeface="Trebuchet MS"/>
              </a:rPr>
              <a:t>OF</a:t>
            </a:r>
            <a:r>
              <a:rPr b="1" spc="70" dirty="0">
                <a:solidFill>
                  <a:srgbClr val="FFFFFF"/>
                </a:solidFill>
                <a:latin typeface="Trebuchet MS"/>
                <a:cs typeface="Trebuchet MS"/>
              </a:rPr>
              <a:t> </a:t>
            </a:r>
            <a:r>
              <a:rPr b="1" spc="-10" dirty="0">
                <a:solidFill>
                  <a:srgbClr val="FFFFFF"/>
                </a:solidFill>
                <a:latin typeface="Trebuchet MS"/>
                <a:cs typeface="Trebuchet MS"/>
              </a:rPr>
              <a:t>THREATS</a:t>
            </a:r>
            <a:endParaRPr dirty="0">
              <a:latin typeface="Trebuchet MS"/>
              <a:cs typeface="Trebuchet MS"/>
            </a:endParaRPr>
          </a:p>
        </p:txBody>
      </p:sp>
    </p:spTree>
    <p:extLst>
      <p:ext uri="{BB962C8B-B14F-4D97-AF65-F5344CB8AC3E}">
        <p14:creationId xmlns:p14="http://schemas.microsoft.com/office/powerpoint/2010/main" val="2003735962"/>
      </p:ext>
    </p:extLst>
  </p:cSld>
  <p:clrMapOvr>
    <a:masterClrMapping/>
  </p:clrMapOvr>
</p:sld>
</file>

<file path=ppt/theme/theme1.xml><?xml version="1.0" encoding="utf-8"?>
<a:theme xmlns:a="http://schemas.openxmlformats.org/drawingml/2006/main" name="Office Theme">
  <a:themeElements>
    <a:clrScheme name="Custom 203">
      <a:dk1>
        <a:sysClr val="windowText" lastClr="000000"/>
      </a:dk1>
      <a:lt1>
        <a:sysClr val="window" lastClr="FFFFFF"/>
      </a:lt1>
      <a:dk2>
        <a:srgbClr val="44546A"/>
      </a:dk2>
      <a:lt2>
        <a:srgbClr val="E7E6E6"/>
      </a:lt2>
      <a:accent1>
        <a:srgbClr val="212BF3"/>
      </a:accent1>
      <a:accent2>
        <a:srgbClr val="5D16EA"/>
      </a:accent2>
      <a:accent3>
        <a:srgbClr val="A5A5A5"/>
      </a:accent3>
      <a:accent4>
        <a:srgbClr val="FFC000"/>
      </a:accent4>
      <a:accent5>
        <a:srgbClr val="5B9BD5"/>
      </a:accent5>
      <a:accent6>
        <a:srgbClr val="70AD47"/>
      </a:accent6>
      <a:hlink>
        <a:srgbClr val="0563C1"/>
      </a:hlink>
      <a:folHlink>
        <a:srgbClr val="954F72"/>
      </a:folHlink>
    </a:clrScheme>
    <a:fontScheme name="Custom 138">
      <a:majorFont>
        <a:latin typeface="Bricolage Grotesque 14pt Medium"/>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9949</TotalTime>
  <Words>2024</Words>
  <Application>Microsoft Office PowerPoint</Application>
  <PresentationFormat>Widescreen</PresentationFormat>
  <Paragraphs>251</Paragraphs>
  <Slides>25</Slides>
  <Notes>2</Notes>
  <HiddenSlides>2</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Afif Putra</dc:creator>
  <cp:lastModifiedBy>zaid alsharif</cp:lastModifiedBy>
  <cp:revision>73</cp:revision>
  <dcterms:created xsi:type="dcterms:W3CDTF">2024-06-11T21:09:01Z</dcterms:created>
  <dcterms:modified xsi:type="dcterms:W3CDTF">2025-05-11T19:52:32Z</dcterms:modified>
</cp:coreProperties>
</file>