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4" r:id="rId3"/>
    <p:sldId id="277" r:id="rId4"/>
    <p:sldId id="292"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3" r:id="rId18"/>
    <p:sldId id="297" r:id="rId19"/>
    <p:sldId id="304" r:id="rId20"/>
    <p:sldId id="298" r:id="rId21"/>
    <p:sldId id="291" r:id="rId22"/>
    <p:sldId id="299" r:id="rId23"/>
    <p:sldId id="295" r:id="rId24"/>
    <p:sldId id="303"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84B"/>
    <a:srgbClr val="EA96A3"/>
    <a:srgbClr val="EF3078"/>
    <a:srgbClr val="1C7CBB"/>
    <a:srgbClr val="A6A6A6"/>
    <a:srgbClr val="385723"/>
    <a:srgbClr val="2AC8D9"/>
    <a:srgbClr val="EE9524"/>
    <a:srgbClr val="FF00FF"/>
    <a:srgbClr val="03A1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04" autoAdjust="0"/>
    <p:restoredTop sz="94660"/>
  </p:normalViewPr>
  <p:slideViewPr>
    <p:cSldViewPr snapToGrid="0">
      <p:cViewPr varScale="1">
        <p:scale>
          <a:sx n="72" d="100"/>
          <a:sy n="72"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t>5/30/2024</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t>5/30/2024</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t>‹#›</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5.jp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7123C0-CB73-AAC4-60B0-22153842A60A}"/>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4" name="TextBox 3">
            <a:extLst>
              <a:ext uri="{FF2B5EF4-FFF2-40B4-BE49-F238E27FC236}">
                <a16:creationId xmlns:a16="http://schemas.microsoft.com/office/drawing/2014/main" id="{BE8AA9BD-5B28-4BB1-803B-54BB6E1B0DE1}"/>
              </a:ext>
            </a:extLst>
          </p:cNvPr>
          <p:cNvSpPr txBox="1"/>
          <p:nvPr/>
        </p:nvSpPr>
        <p:spPr>
          <a:xfrm>
            <a:off x="2175882" y="1357341"/>
            <a:ext cx="7840236" cy="1938992"/>
          </a:xfrm>
          <a:prstGeom prst="rect">
            <a:avLst/>
          </a:prstGeom>
          <a:noFill/>
        </p:spPr>
        <p:txBody>
          <a:bodyPr wrap="square" rtlCol="0">
            <a:spAutoFit/>
          </a:bodyPr>
          <a:lstStyle/>
          <a:p>
            <a:pPr algn="ctr"/>
            <a:r>
              <a:rPr lang="en-US" sz="6000" dirty="0">
                <a:solidFill>
                  <a:srgbClr val="EF3078"/>
                </a:solidFill>
                <a:latin typeface="Tw Cen MT" panose="020B0602020104020603" pitchFamily="34" charset="0"/>
              </a:rPr>
              <a:t>Diamond price prediction ShAI team project</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4394853" y="5048835"/>
            <a:ext cx="3402294" cy="451824"/>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B8583709-595F-4CE2-B8B0-C47733F186E5}"/>
              </a:ext>
            </a:extLst>
          </p:cNvPr>
          <p:cNvSpPr txBox="1"/>
          <p:nvPr/>
        </p:nvSpPr>
        <p:spPr>
          <a:xfrm>
            <a:off x="2175882" y="3257862"/>
            <a:ext cx="7840236" cy="723275"/>
          </a:xfrm>
          <a:prstGeom prst="rect">
            <a:avLst/>
          </a:prstGeom>
          <a:noFill/>
        </p:spPr>
        <p:txBody>
          <a:bodyPr wrap="square" rtlCol="0">
            <a:spAutoFit/>
          </a:bodyPr>
          <a:lstStyle/>
          <a:p>
            <a:pPr algn="ctr"/>
            <a:r>
              <a:rPr lang="en-US" sz="4100" dirty="0">
                <a:solidFill>
                  <a:srgbClr val="03A1A4"/>
                </a:solidFill>
                <a:latin typeface="Tw Cen MT" panose="020B0602020104020603" pitchFamily="34" charset="0"/>
              </a:rPr>
              <a:t>Group 1 Team 4 - Ammar Alhasanat</a:t>
            </a:r>
          </a:p>
        </p:txBody>
      </p:sp>
      <p:sp>
        <p:nvSpPr>
          <p:cNvPr id="29" name="TextBox 28">
            <a:extLst>
              <a:ext uri="{FF2B5EF4-FFF2-40B4-BE49-F238E27FC236}">
                <a16:creationId xmlns:a16="http://schemas.microsoft.com/office/drawing/2014/main" id="{CF3F83E4-1978-462D-82E9-2028E8170B29}"/>
              </a:ext>
            </a:extLst>
          </p:cNvPr>
          <p:cNvSpPr txBox="1"/>
          <p:nvPr/>
        </p:nvSpPr>
        <p:spPr>
          <a:xfrm>
            <a:off x="2456403" y="4010579"/>
            <a:ext cx="7278915" cy="954107"/>
          </a:xfrm>
          <a:prstGeom prst="rect">
            <a:avLst/>
          </a:prstGeom>
          <a:noFill/>
        </p:spPr>
        <p:txBody>
          <a:bodyPr wrap="square" rtlCol="0">
            <a:spAutoFit/>
          </a:bodyPr>
          <a:lstStyle/>
          <a:p>
            <a:pPr algn="ctr" rtl="1"/>
            <a:r>
              <a:rPr lang="ar-SY" sz="2800" dirty="0">
                <a:solidFill>
                  <a:schemeClr val="bg1">
                    <a:lumMod val="50000"/>
                  </a:schemeClr>
                </a:solidFill>
                <a:latin typeface="Tw Cen MT" panose="020B0602020104020603" pitchFamily="34" charset="0"/>
              </a:rPr>
              <a:t>الحارث بشار الحاج حسين                      رغد عامر الحلبي</a:t>
            </a:r>
            <a:br>
              <a:rPr lang="ar-SY" sz="2800" dirty="0">
                <a:solidFill>
                  <a:schemeClr val="bg1">
                    <a:lumMod val="50000"/>
                  </a:schemeClr>
                </a:solidFill>
                <a:latin typeface="Tw Cen MT" panose="020B0602020104020603" pitchFamily="34" charset="0"/>
              </a:rPr>
            </a:br>
            <a:r>
              <a:rPr lang="ar-SY" sz="2800" dirty="0">
                <a:solidFill>
                  <a:schemeClr val="bg1">
                    <a:lumMod val="50000"/>
                  </a:schemeClr>
                </a:solidFill>
                <a:latin typeface="Tw Cen MT" panose="020B0602020104020603" pitchFamily="34" charset="0"/>
              </a:rPr>
              <a:t>علي عمرو علي عبد الله                           منار محمد سيد</a:t>
            </a:r>
            <a:endParaRPr lang="en-US" sz="2800" dirty="0">
              <a:solidFill>
                <a:schemeClr val="bg1">
                  <a:lumMod val="50000"/>
                </a:schemeClr>
              </a:solidFill>
              <a:latin typeface="Tw Cen MT" panose="020B0602020104020603" pitchFamily="34" charset="0"/>
            </a:endParaRPr>
          </a:p>
        </p:txBody>
      </p:sp>
      <p:pic>
        <p:nvPicPr>
          <p:cNvPr id="5" name="Picture 4">
            <a:extLst>
              <a:ext uri="{FF2B5EF4-FFF2-40B4-BE49-F238E27FC236}">
                <a16:creationId xmlns:a16="http://schemas.microsoft.com/office/drawing/2014/main" id="{9EAF9D2D-9DE8-43AF-AAE2-30B9ADEE2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249830" cy="2103120"/>
          </a:xfrm>
          <a:prstGeom prst="rect">
            <a:avLst/>
          </a:prstGeom>
          <a:ln>
            <a:noFill/>
          </a:ln>
          <a:effectLst>
            <a:softEdge rad="112500"/>
          </a:effectLst>
        </p:spPr>
      </p:pic>
    </p:spTree>
    <p:extLst>
      <p:ext uri="{BB962C8B-B14F-4D97-AF65-F5344CB8AC3E}">
        <p14:creationId xmlns:p14="http://schemas.microsoft.com/office/powerpoint/2010/main" val="6696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anim calcmode="lin" valueType="num">
                                      <p:cBhvr>
                                        <p:cTn id="17" dur="500" fill="hold"/>
                                        <p:tgtEl>
                                          <p:spTgt spid="29"/>
                                        </p:tgtEl>
                                        <p:attrNameLst>
                                          <p:attrName>ppt_x</p:attrName>
                                        </p:attrNameLst>
                                      </p:cBhvr>
                                      <p:tavLst>
                                        <p:tav tm="0">
                                          <p:val>
                                            <p:strVal val="#ppt_x"/>
                                          </p:val>
                                        </p:tav>
                                        <p:tav tm="100000">
                                          <p:val>
                                            <p:strVal val="#ppt_x"/>
                                          </p:val>
                                        </p:tav>
                                      </p:tavLst>
                                    </p:anim>
                                    <p:anim calcmode="lin" valueType="num">
                                      <p:cBhvr>
                                        <p:cTn id="18" dur="500" fill="hold"/>
                                        <p:tgtEl>
                                          <p:spTgt spid="29"/>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250" fill="hold"/>
                                        <p:tgtEl>
                                          <p:spTgt spid="2"/>
                                        </p:tgtEl>
                                        <p:attrNameLst>
                                          <p:attrName>ppt_w</p:attrName>
                                        </p:attrNameLst>
                                      </p:cBhvr>
                                      <p:tavLst>
                                        <p:tav tm="0">
                                          <p:val>
                                            <p:fltVal val="0"/>
                                          </p:val>
                                        </p:tav>
                                        <p:tav tm="100000">
                                          <p:val>
                                            <p:strVal val="#ppt_w"/>
                                          </p:val>
                                        </p:tav>
                                      </p:tavLst>
                                    </p:anim>
                                    <p:anim calcmode="lin" valueType="num">
                                      <p:cBhvr>
                                        <p:cTn id="29" dur="250" fill="hold"/>
                                        <p:tgtEl>
                                          <p:spTgt spid="2"/>
                                        </p:tgtEl>
                                        <p:attrNameLst>
                                          <p:attrName>ppt_h</p:attrName>
                                        </p:attrNameLst>
                                      </p:cBhvr>
                                      <p:tavLst>
                                        <p:tav tm="0">
                                          <p:val>
                                            <p:fltVal val="0"/>
                                          </p:val>
                                        </p:tav>
                                        <p:tav tm="100000">
                                          <p:val>
                                            <p:strVal val="#ppt_h"/>
                                          </p:val>
                                        </p:tav>
                                      </p:tavLst>
                                    </p:anim>
                                    <p:animEffect transition="in" filter="fade">
                                      <p:cBhvr>
                                        <p:cTn id="30"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2D9F6B-743E-FC82-BE90-FADD81C22D2D}"/>
              </a:ext>
            </a:extLst>
          </p:cNvPr>
          <p:cNvPicPr>
            <a:picLocks noChangeAspect="1"/>
          </p:cNvPicPr>
          <p:nvPr/>
        </p:nvPicPr>
        <p:blipFill rotWithShape="1">
          <a:blip r:embed="rId2">
            <a:extLst>
              <a:ext uri="{28A0092B-C50C-407E-A947-70E740481C1C}">
                <a14:useLocalDpi xmlns:a14="http://schemas.microsoft.com/office/drawing/2010/main" val="0"/>
              </a:ext>
            </a:extLst>
          </a:blip>
          <a:srcRect l="442" t="-42" b="2697"/>
          <a:stretch/>
        </p:blipFill>
        <p:spPr>
          <a:xfrm>
            <a:off x="1972392" y="1425688"/>
            <a:ext cx="8283927" cy="5432312"/>
          </a:xfrm>
          <a:prstGeom prst="rect">
            <a:avLst/>
          </a:prstGeom>
        </p:spPr>
      </p:pic>
      <p:grpSp>
        <p:nvGrpSpPr>
          <p:cNvPr id="2" name="Group 1">
            <a:extLst>
              <a:ext uri="{FF2B5EF4-FFF2-40B4-BE49-F238E27FC236}">
                <a16:creationId xmlns:a16="http://schemas.microsoft.com/office/drawing/2014/main" id="{C51FE522-F92D-6A28-C833-BA76161B7747}"/>
              </a:ext>
            </a:extLst>
          </p:cNvPr>
          <p:cNvGrpSpPr/>
          <p:nvPr/>
        </p:nvGrpSpPr>
        <p:grpSpPr>
          <a:xfrm>
            <a:off x="1840375" y="1195898"/>
            <a:ext cx="2964509" cy="1498923"/>
            <a:chOff x="4432701" y="2054542"/>
            <a:chExt cx="988771" cy="707135"/>
          </a:xfrm>
        </p:grpSpPr>
        <p:cxnSp>
          <p:nvCxnSpPr>
            <p:cNvPr id="3" name="Straight Connector 2">
              <a:extLst>
                <a:ext uri="{FF2B5EF4-FFF2-40B4-BE49-F238E27FC236}">
                  <a16:creationId xmlns:a16="http://schemas.microsoft.com/office/drawing/2014/main" id="{8B5272DE-3C34-80BE-3181-FF92174C32D5}"/>
                </a:ext>
              </a:extLst>
            </p:cNvPr>
            <p:cNvCxnSpPr>
              <a:cxnSpLocks/>
            </p:cNvCxnSpPr>
            <p:nvPr/>
          </p:nvCxnSpPr>
          <p:spPr>
            <a:xfrm flipH="1" flipV="1">
              <a:off x="4902276" y="2054542"/>
              <a:ext cx="519196" cy="707135"/>
            </a:xfrm>
            <a:prstGeom prst="line">
              <a:avLst/>
            </a:prstGeom>
            <a:ln w="28575">
              <a:solidFill>
                <a:srgbClr val="C19A4B"/>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558E4D6-3156-C703-96B9-65D6EEEF3C18}"/>
                </a:ext>
              </a:extLst>
            </p:cNvPr>
            <p:cNvCxnSpPr>
              <a:cxnSpLocks/>
            </p:cNvCxnSpPr>
            <p:nvPr/>
          </p:nvCxnSpPr>
          <p:spPr>
            <a:xfrm flipH="1">
              <a:off x="4432701" y="2056923"/>
              <a:ext cx="471956" cy="0"/>
            </a:xfrm>
            <a:prstGeom prst="line">
              <a:avLst/>
            </a:prstGeom>
            <a:ln w="28575">
              <a:solidFill>
                <a:srgbClr val="C19A4B"/>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84E31EA8-7D3F-2855-AD49-134F9EE1F61D}"/>
              </a:ext>
            </a:extLst>
          </p:cNvPr>
          <p:cNvSpPr txBox="1"/>
          <p:nvPr/>
        </p:nvSpPr>
        <p:spPr>
          <a:xfrm>
            <a:off x="36711" y="839698"/>
            <a:ext cx="1935681" cy="1754326"/>
          </a:xfrm>
          <a:prstGeom prst="rect">
            <a:avLst/>
          </a:prstGeom>
          <a:noFill/>
        </p:spPr>
        <p:txBody>
          <a:bodyPr wrap="square" rtlCol="0">
            <a:spAutoFit/>
          </a:bodyPr>
          <a:lstStyle/>
          <a:p>
            <a:pPr algn="ctr"/>
            <a:r>
              <a:rPr lang="en-US" dirty="0">
                <a:solidFill>
                  <a:srgbClr val="C19A4B"/>
                </a:solidFill>
                <a:latin typeface="Tw Cen MT" panose="020B0602020104020603" pitchFamily="34" charset="0"/>
              </a:rPr>
              <a:t>With </a:t>
            </a:r>
            <a:r>
              <a:rPr lang="en-GB" dirty="0">
                <a:solidFill>
                  <a:srgbClr val="C19A4B"/>
                </a:solidFill>
                <a:latin typeface="Tw Cen MT" panose="020B0602020104020603" pitchFamily="34" charset="0"/>
              </a:rPr>
              <a:t>7,832 diamonds are also near colorless and highly valued for their clarity and brilliance.</a:t>
            </a:r>
            <a:endParaRPr lang="en-US" dirty="0">
              <a:solidFill>
                <a:srgbClr val="C19A4B"/>
              </a:solidFill>
              <a:latin typeface="Tw Cen MT" panose="020B0602020104020603" pitchFamily="34" charset="0"/>
            </a:endParaRPr>
          </a:p>
        </p:txBody>
      </p:sp>
    </p:spTree>
    <p:extLst>
      <p:ext uri="{BB962C8B-B14F-4D97-AF65-F5344CB8AC3E}">
        <p14:creationId xmlns:p14="http://schemas.microsoft.com/office/powerpoint/2010/main" val="4125949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2D9F6B-743E-FC82-BE90-FADD81C22D2D}"/>
              </a:ext>
            </a:extLst>
          </p:cNvPr>
          <p:cNvPicPr>
            <a:picLocks noChangeAspect="1"/>
          </p:cNvPicPr>
          <p:nvPr/>
        </p:nvPicPr>
        <p:blipFill rotWithShape="1">
          <a:blip r:embed="rId2">
            <a:extLst>
              <a:ext uri="{28A0092B-C50C-407E-A947-70E740481C1C}">
                <a14:useLocalDpi xmlns:a14="http://schemas.microsoft.com/office/drawing/2010/main" val="0"/>
              </a:ext>
            </a:extLst>
          </a:blip>
          <a:srcRect l="442" t="-42" b="2697"/>
          <a:stretch/>
        </p:blipFill>
        <p:spPr>
          <a:xfrm>
            <a:off x="1972392" y="1425688"/>
            <a:ext cx="8283927" cy="5432312"/>
          </a:xfrm>
          <a:prstGeom prst="rect">
            <a:avLst/>
          </a:prstGeom>
        </p:spPr>
      </p:pic>
      <p:grpSp>
        <p:nvGrpSpPr>
          <p:cNvPr id="2" name="Group 1">
            <a:extLst>
              <a:ext uri="{FF2B5EF4-FFF2-40B4-BE49-F238E27FC236}">
                <a16:creationId xmlns:a16="http://schemas.microsoft.com/office/drawing/2014/main" id="{C51FE522-F92D-6A28-C833-BA76161B7747}"/>
              </a:ext>
            </a:extLst>
          </p:cNvPr>
          <p:cNvGrpSpPr/>
          <p:nvPr/>
        </p:nvGrpSpPr>
        <p:grpSpPr>
          <a:xfrm>
            <a:off x="1972391" y="1108778"/>
            <a:ext cx="3705939" cy="1655494"/>
            <a:chOff x="4432701" y="2054542"/>
            <a:chExt cx="988771" cy="707135"/>
          </a:xfrm>
        </p:grpSpPr>
        <p:cxnSp>
          <p:nvCxnSpPr>
            <p:cNvPr id="3" name="Straight Connector 2">
              <a:extLst>
                <a:ext uri="{FF2B5EF4-FFF2-40B4-BE49-F238E27FC236}">
                  <a16:creationId xmlns:a16="http://schemas.microsoft.com/office/drawing/2014/main" id="{8B5272DE-3C34-80BE-3181-FF92174C32D5}"/>
                </a:ext>
              </a:extLst>
            </p:cNvPr>
            <p:cNvCxnSpPr>
              <a:cxnSpLocks/>
            </p:cNvCxnSpPr>
            <p:nvPr/>
          </p:nvCxnSpPr>
          <p:spPr>
            <a:xfrm flipH="1" flipV="1">
              <a:off x="4902276" y="2054542"/>
              <a:ext cx="519196" cy="707135"/>
            </a:xfrm>
            <a:prstGeom prst="line">
              <a:avLst/>
            </a:prstGeom>
            <a:ln w="28575">
              <a:solidFill>
                <a:srgbClr val="88A847"/>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558E4D6-3156-C703-96B9-65D6EEEF3C18}"/>
                </a:ext>
              </a:extLst>
            </p:cNvPr>
            <p:cNvCxnSpPr>
              <a:cxnSpLocks/>
            </p:cNvCxnSpPr>
            <p:nvPr/>
          </p:nvCxnSpPr>
          <p:spPr>
            <a:xfrm flipH="1">
              <a:off x="4432701" y="2056923"/>
              <a:ext cx="471956" cy="0"/>
            </a:xfrm>
            <a:prstGeom prst="line">
              <a:avLst/>
            </a:prstGeom>
            <a:ln w="28575">
              <a:solidFill>
                <a:srgbClr val="88A847"/>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84E31EA8-7D3F-2855-AD49-134F9EE1F61D}"/>
              </a:ext>
            </a:extLst>
          </p:cNvPr>
          <p:cNvSpPr txBox="1"/>
          <p:nvPr/>
        </p:nvSpPr>
        <p:spPr>
          <a:xfrm>
            <a:off x="-78314" y="839698"/>
            <a:ext cx="2174054" cy="2308324"/>
          </a:xfrm>
          <a:prstGeom prst="rect">
            <a:avLst/>
          </a:prstGeom>
          <a:noFill/>
        </p:spPr>
        <p:txBody>
          <a:bodyPr wrap="square" rtlCol="0">
            <a:spAutoFit/>
          </a:bodyPr>
          <a:lstStyle/>
          <a:p>
            <a:pPr algn="ctr"/>
            <a:r>
              <a:rPr lang="en-GB" dirty="0">
                <a:solidFill>
                  <a:srgbClr val="88A847"/>
                </a:solidFill>
                <a:latin typeface="Tw Cen MT" panose="020B0602020104020603" pitchFamily="34" charset="0"/>
              </a:rPr>
              <a:t>The F color grade includes 7,633 diamonds. These diamonds are near colorless and exhibit minimal traces of color, contributing to their visual appeal.</a:t>
            </a:r>
            <a:endParaRPr lang="en-US" dirty="0">
              <a:solidFill>
                <a:srgbClr val="88A847"/>
              </a:solidFill>
              <a:latin typeface="Tw Cen MT" panose="020B0602020104020603" pitchFamily="34" charset="0"/>
            </a:endParaRPr>
          </a:p>
        </p:txBody>
      </p:sp>
    </p:spTree>
    <p:extLst>
      <p:ext uri="{BB962C8B-B14F-4D97-AF65-F5344CB8AC3E}">
        <p14:creationId xmlns:p14="http://schemas.microsoft.com/office/powerpoint/2010/main" val="2521469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2D9F6B-743E-FC82-BE90-FADD81C22D2D}"/>
              </a:ext>
            </a:extLst>
          </p:cNvPr>
          <p:cNvPicPr>
            <a:picLocks noChangeAspect="1"/>
          </p:cNvPicPr>
          <p:nvPr/>
        </p:nvPicPr>
        <p:blipFill>
          <a:blip r:embed="rId2">
            <a:extLst>
              <a:ext uri="{28A0092B-C50C-407E-A947-70E740481C1C}">
                <a14:useLocalDpi xmlns:a14="http://schemas.microsoft.com/office/drawing/2010/main" val="0"/>
              </a:ext>
            </a:extLst>
          </a:blip>
          <a:srcRect t="342" b="342"/>
          <a:stretch/>
        </p:blipFill>
        <p:spPr>
          <a:xfrm>
            <a:off x="2078780" y="1425688"/>
            <a:ext cx="8177539" cy="5432312"/>
          </a:xfrm>
          <a:prstGeom prst="rect">
            <a:avLst/>
          </a:prstGeom>
        </p:spPr>
      </p:pic>
      <p:grpSp>
        <p:nvGrpSpPr>
          <p:cNvPr id="2" name="Group 1">
            <a:extLst>
              <a:ext uri="{FF2B5EF4-FFF2-40B4-BE49-F238E27FC236}">
                <a16:creationId xmlns:a16="http://schemas.microsoft.com/office/drawing/2014/main" id="{C51FE522-F92D-6A28-C833-BA76161B7747}"/>
              </a:ext>
            </a:extLst>
          </p:cNvPr>
          <p:cNvGrpSpPr/>
          <p:nvPr/>
        </p:nvGrpSpPr>
        <p:grpSpPr>
          <a:xfrm>
            <a:off x="1736203" y="878988"/>
            <a:ext cx="1997597" cy="1618724"/>
            <a:chOff x="4432701" y="2054542"/>
            <a:chExt cx="988771" cy="707135"/>
          </a:xfrm>
        </p:grpSpPr>
        <p:cxnSp>
          <p:nvCxnSpPr>
            <p:cNvPr id="3" name="Straight Connector 2">
              <a:extLst>
                <a:ext uri="{FF2B5EF4-FFF2-40B4-BE49-F238E27FC236}">
                  <a16:creationId xmlns:a16="http://schemas.microsoft.com/office/drawing/2014/main" id="{8B5272DE-3C34-80BE-3181-FF92174C32D5}"/>
                </a:ext>
              </a:extLst>
            </p:cNvPr>
            <p:cNvCxnSpPr>
              <a:cxnSpLocks/>
            </p:cNvCxnSpPr>
            <p:nvPr/>
          </p:nvCxnSpPr>
          <p:spPr>
            <a:xfrm flipH="1" flipV="1">
              <a:off x="4902276" y="2054542"/>
              <a:ext cx="519196" cy="707135"/>
            </a:xfrm>
            <a:prstGeom prst="line">
              <a:avLst/>
            </a:prstGeom>
            <a:ln w="28575">
              <a:solidFill>
                <a:srgbClr val="EA96A3"/>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558E4D6-3156-C703-96B9-65D6EEEF3C18}"/>
                </a:ext>
              </a:extLst>
            </p:cNvPr>
            <p:cNvCxnSpPr>
              <a:cxnSpLocks/>
            </p:cNvCxnSpPr>
            <p:nvPr/>
          </p:nvCxnSpPr>
          <p:spPr>
            <a:xfrm flipH="1">
              <a:off x="4432701" y="2056923"/>
              <a:ext cx="471956" cy="0"/>
            </a:xfrm>
            <a:prstGeom prst="line">
              <a:avLst/>
            </a:prstGeom>
            <a:ln w="28575">
              <a:solidFill>
                <a:srgbClr val="EA96A3"/>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84E31EA8-7D3F-2855-AD49-134F9EE1F61D}"/>
              </a:ext>
            </a:extLst>
          </p:cNvPr>
          <p:cNvSpPr txBox="1"/>
          <p:nvPr/>
        </p:nvSpPr>
        <p:spPr>
          <a:xfrm>
            <a:off x="0" y="664184"/>
            <a:ext cx="1731191" cy="1477328"/>
          </a:xfrm>
          <a:prstGeom prst="rect">
            <a:avLst/>
          </a:prstGeom>
          <a:noFill/>
        </p:spPr>
        <p:txBody>
          <a:bodyPr wrap="square" rtlCol="0">
            <a:spAutoFit/>
          </a:bodyPr>
          <a:lstStyle/>
          <a:p>
            <a:pPr algn="ctr"/>
            <a:r>
              <a:rPr lang="en-GB" dirty="0">
                <a:solidFill>
                  <a:srgbClr val="EA96A3"/>
                </a:solidFill>
                <a:latin typeface="Tw Cen MT" panose="020B0602020104020603" pitchFamily="34" charset="0"/>
              </a:rPr>
              <a:t>SI1 (Slightly Included 1): This category has the highest count with 10,428.</a:t>
            </a:r>
            <a:endParaRPr lang="en-US" dirty="0">
              <a:solidFill>
                <a:srgbClr val="EA96A3"/>
              </a:solidFill>
              <a:latin typeface="Tw Cen MT" panose="020B0602020104020603" pitchFamily="34" charset="0"/>
            </a:endParaRPr>
          </a:p>
        </p:txBody>
      </p:sp>
    </p:spTree>
    <p:extLst>
      <p:ext uri="{BB962C8B-B14F-4D97-AF65-F5344CB8AC3E}">
        <p14:creationId xmlns:p14="http://schemas.microsoft.com/office/powerpoint/2010/main" val="3160798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2D9F6B-743E-FC82-BE90-FADD81C22D2D}"/>
              </a:ext>
            </a:extLst>
          </p:cNvPr>
          <p:cNvPicPr>
            <a:picLocks noChangeAspect="1"/>
          </p:cNvPicPr>
          <p:nvPr/>
        </p:nvPicPr>
        <p:blipFill>
          <a:blip r:embed="rId2">
            <a:extLst>
              <a:ext uri="{28A0092B-C50C-407E-A947-70E740481C1C}">
                <a14:useLocalDpi xmlns:a14="http://schemas.microsoft.com/office/drawing/2010/main" val="0"/>
              </a:ext>
            </a:extLst>
          </a:blip>
          <a:srcRect t="979" b="979"/>
          <a:stretch/>
        </p:blipFill>
        <p:spPr>
          <a:xfrm>
            <a:off x="1972392" y="1425688"/>
            <a:ext cx="8283927" cy="5432312"/>
          </a:xfrm>
          <a:prstGeom prst="rect">
            <a:avLst/>
          </a:prstGeom>
        </p:spPr>
      </p:pic>
      <p:grpSp>
        <p:nvGrpSpPr>
          <p:cNvPr id="2" name="Group 1">
            <a:extLst>
              <a:ext uri="{FF2B5EF4-FFF2-40B4-BE49-F238E27FC236}">
                <a16:creationId xmlns:a16="http://schemas.microsoft.com/office/drawing/2014/main" id="{C51FE522-F92D-6A28-C833-BA76161B7747}"/>
              </a:ext>
            </a:extLst>
          </p:cNvPr>
          <p:cNvGrpSpPr/>
          <p:nvPr/>
        </p:nvGrpSpPr>
        <p:grpSpPr>
          <a:xfrm>
            <a:off x="2117558" y="1195898"/>
            <a:ext cx="2687326" cy="1498923"/>
            <a:chOff x="4432701" y="2054542"/>
            <a:chExt cx="988771" cy="707135"/>
          </a:xfrm>
        </p:grpSpPr>
        <p:cxnSp>
          <p:nvCxnSpPr>
            <p:cNvPr id="3" name="Straight Connector 2">
              <a:extLst>
                <a:ext uri="{FF2B5EF4-FFF2-40B4-BE49-F238E27FC236}">
                  <a16:creationId xmlns:a16="http://schemas.microsoft.com/office/drawing/2014/main" id="{8B5272DE-3C34-80BE-3181-FF92174C32D5}"/>
                </a:ext>
              </a:extLst>
            </p:cNvPr>
            <p:cNvCxnSpPr>
              <a:cxnSpLocks/>
            </p:cNvCxnSpPr>
            <p:nvPr/>
          </p:nvCxnSpPr>
          <p:spPr>
            <a:xfrm flipH="1" flipV="1">
              <a:off x="4902276" y="2054542"/>
              <a:ext cx="519196" cy="707135"/>
            </a:xfrm>
            <a:prstGeom prst="line">
              <a:avLst/>
            </a:prstGeom>
            <a:ln w="28575">
              <a:solidFill>
                <a:srgbClr val="C9984B"/>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558E4D6-3156-C703-96B9-65D6EEEF3C18}"/>
                </a:ext>
              </a:extLst>
            </p:cNvPr>
            <p:cNvCxnSpPr>
              <a:cxnSpLocks/>
            </p:cNvCxnSpPr>
            <p:nvPr/>
          </p:nvCxnSpPr>
          <p:spPr>
            <a:xfrm flipH="1">
              <a:off x="4432701" y="2056923"/>
              <a:ext cx="471956" cy="0"/>
            </a:xfrm>
            <a:prstGeom prst="line">
              <a:avLst/>
            </a:prstGeom>
            <a:ln w="28575">
              <a:solidFill>
                <a:srgbClr val="C9984B"/>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84E31EA8-7D3F-2855-AD49-134F9EE1F61D}"/>
              </a:ext>
            </a:extLst>
          </p:cNvPr>
          <p:cNvSpPr txBox="1"/>
          <p:nvPr/>
        </p:nvSpPr>
        <p:spPr>
          <a:xfrm>
            <a:off x="36711" y="839698"/>
            <a:ext cx="2299065" cy="2585323"/>
          </a:xfrm>
          <a:prstGeom prst="rect">
            <a:avLst/>
          </a:prstGeom>
          <a:noFill/>
        </p:spPr>
        <p:txBody>
          <a:bodyPr wrap="square" rtlCol="0">
            <a:spAutoFit/>
          </a:bodyPr>
          <a:lstStyle/>
          <a:p>
            <a:pPr algn="ctr"/>
            <a:r>
              <a:rPr lang="en-GB" dirty="0">
                <a:solidFill>
                  <a:srgbClr val="C19A4B"/>
                </a:solidFill>
                <a:latin typeface="Tw Cen MT" panose="020B0602020104020603" pitchFamily="34" charset="0"/>
              </a:rPr>
              <a:t>VS2 (Very Slightly Included 2): there are 9,824 VS2 diamonds. These diamonds have slight inclusions that are difficult to detect without magnification, making them highly desirable.</a:t>
            </a:r>
            <a:endParaRPr lang="en-US" dirty="0">
              <a:solidFill>
                <a:srgbClr val="C19A4B"/>
              </a:solidFill>
              <a:latin typeface="Tw Cen MT" panose="020B0602020104020603" pitchFamily="34" charset="0"/>
            </a:endParaRPr>
          </a:p>
        </p:txBody>
      </p:sp>
      <p:pic>
        <p:nvPicPr>
          <p:cNvPr id="8" name="Picture 7" descr="A graph with blue dots&#10;&#10;Description automatically generated">
            <a:extLst>
              <a:ext uri="{FF2B5EF4-FFF2-40B4-BE49-F238E27FC236}">
                <a16:creationId xmlns:a16="http://schemas.microsoft.com/office/drawing/2014/main" id="{7675FE21-5649-CD40-F9BA-7D73D880A87A}"/>
              </a:ext>
            </a:extLst>
          </p:cNvPr>
          <p:cNvPicPr>
            <a:picLocks noChangeAspect="1"/>
          </p:cNvPicPr>
          <p:nvPr/>
        </p:nvPicPr>
        <p:blipFill rotWithShape="1">
          <a:blip r:embed="rId3">
            <a:extLst>
              <a:ext uri="{28A0092B-C50C-407E-A947-70E740481C1C}">
                <a14:useLocalDpi xmlns:a14="http://schemas.microsoft.com/office/drawing/2010/main" val="0"/>
              </a:ext>
            </a:extLst>
          </a:blip>
          <a:srcRect l="1113" t="1560" r="1388" b="1"/>
          <a:stretch/>
        </p:blipFill>
        <p:spPr>
          <a:xfrm>
            <a:off x="2304399" y="-13527740"/>
            <a:ext cx="7583203" cy="5111012"/>
          </a:xfrm>
          <a:prstGeom prst="rect">
            <a:avLst/>
          </a:prstGeom>
        </p:spPr>
      </p:pic>
      <p:pic>
        <p:nvPicPr>
          <p:cNvPr id="11" name="Picture 10">
            <a:extLst>
              <a:ext uri="{FF2B5EF4-FFF2-40B4-BE49-F238E27FC236}">
                <a16:creationId xmlns:a16="http://schemas.microsoft.com/office/drawing/2014/main" id="{C5813442-2F7F-1919-5D6F-AC51245297EB}"/>
              </a:ext>
            </a:extLst>
          </p:cNvPr>
          <p:cNvPicPr>
            <a:picLocks noChangeAspect="1"/>
          </p:cNvPicPr>
          <p:nvPr/>
        </p:nvPicPr>
        <p:blipFill rotWithShape="1">
          <a:blip r:embed="rId4">
            <a:extLst>
              <a:ext uri="{28A0092B-C50C-407E-A947-70E740481C1C}">
                <a14:useLocalDpi xmlns:a14="http://schemas.microsoft.com/office/drawing/2010/main" val="0"/>
              </a:ext>
            </a:extLst>
          </a:blip>
          <a:srcRect l="1568" t="2788" r="1575" b="441"/>
          <a:stretch/>
        </p:blipFill>
        <p:spPr>
          <a:xfrm>
            <a:off x="-3483866" y="-7509438"/>
            <a:ext cx="7583203" cy="5024388"/>
          </a:xfrm>
          <a:prstGeom prst="rect">
            <a:avLst/>
          </a:prstGeom>
        </p:spPr>
      </p:pic>
      <p:pic>
        <p:nvPicPr>
          <p:cNvPr id="13" name="Picture 12">
            <a:extLst>
              <a:ext uri="{FF2B5EF4-FFF2-40B4-BE49-F238E27FC236}">
                <a16:creationId xmlns:a16="http://schemas.microsoft.com/office/drawing/2014/main" id="{4851D253-B2C1-12E1-9A84-C3C47C8F77C0}"/>
              </a:ext>
            </a:extLst>
          </p:cNvPr>
          <p:cNvPicPr>
            <a:picLocks noChangeAspect="1"/>
          </p:cNvPicPr>
          <p:nvPr/>
        </p:nvPicPr>
        <p:blipFill rotWithShape="1">
          <a:blip r:embed="rId5">
            <a:extLst>
              <a:ext uri="{28A0092B-C50C-407E-A947-70E740481C1C}">
                <a14:useLocalDpi xmlns:a14="http://schemas.microsoft.com/office/drawing/2010/main" val="0"/>
              </a:ext>
            </a:extLst>
          </a:blip>
          <a:srcRect l="1540" t="2793" r="1346" b="242"/>
          <a:stretch/>
        </p:blipFill>
        <p:spPr>
          <a:xfrm>
            <a:off x="8547370" y="-7509437"/>
            <a:ext cx="7583203" cy="5024387"/>
          </a:xfrm>
          <a:prstGeom prst="rect">
            <a:avLst/>
          </a:prstGeom>
        </p:spPr>
      </p:pic>
      <p:pic>
        <p:nvPicPr>
          <p:cNvPr id="23" name="Picture 22">
            <a:extLst>
              <a:ext uri="{FF2B5EF4-FFF2-40B4-BE49-F238E27FC236}">
                <a16:creationId xmlns:a16="http://schemas.microsoft.com/office/drawing/2014/main" id="{CA450B7A-8A20-034B-3E40-61B9995383EA}"/>
              </a:ext>
            </a:extLst>
          </p:cNvPr>
          <p:cNvPicPr>
            <a:picLocks noChangeAspect="1"/>
          </p:cNvPicPr>
          <p:nvPr/>
        </p:nvPicPr>
        <p:blipFill rotWithShape="1">
          <a:blip r:embed="rId6">
            <a:extLst>
              <a:ext uri="{28A0092B-C50C-407E-A947-70E740481C1C}">
                <a14:useLocalDpi xmlns:a14="http://schemas.microsoft.com/office/drawing/2010/main" val="0"/>
              </a:ext>
            </a:extLst>
          </a:blip>
          <a:srcRect t="402" b="2892"/>
          <a:stretch/>
        </p:blipFill>
        <p:spPr>
          <a:xfrm>
            <a:off x="189626" y="8788400"/>
            <a:ext cx="11812748" cy="7747000"/>
          </a:xfrm>
          <a:prstGeom prst="rect">
            <a:avLst/>
          </a:prstGeom>
        </p:spPr>
      </p:pic>
    </p:spTree>
    <p:extLst>
      <p:ext uri="{BB962C8B-B14F-4D97-AF65-F5344CB8AC3E}">
        <p14:creationId xmlns:p14="http://schemas.microsoft.com/office/powerpoint/2010/main" val="635185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343BCA3-168F-5EE8-C5C4-3EB1C68754C8}"/>
              </a:ext>
            </a:extLst>
          </p:cNvPr>
          <p:cNvPicPr>
            <a:picLocks noChangeAspect="1"/>
          </p:cNvPicPr>
          <p:nvPr/>
        </p:nvPicPr>
        <p:blipFill rotWithShape="1">
          <a:blip r:embed="rId2">
            <a:extLst>
              <a:ext uri="{28A0092B-C50C-407E-A947-70E740481C1C}">
                <a14:useLocalDpi xmlns:a14="http://schemas.microsoft.com/office/drawing/2010/main" val="0"/>
              </a:ext>
            </a:extLst>
          </a:blip>
          <a:srcRect l="1540" t="2793" r="1346" b="242"/>
          <a:stretch/>
        </p:blipFill>
        <p:spPr>
          <a:xfrm>
            <a:off x="3587194" y="3137501"/>
            <a:ext cx="2690846" cy="1782868"/>
          </a:xfrm>
          <a:prstGeom prst="rect">
            <a:avLst/>
          </a:prstGeom>
        </p:spPr>
      </p:pic>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78AA116A-9407-644C-1CAF-154F4E37E8D6}"/>
              </a:ext>
            </a:extLst>
          </p:cNvPr>
          <p:cNvSpPr txBox="1"/>
          <p:nvPr/>
        </p:nvSpPr>
        <p:spPr>
          <a:xfrm>
            <a:off x="7768796" y="2041026"/>
            <a:ext cx="3725463" cy="2862322"/>
          </a:xfrm>
          <a:prstGeom prst="rect">
            <a:avLst/>
          </a:prstGeom>
          <a:noFill/>
        </p:spPr>
        <p:txBody>
          <a:bodyPr wrap="square" rtlCol="0">
            <a:spAutoFit/>
          </a:bodyPr>
          <a:lstStyle/>
          <a:p>
            <a:pPr algn="ctr"/>
            <a:r>
              <a:rPr lang="en-GB" dirty="0">
                <a:solidFill>
                  <a:srgbClr val="00B0F0"/>
                </a:solidFill>
                <a:latin typeface="Tw Cen MT" panose="020B0602020104020603" pitchFamily="34" charset="0"/>
              </a:rPr>
              <a:t>Based on the provided information, it seems that the dimensions x, y, and z, which represent the length, width, and depth of the diamonds, respectively, along with the carat weight, have a strongly positive correlation with the price of diamonds. This implies that as the dimensions and weight of the diamonds increase, their prices increase as well.</a:t>
            </a:r>
            <a:endParaRPr lang="en-US" dirty="0">
              <a:solidFill>
                <a:srgbClr val="00B0F0"/>
              </a:solidFill>
              <a:latin typeface="Tw Cen MT" panose="020B0602020104020603" pitchFamily="34" charset="0"/>
            </a:endParaRPr>
          </a:p>
        </p:txBody>
      </p:sp>
      <p:pic>
        <p:nvPicPr>
          <p:cNvPr id="25" name="Picture 24" descr="A graph with blue dots&#10;&#10;Description automatically generated">
            <a:extLst>
              <a:ext uri="{FF2B5EF4-FFF2-40B4-BE49-F238E27FC236}">
                <a16:creationId xmlns:a16="http://schemas.microsoft.com/office/drawing/2014/main" id="{26BE6AA3-D671-0559-742C-449D5DFF4F10}"/>
              </a:ext>
            </a:extLst>
          </p:cNvPr>
          <p:cNvPicPr>
            <a:picLocks noChangeAspect="1"/>
          </p:cNvPicPr>
          <p:nvPr/>
        </p:nvPicPr>
        <p:blipFill rotWithShape="1">
          <a:blip r:embed="rId3">
            <a:extLst>
              <a:ext uri="{28A0092B-C50C-407E-A947-70E740481C1C}">
                <a14:useLocalDpi xmlns:a14="http://schemas.microsoft.com/office/drawing/2010/main" val="0"/>
              </a:ext>
            </a:extLst>
          </a:blip>
          <a:srcRect l="1113" t="1560" r="1388" b="1"/>
          <a:stretch/>
        </p:blipFill>
        <p:spPr>
          <a:xfrm>
            <a:off x="2211215" y="1323991"/>
            <a:ext cx="2682414" cy="1807923"/>
          </a:xfrm>
          <a:prstGeom prst="rect">
            <a:avLst/>
          </a:prstGeom>
        </p:spPr>
      </p:pic>
      <p:pic>
        <p:nvPicPr>
          <p:cNvPr id="26" name="Picture 25">
            <a:extLst>
              <a:ext uri="{FF2B5EF4-FFF2-40B4-BE49-F238E27FC236}">
                <a16:creationId xmlns:a16="http://schemas.microsoft.com/office/drawing/2014/main" id="{69F13D55-45A7-4A4B-1599-55C2DD30AB82}"/>
              </a:ext>
            </a:extLst>
          </p:cNvPr>
          <p:cNvPicPr>
            <a:picLocks noChangeAspect="1"/>
          </p:cNvPicPr>
          <p:nvPr/>
        </p:nvPicPr>
        <p:blipFill rotWithShape="1">
          <a:blip r:embed="rId4">
            <a:extLst>
              <a:ext uri="{28A0092B-C50C-407E-A947-70E740481C1C}">
                <a14:useLocalDpi xmlns:a14="http://schemas.microsoft.com/office/drawing/2010/main" val="0"/>
              </a:ext>
            </a:extLst>
          </a:blip>
          <a:srcRect l="1568" t="2788" r="1575" b="441"/>
          <a:stretch/>
        </p:blipFill>
        <p:spPr>
          <a:xfrm>
            <a:off x="904780" y="3137501"/>
            <a:ext cx="2682414" cy="1777281"/>
          </a:xfrm>
          <a:prstGeom prst="rect">
            <a:avLst/>
          </a:prstGeom>
        </p:spPr>
      </p:pic>
      <p:grpSp>
        <p:nvGrpSpPr>
          <p:cNvPr id="6" name="Group 5">
            <a:extLst>
              <a:ext uri="{FF2B5EF4-FFF2-40B4-BE49-F238E27FC236}">
                <a16:creationId xmlns:a16="http://schemas.microsoft.com/office/drawing/2014/main" id="{DE5DE77E-92C0-E9AF-18CA-D4F8BD853157}"/>
              </a:ext>
            </a:extLst>
          </p:cNvPr>
          <p:cNvGrpSpPr/>
          <p:nvPr/>
        </p:nvGrpSpPr>
        <p:grpSpPr>
          <a:xfrm flipH="1">
            <a:off x="3743230" y="2920543"/>
            <a:ext cx="4025566" cy="1807923"/>
            <a:chOff x="1801222" y="3059827"/>
            <a:chExt cx="853629" cy="707135"/>
          </a:xfrm>
        </p:grpSpPr>
        <p:cxnSp>
          <p:nvCxnSpPr>
            <p:cNvPr id="9" name="Straight Connector 8">
              <a:extLst>
                <a:ext uri="{FF2B5EF4-FFF2-40B4-BE49-F238E27FC236}">
                  <a16:creationId xmlns:a16="http://schemas.microsoft.com/office/drawing/2014/main" id="{7294B279-80D9-485A-3D99-7C2BB2877924}"/>
                </a:ext>
              </a:extLst>
            </p:cNvPr>
            <p:cNvCxnSpPr>
              <a:cxnSpLocks/>
            </p:cNvCxnSpPr>
            <p:nvPr/>
          </p:nvCxnSpPr>
          <p:spPr>
            <a:xfrm flipH="1" flipV="1">
              <a:off x="2135655" y="3059827"/>
              <a:ext cx="519196" cy="70713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91D5A35-31A1-D874-0372-BBDACA9F5DB5}"/>
                </a:ext>
              </a:extLst>
            </p:cNvPr>
            <p:cNvCxnSpPr>
              <a:cxnSpLocks/>
            </p:cNvCxnSpPr>
            <p:nvPr/>
          </p:nvCxnSpPr>
          <p:spPr>
            <a:xfrm flipH="1">
              <a:off x="1801222" y="3062208"/>
              <a:ext cx="336814"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F3DEBE14-3073-027E-A420-8359CF1ED105}"/>
              </a:ext>
            </a:extLst>
          </p:cNvPr>
          <p:cNvPicPr>
            <a:picLocks noChangeAspect="1"/>
          </p:cNvPicPr>
          <p:nvPr/>
        </p:nvPicPr>
        <p:blipFill rotWithShape="1">
          <a:blip r:embed="rId5">
            <a:extLst>
              <a:ext uri="{28A0092B-C50C-407E-A947-70E740481C1C}">
                <a14:useLocalDpi xmlns:a14="http://schemas.microsoft.com/office/drawing/2010/main" val="0"/>
              </a:ext>
            </a:extLst>
          </a:blip>
          <a:srcRect t="402" b="2892"/>
          <a:stretch/>
        </p:blipFill>
        <p:spPr>
          <a:xfrm>
            <a:off x="2097097" y="4920196"/>
            <a:ext cx="2954794" cy="1937804"/>
          </a:xfrm>
          <a:prstGeom prst="rect">
            <a:avLst/>
          </a:prstGeom>
        </p:spPr>
      </p:pic>
    </p:spTree>
    <p:extLst>
      <p:ext uri="{BB962C8B-B14F-4D97-AF65-F5344CB8AC3E}">
        <p14:creationId xmlns:p14="http://schemas.microsoft.com/office/powerpoint/2010/main" val="254849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78AA116A-9407-644C-1CAF-154F4E37E8D6}"/>
              </a:ext>
            </a:extLst>
          </p:cNvPr>
          <p:cNvSpPr txBox="1"/>
          <p:nvPr/>
        </p:nvSpPr>
        <p:spPr>
          <a:xfrm>
            <a:off x="9247427" y="2258906"/>
            <a:ext cx="2515917" cy="2031325"/>
          </a:xfrm>
          <a:prstGeom prst="rect">
            <a:avLst/>
          </a:prstGeom>
          <a:noFill/>
        </p:spPr>
        <p:txBody>
          <a:bodyPr wrap="square" rtlCol="0">
            <a:spAutoFit/>
          </a:bodyPr>
          <a:lstStyle/>
          <a:p>
            <a:pPr algn="ctr"/>
            <a:r>
              <a:rPr lang="en-GB" dirty="0">
                <a:solidFill>
                  <a:srgbClr val="A6A6A6"/>
                </a:solidFill>
                <a:latin typeface="Tw Cen MT" panose="020B0602020104020603" pitchFamily="34" charset="0"/>
              </a:rPr>
              <a:t>Interestingly, diamonds with a</a:t>
            </a:r>
            <a:r>
              <a:rPr lang="en-GB" dirty="0">
                <a:solidFill>
                  <a:srgbClr val="E1AF3A"/>
                </a:solidFill>
                <a:latin typeface="Tw Cen MT" panose="020B0602020104020603" pitchFamily="34" charset="0"/>
              </a:rPr>
              <a:t> cut of 'Ideal' </a:t>
            </a:r>
            <a:r>
              <a:rPr lang="en-GB" dirty="0">
                <a:solidFill>
                  <a:srgbClr val="A6A6A6"/>
                </a:solidFill>
                <a:latin typeface="Tw Cen MT" panose="020B0602020104020603" pitchFamily="34" charset="0"/>
              </a:rPr>
              <a:t>tend to have the lowest average price across all color categories,</a:t>
            </a:r>
            <a:r>
              <a:rPr lang="en-US" dirty="0">
                <a:solidFill>
                  <a:srgbClr val="A6A6A6"/>
                </a:solidFill>
                <a:latin typeface="Tw Cen MT" panose="020B0602020104020603" pitchFamily="34" charset="0"/>
              </a:rPr>
              <a:t> </a:t>
            </a:r>
            <a:r>
              <a:rPr lang="en-GB" dirty="0">
                <a:solidFill>
                  <a:srgbClr val="A6A6A6"/>
                </a:solidFill>
                <a:latin typeface="Tw Cen MT" panose="020B0602020104020603" pitchFamily="34" charset="0"/>
              </a:rPr>
              <a:t>followed by </a:t>
            </a:r>
            <a:r>
              <a:rPr lang="en-GB" dirty="0">
                <a:solidFill>
                  <a:srgbClr val="8B8B8B"/>
                </a:solidFill>
                <a:latin typeface="Tw Cen MT" panose="020B0602020104020603" pitchFamily="34" charset="0"/>
              </a:rPr>
              <a:t>'Very Good' cuts.</a:t>
            </a:r>
            <a:endParaRPr lang="en-US" dirty="0">
              <a:solidFill>
                <a:srgbClr val="8B8B8B"/>
              </a:solidFill>
              <a:latin typeface="Tw Cen MT" panose="020B0602020104020603" pitchFamily="34" charset="0"/>
            </a:endParaRPr>
          </a:p>
        </p:txBody>
      </p:sp>
      <p:pic>
        <p:nvPicPr>
          <p:cNvPr id="5" name="Picture 4">
            <a:extLst>
              <a:ext uri="{FF2B5EF4-FFF2-40B4-BE49-F238E27FC236}">
                <a16:creationId xmlns:a16="http://schemas.microsoft.com/office/drawing/2014/main" id="{A83C4412-7389-7DF9-4B54-CD9E1ED5CA20}"/>
              </a:ext>
            </a:extLst>
          </p:cNvPr>
          <p:cNvPicPr>
            <a:picLocks noChangeAspect="1"/>
          </p:cNvPicPr>
          <p:nvPr/>
        </p:nvPicPr>
        <p:blipFill rotWithShape="1">
          <a:blip r:embed="rId2">
            <a:extLst>
              <a:ext uri="{28A0092B-C50C-407E-A947-70E740481C1C}">
                <a14:useLocalDpi xmlns:a14="http://schemas.microsoft.com/office/drawing/2010/main" val="0"/>
              </a:ext>
            </a:extLst>
          </a:blip>
          <a:srcRect l="1238" t="1650" b="2330"/>
          <a:stretch/>
        </p:blipFill>
        <p:spPr>
          <a:xfrm>
            <a:off x="491065" y="1717040"/>
            <a:ext cx="8409070" cy="4480560"/>
          </a:xfrm>
          <a:prstGeom prst="rect">
            <a:avLst/>
          </a:prstGeom>
        </p:spPr>
      </p:pic>
      <p:sp>
        <p:nvSpPr>
          <p:cNvPr id="43" name="Rectangle 42">
            <a:extLst>
              <a:ext uri="{FF2B5EF4-FFF2-40B4-BE49-F238E27FC236}">
                <a16:creationId xmlns:a16="http://schemas.microsoft.com/office/drawing/2014/main" id="{64557987-F608-0999-AC1D-08AE4C646B14}"/>
              </a:ext>
            </a:extLst>
          </p:cNvPr>
          <p:cNvSpPr/>
          <p:nvPr/>
        </p:nvSpPr>
        <p:spPr>
          <a:xfrm>
            <a:off x="1464732" y="4203700"/>
            <a:ext cx="65617" cy="1404938"/>
          </a:xfrm>
          <a:prstGeom prst="rect">
            <a:avLst/>
          </a:prstGeom>
          <a:solidFill>
            <a:srgbClr val="E1AF3A"/>
          </a:solidFill>
          <a:ln>
            <a:noFill/>
          </a:ln>
          <a:effectLst>
            <a:glow rad="101600">
              <a:srgbClr val="E1AF3A">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4" name="Rectangle 43">
            <a:extLst>
              <a:ext uri="{FF2B5EF4-FFF2-40B4-BE49-F238E27FC236}">
                <a16:creationId xmlns:a16="http://schemas.microsoft.com/office/drawing/2014/main" id="{D2E5B2BE-12E9-4034-C559-07426C3F0A5B}"/>
              </a:ext>
            </a:extLst>
          </p:cNvPr>
          <p:cNvSpPr/>
          <p:nvPr/>
        </p:nvSpPr>
        <p:spPr>
          <a:xfrm>
            <a:off x="2285998" y="4203700"/>
            <a:ext cx="65617" cy="1428750"/>
          </a:xfrm>
          <a:prstGeom prst="rect">
            <a:avLst/>
          </a:prstGeom>
          <a:solidFill>
            <a:srgbClr val="E1AF3A"/>
          </a:solidFill>
          <a:ln>
            <a:noFill/>
          </a:ln>
          <a:effectLst>
            <a:glow rad="101600">
              <a:srgbClr val="E1AF3A">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5" name="Rectangle 44">
            <a:extLst>
              <a:ext uri="{FF2B5EF4-FFF2-40B4-BE49-F238E27FC236}">
                <a16:creationId xmlns:a16="http://schemas.microsoft.com/office/drawing/2014/main" id="{E911865F-692D-5355-EBAF-300BE054AD6C}"/>
              </a:ext>
            </a:extLst>
          </p:cNvPr>
          <p:cNvSpPr/>
          <p:nvPr/>
        </p:nvSpPr>
        <p:spPr>
          <a:xfrm>
            <a:off x="3107264" y="3781425"/>
            <a:ext cx="65617" cy="1851025"/>
          </a:xfrm>
          <a:prstGeom prst="rect">
            <a:avLst/>
          </a:prstGeom>
          <a:solidFill>
            <a:srgbClr val="E1AF3A"/>
          </a:solidFill>
          <a:ln>
            <a:noFill/>
          </a:ln>
          <a:effectLst>
            <a:glow rad="101600">
              <a:srgbClr val="E1AF3A">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Rectangle 45">
            <a:extLst>
              <a:ext uri="{FF2B5EF4-FFF2-40B4-BE49-F238E27FC236}">
                <a16:creationId xmlns:a16="http://schemas.microsoft.com/office/drawing/2014/main" id="{E10AFF2A-62FC-B187-1843-ED77965EEEC1}"/>
              </a:ext>
            </a:extLst>
          </p:cNvPr>
          <p:cNvSpPr/>
          <p:nvPr/>
        </p:nvSpPr>
        <p:spPr>
          <a:xfrm>
            <a:off x="3928530" y="3602039"/>
            <a:ext cx="65617" cy="2030412"/>
          </a:xfrm>
          <a:prstGeom prst="rect">
            <a:avLst/>
          </a:prstGeom>
          <a:solidFill>
            <a:srgbClr val="E1AF3A"/>
          </a:solidFill>
          <a:ln>
            <a:noFill/>
          </a:ln>
          <a:effectLst>
            <a:glow rad="101600">
              <a:srgbClr val="E1AF3A">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7" name="Rectangle 46">
            <a:extLst>
              <a:ext uri="{FF2B5EF4-FFF2-40B4-BE49-F238E27FC236}">
                <a16:creationId xmlns:a16="http://schemas.microsoft.com/office/drawing/2014/main" id="{64822340-B183-62EA-5DB5-3B9DFDC0F6EE}"/>
              </a:ext>
            </a:extLst>
          </p:cNvPr>
          <p:cNvSpPr/>
          <p:nvPr/>
        </p:nvSpPr>
        <p:spPr>
          <a:xfrm>
            <a:off x="4749796" y="3513138"/>
            <a:ext cx="65617" cy="2119313"/>
          </a:xfrm>
          <a:prstGeom prst="rect">
            <a:avLst/>
          </a:prstGeom>
          <a:solidFill>
            <a:srgbClr val="E1AF3A"/>
          </a:solidFill>
          <a:ln>
            <a:noFill/>
          </a:ln>
          <a:effectLst>
            <a:glow rad="101600">
              <a:srgbClr val="E1AF3A">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8" name="Rectangle 47">
            <a:extLst>
              <a:ext uri="{FF2B5EF4-FFF2-40B4-BE49-F238E27FC236}">
                <a16:creationId xmlns:a16="http://schemas.microsoft.com/office/drawing/2014/main" id="{5A510CF8-A31A-5755-A2FC-405D6EEC632C}"/>
              </a:ext>
            </a:extLst>
          </p:cNvPr>
          <p:cNvSpPr/>
          <p:nvPr/>
        </p:nvSpPr>
        <p:spPr>
          <a:xfrm>
            <a:off x="5584069" y="3203576"/>
            <a:ext cx="65617" cy="2428876"/>
          </a:xfrm>
          <a:prstGeom prst="rect">
            <a:avLst/>
          </a:prstGeom>
          <a:solidFill>
            <a:srgbClr val="E1AF3A"/>
          </a:solidFill>
          <a:ln>
            <a:noFill/>
          </a:ln>
          <a:effectLst>
            <a:glow rad="101600">
              <a:srgbClr val="E1AF3A">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9" name="Rectangle 48">
            <a:extLst>
              <a:ext uri="{FF2B5EF4-FFF2-40B4-BE49-F238E27FC236}">
                <a16:creationId xmlns:a16="http://schemas.microsoft.com/office/drawing/2014/main" id="{FC8A7F56-3357-5EEC-A3B7-BEF63DE27AF4}"/>
              </a:ext>
            </a:extLst>
          </p:cNvPr>
          <p:cNvSpPr/>
          <p:nvPr/>
        </p:nvSpPr>
        <p:spPr>
          <a:xfrm>
            <a:off x="6405335" y="2940050"/>
            <a:ext cx="65617" cy="2692402"/>
          </a:xfrm>
          <a:prstGeom prst="rect">
            <a:avLst/>
          </a:prstGeom>
          <a:solidFill>
            <a:srgbClr val="E1AF3A"/>
          </a:solidFill>
          <a:ln>
            <a:noFill/>
          </a:ln>
          <a:effectLst>
            <a:glow rad="101600">
              <a:srgbClr val="E1AF3A">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1" name="Rectangle 50">
            <a:extLst>
              <a:ext uri="{FF2B5EF4-FFF2-40B4-BE49-F238E27FC236}">
                <a16:creationId xmlns:a16="http://schemas.microsoft.com/office/drawing/2014/main" id="{345C5EE8-4D85-DFFD-3FC6-0B7F209A2428}"/>
              </a:ext>
            </a:extLst>
          </p:cNvPr>
          <p:cNvSpPr/>
          <p:nvPr/>
        </p:nvSpPr>
        <p:spPr>
          <a:xfrm>
            <a:off x="2456543" y="3878262"/>
            <a:ext cx="65617" cy="1730375"/>
          </a:xfrm>
          <a:prstGeom prst="rect">
            <a:avLst/>
          </a:prstGeom>
          <a:solidFill>
            <a:srgbClr val="8B8B8B"/>
          </a:solidFill>
          <a:ln>
            <a:noFill/>
          </a:ln>
          <a:effectLst>
            <a:glow rad="101600">
              <a:srgbClr val="8B8B8B">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2" name="Rectangle 51">
            <a:extLst>
              <a:ext uri="{FF2B5EF4-FFF2-40B4-BE49-F238E27FC236}">
                <a16:creationId xmlns:a16="http://schemas.microsoft.com/office/drawing/2014/main" id="{347405ED-4F11-A895-314B-341B930205AA}"/>
              </a:ext>
            </a:extLst>
          </p:cNvPr>
          <p:cNvSpPr/>
          <p:nvPr/>
        </p:nvSpPr>
        <p:spPr>
          <a:xfrm>
            <a:off x="3263517" y="3513139"/>
            <a:ext cx="73408" cy="2058986"/>
          </a:xfrm>
          <a:prstGeom prst="rect">
            <a:avLst/>
          </a:prstGeom>
          <a:solidFill>
            <a:srgbClr val="8B8B8B"/>
          </a:solidFill>
          <a:ln>
            <a:noFill/>
          </a:ln>
          <a:effectLst>
            <a:glow rad="101600">
              <a:srgbClr val="8B8B8B">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Rectangle 52">
            <a:extLst>
              <a:ext uri="{FF2B5EF4-FFF2-40B4-BE49-F238E27FC236}">
                <a16:creationId xmlns:a16="http://schemas.microsoft.com/office/drawing/2014/main" id="{8905B61D-F819-A436-C34F-641548007D59}"/>
              </a:ext>
            </a:extLst>
          </p:cNvPr>
          <p:cNvSpPr/>
          <p:nvPr/>
        </p:nvSpPr>
        <p:spPr>
          <a:xfrm>
            <a:off x="4094385" y="3513138"/>
            <a:ext cx="73408" cy="2058987"/>
          </a:xfrm>
          <a:prstGeom prst="rect">
            <a:avLst/>
          </a:prstGeom>
          <a:solidFill>
            <a:srgbClr val="8B8B8B"/>
          </a:solidFill>
          <a:ln>
            <a:noFill/>
          </a:ln>
          <a:effectLst>
            <a:glow rad="101600">
              <a:srgbClr val="8B8B8B">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4" name="Rectangle 53">
            <a:extLst>
              <a:ext uri="{FF2B5EF4-FFF2-40B4-BE49-F238E27FC236}">
                <a16:creationId xmlns:a16="http://schemas.microsoft.com/office/drawing/2014/main" id="{AA7F785A-53A6-C779-EA7B-5CCB5D414E18}"/>
              </a:ext>
            </a:extLst>
          </p:cNvPr>
          <p:cNvSpPr/>
          <p:nvPr/>
        </p:nvSpPr>
        <p:spPr>
          <a:xfrm>
            <a:off x="4913840" y="3143250"/>
            <a:ext cx="73408" cy="2428875"/>
          </a:xfrm>
          <a:prstGeom prst="rect">
            <a:avLst/>
          </a:prstGeom>
          <a:solidFill>
            <a:srgbClr val="8B8B8B"/>
          </a:solidFill>
          <a:ln>
            <a:noFill/>
          </a:ln>
          <a:effectLst>
            <a:glow rad="101600">
              <a:srgbClr val="8B8B8B">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5" name="Rectangle 54">
            <a:extLst>
              <a:ext uri="{FF2B5EF4-FFF2-40B4-BE49-F238E27FC236}">
                <a16:creationId xmlns:a16="http://schemas.microsoft.com/office/drawing/2014/main" id="{2887DCFE-52E7-545E-102A-97D9ED966ACD}"/>
              </a:ext>
            </a:extLst>
          </p:cNvPr>
          <p:cNvSpPr/>
          <p:nvPr/>
        </p:nvSpPr>
        <p:spPr>
          <a:xfrm>
            <a:off x="5742897" y="2700338"/>
            <a:ext cx="73408" cy="2871787"/>
          </a:xfrm>
          <a:prstGeom prst="rect">
            <a:avLst/>
          </a:prstGeom>
          <a:solidFill>
            <a:srgbClr val="8B8B8B"/>
          </a:solidFill>
          <a:ln>
            <a:noFill/>
          </a:ln>
          <a:effectLst>
            <a:glow rad="101600">
              <a:srgbClr val="8B8B8B">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6" name="Rectangle 55">
            <a:extLst>
              <a:ext uri="{FF2B5EF4-FFF2-40B4-BE49-F238E27FC236}">
                <a16:creationId xmlns:a16="http://schemas.microsoft.com/office/drawing/2014/main" id="{C1683BD7-11D5-E244-C983-A3C19FF28260}"/>
              </a:ext>
            </a:extLst>
          </p:cNvPr>
          <p:cNvSpPr/>
          <p:nvPr/>
        </p:nvSpPr>
        <p:spPr>
          <a:xfrm>
            <a:off x="6563856" y="2808288"/>
            <a:ext cx="73408" cy="2763837"/>
          </a:xfrm>
          <a:prstGeom prst="rect">
            <a:avLst/>
          </a:prstGeom>
          <a:solidFill>
            <a:srgbClr val="8B8B8B"/>
          </a:solidFill>
          <a:ln>
            <a:noFill/>
          </a:ln>
          <a:effectLst>
            <a:glow rad="101600">
              <a:srgbClr val="8B8B8B">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Rectangle 1">
            <a:extLst>
              <a:ext uri="{FF2B5EF4-FFF2-40B4-BE49-F238E27FC236}">
                <a16:creationId xmlns:a16="http://schemas.microsoft.com/office/drawing/2014/main" id="{6663DF3F-24E5-423A-982D-5337B9B610C1}"/>
              </a:ext>
            </a:extLst>
          </p:cNvPr>
          <p:cNvSpPr/>
          <p:nvPr/>
        </p:nvSpPr>
        <p:spPr>
          <a:xfrm>
            <a:off x="1627180" y="3743326"/>
            <a:ext cx="65617" cy="1865312"/>
          </a:xfrm>
          <a:prstGeom prst="rect">
            <a:avLst/>
          </a:prstGeom>
          <a:solidFill>
            <a:srgbClr val="8B8B8B"/>
          </a:solidFill>
          <a:ln>
            <a:noFill/>
          </a:ln>
          <a:effectLst>
            <a:glow rad="101600">
              <a:srgbClr val="8B8B8B">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372102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35" presetClass="emph" presetSubtype="0" repeatCount="indefinite" fill="hold" grpId="0" nodeType="withEffect">
                                  <p:stCondLst>
                                    <p:cond delay="0"/>
                                  </p:stCondLst>
                                  <p:endCondLst>
                                    <p:cond evt="onNext" delay="0">
                                      <p:tgtEl>
                                        <p:sldTgt/>
                                      </p:tgtEl>
                                    </p:cond>
                                  </p:endCondLst>
                                  <p:childTnLst>
                                    <p:anim calcmode="discrete" valueType="str">
                                      <p:cBhvr>
                                        <p:cTn id="11" dur="1000" fill="hold"/>
                                        <p:tgtEl>
                                          <p:spTgt spid="55"/>
                                        </p:tgtEl>
                                        <p:attrNameLst>
                                          <p:attrName>style.visibility</p:attrName>
                                        </p:attrNameLst>
                                      </p:cBhvr>
                                      <p:tavLst>
                                        <p:tav tm="0">
                                          <p:val>
                                            <p:strVal val="hidden"/>
                                          </p:val>
                                        </p:tav>
                                        <p:tav tm="50000">
                                          <p:val>
                                            <p:strVal val="visible"/>
                                          </p:val>
                                        </p:tav>
                                      </p:tavLst>
                                    </p:anim>
                                  </p:childTnLst>
                                </p:cTn>
                              </p:par>
                              <p:par>
                                <p:cTn id="12" presetID="35" presetClass="emph" presetSubtype="0" repeatCount="indefinite" fill="hold" grpId="0" nodeType="withEffect">
                                  <p:stCondLst>
                                    <p:cond delay="0"/>
                                  </p:stCondLst>
                                  <p:endCondLst>
                                    <p:cond evt="onNext" delay="0">
                                      <p:tgtEl>
                                        <p:sldTgt/>
                                      </p:tgtEl>
                                    </p:cond>
                                  </p:endCondLst>
                                  <p:childTnLst>
                                    <p:anim calcmode="discrete" valueType="str">
                                      <p:cBhvr>
                                        <p:cTn id="13" dur="1000" fill="hold"/>
                                        <p:tgtEl>
                                          <p:spTgt spid="56"/>
                                        </p:tgtEl>
                                        <p:attrNameLst>
                                          <p:attrName>style.visibility</p:attrName>
                                        </p:attrNameLst>
                                      </p:cBhvr>
                                      <p:tavLst>
                                        <p:tav tm="0">
                                          <p:val>
                                            <p:strVal val="hidden"/>
                                          </p:val>
                                        </p:tav>
                                        <p:tav tm="50000">
                                          <p:val>
                                            <p:strVal val="visible"/>
                                          </p:val>
                                        </p:tav>
                                      </p:tavLst>
                                    </p:anim>
                                  </p:childTnLst>
                                </p:cTn>
                              </p:par>
                              <p:par>
                                <p:cTn id="14" presetID="35" presetClass="emph" presetSubtype="0" repeatCount="indefinite" fill="hold" grpId="0" nodeType="withEffect">
                                  <p:stCondLst>
                                    <p:cond delay="0"/>
                                  </p:stCondLst>
                                  <p:endCondLst>
                                    <p:cond evt="onNext" delay="0">
                                      <p:tgtEl>
                                        <p:sldTgt/>
                                      </p:tgtEl>
                                    </p:cond>
                                  </p:endCondLst>
                                  <p:childTnLst>
                                    <p:anim calcmode="discrete" valueType="str">
                                      <p:cBhvr>
                                        <p:cTn id="15" dur="1000" fill="hold"/>
                                        <p:tgtEl>
                                          <p:spTgt spid="54"/>
                                        </p:tgtEl>
                                        <p:attrNameLst>
                                          <p:attrName>style.visibility</p:attrName>
                                        </p:attrNameLst>
                                      </p:cBhvr>
                                      <p:tavLst>
                                        <p:tav tm="0">
                                          <p:val>
                                            <p:strVal val="hidden"/>
                                          </p:val>
                                        </p:tav>
                                        <p:tav tm="50000">
                                          <p:val>
                                            <p:strVal val="visible"/>
                                          </p:val>
                                        </p:tav>
                                      </p:tavLst>
                                    </p:anim>
                                  </p:childTnLst>
                                </p:cTn>
                              </p:par>
                              <p:par>
                                <p:cTn id="16" presetID="35" presetClass="emph" presetSubtype="0" repeatCount="indefinite" fill="hold" grpId="0" nodeType="withEffect">
                                  <p:stCondLst>
                                    <p:cond delay="0"/>
                                  </p:stCondLst>
                                  <p:endCondLst>
                                    <p:cond evt="onNext" delay="0">
                                      <p:tgtEl>
                                        <p:sldTgt/>
                                      </p:tgtEl>
                                    </p:cond>
                                  </p:endCondLst>
                                  <p:childTnLst>
                                    <p:anim calcmode="discrete" valueType="str">
                                      <p:cBhvr>
                                        <p:cTn id="17" dur="1000" fill="hold"/>
                                        <p:tgtEl>
                                          <p:spTgt spid="53"/>
                                        </p:tgtEl>
                                        <p:attrNameLst>
                                          <p:attrName>style.visibility</p:attrName>
                                        </p:attrNameLst>
                                      </p:cBhvr>
                                      <p:tavLst>
                                        <p:tav tm="0">
                                          <p:val>
                                            <p:strVal val="hidden"/>
                                          </p:val>
                                        </p:tav>
                                        <p:tav tm="50000">
                                          <p:val>
                                            <p:strVal val="visible"/>
                                          </p:val>
                                        </p:tav>
                                      </p:tavLst>
                                    </p:anim>
                                  </p:childTnLst>
                                </p:cTn>
                              </p:par>
                              <p:par>
                                <p:cTn id="18" presetID="35" presetClass="emph" presetSubtype="0" repeatCount="indefinite" fill="hold" grpId="0" nodeType="withEffect">
                                  <p:stCondLst>
                                    <p:cond delay="0"/>
                                  </p:stCondLst>
                                  <p:endCondLst>
                                    <p:cond evt="onNext" delay="0">
                                      <p:tgtEl>
                                        <p:sldTgt/>
                                      </p:tgtEl>
                                    </p:cond>
                                  </p:endCondLst>
                                  <p:childTnLst>
                                    <p:anim calcmode="discrete" valueType="str">
                                      <p:cBhvr>
                                        <p:cTn id="19" dur="1000" fill="hold"/>
                                        <p:tgtEl>
                                          <p:spTgt spid="52"/>
                                        </p:tgtEl>
                                        <p:attrNameLst>
                                          <p:attrName>style.visibility</p:attrName>
                                        </p:attrNameLst>
                                      </p:cBhvr>
                                      <p:tavLst>
                                        <p:tav tm="0">
                                          <p:val>
                                            <p:strVal val="hidden"/>
                                          </p:val>
                                        </p:tav>
                                        <p:tav tm="50000">
                                          <p:val>
                                            <p:strVal val="visible"/>
                                          </p:val>
                                        </p:tav>
                                      </p:tavLst>
                                    </p:anim>
                                  </p:childTnLst>
                                </p:cTn>
                              </p:par>
                              <p:par>
                                <p:cTn id="20" presetID="35" presetClass="emph" presetSubtype="0" repeatCount="indefinite" fill="hold" grpId="0" nodeType="withEffect">
                                  <p:stCondLst>
                                    <p:cond delay="0"/>
                                  </p:stCondLst>
                                  <p:endCondLst>
                                    <p:cond evt="onNext" delay="0">
                                      <p:tgtEl>
                                        <p:sldTgt/>
                                      </p:tgtEl>
                                    </p:cond>
                                  </p:endCondLst>
                                  <p:childTnLst>
                                    <p:anim calcmode="discrete" valueType="str">
                                      <p:cBhvr>
                                        <p:cTn id="21" dur="1000" fill="hold"/>
                                        <p:tgtEl>
                                          <p:spTgt spid="51"/>
                                        </p:tgtEl>
                                        <p:attrNameLst>
                                          <p:attrName>style.visibility</p:attrName>
                                        </p:attrNameLst>
                                      </p:cBhvr>
                                      <p:tavLst>
                                        <p:tav tm="0">
                                          <p:val>
                                            <p:strVal val="hidden"/>
                                          </p:val>
                                        </p:tav>
                                        <p:tav tm="50000">
                                          <p:val>
                                            <p:strVal val="visible"/>
                                          </p:val>
                                        </p:tav>
                                      </p:tavLst>
                                    </p:anim>
                                  </p:childTnLst>
                                </p:cTn>
                              </p:par>
                              <p:par>
                                <p:cTn id="22" presetID="35" presetClass="emph" presetSubtype="0" repeatCount="indefinite" fill="hold" grpId="0" nodeType="withEffect">
                                  <p:stCondLst>
                                    <p:cond delay="0"/>
                                  </p:stCondLst>
                                  <p:endCondLst>
                                    <p:cond evt="onNext" delay="0">
                                      <p:tgtEl>
                                        <p:sldTgt/>
                                      </p:tgtEl>
                                    </p:cond>
                                  </p:endCondLst>
                                  <p:childTnLst>
                                    <p:anim calcmode="discrete" valueType="str">
                                      <p:cBhvr>
                                        <p:cTn id="23" dur="1000" fill="hold"/>
                                        <p:tgtEl>
                                          <p:spTgt spid="49"/>
                                        </p:tgtEl>
                                        <p:attrNameLst>
                                          <p:attrName>style.visibility</p:attrName>
                                        </p:attrNameLst>
                                      </p:cBhvr>
                                      <p:tavLst>
                                        <p:tav tm="0">
                                          <p:val>
                                            <p:strVal val="hidden"/>
                                          </p:val>
                                        </p:tav>
                                        <p:tav tm="50000">
                                          <p:val>
                                            <p:strVal val="visible"/>
                                          </p:val>
                                        </p:tav>
                                      </p:tavLst>
                                    </p:anim>
                                  </p:childTnLst>
                                </p:cTn>
                              </p:par>
                              <p:par>
                                <p:cTn id="24" presetID="35" presetClass="emph" presetSubtype="0" repeatCount="indefinite" fill="hold" grpId="0" nodeType="withEffect">
                                  <p:stCondLst>
                                    <p:cond delay="0"/>
                                  </p:stCondLst>
                                  <p:endCondLst>
                                    <p:cond evt="onNext" delay="0">
                                      <p:tgtEl>
                                        <p:sldTgt/>
                                      </p:tgtEl>
                                    </p:cond>
                                  </p:endCondLst>
                                  <p:childTnLst>
                                    <p:anim calcmode="discrete" valueType="str">
                                      <p:cBhvr>
                                        <p:cTn id="25" dur="1000" fill="hold"/>
                                        <p:tgtEl>
                                          <p:spTgt spid="48"/>
                                        </p:tgtEl>
                                        <p:attrNameLst>
                                          <p:attrName>style.visibility</p:attrName>
                                        </p:attrNameLst>
                                      </p:cBhvr>
                                      <p:tavLst>
                                        <p:tav tm="0">
                                          <p:val>
                                            <p:strVal val="hidden"/>
                                          </p:val>
                                        </p:tav>
                                        <p:tav tm="50000">
                                          <p:val>
                                            <p:strVal val="visible"/>
                                          </p:val>
                                        </p:tav>
                                      </p:tavLst>
                                    </p:anim>
                                  </p:childTnLst>
                                </p:cTn>
                              </p:par>
                              <p:par>
                                <p:cTn id="26" presetID="35" presetClass="emph" presetSubtype="0" repeatCount="indefinite" fill="hold" grpId="0" nodeType="withEffect">
                                  <p:stCondLst>
                                    <p:cond delay="0"/>
                                  </p:stCondLst>
                                  <p:endCondLst>
                                    <p:cond evt="onNext" delay="0">
                                      <p:tgtEl>
                                        <p:sldTgt/>
                                      </p:tgtEl>
                                    </p:cond>
                                  </p:endCondLst>
                                  <p:childTnLst>
                                    <p:anim calcmode="discrete" valueType="str">
                                      <p:cBhvr>
                                        <p:cTn id="27" dur="1000" fill="hold"/>
                                        <p:tgtEl>
                                          <p:spTgt spid="47"/>
                                        </p:tgtEl>
                                        <p:attrNameLst>
                                          <p:attrName>style.visibility</p:attrName>
                                        </p:attrNameLst>
                                      </p:cBhvr>
                                      <p:tavLst>
                                        <p:tav tm="0">
                                          <p:val>
                                            <p:strVal val="hidden"/>
                                          </p:val>
                                        </p:tav>
                                        <p:tav tm="50000">
                                          <p:val>
                                            <p:strVal val="visible"/>
                                          </p:val>
                                        </p:tav>
                                      </p:tavLst>
                                    </p:anim>
                                  </p:childTnLst>
                                </p:cTn>
                              </p:par>
                              <p:par>
                                <p:cTn id="28" presetID="35" presetClass="emph" presetSubtype="0" repeatCount="indefinite" fill="hold" grpId="0" nodeType="withEffect">
                                  <p:stCondLst>
                                    <p:cond delay="0"/>
                                  </p:stCondLst>
                                  <p:endCondLst>
                                    <p:cond evt="onNext" delay="0">
                                      <p:tgtEl>
                                        <p:sldTgt/>
                                      </p:tgtEl>
                                    </p:cond>
                                  </p:endCondLst>
                                  <p:childTnLst>
                                    <p:anim calcmode="discrete" valueType="str">
                                      <p:cBhvr>
                                        <p:cTn id="29" dur="1000" fill="hold"/>
                                        <p:tgtEl>
                                          <p:spTgt spid="46"/>
                                        </p:tgtEl>
                                        <p:attrNameLst>
                                          <p:attrName>style.visibility</p:attrName>
                                        </p:attrNameLst>
                                      </p:cBhvr>
                                      <p:tavLst>
                                        <p:tav tm="0">
                                          <p:val>
                                            <p:strVal val="hidden"/>
                                          </p:val>
                                        </p:tav>
                                        <p:tav tm="50000">
                                          <p:val>
                                            <p:strVal val="visible"/>
                                          </p:val>
                                        </p:tav>
                                      </p:tavLst>
                                    </p:anim>
                                  </p:childTnLst>
                                </p:cTn>
                              </p:par>
                              <p:par>
                                <p:cTn id="30" presetID="35" presetClass="emph" presetSubtype="0" repeatCount="indefinite" fill="hold" grpId="0" nodeType="withEffect">
                                  <p:stCondLst>
                                    <p:cond delay="0"/>
                                  </p:stCondLst>
                                  <p:endCondLst>
                                    <p:cond evt="onNext" delay="0">
                                      <p:tgtEl>
                                        <p:sldTgt/>
                                      </p:tgtEl>
                                    </p:cond>
                                  </p:endCondLst>
                                  <p:childTnLst>
                                    <p:anim calcmode="discrete" valueType="str">
                                      <p:cBhvr>
                                        <p:cTn id="31" dur="1000" fill="hold"/>
                                        <p:tgtEl>
                                          <p:spTgt spid="45"/>
                                        </p:tgtEl>
                                        <p:attrNameLst>
                                          <p:attrName>style.visibility</p:attrName>
                                        </p:attrNameLst>
                                      </p:cBhvr>
                                      <p:tavLst>
                                        <p:tav tm="0">
                                          <p:val>
                                            <p:strVal val="hidden"/>
                                          </p:val>
                                        </p:tav>
                                        <p:tav tm="50000">
                                          <p:val>
                                            <p:strVal val="visible"/>
                                          </p:val>
                                        </p:tav>
                                      </p:tavLst>
                                    </p:anim>
                                  </p:childTnLst>
                                </p:cTn>
                              </p:par>
                              <p:par>
                                <p:cTn id="32" presetID="35" presetClass="emph" presetSubtype="0" repeatCount="indefinite" fill="hold" grpId="0" nodeType="withEffect">
                                  <p:stCondLst>
                                    <p:cond delay="0"/>
                                  </p:stCondLst>
                                  <p:endCondLst>
                                    <p:cond evt="onNext" delay="0">
                                      <p:tgtEl>
                                        <p:sldTgt/>
                                      </p:tgtEl>
                                    </p:cond>
                                  </p:endCondLst>
                                  <p:childTnLst>
                                    <p:anim calcmode="discrete" valueType="str">
                                      <p:cBhvr>
                                        <p:cTn id="33" dur="1000" fill="hold"/>
                                        <p:tgtEl>
                                          <p:spTgt spid="44"/>
                                        </p:tgtEl>
                                        <p:attrNameLst>
                                          <p:attrName>style.visibility</p:attrName>
                                        </p:attrNameLst>
                                      </p:cBhvr>
                                      <p:tavLst>
                                        <p:tav tm="0">
                                          <p:val>
                                            <p:strVal val="hidden"/>
                                          </p:val>
                                        </p:tav>
                                        <p:tav tm="50000">
                                          <p:val>
                                            <p:strVal val="visible"/>
                                          </p:val>
                                        </p:tav>
                                      </p:tavLst>
                                    </p:anim>
                                  </p:childTnLst>
                                </p:cTn>
                              </p:par>
                              <p:par>
                                <p:cTn id="34" presetID="35" presetClass="emph" presetSubtype="0" repeatCount="indefinite" fill="hold" grpId="0" nodeType="withEffect">
                                  <p:stCondLst>
                                    <p:cond delay="0"/>
                                  </p:stCondLst>
                                  <p:endCondLst>
                                    <p:cond evt="onNext" delay="0">
                                      <p:tgtEl>
                                        <p:sldTgt/>
                                      </p:tgtEl>
                                    </p:cond>
                                  </p:endCondLst>
                                  <p:childTnLst>
                                    <p:anim calcmode="discrete" valueType="str">
                                      <p:cBhvr>
                                        <p:cTn id="35" dur="1000" fill="hold"/>
                                        <p:tgtEl>
                                          <p:spTgt spid="43"/>
                                        </p:tgtEl>
                                        <p:attrNameLst>
                                          <p:attrName>style.visibility</p:attrName>
                                        </p:attrNameLst>
                                      </p:cBhvr>
                                      <p:tavLst>
                                        <p:tav tm="0">
                                          <p:val>
                                            <p:strVal val="hidden"/>
                                          </p:val>
                                        </p:tav>
                                        <p:tav tm="50000">
                                          <p:val>
                                            <p:strVal val="visible"/>
                                          </p:val>
                                        </p:tav>
                                      </p:tavLst>
                                    </p:anim>
                                  </p:childTnLst>
                                </p:cTn>
                              </p:par>
                              <p:par>
                                <p:cTn id="36" presetID="35" presetClass="emph" presetSubtype="0" repeatCount="indefinite" fill="hold" grpId="0" nodeType="withEffect">
                                  <p:stCondLst>
                                    <p:cond delay="0"/>
                                  </p:stCondLst>
                                  <p:endCondLst>
                                    <p:cond evt="onNext" delay="0">
                                      <p:tgtEl>
                                        <p:sldTgt/>
                                      </p:tgtEl>
                                    </p:cond>
                                  </p:endCondLst>
                                  <p:childTnLst>
                                    <p:anim calcmode="discrete" valueType="str">
                                      <p:cBhvr>
                                        <p:cTn id="37"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3" grpId="0" animBg="1"/>
      <p:bldP spid="44" grpId="0" animBg="1"/>
      <p:bldP spid="45" grpId="0"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78AA116A-9407-644C-1CAF-154F4E37E8D6}"/>
              </a:ext>
            </a:extLst>
          </p:cNvPr>
          <p:cNvSpPr txBox="1"/>
          <p:nvPr/>
        </p:nvSpPr>
        <p:spPr>
          <a:xfrm>
            <a:off x="9247427" y="2258906"/>
            <a:ext cx="2515917" cy="2308324"/>
          </a:xfrm>
          <a:prstGeom prst="rect">
            <a:avLst/>
          </a:prstGeom>
          <a:noFill/>
        </p:spPr>
        <p:txBody>
          <a:bodyPr wrap="square" rtlCol="0">
            <a:spAutoFit/>
          </a:bodyPr>
          <a:lstStyle/>
          <a:p>
            <a:pPr algn="ctr"/>
            <a:r>
              <a:rPr lang="en-GB" dirty="0">
                <a:solidFill>
                  <a:srgbClr val="A6A6A6"/>
                </a:solidFill>
                <a:latin typeface="Tw Cen MT" panose="020B0602020104020603" pitchFamily="34" charset="0"/>
              </a:rPr>
              <a:t>Interestingly, Within each cut category, diamonds with </a:t>
            </a:r>
            <a:r>
              <a:rPr lang="en-GB" dirty="0">
                <a:solidFill>
                  <a:srgbClr val="7030A0"/>
                </a:solidFill>
                <a:latin typeface="Tw Cen MT" panose="020B0602020104020603" pitchFamily="34" charset="0"/>
              </a:rPr>
              <a:t>higher color grades like(D, E) </a:t>
            </a:r>
            <a:r>
              <a:rPr lang="en-GB" dirty="0">
                <a:solidFill>
                  <a:srgbClr val="A6A6A6"/>
                </a:solidFill>
                <a:latin typeface="Tw Cen MT" panose="020B0602020104020603" pitchFamily="34" charset="0"/>
              </a:rPr>
              <a:t>generally have </a:t>
            </a:r>
            <a:r>
              <a:rPr lang="en-GB" b="1" u="sng" dirty="0">
                <a:solidFill>
                  <a:srgbClr val="A6A6A6"/>
                </a:solidFill>
                <a:latin typeface="Tw Cen MT" panose="020B0602020104020603" pitchFamily="34" charset="0"/>
              </a:rPr>
              <a:t>lower</a:t>
            </a:r>
            <a:r>
              <a:rPr lang="en-GB" dirty="0">
                <a:solidFill>
                  <a:srgbClr val="A6A6A6"/>
                </a:solidFill>
                <a:latin typeface="Tw Cen MT" panose="020B0602020104020603" pitchFamily="34" charset="0"/>
              </a:rPr>
              <a:t> average prices compared to those with </a:t>
            </a:r>
            <a:r>
              <a:rPr lang="en-GB" dirty="0">
                <a:solidFill>
                  <a:srgbClr val="FF00FF"/>
                </a:solidFill>
                <a:latin typeface="Tw Cen MT" panose="020B0602020104020603" pitchFamily="34" charset="0"/>
              </a:rPr>
              <a:t>lower color grades (H, I, J).</a:t>
            </a:r>
            <a:endParaRPr lang="en-US" dirty="0">
              <a:solidFill>
                <a:srgbClr val="FF00FF"/>
              </a:solidFill>
              <a:latin typeface="Tw Cen MT" panose="020B0602020104020603" pitchFamily="34" charset="0"/>
            </a:endParaRPr>
          </a:p>
        </p:txBody>
      </p:sp>
      <p:pic>
        <p:nvPicPr>
          <p:cNvPr id="5" name="Picture 4">
            <a:extLst>
              <a:ext uri="{FF2B5EF4-FFF2-40B4-BE49-F238E27FC236}">
                <a16:creationId xmlns:a16="http://schemas.microsoft.com/office/drawing/2014/main" id="{A83C4412-7389-7DF9-4B54-CD9E1ED5CA20}"/>
              </a:ext>
            </a:extLst>
          </p:cNvPr>
          <p:cNvPicPr>
            <a:picLocks noChangeAspect="1"/>
          </p:cNvPicPr>
          <p:nvPr/>
        </p:nvPicPr>
        <p:blipFill rotWithShape="1">
          <a:blip r:embed="rId2">
            <a:extLst>
              <a:ext uri="{28A0092B-C50C-407E-A947-70E740481C1C}">
                <a14:useLocalDpi xmlns:a14="http://schemas.microsoft.com/office/drawing/2010/main" val="0"/>
              </a:ext>
            </a:extLst>
          </a:blip>
          <a:srcRect l="1238" t="1650" b="2330"/>
          <a:stretch/>
        </p:blipFill>
        <p:spPr>
          <a:xfrm>
            <a:off x="491065" y="1717040"/>
            <a:ext cx="8409070" cy="4480560"/>
          </a:xfrm>
          <a:prstGeom prst="rect">
            <a:avLst/>
          </a:prstGeom>
        </p:spPr>
      </p:pic>
      <p:pic>
        <p:nvPicPr>
          <p:cNvPr id="14" name="Picture 13">
            <a:extLst>
              <a:ext uri="{FF2B5EF4-FFF2-40B4-BE49-F238E27FC236}">
                <a16:creationId xmlns:a16="http://schemas.microsoft.com/office/drawing/2014/main" id="{1504AB9E-E2F3-1DF4-77DB-2BB4584F16BC}"/>
              </a:ext>
            </a:extLst>
          </p:cNvPr>
          <p:cNvPicPr>
            <a:picLocks noChangeAspect="1"/>
          </p:cNvPicPr>
          <p:nvPr/>
        </p:nvPicPr>
        <p:blipFill>
          <a:blip r:embed="rId3">
            <a:alphaModFix amt="70000"/>
            <a:duotone>
              <a:prstClr val="black"/>
              <a:srgbClr val="7030A0">
                <a:tint val="45000"/>
                <a:satMod val="400000"/>
              </a:srgbClr>
            </a:duotone>
          </a:blip>
          <a:stretch>
            <a:fillRect/>
          </a:stretch>
        </p:blipFill>
        <p:spPr>
          <a:xfrm>
            <a:off x="949879" y="2820123"/>
            <a:ext cx="1859441" cy="3377477"/>
          </a:xfrm>
          <a:prstGeom prst="rect">
            <a:avLst/>
          </a:prstGeom>
        </p:spPr>
      </p:pic>
      <p:pic>
        <p:nvPicPr>
          <p:cNvPr id="21" name="Picture 20">
            <a:extLst>
              <a:ext uri="{FF2B5EF4-FFF2-40B4-BE49-F238E27FC236}">
                <a16:creationId xmlns:a16="http://schemas.microsoft.com/office/drawing/2014/main" id="{48451F72-6AD5-C2B0-1EC7-3812CAE5A0F5}"/>
              </a:ext>
            </a:extLst>
          </p:cNvPr>
          <p:cNvPicPr>
            <a:picLocks noChangeAspect="1"/>
          </p:cNvPicPr>
          <p:nvPr/>
        </p:nvPicPr>
        <p:blipFill>
          <a:blip r:embed="rId3">
            <a:alphaModFix amt="70000"/>
            <a:duotone>
              <a:prstClr val="black"/>
              <a:srgbClr val="FFCCFF">
                <a:tint val="45000"/>
                <a:satMod val="400000"/>
              </a:srgbClr>
            </a:duotone>
          </a:blip>
          <a:stretch>
            <a:fillRect/>
          </a:stretch>
        </p:blipFill>
        <p:spPr>
          <a:xfrm>
            <a:off x="5113306" y="1820333"/>
            <a:ext cx="1859441" cy="4377267"/>
          </a:xfrm>
          <a:prstGeom prst="rect">
            <a:avLst/>
          </a:prstGeom>
        </p:spPr>
      </p:pic>
    </p:spTree>
    <p:extLst>
      <p:ext uri="{BB962C8B-B14F-4D97-AF65-F5344CB8AC3E}">
        <p14:creationId xmlns:p14="http://schemas.microsoft.com/office/powerpoint/2010/main" val="2807266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03A1A4"/>
                </a:solidFill>
                <a:latin typeface="Tw Cen MT" panose="020B0602020104020603" pitchFamily="34" charset="0"/>
              </a:rPr>
              <a:t>Data Preprocessing</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97A4758-83A4-C33A-0924-D0552D91375D}"/>
              </a:ext>
            </a:extLst>
          </p:cNvPr>
          <p:cNvGrpSpPr/>
          <p:nvPr/>
        </p:nvGrpSpPr>
        <p:grpSpPr>
          <a:xfrm>
            <a:off x="1686305" y="2694814"/>
            <a:ext cx="10479191" cy="1280242"/>
            <a:chOff x="624115" y="1490492"/>
            <a:chExt cx="10669263" cy="930816"/>
          </a:xfrm>
        </p:grpSpPr>
        <p:sp>
          <p:nvSpPr>
            <p:cNvPr id="13" name="TextBox 12">
              <a:extLst>
                <a:ext uri="{FF2B5EF4-FFF2-40B4-BE49-F238E27FC236}">
                  <a16:creationId xmlns:a16="http://schemas.microsoft.com/office/drawing/2014/main" id="{36B97AED-A941-4DCF-F33C-063273B0C790}"/>
                </a:ext>
              </a:extLst>
            </p:cNvPr>
            <p:cNvSpPr txBox="1"/>
            <p:nvPr/>
          </p:nvSpPr>
          <p:spPr>
            <a:xfrm>
              <a:off x="1536801" y="1490492"/>
              <a:ext cx="9756577" cy="872309"/>
            </a:xfrm>
            <a:prstGeom prst="rect">
              <a:avLst/>
            </a:prstGeom>
            <a:noFill/>
          </p:spPr>
          <p:txBody>
            <a:bodyPr wrap="square" rtlCol="0">
              <a:spAutoFit/>
            </a:bodyPr>
            <a:lstStyle/>
            <a:p>
              <a:pPr>
                <a:lnSpc>
                  <a:spcPct val="150000"/>
                </a:lnSpc>
              </a:pPr>
              <a:r>
                <a:rPr lang="en-GB" sz="2400" b="1" dirty="0">
                  <a:solidFill>
                    <a:srgbClr val="EF3078"/>
                  </a:solidFill>
                  <a:latin typeface="Tw Cen MT" panose="020B0602020104020603" pitchFamily="34" charset="0"/>
                </a:rPr>
                <a:t>We </a:t>
              </a:r>
              <a:r>
                <a:rPr lang="en-GB" sz="2400" b="1" i="1" dirty="0">
                  <a:solidFill>
                    <a:srgbClr val="EF3078"/>
                  </a:solidFill>
                  <a:latin typeface="Tw Cen MT" panose="020B0602020104020603" pitchFamily="34" charset="0"/>
                </a:rPr>
                <a:t>drop</a:t>
              </a:r>
              <a:r>
                <a:rPr lang="en-GB" sz="2400" b="1" dirty="0">
                  <a:solidFill>
                    <a:srgbClr val="EF3078"/>
                  </a:solidFill>
                  <a:latin typeface="Tw Cen MT" panose="020B0602020104020603" pitchFamily="34" charset="0"/>
                </a:rPr>
                <a:t> the </a:t>
              </a:r>
              <a:r>
                <a:rPr lang="en-GB" sz="2400" b="1" i="1" dirty="0">
                  <a:solidFill>
                    <a:srgbClr val="EF3078"/>
                  </a:solidFill>
                  <a:latin typeface="Tw Cen MT" panose="020B0602020104020603" pitchFamily="34" charset="0"/>
                </a:rPr>
                <a:t>faulty data </a:t>
              </a:r>
              <a:r>
                <a:rPr lang="en-GB" sz="2400" b="1" dirty="0">
                  <a:solidFill>
                    <a:srgbClr val="EF3078"/>
                  </a:solidFill>
                  <a:latin typeface="Tw Cen MT" panose="020B0602020104020603" pitchFamily="34" charset="0"/>
                </a:rPr>
                <a:t>which is 17 rows having </a:t>
              </a:r>
              <a:r>
                <a:rPr lang="en-GB" sz="2400" b="1" i="1" dirty="0">
                  <a:solidFill>
                    <a:srgbClr val="EF3078"/>
                  </a:solidFill>
                  <a:latin typeface="Tw Cen MT" panose="020B0602020104020603" pitchFamily="34" charset="0"/>
                </a:rPr>
                <a:t>zeros</a:t>
              </a:r>
              <a:r>
                <a:rPr lang="en-GB" sz="2400" b="1" dirty="0">
                  <a:solidFill>
                    <a:srgbClr val="EF3078"/>
                  </a:solidFill>
                  <a:latin typeface="Tw Cen MT" panose="020B0602020104020603" pitchFamily="34" charset="0"/>
                </a:rPr>
                <a:t> in the (“</a:t>
              </a:r>
              <a:r>
                <a:rPr lang="en-GB" sz="2400" b="1" dirty="0" err="1">
                  <a:solidFill>
                    <a:srgbClr val="EF3078"/>
                  </a:solidFill>
                  <a:latin typeface="Tw Cen MT" panose="020B0602020104020603" pitchFamily="34" charset="0"/>
                </a:rPr>
                <a:t>x"&amp;"y"&amp;"z</a:t>
              </a:r>
              <a:r>
                <a:rPr lang="en-GB" sz="2400" b="1" dirty="0">
                  <a:solidFill>
                    <a:srgbClr val="EF3078"/>
                  </a:solidFill>
                  <a:latin typeface="Tw Cen MT" panose="020B0602020104020603" pitchFamily="34" charset="0"/>
                </a:rPr>
                <a:t>") columns. </a:t>
              </a:r>
            </a:p>
          </p:txBody>
        </p:sp>
        <p:sp>
          <p:nvSpPr>
            <p:cNvPr id="21" name="TextBox 20">
              <a:extLst>
                <a:ext uri="{FF2B5EF4-FFF2-40B4-BE49-F238E27FC236}">
                  <a16:creationId xmlns:a16="http://schemas.microsoft.com/office/drawing/2014/main" id="{0E4CE0BB-4D5C-1BDD-E82A-79DA21C0D5B6}"/>
                </a:ext>
              </a:extLst>
            </p:cNvPr>
            <p:cNvSpPr txBox="1"/>
            <p:nvPr/>
          </p:nvSpPr>
          <p:spPr>
            <a:xfrm>
              <a:off x="624115" y="1861876"/>
              <a:ext cx="912686" cy="559432"/>
            </a:xfrm>
            <a:prstGeom prst="rect">
              <a:avLst/>
            </a:prstGeom>
            <a:noFill/>
          </p:spPr>
          <p:txBody>
            <a:bodyPr wrap="square" rtlCol="0">
              <a:spAutoFit/>
            </a:bodyPr>
            <a:lstStyle/>
            <a:p>
              <a:pPr algn="r"/>
              <a:r>
                <a:rPr lang="en-US" sz="4400" dirty="0">
                  <a:solidFill>
                    <a:srgbClr val="EF3078"/>
                  </a:solidFill>
                  <a:latin typeface="Tw Cen MT" panose="020B0602020104020603" pitchFamily="34" charset="0"/>
                </a:rPr>
                <a:t>02</a:t>
              </a:r>
            </a:p>
          </p:txBody>
        </p:sp>
      </p:grpSp>
      <p:grpSp>
        <p:nvGrpSpPr>
          <p:cNvPr id="60" name="Group 59">
            <a:extLst>
              <a:ext uri="{FF2B5EF4-FFF2-40B4-BE49-F238E27FC236}">
                <a16:creationId xmlns:a16="http://schemas.microsoft.com/office/drawing/2014/main" id="{9559D7DC-DB8D-ECFD-EEE3-267967A8B3EE}"/>
              </a:ext>
            </a:extLst>
          </p:cNvPr>
          <p:cNvGrpSpPr/>
          <p:nvPr/>
        </p:nvGrpSpPr>
        <p:grpSpPr>
          <a:xfrm>
            <a:off x="1540857" y="4246082"/>
            <a:ext cx="9426774" cy="1694823"/>
            <a:chOff x="624115" y="1490492"/>
            <a:chExt cx="7960691" cy="1694823"/>
          </a:xfrm>
        </p:grpSpPr>
        <p:sp>
          <p:nvSpPr>
            <p:cNvPr id="61" name="TextBox 60">
              <a:extLst>
                <a:ext uri="{FF2B5EF4-FFF2-40B4-BE49-F238E27FC236}">
                  <a16:creationId xmlns:a16="http://schemas.microsoft.com/office/drawing/2014/main" id="{5D3BA043-C686-F78C-7BDB-0B34DBD12DA0}"/>
                </a:ext>
              </a:extLst>
            </p:cNvPr>
            <p:cNvSpPr txBox="1"/>
            <p:nvPr/>
          </p:nvSpPr>
          <p:spPr>
            <a:xfrm>
              <a:off x="1536802" y="1490492"/>
              <a:ext cx="7048004" cy="1694823"/>
            </a:xfrm>
            <a:prstGeom prst="rect">
              <a:avLst/>
            </a:prstGeom>
            <a:noFill/>
          </p:spPr>
          <p:txBody>
            <a:bodyPr wrap="square" rtlCol="0">
              <a:spAutoFit/>
            </a:bodyPr>
            <a:lstStyle/>
            <a:p>
              <a:pPr>
                <a:lnSpc>
                  <a:spcPct val="150000"/>
                </a:lnSpc>
              </a:pPr>
              <a:r>
                <a:rPr lang="en-US" sz="2400" b="1" dirty="0">
                  <a:solidFill>
                    <a:srgbClr val="1C7CBB"/>
                  </a:solidFill>
                  <a:latin typeface="Tw Cen MT" panose="020B0602020104020603" pitchFamily="34" charset="0"/>
                </a:rPr>
                <a:t>We encode the categorical data using ordinal Encoder to ensure considering their order (mapping each unique value with a number)</a:t>
              </a:r>
            </a:p>
          </p:txBody>
        </p:sp>
        <p:sp>
          <p:nvSpPr>
            <p:cNvPr id="62" name="TextBox 61">
              <a:extLst>
                <a:ext uri="{FF2B5EF4-FFF2-40B4-BE49-F238E27FC236}">
                  <a16:creationId xmlns:a16="http://schemas.microsoft.com/office/drawing/2014/main" id="{C69FD40C-1E7B-3D9C-B448-277DAB319C20}"/>
                </a:ext>
              </a:extLst>
            </p:cNvPr>
            <p:cNvSpPr txBox="1"/>
            <p:nvPr/>
          </p:nvSpPr>
          <p:spPr>
            <a:xfrm>
              <a:off x="624115" y="2003922"/>
              <a:ext cx="912686" cy="769441"/>
            </a:xfrm>
            <a:prstGeom prst="rect">
              <a:avLst/>
            </a:prstGeom>
            <a:noFill/>
          </p:spPr>
          <p:txBody>
            <a:bodyPr wrap="square" rtlCol="0">
              <a:spAutoFit/>
            </a:bodyPr>
            <a:lstStyle/>
            <a:p>
              <a:pPr algn="r"/>
              <a:r>
                <a:rPr lang="en-US" sz="4400" dirty="0">
                  <a:solidFill>
                    <a:srgbClr val="1C7CBB"/>
                  </a:solidFill>
                  <a:latin typeface="Tw Cen MT" panose="020B0602020104020603" pitchFamily="34" charset="0"/>
                </a:rPr>
                <a:t>03</a:t>
              </a:r>
            </a:p>
          </p:txBody>
        </p:sp>
      </p:grpSp>
      <p:grpSp>
        <p:nvGrpSpPr>
          <p:cNvPr id="24" name="Group 23">
            <a:extLst>
              <a:ext uri="{FF2B5EF4-FFF2-40B4-BE49-F238E27FC236}">
                <a16:creationId xmlns:a16="http://schemas.microsoft.com/office/drawing/2014/main" id="{7EDCECBD-ECB4-439E-9F13-B4A1034E174B}"/>
              </a:ext>
            </a:extLst>
          </p:cNvPr>
          <p:cNvGrpSpPr/>
          <p:nvPr/>
        </p:nvGrpSpPr>
        <p:grpSpPr>
          <a:xfrm>
            <a:off x="1686305" y="1580289"/>
            <a:ext cx="10441063" cy="769441"/>
            <a:chOff x="624115" y="1861876"/>
            <a:chExt cx="10630443" cy="559432"/>
          </a:xfrm>
        </p:grpSpPr>
        <p:sp>
          <p:nvSpPr>
            <p:cNvPr id="25" name="TextBox 24">
              <a:extLst>
                <a:ext uri="{FF2B5EF4-FFF2-40B4-BE49-F238E27FC236}">
                  <a16:creationId xmlns:a16="http://schemas.microsoft.com/office/drawing/2014/main" id="{53260F3F-EA89-41FB-A27E-37DC57F39098}"/>
                </a:ext>
              </a:extLst>
            </p:cNvPr>
            <p:cNvSpPr txBox="1"/>
            <p:nvPr/>
          </p:nvSpPr>
          <p:spPr>
            <a:xfrm>
              <a:off x="1497981" y="1904127"/>
              <a:ext cx="9756577" cy="426660"/>
            </a:xfrm>
            <a:prstGeom prst="rect">
              <a:avLst/>
            </a:prstGeom>
            <a:noFill/>
          </p:spPr>
          <p:txBody>
            <a:bodyPr wrap="square" rtlCol="0">
              <a:spAutoFit/>
            </a:bodyPr>
            <a:lstStyle/>
            <a:p>
              <a:pPr>
                <a:lnSpc>
                  <a:spcPct val="150000"/>
                </a:lnSpc>
              </a:pPr>
              <a:r>
                <a:rPr lang="en-US" sz="2400" b="1" dirty="0">
                  <a:solidFill>
                    <a:schemeClr val="accent4">
                      <a:lumMod val="75000"/>
                    </a:schemeClr>
                  </a:solidFill>
                  <a:latin typeface="Tw Cen MT" panose="020B0602020104020603" pitchFamily="34" charset="0"/>
                </a:rPr>
                <a:t>Splitting the data into 80% train data and 20% test data </a:t>
              </a:r>
              <a:endParaRPr lang="en-GB" sz="2400" b="1" dirty="0">
                <a:solidFill>
                  <a:schemeClr val="accent4">
                    <a:lumMod val="75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CA71D0-0B6A-4988-987B-F5F79A2DF73B}"/>
                </a:ext>
              </a:extLst>
            </p:cNvPr>
            <p:cNvSpPr txBox="1"/>
            <p:nvPr/>
          </p:nvSpPr>
          <p:spPr>
            <a:xfrm>
              <a:off x="624115" y="1861876"/>
              <a:ext cx="912686" cy="559432"/>
            </a:xfrm>
            <a:prstGeom prst="rect">
              <a:avLst/>
            </a:prstGeom>
            <a:noFill/>
          </p:spPr>
          <p:txBody>
            <a:bodyPr wrap="square" rtlCol="0">
              <a:spAutoFit/>
            </a:bodyPr>
            <a:lstStyle/>
            <a:p>
              <a:pPr algn="r"/>
              <a:r>
                <a:rPr lang="en-US" sz="4400" dirty="0">
                  <a:solidFill>
                    <a:schemeClr val="accent4">
                      <a:lumMod val="75000"/>
                    </a:schemeClr>
                  </a:solidFill>
                  <a:latin typeface="Tw Cen MT" panose="020B0602020104020603" pitchFamily="34" charset="0"/>
                </a:rPr>
                <a:t>01</a:t>
              </a:r>
            </a:p>
          </p:txBody>
        </p:sp>
      </p:grpSp>
    </p:spTree>
    <p:extLst>
      <p:ext uri="{BB962C8B-B14F-4D97-AF65-F5344CB8AC3E}">
        <p14:creationId xmlns:p14="http://schemas.microsoft.com/office/powerpoint/2010/main" val="4114024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500"/>
                            </p:stCondLst>
                            <p:childTnLst>
                              <p:par>
                                <p:cTn id="15" presetID="31"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 calcmode="lin" valueType="num">
                                      <p:cBhvr>
                                        <p:cTn id="19" dur="500" fill="hold"/>
                                        <p:tgtEl>
                                          <p:spTgt spid="11"/>
                                        </p:tgtEl>
                                        <p:attrNameLst>
                                          <p:attrName>style.rotation</p:attrName>
                                        </p:attrNameLst>
                                      </p:cBhvr>
                                      <p:tavLst>
                                        <p:tav tm="0">
                                          <p:val>
                                            <p:fltVal val="90"/>
                                          </p:val>
                                        </p:tav>
                                        <p:tav tm="100000">
                                          <p:val>
                                            <p:fltVal val="0"/>
                                          </p:val>
                                        </p:tav>
                                      </p:tavLst>
                                    </p:anim>
                                    <p:animEffect transition="in" filter="fade">
                                      <p:cBhvr>
                                        <p:cTn id="20" dur="500"/>
                                        <p:tgtEl>
                                          <p:spTgt spid="11"/>
                                        </p:tgtEl>
                                      </p:cBhvr>
                                    </p:animEffect>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500" fill="hold"/>
                                        <p:tgtEl>
                                          <p:spTgt spid="60"/>
                                        </p:tgtEl>
                                        <p:attrNameLst>
                                          <p:attrName>ppt_w</p:attrName>
                                        </p:attrNameLst>
                                      </p:cBhvr>
                                      <p:tavLst>
                                        <p:tav tm="0">
                                          <p:val>
                                            <p:fltVal val="0"/>
                                          </p:val>
                                        </p:tav>
                                        <p:tav tm="100000">
                                          <p:val>
                                            <p:strVal val="#ppt_w"/>
                                          </p:val>
                                        </p:tav>
                                      </p:tavLst>
                                    </p:anim>
                                    <p:anim calcmode="lin" valueType="num">
                                      <p:cBhvr>
                                        <p:cTn id="25" dur="500" fill="hold"/>
                                        <p:tgtEl>
                                          <p:spTgt spid="60"/>
                                        </p:tgtEl>
                                        <p:attrNameLst>
                                          <p:attrName>ppt_h</p:attrName>
                                        </p:attrNameLst>
                                      </p:cBhvr>
                                      <p:tavLst>
                                        <p:tav tm="0">
                                          <p:val>
                                            <p:fltVal val="0"/>
                                          </p:val>
                                        </p:tav>
                                        <p:tav tm="100000">
                                          <p:val>
                                            <p:strVal val="#ppt_h"/>
                                          </p:val>
                                        </p:tav>
                                      </p:tavLst>
                                    </p:anim>
                                    <p:anim calcmode="lin" valueType="num">
                                      <p:cBhvr>
                                        <p:cTn id="26" dur="500" fill="hold"/>
                                        <p:tgtEl>
                                          <p:spTgt spid="60"/>
                                        </p:tgtEl>
                                        <p:attrNameLst>
                                          <p:attrName>style.rotation</p:attrName>
                                        </p:attrNameLst>
                                      </p:cBhvr>
                                      <p:tavLst>
                                        <p:tav tm="0">
                                          <p:val>
                                            <p:fltVal val="90"/>
                                          </p:val>
                                        </p:tav>
                                        <p:tav tm="100000">
                                          <p:val>
                                            <p:fltVal val="0"/>
                                          </p:val>
                                        </p:tav>
                                      </p:tavLst>
                                    </p:anim>
                                    <p:animEffect transition="in" filter="fade">
                                      <p:cBhvr>
                                        <p:cTn id="27" dur="500"/>
                                        <p:tgtEl>
                                          <p:spTgt spid="60"/>
                                        </p:tgtEl>
                                      </p:cBhvr>
                                    </p:animEffect>
                                  </p:childTnLst>
                                </p:cTn>
                              </p:par>
                            </p:childTnLst>
                          </p:cTn>
                        </p:par>
                        <p:par>
                          <p:cTn id="28" fill="hold">
                            <p:stCondLst>
                              <p:cond delay="1500"/>
                            </p:stCondLst>
                            <p:childTnLst>
                              <p:par>
                                <p:cTn id="29" presetID="31"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 calcmode="lin" valueType="num">
                                      <p:cBhvr>
                                        <p:cTn id="33" dur="500" fill="hold"/>
                                        <p:tgtEl>
                                          <p:spTgt spid="24"/>
                                        </p:tgtEl>
                                        <p:attrNameLst>
                                          <p:attrName>style.rotation</p:attrName>
                                        </p:attrNameLst>
                                      </p:cBhvr>
                                      <p:tavLst>
                                        <p:tav tm="0">
                                          <p:val>
                                            <p:fltVal val="90"/>
                                          </p:val>
                                        </p:tav>
                                        <p:tav tm="100000">
                                          <p:val>
                                            <p:fltVal val="0"/>
                                          </p:val>
                                        </p:tav>
                                      </p:tavLst>
                                    </p:anim>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03A1A4"/>
                </a:solidFill>
                <a:latin typeface="Tw Cen MT" panose="020B0602020104020603" pitchFamily="34" charset="0"/>
              </a:rPr>
              <a:t>Data Preprocessing</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AD1B66C-AA19-A486-47B0-2CE00288D001}"/>
              </a:ext>
            </a:extLst>
          </p:cNvPr>
          <p:cNvSpPr txBox="1"/>
          <p:nvPr/>
        </p:nvSpPr>
        <p:spPr>
          <a:xfrm>
            <a:off x="776022" y="850218"/>
            <a:ext cx="11881272" cy="669222"/>
          </a:xfrm>
          <a:prstGeom prst="rect">
            <a:avLst/>
          </a:prstGeom>
          <a:noFill/>
        </p:spPr>
        <p:txBody>
          <a:bodyPr wrap="square">
            <a:spAutoFit/>
          </a:bodyPr>
          <a:lstStyle/>
          <a:p>
            <a:pPr>
              <a:lnSpc>
                <a:spcPct val="150000"/>
              </a:lnSpc>
            </a:pPr>
            <a:r>
              <a:rPr lang="en-US" sz="2800" b="1" u="sng" dirty="0">
                <a:solidFill>
                  <a:srgbClr val="A6A6A6"/>
                </a:solidFill>
                <a:latin typeface="Tw Cen MT" panose="020B0602020104020603" pitchFamily="34" charset="0"/>
              </a:rPr>
              <a:t>More about outliers handling…..</a:t>
            </a:r>
            <a:endParaRPr lang="en-GB" sz="2800" b="1" u="sng" dirty="0">
              <a:solidFill>
                <a:srgbClr val="A6A6A6"/>
              </a:solidFill>
              <a:latin typeface="Tw Cen MT" panose="020B0602020104020603" pitchFamily="34" charset="0"/>
            </a:endParaRPr>
          </a:p>
        </p:txBody>
      </p:sp>
      <p:sp>
        <p:nvSpPr>
          <p:cNvPr id="41" name="Rectangle 40">
            <a:extLst>
              <a:ext uri="{FF2B5EF4-FFF2-40B4-BE49-F238E27FC236}">
                <a16:creationId xmlns:a16="http://schemas.microsoft.com/office/drawing/2014/main" id="{EAFAF9E7-81BF-585E-D24A-6AEF6EB96D88}"/>
              </a:ext>
            </a:extLst>
          </p:cNvPr>
          <p:cNvSpPr/>
          <p:nvPr/>
        </p:nvSpPr>
        <p:spPr>
          <a:xfrm>
            <a:off x="0" y="2294902"/>
            <a:ext cx="3582549" cy="3157836"/>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7145B63-6DCD-1E98-EB15-0F84B20F7D9C}"/>
              </a:ext>
            </a:extLst>
          </p:cNvPr>
          <p:cNvGrpSpPr/>
          <p:nvPr/>
        </p:nvGrpSpPr>
        <p:grpSpPr>
          <a:xfrm rot="16200000">
            <a:off x="-479946" y="3457245"/>
            <a:ext cx="4732090" cy="632509"/>
            <a:chOff x="3299749" y="1134299"/>
            <a:chExt cx="4732090" cy="632509"/>
          </a:xfrm>
        </p:grpSpPr>
        <p:sp>
          <p:nvSpPr>
            <p:cNvPr id="43" name="Rectangle 42">
              <a:extLst>
                <a:ext uri="{FF2B5EF4-FFF2-40B4-BE49-F238E27FC236}">
                  <a16:creationId xmlns:a16="http://schemas.microsoft.com/office/drawing/2014/main" id="{F96118B1-C3F5-33E5-9A6E-B82DC425CE69}"/>
                </a:ext>
              </a:extLst>
            </p:cNvPr>
            <p:cNvSpPr/>
            <p:nvPr/>
          </p:nvSpPr>
          <p:spPr>
            <a:xfrm>
              <a:off x="4229104" y="1134299"/>
              <a:ext cx="2873381" cy="632509"/>
            </a:xfrm>
            <a:prstGeom prst="rect">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F6F190B-503C-33B6-FCA2-3056F4F12FE3}"/>
                </a:ext>
              </a:extLst>
            </p:cNvPr>
            <p:cNvSpPr txBox="1"/>
            <p:nvPr/>
          </p:nvSpPr>
          <p:spPr>
            <a:xfrm>
              <a:off x="3299749" y="1158167"/>
              <a:ext cx="473209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Outliers</a:t>
              </a:r>
            </a:p>
          </p:txBody>
        </p:sp>
      </p:grpSp>
      <p:sp>
        <p:nvSpPr>
          <p:cNvPr id="45" name="Rectangle 44">
            <a:extLst>
              <a:ext uri="{FF2B5EF4-FFF2-40B4-BE49-F238E27FC236}">
                <a16:creationId xmlns:a16="http://schemas.microsoft.com/office/drawing/2014/main" id="{F058BC30-E15C-9D8B-CC2D-7C05F4045FBA}"/>
              </a:ext>
            </a:extLst>
          </p:cNvPr>
          <p:cNvSpPr/>
          <p:nvPr/>
        </p:nvSpPr>
        <p:spPr>
          <a:xfrm>
            <a:off x="2205841" y="2295745"/>
            <a:ext cx="9986159" cy="3157836"/>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BE0404C-70BC-70AC-7BA6-E589F3334362}"/>
              </a:ext>
            </a:extLst>
          </p:cNvPr>
          <p:cNvSpPr txBox="1"/>
          <p:nvPr/>
        </p:nvSpPr>
        <p:spPr>
          <a:xfrm>
            <a:off x="3091625" y="2391909"/>
            <a:ext cx="6894534" cy="1569660"/>
          </a:xfrm>
          <a:prstGeom prst="rect">
            <a:avLst/>
          </a:prstGeom>
          <a:noFill/>
        </p:spPr>
        <p:txBody>
          <a:bodyPr wrap="square" rtlCol="0">
            <a:spAutoFit/>
          </a:bodyPr>
          <a:lstStyle/>
          <a:p>
            <a:r>
              <a:rPr lang="en-GB" sz="2400" b="1" dirty="0">
                <a:solidFill>
                  <a:srgbClr val="1C7CBB"/>
                </a:solidFill>
                <a:latin typeface="Tw Cen MT" panose="020B0602020104020603" pitchFamily="34" charset="0"/>
              </a:rPr>
              <a:t>For the outliers First, we convert all the values to its log value as the log transform one of the best ways to fix the outliers in the data</a:t>
            </a:r>
          </a:p>
          <a:p>
            <a:endParaRPr lang="en-US" sz="2400" b="1" dirty="0">
              <a:solidFill>
                <a:schemeClr val="tx1">
                  <a:lumMod val="65000"/>
                  <a:lumOff val="35000"/>
                </a:schemeClr>
              </a:solidFill>
              <a:latin typeface="Tw Cen MT" panose="020B0602020104020603" pitchFamily="34" charset="0"/>
            </a:endParaRPr>
          </a:p>
        </p:txBody>
      </p:sp>
      <p:sp>
        <p:nvSpPr>
          <p:cNvPr id="52" name="TextBox 51">
            <a:extLst>
              <a:ext uri="{FF2B5EF4-FFF2-40B4-BE49-F238E27FC236}">
                <a16:creationId xmlns:a16="http://schemas.microsoft.com/office/drawing/2014/main" id="{8B19F8A1-BE82-710C-EEB6-62FF6FF12A53}"/>
              </a:ext>
            </a:extLst>
          </p:cNvPr>
          <p:cNvSpPr txBox="1"/>
          <p:nvPr/>
        </p:nvSpPr>
        <p:spPr>
          <a:xfrm>
            <a:off x="3091625" y="4050717"/>
            <a:ext cx="6894534" cy="1569660"/>
          </a:xfrm>
          <a:prstGeom prst="rect">
            <a:avLst/>
          </a:prstGeom>
          <a:noFill/>
        </p:spPr>
        <p:txBody>
          <a:bodyPr wrap="square" rtlCol="0">
            <a:spAutoFit/>
          </a:bodyPr>
          <a:lstStyle/>
          <a:p>
            <a:r>
              <a:rPr lang="en-GB" sz="2400" b="1" dirty="0">
                <a:solidFill>
                  <a:srgbClr val="1C7CBB"/>
                </a:solidFill>
                <a:latin typeface="Tw Cen MT" panose="020B0602020104020603" pitchFamily="34" charset="0"/>
              </a:rPr>
              <a:t>Then we use the IQR to handle the remaining outliers, because the IQR is a robust, effective, simple, and non-parametric method for identifying and handling outliers.</a:t>
            </a:r>
          </a:p>
        </p:txBody>
      </p:sp>
      <p:sp>
        <p:nvSpPr>
          <p:cNvPr id="54" name="Rectangle 53">
            <a:extLst>
              <a:ext uri="{FF2B5EF4-FFF2-40B4-BE49-F238E27FC236}">
                <a16:creationId xmlns:a16="http://schemas.microsoft.com/office/drawing/2014/main" id="{70EF93F0-D064-6B34-9ACC-C22ADA90555A}"/>
              </a:ext>
            </a:extLst>
          </p:cNvPr>
          <p:cNvSpPr/>
          <p:nvPr/>
        </p:nvSpPr>
        <p:spPr>
          <a:xfrm>
            <a:off x="9986160" y="2294902"/>
            <a:ext cx="2233194" cy="4563098"/>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190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childTnLst>
                                </p:cTn>
                              </p:par>
                              <p:par>
                                <p:cTn id="14" presetID="2" presetClass="entr" presetSubtype="2" decel="100000" fill="hold" nodeType="withEffect">
                                  <p:stCondLst>
                                    <p:cond delay="75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750" fill="hold"/>
                                        <p:tgtEl>
                                          <p:spTgt spid="42"/>
                                        </p:tgtEl>
                                        <p:attrNameLst>
                                          <p:attrName>ppt_x</p:attrName>
                                        </p:attrNameLst>
                                      </p:cBhvr>
                                      <p:tavLst>
                                        <p:tav tm="0">
                                          <p:val>
                                            <p:strVal val="1+#ppt_w/2"/>
                                          </p:val>
                                        </p:tav>
                                        <p:tav tm="100000">
                                          <p:val>
                                            <p:strVal val="#ppt_x"/>
                                          </p:val>
                                        </p:tav>
                                      </p:tavLst>
                                    </p:anim>
                                    <p:anim calcmode="lin" valueType="num">
                                      <p:cBhvr additive="base">
                                        <p:cTn id="17" dur="750" fill="hold"/>
                                        <p:tgtEl>
                                          <p:spTgt spid="42"/>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2" decel="100000"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1+#ppt_w/2"/>
                                          </p:val>
                                        </p:tav>
                                        <p:tav tm="100000">
                                          <p:val>
                                            <p:strVal val="#ppt_x"/>
                                          </p:val>
                                        </p:tav>
                                      </p:tavLst>
                                    </p:anim>
                                    <p:anim calcmode="lin" valueType="num">
                                      <p:cBhvr additive="base">
                                        <p:cTn id="22" dur="500" fill="hold"/>
                                        <p:tgtEl>
                                          <p:spTgt spid="49"/>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2" decel="100000"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1+#ppt_w/2"/>
                                          </p:val>
                                        </p:tav>
                                        <p:tav tm="100000">
                                          <p:val>
                                            <p:strVal val="#ppt_x"/>
                                          </p:val>
                                        </p:tav>
                                      </p:tavLst>
                                    </p:anim>
                                    <p:anim calcmode="lin" valueType="num">
                                      <p:cBhvr additive="base">
                                        <p:cTn id="27"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9"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03A1A4"/>
                </a:solidFill>
                <a:latin typeface="Tw Cen MT" panose="020B0602020104020603" pitchFamily="34" charset="0"/>
              </a:rPr>
              <a:t>Data Preprocessing</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EAFAF9E7-81BF-585E-D24A-6AEF6EB96D88}"/>
              </a:ext>
            </a:extLst>
          </p:cNvPr>
          <p:cNvSpPr/>
          <p:nvPr/>
        </p:nvSpPr>
        <p:spPr>
          <a:xfrm>
            <a:off x="0" y="2294902"/>
            <a:ext cx="3582549" cy="3157836"/>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7145B63-6DCD-1E98-EB15-0F84B20F7D9C}"/>
              </a:ext>
            </a:extLst>
          </p:cNvPr>
          <p:cNvGrpSpPr/>
          <p:nvPr/>
        </p:nvGrpSpPr>
        <p:grpSpPr>
          <a:xfrm rot="16200000">
            <a:off x="-1919954" y="3543889"/>
            <a:ext cx="4732090" cy="659862"/>
            <a:chOff x="3199428" y="1106946"/>
            <a:chExt cx="4732090" cy="659862"/>
          </a:xfrm>
        </p:grpSpPr>
        <p:sp>
          <p:nvSpPr>
            <p:cNvPr id="43" name="Rectangle 42">
              <a:extLst>
                <a:ext uri="{FF2B5EF4-FFF2-40B4-BE49-F238E27FC236}">
                  <a16:creationId xmlns:a16="http://schemas.microsoft.com/office/drawing/2014/main" id="{F96118B1-C3F5-33E5-9A6E-B82DC425CE69}"/>
                </a:ext>
              </a:extLst>
            </p:cNvPr>
            <p:cNvSpPr/>
            <p:nvPr/>
          </p:nvSpPr>
          <p:spPr>
            <a:xfrm>
              <a:off x="4229104" y="1134299"/>
              <a:ext cx="2873381" cy="632509"/>
            </a:xfrm>
            <a:prstGeom prst="rect">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F6F190B-503C-33B6-FCA2-3056F4F12FE3}"/>
                </a:ext>
              </a:extLst>
            </p:cNvPr>
            <p:cNvSpPr txBox="1"/>
            <p:nvPr/>
          </p:nvSpPr>
          <p:spPr>
            <a:xfrm>
              <a:off x="3199428" y="1106946"/>
              <a:ext cx="473209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Before</a:t>
              </a:r>
            </a:p>
          </p:txBody>
        </p:sp>
      </p:grpSp>
      <p:sp>
        <p:nvSpPr>
          <p:cNvPr id="54" name="Rectangle 53">
            <a:extLst>
              <a:ext uri="{FF2B5EF4-FFF2-40B4-BE49-F238E27FC236}">
                <a16:creationId xmlns:a16="http://schemas.microsoft.com/office/drawing/2014/main" id="{70EF93F0-D064-6B34-9ACC-C22ADA90555A}"/>
              </a:ext>
            </a:extLst>
          </p:cNvPr>
          <p:cNvSpPr/>
          <p:nvPr/>
        </p:nvSpPr>
        <p:spPr>
          <a:xfrm>
            <a:off x="9986160" y="2294902"/>
            <a:ext cx="2233194" cy="4563098"/>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46F7C60-1F14-435D-83C1-FA715D37B091}"/>
              </a:ext>
            </a:extLst>
          </p:cNvPr>
          <p:cNvGrpSpPr/>
          <p:nvPr/>
        </p:nvGrpSpPr>
        <p:grpSpPr>
          <a:xfrm rot="16200000">
            <a:off x="4059828" y="3566074"/>
            <a:ext cx="4732090" cy="659862"/>
            <a:chOff x="3199428" y="1106946"/>
            <a:chExt cx="4732090" cy="659862"/>
          </a:xfrm>
        </p:grpSpPr>
        <p:sp>
          <p:nvSpPr>
            <p:cNvPr id="23" name="Rectangle 22">
              <a:extLst>
                <a:ext uri="{FF2B5EF4-FFF2-40B4-BE49-F238E27FC236}">
                  <a16:creationId xmlns:a16="http://schemas.microsoft.com/office/drawing/2014/main" id="{0F18CE9E-DD56-407C-A55C-B956069BCFFF}"/>
                </a:ext>
              </a:extLst>
            </p:cNvPr>
            <p:cNvSpPr/>
            <p:nvPr/>
          </p:nvSpPr>
          <p:spPr>
            <a:xfrm>
              <a:off x="4229104" y="1134299"/>
              <a:ext cx="2873381" cy="632509"/>
            </a:xfrm>
            <a:prstGeom prst="rect">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BC771321-E8F2-4287-A078-697C83AB8862}"/>
                </a:ext>
              </a:extLst>
            </p:cNvPr>
            <p:cNvSpPr txBox="1"/>
            <p:nvPr/>
          </p:nvSpPr>
          <p:spPr>
            <a:xfrm>
              <a:off x="3199428" y="1106946"/>
              <a:ext cx="473209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After</a:t>
              </a:r>
            </a:p>
          </p:txBody>
        </p:sp>
      </p:grpSp>
      <p:pic>
        <p:nvPicPr>
          <p:cNvPr id="5" name="Picture 4">
            <a:extLst>
              <a:ext uri="{FF2B5EF4-FFF2-40B4-BE49-F238E27FC236}">
                <a16:creationId xmlns:a16="http://schemas.microsoft.com/office/drawing/2014/main" id="{6DF7CF97-6B08-415F-AF52-CAC359BF3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99909" y="1951398"/>
            <a:ext cx="5979011" cy="3889214"/>
          </a:xfrm>
          <a:prstGeom prst="rect">
            <a:avLst/>
          </a:prstGeom>
        </p:spPr>
      </p:pic>
      <p:pic>
        <p:nvPicPr>
          <p:cNvPr id="7" name="Picture 6">
            <a:extLst>
              <a:ext uri="{FF2B5EF4-FFF2-40B4-BE49-F238E27FC236}">
                <a16:creationId xmlns:a16="http://schemas.microsoft.com/office/drawing/2014/main" id="{D08F5C34-A111-4C53-A950-CBF71E3D2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351351" y="1929212"/>
            <a:ext cx="5921684" cy="3889215"/>
          </a:xfrm>
          <a:prstGeom prst="rect">
            <a:avLst/>
          </a:prstGeom>
        </p:spPr>
      </p:pic>
    </p:spTree>
    <p:extLst>
      <p:ext uri="{BB962C8B-B14F-4D97-AF65-F5344CB8AC3E}">
        <p14:creationId xmlns:p14="http://schemas.microsoft.com/office/powerpoint/2010/main" val="1279111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 presetClass="entr" presetSubtype="2" decel="100000" fill="hold" nodeType="withEffect">
                                  <p:stCondLst>
                                    <p:cond delay="75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750" fill="hold"/>
                                        <p:tgtEl>
                                          <p:spTgt spid="42"/>
                                        </p:tgtEl>
                                        <p:attrNameLst>
                                          <p:attrName>ppt_x</p:attrName>
                                        </p:attrNameLst>
                                      </p:cBhvr>
                                      <p:tavLst>
                                        <p:tav tm="0">
                                          <p:val>
                                            <p:strVal val="1+#ppt_w/2"/>
                                          </p:val>
                                        </p:tav>
                                        <p:tav tm="100000">
                                          <p:val>
                                            <p:strVal val="#ppt_x"/>
                                          </p:val>
                                        </p:tav>
                                      </p:tavLst>
                                    </p:anim>
                                    <p:anim calcmode="lin" valueType="num">
                                      <p:cBhvr additive="base">
                                        <p:cTn id="13" dur="750" fill="hold"/>
                                        <p:tgtEl>
                                          <p:spTgt spid="42"/>
                                        </p:tgtEl>
                                        <p:attrNameLst>
                                          <p:attrName>ppt_y</p:attrName>
                                        </p:attrNameLst>
                                      </p:cBhvr>
                                      <p:tavLst>
                                        <p:tav tm="0">
                                          <p:val>
                                            <p:strVal val="#ppt_y"/>
                                          </p:val>
                                        </p:tav>
                                        <p:tav tm="100000">
                                          <p:val>
                                            <p:strVal val="#ppt_y"/>
                                          </p:val>
                                        </p:tav>
                                      </p:tavLst>
                                    </p:anim>
                                  </p:childTnLst>
                                </p:cTn>
                              </p:par>
                              <p:par>
                                <p:cTn id="14" presetID="2" presetClass="entr" presetSubtype="2" decel="100000" fill="hold" nodeType="withEffect">
                                  <p:stCondLst>
                                    <p:cond delay="75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750" fill="hold"/>
                                        <p:tgtEl>
                                          <p:spTgt spid="22"/>
                                        </p:tgtEl>
                                        <p:attrNameLst>
                                          <p:attrName>ppt_x</p:attrName>
                                        </p:attrNameLst>
                                      </p:cBhvr>
                                      <p:tavLst>
                                        <p:tav tm="0">
                                          <p:val>
                                            <p:strVal val="1+#ppt_w/2"/>
                                          </p:val>
                                        </p:tav>
                                        <p:tav tm="100000">
                                          <p:val>
                                            <p:strVal val="#ppt_x"/>
                                          </p:val>
                                        </p:tav>
                                      </p:tavLst>
                                    </p:anim>
                                    <p:anim calcmode="lin" valueType="num">
                                      <p:cBhvr additive="base">
                                        <p:cTn id="17"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id="{0636AFC9-0881-4786-BD3B-E0BEBDE2F79D}"/>
              </a:ext>
            </a:extLst>
          </p:cNvPr>
          <p:cNvCxnSpPr>
            <a:cxnSpLocks/>
            <a:endCxn id="22" idx="3"/>
          </p:cNvCxnSpPr>
          <p:nvPr/>
        </p:nvCxnSpPr>
        <p:spPr>
          <a:xfrm flipH="1" flipV="1">
            <a:off x="10882232" y="3759948"/>
            <a:ext cx="1297202" cy="527006"/>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A70E92-F264-47A6-8EB5-E1F743416AC4}"/>
              </a:ext>
            </a:extLst>
          </p:cNvPr>
          <p:cNvCxnSpPr>
            <a:cxnSpLocks/>
          </p:cNvCxnSpPr>
          <p:nvPr/>
        </p:nvCxnSpPr>
        <p:spPr>
          <a:xfrm flipH="1" flipV="1">
            <a:off x="1" y="4559319"/>
            <a:ext cx="1352549" cy="71900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B1D66C-A675-4E89-AF22-1BE0E407A08D}"/>
              </a:ext>
            </a:extLst>
          </p:cNvPr>
          <p:cNvCxnSpPr>
            <a:cxnSpLocks/>
          </p:cNvCxnSpPr>
          <p:nvPr/>
        </p:nvCxnSpPr>
        <p:spPr>
          <a:xfrm flipV="1">
            <a:off x="5367591" y="4061709"/>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AAD18D-A529-426E-944F-052FEF1F7315}"/>
              </a:ext>
            </a:extLst>
          </p:cNvPr>
          <p:cNvCxnSpPr>
            <a:cxnSpLocks/>
          </p:cNvCxnSpPr>
          <p:nvPr/>
        </p:nvCxnSpPr>
        <p:spPr>
          <a:xfrm flipH="1" flipV="1">
            <a:off x="6980663" y="3992713"/>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210092-D838-4687-B1B3-0C0F54FFBBB7}"/>
              </a:ext>
            </a:extLst>
          </p:cNvPr>
          <p:cNvCxnSpPr>
            <a:cxnSpLocks/>
          </p:cNvCxnSpPr>
          <p:nvPr/>
        </p:nvCxnSpPr>
        <p:spPr>
          <a:xfrm flipV="1">
            <a:off x="8939272" y="3789895"/>
            <a:ext cx="1680503" cy="110174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D1B375-3CBB-4F31-BF6F-2530FCADC84D}"/>
              </a:ext>
            </a:extLst>
          </p:cNvPr>
          <p:cNvCxnSpPr>
            <a:cxnSpLocks/>
          </p:cNvCxnSpPr>
          <p:nvPr/>
        </p:nvCxnSpPr>
        <p:spPr>
          <a:xfrm flipH="1" flipV="1">
            <a:off x="3555177" y="4315879"/>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F893E3-9E92-4678-BAE1-ABE84AFE8FA3}"/>
              </a:ext>
            </a:extLst>
          </p:cNvPr>
          <p:cNvCxnSpPr>
            <a:cxnSpLocks/>
          </p:cNvCxnSpPr>
          <p:nvPr/>
        </p:nvCxnSpPr>
        <p:spPr>
          <a:xfrm flipV="1">
            <a:off x="1488100" y="4236152"/>
            <a:ext cx="1778890" cy="96202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555FC8F4-43EE-43E4-BBBC-49434B3A520A}"/>
              </a:ext>
            </a:extLst>
          </p:cNvPr>
          <p:cNvSpPr/>
          <p:nvPr/>
        </p:nvSpPr>
        <p:spPr>
          <a:xfrm>
            <a:off x="1122113" y="4930251"/>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C20B305-6275-48E1-8946-A32347CB376F}"/>
              </a:ext>
            </a:extLst>
          </p:cNvPr>
          <p:cNvSpPr txBox="1"/>
          <p:nvPr/>
        </p:nvSpPr>
        <p:spPr>
          <a:xfrm>
            <a:off x="1224701" y="490132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13" name="Oval 12">
            <a:extLst>
              <a:ext uri="{FF2B5EF4-FFF2-40B4-BE49-F238E27FC236}">
                <a16:creationId xmlns:a16="http://schemas.microsoft.com/office/drawing/2014/main" id="{BE4AD99A-076B-4B78-BBFD-38BC498DCCBC}"/>
              </a:ext>
            </a:extLst>
          </p:cNvPr>
          <p:cNvSpPr/>
          <p:nvPr/>
        </p:nvSpPr>
        <p:spPr>
          <a:xfrm>
            <a:off x="3049114" y="3941913"/>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A6BC045-9DFF-42FD-8C36-FC34502A7320}"/>
              </a:ext>
            </a:extLst>
          </p:cNvPr>
          <p:cNvSpPr txBox="1"/>
          <p:nvPr/>
        </p:nvSpPr>
        <p:spPr>
          <a:xfrm>
            <a:off x="3151702" y="391298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15" name="Oval 14">
            <a:extLst>
              <a:ext uri="{FF2B5EF4-FFF2-40B4-BE49-F238E27FC236}">
                <a16:creationId xmlns:a16="http://schemas.microsoft.com/office/drawing/2014/main" id="{D32467DC-68B2-4A06-97DB-38EF79A869C1}"/>
              </a:ext>
            </a:extLst>
          </p:cNvPr>
          <p:cNvSpPr/>
          <p:nvPr/>
        </p:nvSpPr>
        <p:spPr>
          <a:xfrm>
            <a:off x="5001873" y="4891641"/>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9EAAEBB-9149-4D8C-85F9-C700A4FAC1A9}"/>
              </a:ext>
            </a:extLst>
          </p:cNvPr>
          <p:cNvSpPr txBox="1"/>
          <p:nvPr/>
        </p:nvSpPr>
        <p:spPr>
          <a:xfrm>
            <a:off x="5104461" y="486271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17" name="Oval 16">
            <a:extLst>
              <a:ext uri="{FF2B5EF4-FFF2-40B4-BE49-F238E27FC236}">
                <a16:creationId xmlns:a16="http://schemas.microsoft.com/office/drawing/2014/main" id="{FFCACAA9-3503-46C8-A54E-799F4E9E55B9}"/>
              </a:ext>
            </a:extLst>
          </p:cNvPr>
          <p:cNvSpPr/>
          <p:nvPr/>
        </p:nvSpPr>
        <p:spPr>
          <a:xfrm>
            <a:off x="6708674" y="3698473"/>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F7E7550-521F-446A-9A97-DDE94285DD11}"/>
              </a:ext>
            </a:extLst>
          </p:cNvPr>
          <p:cNvSpPr txBox="1"/>
          <p:nvPr/>
        </p:nvSpPr>
        <p:spPr>
          <a:xfrm>
            <a:off x="6810973" y="366954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sp>
        <p:nvSpPr>
          <p:cNvPr id="19" name="Oval 18">
            <a:extLst>
              <a:ext uri="{FF2B5EF4-FFF2-40B4-BE49-F238E27FC236}">
                <a16:creationId xmlns:a16="http://schemas.microsoft.com/office/drawing/2014/main" id="{C240C0D5-51C5-4820-AB34-E16D404339B2}"/>
              </a:ext>
            </a:extLst>
          </p:cNvPr>
          <p:cNvSpPr/>
          <p:nvPr/>
        </p:nvSpPr>
        <p:spPr>
          <a:xfrm>
            <a:off x="8522002" y="4689844"/>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4BDCDBB-2F71-487A-93F9-6F048B528A22}"/>
              </a:ext>
            </a:extLst>
          </p:cNvPr>
          <p:cNvSpPr txBox="1"/>
          <p:nvPr/>
        </p:nvSpPr>
        <p:spPr>
          <a:xfrm>
            <a:off x="8624590" y="466091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sp>
        <p:nvSpPr>
          <p:cNvPr id="21" name="Oval 20">
            <a:extLst>
              <a:ext uri="{FF2B5EF4-FFF2-40B4-BE49-F238E27FC236}">
                <a16:creationId xmlns:a16="http://schemas.microsoft.com/office/drawing/2014/main" id="{C653423B-C8BF-4B5C-8334-7B79D6A36B28}"/>
              </a:ext>
            </a:extLst>
          </p:cNvPr>
          <p:cNvSpPr/>
          <p:nvPr/>
        </p:nvSpPr>
        <p:spPr>
          <a:xfrm>
            <a:off x="10396341" y="3465708"/>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3E73AB-E79D-4B7E-849F-8FFE43DAB7A5}"/>
              </a:ext>
            </a:extLst>
          </p:cNvPr>
          <p:cNvSpPr txBox="1"/>
          <p:nvPr/>
        </p:nvSpPr>
        <p:spPr>
          <a:xfrm>
            <a:off x="10498929" y="343678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sp>
        <p:nvSpPr>
          <p:cNvPr id="83" name="TextBox 82">
            <a:extLst>
              <a:ext uri="{FF2B5EF4-FFF2-40B4-BE49-F238E27FC236}">
                <a16:creationId xmlns:a16="http://schemas.microsoft.com/office/drawing/2014/main" id="{A701416C-01EF-4102-89B3-73D5308BF43E}"/>
              </a:ext>
            </a:extLst>
          </p:cNvPr>
          <p:cNvSpPr txBox="1"/>
          <p:nvPr/>
        </p:nvSpPr>
        <p:spPr>
          <a:xfrm>
            <a:off x="378640" y="3809602"/>
            <a:ext cx="2126507"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EDA</a:t>
            </a:r>
          </a:p>
        </p:txBody>
      </p:sp>
      <p:sp>
        <p:nvSpPr>
          <p:cNvPr id="85" name="TextBox 84">
            <a:extLst>
              <a:ext uri="{FF2B5EF4-FFF2-40B4-BE49-F238E27FC236}">
                <a16:creationId xmlns:a16="http://schemas.microsoft.com/office/drawing/2014/main" id="{9049F1B1-6182-47AB-BECE-2A542878E26D}"/>
              </a:ext>
            </a:extLst>
          </p:cNvPr>
          <p:cNvSpPr txBox="1"/>
          <p:nvPr/>
        </p:nvSpPr>
        <p:spPr>
          <a:xfrm>
            <a:off x="2281192" y="2835528"/>
            <a:ext cx="2126507" cy="707886"/>
          </a:xfrm>
          <a:prstGeom prst="rect">
            <a:avLst/>
          </a:prstGeom>
          <a:noFill/>
        </p:spPr>
        <p:txBody>
          <a:bodyPr wrap="square" rtlCol="0">
            <a:spAutoFit/>
          </a:bodyPr>
          <a:lstStyle/>
          <a:p>
            <a:pPr algn="ctr"/>
            <a:r>
              <a:rPr lang="en-US" sz="2000" b="1" dirty="0">
                <a:solidFill>
                  <a:srgbClr val="03A1A4"/>
                </a:solidFill>
                <a:latin typeface="Tw Cen MT" panose="020B0602020104020603" pitchFamily="34" charset="0"/>
              </a:rPr>
              <a:t>Data Preprocessing</a:t>
            </a:r>
          </a:p>
        </p:txBody>
      </p:sp>
      <p:sp>
        <p:nvSpPr>
          <p:cNvPr id="87" name="TextBox 86">
            <a:extLst>
              <a:ext uri="{FF2B5EF4-FFF2-40B4-BE49-F238E27FC236}">
                <a16:creationId xmlns:a16="http://schemas.microsoft.com/office/drawing/2014/main" id="{89728CB8-974E-4196-8D1D-89BBEFF54DC9}"/>
              </a:ext>
            </a:extLst>
          </p:cNvPr>
          <p:cNvSpPr txBox="1"/>
          <p:nvPr/>
        </p:nvSpPr>
        <p:spPr>
          <a:xfrm>
            <a:off x="4246516" y="3872063"/>
            <a:ext cx="2126507" cy="707886"/>
          </a:xfrm>
          <a:prstGeom prst="rect">
            <a:avLst/>
          </a:prstGeom>
          <a:noFill/>
        </p:spPr>
        <p:txBody>
          <a:bodyPr wrap="square" rtlCol="0">
            <a:spAutoFit/>
          </a:bodyPr>
          <a:lstStyle/>
          <a:p>
            <a:pPr algn="ctr"/>
            <a:r>
              <a:rPr lang="en-US" sz="2000" b="1" dirty="0">
                <a:solidFill>
                  <a:srgbClr val="EE9524"/>
                </a:solidFill>
                <a:latin typeface="Tw Cen MT" panose="020B0602020104020603" pitchFamily="34" charset="0"/>
              </a:rPr>
              <a:t>Features Engineering</a:t>
            </a:r>
          </a:p>
        </p:txBody>
      </p:sp>
      <p:sp>
        <p:nvSpPr>
          <p:cNvPr id="90" name="TextBox 89">
            <a:extLst>
              <a:ext uri="{FF2B5EF4-FFF2-40B4-BE49-F238E27FC236}">
                <a16:creationId xmlns:a16="http://schemas.microsoft.com/office/drawing/2014/main" id="{267F5442-F4B4-4585-AA2E-C0438857AE3B}"/>
              </a:ext>
            </a:extLst>
          </p:cNvPr>
          <p:cNvSpPr txBox="1"/>
          <p:nvPr/>
        </p:nvSpPr>
        <p:spPr>
          <a:xfrm>
            <a:off x="5943402" y="2692391"/>
            <a:ext cx="2126507" cy="400110"/>
          </a:xfrm>
          <a:prstGeom prst="rect">
            <a:avLst/>
          </a:prstGeom>
          <a:noFill/>
        </p:spPr>
        <p:txBody>
          <a:bodyPr wrap="square" rtlCol="0">
            <a:spAutoFit/>
          </a:bodyPr>
          <a:lstStyle/>
          <a:p>
            <a:pPr algn="ctr"/>
            <a:r>
              <a:rPr lang="en-US" sz="2000" b="1" dirty="0">
                <a:solidFill>
                  <a:srgbClr val="385723"/>
                </a:solidFill>
                <a:latin typeface="Tw Cen MT" panose="020B0602020104020603" pitchFamily="34" charset="0"/>
              </a:rPr>
              <a:t>Model Selection</a:t>
            </a:r>
          </a:p>
        </p:txBody>
      </p:sp>
      <p:sp>
        <p:nvSpPr>
          <p:cNvPr id="92" name="TextBox 91">
            <a:extLst>
              <a:ext uri="{FF2B5EF4-FFF2-40B4-BE49-F238E27FC236}">
                <a16:creationId xmlns:a16="http://schemas.microsoft.com/office/drawing/2014/main" id="{BE5F379D-720A-4873-BF25-F62D2ED92709}"/>
              </a:ext>
            </a:extLst>
          </p:cNvPr>
          <p:cNvSpPr txBox="1"/>
          <p:nvPr/>
        </p:nvSpPr>
        <p:spPr>
          <a:xfrm>
            <a:off x="7742820" y="3644885"/>
            <a:ext cx="2126507" cy="400110"/>
          </a:xfrm>
          <a:prstGeom prst="rect">
            <a:avLst/>
          </a:prstGeom>
          <a:noFill/>
        </p:spPr>
        <p:txBody>
          <a:bodyPr wrap="square" rtlCol="0">
            <a:spAutoFit/>
          </a:bodyPr>
          <a:lstStyle/>
          <a:p>
            <a:pPr algn="ctr"/>
            <a:r>
              <a:rPr lang="en-US" sz="2000" b="1" dirty="0">
                <a:solidFill>
                  <a:srgbClr val="00B0F0"/>
                </a:solidFill>
                <a:latin typeface="Tw Cen MT" panose="020B0602020104020603" pitchFamily="34" charset="0"/>
              </a:rPr>
              <a:t>Model Fine-tuning</a:t>
            </a:r>
          </a:p>
        </p:txBody>
      </p:sp>
      <p:sp>
        <p:nvSpPr>
          <p:cNvPr id="94" name="TextBox 93">
            <a:extLst>
              <a:ext uri="{FF2B5EF4-FFF2-40B4-BE49-F238E27FC236}">
                <a16:creationId xmlns:a16="http://schemas.microsoft.com/office/drawing/2014/main" id="{51DAF0F2-B209-49E3-8710-C6751814FE90}"/>
              </a:ext>
            </a:extLst>
          </p:cNvPr>
          <p:cNvSpPr txBox="1"/>
          <p:nvPr/>
        </p:nvSpPr>
        <p:spPr>
          <a:xfrm>
            <a:off x="9620021" y="2456997"/>
            <a:ext cx="2126507"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Final Results</a:t>
            </a:r>
          </a:p>
        </p:txBody>
      </p:sp>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Agenda</a:t>
            </a:r>
          </a:p>
        </p:txBody>
      </p:sp>
      <p:pic>
        <p:nvPicPr>
          <p:cNvPr id="12" name="Picture 11">
            <a:extLst>
              <a:ext uri="{FF2B5EF4-FFF2-40B4-BE49-F238E27FC236}">
                <a16:creationId xmlns:a16="http://schemas.microsoft.com/office/drawing/2014/main" id="{33431B0A-41E4-48B8-82EB-349A460D1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998832">
            <a:off x="169793" y="336018"/>
            <a:ext cx="3225037" cy="2150025"/>
          </a:xfrm>
          <a:prstGeom prst="ellipse">
            <a:avLst/>
          </a:prstGeom>
          <a:ln>
            <a:noFill/>
          </a:ln>
          <a:effectLst>
            <a:softEdge rad="112500"/>
          </a:effectLst>
        </p:spPr>
      </p:pic>
    </p:spTree>
    <p:extLst>
      <p:ext uri="{BB962C8B-B14F-4D97-AF65-F5344CB8AC3E}">
        <p14:creationId xmlns:p14="http://schemas.microsoft.com/office/powerpoint/2010/main" val="2482457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left)">
                                      <p:cBhvr>
                                        <p:cTn id="18" dur="500"/>
                                        <p:tgtEl>
                                          <p:spTgt spid="67"/>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750"/>
                            </p:stCondLst>
                            <p:childTnLst>
                              <p:par>
                                <p:cTn id="25" presetID="53" presetClass="entr" presetSubtype="16"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par>
                          <p:cTn id="30" fill="hold">
                            <p:stCondLst>
                              <p:cond delay="2250"/>
                            </p:stCondLst>
                            <p:childTnLst>
                              <p:par>
                                <p:cTn id="31" presetID="53" presetClass="entr" presetSubtype="16"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anim calcmode="lin" valueType="num">
                                      <p:cBhvr>
                                        <p:cTn id="33" dur="500" fill="hold"/>
                                        <p:tgtEl>
                                          <p:spTgt spid="83"/>
                                        </p:tgtEl>
                                        <p:attrNameLst>
                                          <p:attrName>ppt_w</p:attrName>
                                        </p:attrNameLst>
                                      </p:cBhvr>
                                      <p:tavLst>
                                        <p:tav tm="0">
                                          <p:val>
                                            <p:fltVal val="0"/>
                                          </p:val>
                                        </p:tav>
                                        <p:tav tm="100000">
                                          <p:val>
                                            <p:strVal val="#ppt_w"/>
                                          </p:val>
                                        </p:tav>
                                      </p:tavLst>
                                    </p:anim>
                                    <p:anim calcmode="lin" valueType="num">
                                      <p:cBhvr>
                                        <p:cTn id="34" dur="500" fill="hold"/>
                                        <p:tgtEl>
                                          <p:spTgt spid="83"/>
                                        </p:tgtEl>
                                        <p:attrNameLst>
                                          <p:attrName>ppt_h</p:attrName>
                                        </p:attrNameLst>
                                      </p:cBhvr>
                                      <p:tavLst>
                                        <p:tav tm="0">
                                          <p:val>
                                            <p:fltVal val="0"/>
                                          </p:val>
                                        </p:tav>
                                        <p:tav tm="100000">
                                          <p:val>
                                            <p:strVal val="#ppt_h"/>
                                          </p:val>
                                        </p:tav>
                                      </p:tavLst>
                                    </p:anim>
                                    <p:animEffect transition="in" filter="fade">
                                      <p:cBhvr>
                                        <p:cTn id="35" dur="500"/>
                                        <p:tgtEl>
                                          <p:spTgt spid="83"/>
                                        </p:tgtEl>
                                      </p:cBhvr>
                                    </p:animEffect>
                                  </p:childTnLst>
                                </p:cTn>
                              </p:par>
                              <p:par>
                                <p:cTn id="36" presetID="22" presetClass="entr" presetSubtype="4" fill="hold" nodeType="withEffect">
                                  <p:stCondLst>
                                    <p:cond delay="25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53" presetClass="entr" presetSubtype="16" fill="hold" grpId="0" nodeType="withEffect">
                                  <p:stCondLst>
                                    <p:cond delay="50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par>
                          <p:cTn id="44" fill="hold">
                            <p:stCondLst>
                              <p:cond delay="3250"/>
                            </p:stCondLst>
                            <p:childTnLst>
                              <p:par>
                                <p:cTn id="45" presetID="53" presetClass="entr" presetSubtype="16"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childTnLst>
                          </p:cTn>
                        </p:par>
                        <p:par>
                          <p:cTn id="50" fill="hold">
                            <p:stCondLst>
                              <p:cond delay="3750"/>
                            </p:stCondLst>
                            <p:childTnLst>
                              <p:par>
                                <p:cTn id="51" presetID="53" presetClass="entr" presetSubtype="16"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p:cTn id="53" dur="500" fill="hold"/>
                                        <p:tgtEl>
                                          <p:spTgt spid="85"/>
                                        </p:tgtEl>
                                        <p:attrNameLst>
                                          <p:attrName>ppt_w</p:attrName>
                                        </p:attrNameLst>
                                      </p:cBhvr>
                                      <p:tavLst>
                                        <p:tav tm="0">
                                          <p:val>
                                            <p:fltVal val="0"/>
                                          </p:val>
                                        </p:tav>
                                        <p:tav tm="100000">
                                          <p:val>
                                            <p:strVal val="#ppt_w"/>
                                          </p:val>
                                        </p:tav>
                                      </p:tavLst>
                                    </p:anim>
                                    <p:anim calcmode="lin" valueType="num">
                                      <p:cBhvr>
                                        <p:cTn id="54" dur="500" fill="hold"/>
                                        <p:tgtEl>
                                          <p:spTgt spid="85"/>
                                        </p:tgtEl>
                                        <p:attrNameLst>
                                          <p:attrName>ppt_h</p:attrName>
                                        </p:attrNameLst>
                                      </p:cBhvr>
                                      <p:tavLst>
                                        <p:tav tm="0">
                                          <p:val>
                                            <p:fltVal val="0"/>
                                          </p:val>
                                        </p:tav>
                                        <p:tav tm="100000">
                                          <p:val>
                                            <p:strVal val="#ppt_h"/>
                                          </p:val>
                                        </p:tav>
                                      </p:tavLst>
                                    </p:anim>
                                    <p:animEffect transition="in" filter="fade">
                                      <p:cBhvr>
                                        <p:cTn id="55" dur="500"/>
                                        <p:tgtEl>
                                          <p:spTgt spid="85"/>
                                        </p:tgtEl>
                                      </p:cBhvr>
                                    </p:animEffect>
                                  </p:childTnLst>
                                </p:cTn>
                              </p:par>
                              <p:par>
                                <p:cTn id="56" presetID="22" presetClass="entr" presetSubtype="8" fill="hold" nodeType="withEffect">
                                  <p:stCondLst>
                                    <p:cond delay="50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par>
                                <p:cTn id="59" presetID="53" presetClass="entr" presetSubtype="16" fill="hold" grpId="0" nodeType="withEffect">
                                  <p:stCondLst>
                                    <p:cond delay="7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87"/>
                                        </p:tgtEl>
                                        <p:attrNameLst>
                                          <p:attrName>style.visibility</p:attrName>
                                        </p:attrNameLst>
                                      </p:cBhvr>
                                      <p:to>
                                        <p:strVal val="visible"/>
                                      </p:to>
                                    </p:set>
                                    <p:anim calcmode="lin" valueType="num">
                                      <p:cBhvr>
                                        <p:cTn id="73" dur="500" fill="hold"/>
                                        <p:tgtEl>
                                          <p:spTgt spid="87"/>
                                        </p:tgtEl>
                                        <p:attrNameLst>
                                          <p:attrName>ppt_w</p:attrName>
                                        </p:attrNameLst>
                                      </p:cBhvr>
                                      <p:tavLst>
                                        <p:tav tm="0">
                                          <p:val>
                                            <p:fltVal val="0"/>
                                          </p:val>
                                        </p:tav>
                                        <p:tav tm="100000">
                                          <p:val>
                                            <p:strVal val="#ppt_w"/>
                                          </p:val>
                                        </p:tav>
                                      </p:tavLst>
                                    </p:anim>
                                    <p:anim calcmode="lin" valueType="num">
                                      <p:cBhvr>
                                        <p:cTn id="74" dur="500" fill="hold"/>
                                        <p:tgtEl>
                                          <p:spTgt spid="87"/>
                                        </p:tgtEl>
                                        <p:attrNameLst>
                                          <p:attrName>ppt_h</p:attrName>
                                        </p:attrNameLst>
                                      </p:cBhvr>
                                      <p:tavLst>
                                        <p:tav tm="0">
                                          <p:val>
                                            <p:fltVal val="0"/>
                                          </p:val>
                                        </p:tav>
                                        <p:tav tm="100000">
                                          <p:val>
                                            <p:strVal val="#ppt_h"/>
                                          </p:val>
                                        </p:tav>
                                      </p:tavLst>
                                    </p:anim>
                                    <p:animEffect transition="in" filter="fade">
                                      <p:cBhvr>
                                        <p:cTn id="75" dur="500"/>
                                        <p:tgtEl>
                                          <p:spTgt spid="87"/>
                                        </p:tgtEl>
                                      </p:cBhvr>
                                    </p:animEffect>
                                  </p:childTnLst>
                                </p:cTn>
                              </p:par>
                              <p:par>
                                <p:cTn id="76" presetID="22" presetClass="entr" presetSubtype="4" fill="hold" nodeType="withEffect">
                                  <p:stCondLst>
                                    <p:cond delay="250"/>
                                  </p:stCondLst>
                                  <p:childTnLst>
                                    <p:set>
                                      <p:cBhvr>
                                        <p:cTn id="77" dur="1" fill="hold">
                                          <p:stCondLst>
                                            <p:cond delay="0"/>
                                          </p:stCondLst>
                                        </p:cTn>
                                        <p:tgtEl>
                                          <p:spTgt spid="39"/>
                                        </p:tgtEl>
                                        <p:attrNameLst>
                                          <p:attrName>style.visibility</p:attrName>
                                        </p:attrNameLst>
                                      </p:cBhvr>
                                      <p:to>
                                        <p:strVal val="visible"/>
                                      </p:to>
                                    </p:set>
                                    <p:animEffect transition="in" filter="wipe(down)">
                                      <p:cBhvr>
                                        <p:cTn id="78" dur="500"/>
                                        <p:tgtEl>
                                          <p:spTgt spid="39"/>
                                        </p:tgtEl>
                                      </p:cBhvr>
                                    </p:animEffect>
                                  </p:childTnLst>
                                </p:cTn>
                              </p:par>
                              <p:par>
                                <p:cTn id="79" presetID="53" presetClass="entr" presetSubtype="16" fill="hold" grpId="0" nodeType="withEffect">
                                  <p:stCondLst>
                                    <p:cond delay="50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fltVal val="0"/>
                                          </p:val>
                                        </p:tav>
                                        <p:tav tm="100000">
                                          <p:val>
                                            <p:strVal val="#ppt_h"/>
                                          </p:val>
                                        </p:tav>
                                      </p:tavLst>
                                    </p:anim>
                                    <p:animEffect transition="in" filter="fade">
                                      <p:cBhvr>
                                        <p:cTn id="83" dur="500"/>
                                        <p:tgtEl>
                                          <p:spTgt spid="17"/>
                                        </p:tgtEl>
                                      </p:cBhvr>
                                    </p:animEffect>
                                  </p:childTnLst>
                                </p:cTn>
                              </p:par>
                            </p:childTnLst>
                          </p:cTn>
                        </p:par>
                        <p:par>
                          <p:cTn id="84" fill="hold">
                            <p:stCondLst>
                              <p:cond delay="6500"/>
                            </p:stCondLst>
                            <p:childTnLst>
                              <p:par>
                                <p:cTn id="85" presetID="53" presetClass="entr" presetSubtype="16"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p:cTn id="87" dur="500" fill="hold"/>
                                        <p:tgtEl>
                                          <p:spTgt spid="18"/>
                                        </p:tgtEl>
                                        <p:attrNameLst>
                                          <p:attrName>ppt_w</p:attrName>
                                        </p:attrNameLst>
                                      </p:cBhvr>
                                      <p:tavLst>
                                        <p:tav tm="0">
                                          <p:val>
                                            <p:fltVal val="0"/>
                                          </p:val>
                                        </p:tav>
                                        <p:tav tm="100000">
                                          <p:val>
                                            <p:strVal val="#ppt_w"/>
                                          </p:val>
                                        </p:tav>
                                      </p:tavLst>
                                    </p:anim>
                                    <p:anim calcmode="lin" valueType="num">
                                      <p:cBhvr>
                                        <p:cTn id="88" dur="500" fill="hold"/>
                                        <p:tgtEl>
                                          <p:spTgt spid="18"/>
                                        </p:tgtEl>
                                        <p:attrNameLst>
                                          <p:attrName>ppt_h</p:attrName>
                                        </p:attrNameLst>
                                      </p:cBhvr>
                                      <p:tavLst>
                                        <p:tav tm="0">
                                          <p:val>
                                            <p:fltVal val="0"/>
                                          </p:val>
                                        </p:tav>
                                        <p:tav tm="100000">
                                          <p:val>
                                            <p:strVal val="#ppt_h"/>
                                          </p:val>
                                        </p:tav>
                                      </p:tavLst>
                                    </p:anim>
                                    <p:animEffect transition="in" filter="fade">
                                      <p:cBhvr>
                                        <p:cTn id="89" dur="500"/>
                                        <p:tgtEl>
                                          <p:spTgt spid="18"/>
                                        </p:tgtEl>
                                      </p:cBhvr>
                                    </p:animEffect>
                                  </p:childTnLst>
                                </p:cTn>
                              </p:par>
                            </p:childTnLst>
                          </p:cTn>
                        </p:par>
                        <p:par>
                          <p:cTn id="90" fill="hold">
                            <p:stCondLst>
                              <p:cond delay="7000"/>
                            </p:stCondLst>
                            <p:childTnLst>
                              <p:par>
                                <p:cTn id="91" presetID="53" presetClass="entr" presetSubtype="16" fill="hold" grpId="0" nodeType="afterEffect">
                                  <p:stCondLst>
                                    <p:cond delay="0"/>
                                  </p:stCondLst>
                                  <p:childTnLst>
                                    <p:set>
                                      <p:cBhvr>
                                        <p:cTn id="92" dur="1" fill="hold">
                                          <p:stCondLst>
                                            <p:cond delay="0"/>
                                          </p:stCondLst>
                                        </p:cTn>
                                        <p:tgtEl>
                                          <p:spTgt spid="90"/>
                                        </p:tgtEl>
                                        <p:attrNameLst>
                                          <p:attrName>style.visibility</p:attrName>
                                        </p:attrNameLst>
                                      </p:cBhvr>
                                      <p:to>
                                        <p:strVal val="visible"/>
                                      </p:to>
                                    </p:set>
                                    <p:anim calcmode="lin" valueType="num">
                                      <p:cBhvr>
                                        <p:cTn id="93" dur="500" fill="hold"/>
                                        <p:tgtEl>
                                          <p:spTgt spid="90"/>
                                        </p:tgtEl>
                                        <p:attrNameLst>
                                          <p:attrName>ppt_w</p:attrName>
                                        </p:attrNameLst>
                                      </p:cBhvr>
                                      <p:tavLst>
                                        <p:tav tm="0">
                                          <p:val>
                                            <p:fltVal val="0"/>
                                          </p:val>
                                        </p:tav>
                                        <p:tav tm="100000">
                                          <p:val>
                                            <p:strVal val="#ppt_w"/>
                                          </p:val>
                                        </p:tav>
                                      </p:tavLst>
                                    </p:anim>
                                    <p:anim calcmode="lin" valueType="num">
                                      <p:cBhvr>
                                        <p:cTn id="94" dur="500" fill="hold"/>
                                        <p:tgtEl>
                                          <p:spTgt spid="90"/>
                                        </p:tgtEl>
                                        <p:attrNameLst>
                                          <p:attrName>ppt_h</p:attrName>
                                        </p:attrNameLst>
                                      </p:cBhvr>
                                      <p:tavLst>
                                        <p:tav tm="0">
                                          <p:val>
                                            <p:fltVal val="0"/>
                                          </p:val>
                                        </p:tav>
                                        <p:tav tm="100000">
                                          <p:val>
                                            <p:strVal val="#ppt_h"/>
                                          </p:val>
                                        </p:tav>
                                      </p:tavLst>
                                    </p:anim>
                                    <p:animEffect transition="in" filter="fade">
                                      <p:cBhvr>
                                        <p:cTn id="95" dur="500"/>
                                        <p:tgtEl>
                                          <p:spTgt spid="90"/>
                                        </p:tgtEl>
                                      </p:cBhvr>
                                    </p:animEffect>
                                  </p:childTnLst>
                                </p:cTn>
                              </p:par>
                              <p:par>
                                <p:cTn id="96" presetID="22" presetClass="entr" presetSubtype="8" fill="hold" nodeType="withEffect">
                                  <p:stCondLst>
                                    <p:cond delay="250"/>
                                  </p:stCondLst>
                                  <p:childTnLst>
                                    <p:set>
                                      <p:cBhvr>
                                        <p:cTn id="97" dur="1" fill="hold">
                                          <p:stCondLst>
                                            <p:cond delay="0"/>
                                          </p:stCondLst>
                                        </p:cTn>
                                        <p:tgtEl>
                                          <p:spTgt spid="37"/>
                                        </p:tgtEl>
                                        <p:attrNameLst>
                                          <p:attrName>style.visibility</p:attrName>
                                        </p:attrNameLst>
                                      </p:cBhvr>
                                      <p:to>
                                        <p:strVal val="visible"/>
                                      </p:to>
                                    </p:set>
                                    <p:animEffect transition="in" filter="wipe(left)">
                                      <p:cBhvr>
                                        <p:cTn id="98" dur="500"/>
                                        <p:tgtEl>
                                          <p:spTgt spid="37"/>
                                        </p:tgtEl>
                                      </p:cBhvr>
                                    </p:animEffect>
                                  </p:childTnLst>
                                </p:cTn>
                              </p:par>
                              <p:par>
                                <p:cTn id="99" presetID="53" presetClass="entr" presetSubtype="16" fill="hold" grpId="0" nodeType="withEffect">
                                  <p:stCondLst>
                                    <p:cond delay="500"/>
                                  </p:stCondLst>
                                  <p:childTnLst>
                                    <p:set>
                                      <p:cBhvr>
                                        <p:cTn id="100" dur="1" fill="hold">
                                          <p:stCondLst>
                                            <p:cond delay="0"/>
                                          </p:stCondLst>
                                        </p:cTn>
                                        <p:tgtEl>
                                          <p:spTgt spid="19"/>
                                        </p:tgtEl>
                                        <p:attrNameLst>
                                          <p:attrName>style.visibility</p:attrName>
                                        </p:attrNameLst>
                                      </p:cBhvr>
                                      <p:to>
                                        <p:strVal val="visible"/>
                                      </p:to>
                                    </p:set>
                                    <p:anim calcmode="lin" valueType="num">
                                      <p:cBhvr>
                                        <p:cTn id="101" dur="500" fill="hold"/>
                                        <p:tgtEl>
                                          <p:spTgt spid="19"/>
                                        </p:tgtEl>
                                        <p:attrNameLst>
                                          <p:attrName>ppt_w</p:attrName>
                                        </p:attrNameLst>
                                      </p:cBhvr>
                                      <p:tavLst>
                                        <p:tav tm="0">
                                          <p:val>
                                            <p:fltVal val="0"/>
                                          </p:val>
                                        </p:tav>
                                        <p:tav tm="100000">
                                          <p:val>
                                            <p:strVal val="#ppt_w"/>
                                          </p:val>
                                        </p:tav>
                                      </p:tavLst>
                                    </p:anim>
                                    <p:anim calcmode="lin" valueType="num">
                                      <p:cBhvr>
                                        <p:cTn id="102" dur="500" fill="hold"/>
                                        <p:tgtEl>
                                          <p:spTgt spid="19"/>
                                        </p:tgtEl>
                                        <p:attrNameLst>
                                          <p:attrName>ppt_h</p:attrName>
                                        </p:attrNameLst>
                                      </p:cBhvr>
                                      <p:tavLst>
                                        <p:tav tm="0">
                                          <p:val>
                                            <p:fltVal val="0"/>
                                          </p:val>
                                        </p:tav>
                                        <p:tav tm="100000">
                                          <p:val>
                                            <p:strVal val="#ppt_h"/>
                                          </p:val>
                                        </p:tav>
                                      </p:tavLst>
                                    </p:anim>
                                    <p:animEffect transition="in" filter="fade">
                                      <p:cBhvr>
                                        <p:cTn id="103" dur="500"/>
                                        <p:tgtEl>
                                          <p:spTgt spid="19"/>
                                        </p:tgtEl>
                                      </p:cBhvr>
                                    </p:animEffect>
                                  </p:childTnLst>
                                </p:cTn>
                              </p:par>
                            </p:childTnLst>
                          </p:cTn>
                        </p:par>
                        <p:par>
                          <p:cTn id="104" fill="hold">
                            <p:stCondLst>
                              <p:cond delay="8000"/>
                            </p:stCondLst>
                            <p:childTnLst>
                              <p:par>
                                <p:cTn id="105" presetID="53" presetClass="entr" presetSubtype="16" fill="hold" grpId="0" nodeType="after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childTnLst>
                          </p:cTn>
                        </p:par>
                        <p:par>
                          <p:cTn id="110" fill="hold">
                            <p:stCondLst>
                              <p:cond delay="8500"/>
                            </p:stCondLst>
                            <p:childTnLst>
                              <p:par>
                                <p:cTn id="111" presetID="53" presetClass="entr" presetSubtype="16" fill="hold" grpId="0" nodeType="afterEffect">
                                  <p:stCondLst>
                                    <p:cond delay="0"/>
                                  </p:stCondLst>
                                  <p:childTnLst>
                                    <p:set>
                                      <p:cBhvr>
                                        <p:cTn id="112" dur="1" fill="hold">
                                          <p:stCondLst>
                                            <p:cond delay="0"/>
                                          </p:stCondLst>
                                        </p:cTn>
                                        <p:tgtEl>
                                          <p:spTgt spid="92"/>
                                        </p:tgtEl>
                                        <p:attrNameLst>
                                          <p:attrName>style.visibility</p:attrName>
                                        </p:attrNameLst>
                                      </p:cBhvr>
                                      <p:to>
                                        <p:strVal val="visible"/>
                                      </p:to>
                                    </p:set>
                                    <p:anim calcmode="lin" valueType="num">
                                      <p:cBhvr>
                                        <p:cTn id="113" dur="500" fill="hold"/>
                                        <p:tgtEl>
                                          <p:spTgt spid="92"/>
                                        </p:tgtEl>
                                        <p:attrNameLst>
                                          <p:attrName>ppt_w</p:attrName>
                                        </p:attrNameLst>
                                      </p:cBhvr>
                                      <p:tavLst>
                                        <p:tav tm="0">
                                          <p:val>
                                            <p:fltVal val="0"/>
                                          </p:val>
                                        </p:tav>
                                        <p:tav tm="100000">
                                          <p:val>
                                            <p:strVal val="#ppt_w"/>
                                          </p:val>
                                        </p:tav>
                                      </p:tavLst>
                                    </p:anim>
                                    <p:anim calcmode="lin" valueType="num">
                                      <p:cBhvr>
                                        <p:cTn id="114" dur="500" fill="hold"/>
                                        <p:tgtEl>
                                          <p:spTgt spid="92"/>
                                        </p:tgtEl>
                                        <p:attrNameLst>
                                          <p:attrName>ppt_h</p:attrName>
                                        </p:attrNameLst>
                                      </p:cBhvr>
                                      <p:tavLst>
                                        <p:tav tm="0">
                                          <p:val>
                                            <p:fltVal val="0"/>
                                          </p:val>
                                        </p:tav>
                                        <p:tav tm="100000">
                                          <p:val>
                                            <p:strVal val="#ppt_h"/>
                                          </p:val>
                                        </p:tav>
                                      </p:tavLst>
                                    </p:anim>
                                    <p:animEffect transition="in" filter="fade">
                                      <p:cBhvr>
                                        <p:cTn id="115" dur="500"/>
                                        <p:tgtEl>
                                          <p:spTgt spid="92"/>
                                        </p:tgtEl>
                                      </p:cBhvr>
                                    </p:animEffect>
                                  </p:childTnLst>
                                </p:cTn>
                              </p:par>
                              <p:par>
                                <p:cTn id="116" presetID="22" presetClass="entr" presetSubtype="8" fill="hold" nodeType="withEffect">
                                  <p:stCondLst>
                                    <p:cond delay="250"/>
                                  </p:stCondLst>
                                  <p:childTnLst>
                                    <p:set>
                                      <p:cBhvr>
                                        <p:cTn id="117" dur="1" fill="hold">
                                          <p:stCondLst>
                                            <p:cond delay="0"/>
                                          </p:stCondLst>
                                        </p:cTn>
                                        <p:tgtEl>
                                          <p:spTgt spid="31"/>
                                        </p:tgtEl>
                                        <p:attrNameLst>
                                          <p:attrName>style.visibility</p:attrName>
                                        </p:attrNameLst>
                                      </p:cBhvr>
                                      <p:to>
                                        <p:strVal val="visible"/>
                                      </p:to>
                                    </p:set>
                                    <p:animEffect transition="in" filter="wipe(left)">
                                      <p:cBhvr>
                                        <p:cTn id="118" dur="500"/>
                                        <p:tgtEl>
                                          <p:spTgt spid="31"/>
                                        </p:tgtEl>
                                      </p:cBhvr>
                                    </p:animEffect>
                                  </p:childTnLst>
                                </p:cTn>
                              </p:par>
                              <p:par>
                                <p:cTn id="119" presetID="53" presetClass="entr" presetSubtype="16" fill="hold" grpId="0" nodeType="withEffect">
                                  <p:stCondLst>
                                    <p:cond delay="500"/>
                                  </p:stCondLst>
                                  <p:childTnLst>
                                    <p:set>
                                      <p:cBhvr>
                                        <p:cTn id="120" dur="1" fill="hold">
                                          <p:stCondLst>
                                            <p:cond delay="0"/>
                                          </p:stCondLst>
                                        </p:cTn>
                                        <p:tgtEl>
                                          <p:spTgt spid="21"/>
                                        </p:tgtEl>
                                        <p:attrNameLst>
                                          <p:attrName>style.visibility</p:attrName>
                                        </p:attrNameLst>
                                      </p:cBhvr>
                                      <p:to>
                                        <p:strVal val="visible"/>
                                      </p:to>
                                    </p:set>
                                    <p:anim calcmode="lin" valueType="num">
                                      <p:cBhvr>
                                        <p:cTn id="121" dur="500" fill="hold"/>
                                        <p:tgtEl>
                                          <p:spTgt spid="21"/>
                                        </p:tgtEl>
                                        <p:attrNameLst>
                                          <p:attrName>ppt_w</p:attrName>
                                        </p:attrNameLst>
                                      </p:cBhvr>
                                      <p:tavLst>
                                        <p:tav tm="0">
                                          <p:val>
                                            <p:fltVal val="0"/>
                                          </p:val>
                                        </p:tav>
                                        <p:tav tm="100000">
                                          <p:val>
                                            <p:strVal val="#ppt_w"/>
                                          </p:val>
                                        </p:tav>
                                      </p:tavLst>
                                    </p:anim>
                                    <p:anim calcmode="lin" valueType="num">
                                      <p:cBhvr>
                                        <p:cTn id="122" dur="500" fill="hold"/>
                                        <p:tgtEl>
                                          <p:spTgt spid="21"/>
                                        </p:tgtEl>
                                        <p:attrNameLst>
                                          <p:attrName>ppt_h</p:attrName>
                                        </p:attrNameLst>
                                      </p:cBhvr>
                                      <p:tavLst>
                                        <p:tav tm="0">
                                          <p:val>
                                            <p:fltVal val="0"/>
                                          </p:val>
                                        </p:tav>
                                        <p:tav tm="100000">
                                          <p:val>
                                            <p:strVal val="#ppt_h"/>
                                          </p:val>
                                        </p:tav>
                                      </p:tavLst>
                                    </p:anim>
                                    <p:animEffect transition="in" filter="fade">
                                      <p:cBhvr>
                                        <p:cTn id="123" dur="500"/>
                                        <p:tgtEl>
                                          <p:spTgt spid="21"/>
                                        </p:tgtEl>
                                      </p:cBhvr>
                                    </p:animEffect>
                                  </p:childTnLst>
                                </p:cTn>
                              </p:par>
                            </p:childTnLst>
                          </p:cTn>
                        </p:par>
                        <p:par>
                          <p:cTn id="124" fill="hold">
                            <p:stCondLst>
                              <p:cond delay="9500"/>
                            </p:stCondLst>
                            <p:childTnLst>
                              <p:par>
                                <p:cTn id="125" presetID="53" presetClass="entr" presetSubtype="16"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p:cTn id="127" dur="500" fill="hold"/>
                                        <p:tgtEl>
                                          <p:spTgt spid="22"/>
                                        </p:tgtEl>
                                        <p:attrNameLst>
                                          <p:attrName>ppt_w</p:attrName>
                                        </p:attrNameLst>
                                      </p:cBhvr>
                                      <p:tavLst>
                                        <p:tav tm="0">
                                          <p:val>
                                            <p:fltVal val="0"/>
                                          </p:val>
                                        </p:tav>
                                        <p:tav tm="100000">
                                          <p:val>
                                            <p:strVal val="#ppt_w"/>
                                          </p:val>
                                        </p:tav>
                                      </p:tavLst>
                                    </p:anim>
                                    <p:anim calcmode="lin" valueType="num">
                                      <p:cBhvr>
                                        <p:cTn id="128" dur="500" fill="hold"/>
                                        <p:tgtEl>
                                          <p:spTgt spid="22"/>
                                        </p:tgtEl>
                                        <p:attrNameLst>
                                          <p:attrName>ppt_h</p:attrName>
                                        </p:attrNameLst>
                                      </p:cBhvr>
                                      <p:tavLst>
                                        <p:tav tm="0">
                                          <p:val>
                                            <p:fltVal val="0"/>
                                          </p:val>
                                        </p:tav>
                                        <p:tav tm="100000">
                                          <p:val>
                                            <p:strVal val="#ppt_h"/>
                                          </p:val>
                                        </p:tav>
                                      </p:tavLst>
                                    </p:anim>
                                    <p:animEffect transition="in" filter="fade">
                                      <p:cBhvr>
                                        <p:cTn id="129" dur="500"/>
                                        <p:tgtEl>
                                          <p:spTgt spid="22"/>
                                        </p:tgtEl>
                                      </p:cBhvr>
                                    </p:animEffect>
                                  </p:childTnLst>
                                </p:cTn>
                              </p:par>
                            </p:childTnLst>
                          </p:cTn>
                        </p:par>
                        <p:par>
                          <p:cTn id="130" fill="hold">
                            <p:stCondLst>
                              <p:cond delay="10000"/>
                            </p:stCondLst>
                            <p:childTnLst>
                              <p:par>
                                <p:cTn id="131" presetID="53" presetClass="entr" presetSubtype="16" fill="hold" grpId="0" nodeType="afterEffect">
                                  <p:stCondLst>
                                    <p:cond delay="0"/>
                                  </p:stCondLst>
                                  <p:childTnLst>
                                    <p:set>
                                      <p:cBhvr>
                                        <p:cTn id="132" dur="1" fill="hold">
                                          <p:stCondLst>
                                            <p:cond delay="0"/>
                                          </p:stCondLst>
                                        </p:cTn>
                                        <p:tgtEl>
                                          <p:spTgt spid="94"/>
                                        </p:tgtEl>
                                        <p:attrNameLst>
                                          <p:attrName>style.visibility</p:attrName>
                                        </p:attrNameLst>
                                      </p:cBhvr>
                                      <p:to>
                                        <p:strVal val="visible"/>
                                      </p:to>
                                    </p:set>
                                    <p:anim calcmode="lin" valueType="num">
                                      <p:cBhvr>
                                        <p:cTn id="133" dur="500" fill="hold"/>
                                        <p:tgtEl>
                                          <p:spTgt spid="94"/>
                                        </p:tgtEl>
                                        <p:attrNameLst>
                                          <p:attrName>ppt_w</p:attrName>
                                        </p:attrNameLst>
                                      </p:cBhvr>
                                      <p:tavLst>
                                        <p:tav tm="0">
                                          <p:val>
                                            <p:fltVal val="0"/>
                                          </p:val>
                                        </p:tav>
                                        <p:tav tm="100000">
                                          <p:val>
                                            <p:strVal val="#ppt_w"/>
                                          </p:val>
                                        </p:tav>
                                      </p:tavLst>
                                    </p:anim>
                                    <p:anim calcmode="lin" valueType="num">
                                      <p:cBhvr>
                                        <p:cTn id="134" dur="500" fill="hold"/>
                                        <p:tgtEl>
                                          <p:spTgt spid="94"/>
                                        </p:tgtEl>
                                        <p:attrNameLst>
                                          <p:attrName>ppt_h</p:attrName>
                                        </p:attrNameLst>
                                      </p:cBhvr>
                                      <p:tavLst>
                                        <p:tav tm="0">
                                          <p:val>
                                            <p:fltVal val="0"/>
                                          </p:val>
                                        </p:tav>
                                        <p:tav tm="100000">
                                          <p:val>
                                            <p:strVal val="#ppt_h"/>
                                          </p:val>
                                        </p:tav>
                                      </p:tavLst>
                                    </p:anim>
                                    <p:animEffect transition="in" filter="fade">
                                      <p:cBhvr>
                                        <p:cTn id="135" dur="500"/>
                                        <p:tgtEl>
                                          <p:spTgt spid="94"/>
                                        </p:tgtEl>
                                      </p:cBhvr>
                                    </p:animEffect>
                                  </p:childTnLst>
                                </p:cTn>
                              </p:par>
                              <p:par>
                                <p:cTn id="136" presetID="22" presetClass="entr" presetSubtype="8" fill="hold" nodeType="withEffect">
                                  <p:stCondLst>
                                    <p:cond delay="250"/>
                                  </p:stCondLst>
                                  <p:childTnLst>
                                    <p:set>
                                      <p:cBhvr>
                                        <p:cTn id="137" dur="1" fill="hold">
                                          <p:stCondLst>
                                            <p:cond delay="0"/>
                                          </p:stCondLst>
                                        </p:cTn>
                                        <p:tgtEl>
                                          <p:spTgt spid="79"/>
                                        </p:tgtEl>
                                        <p:attrNameLst>
                                          <p:attrName>style.visibility</p:attrName>
                                        </p:attrNameLst>
                                      </p:cBhvr>
                                      <p:to>
                                        <p:strVal val="visible"/>
                                      </p:to>
                                    </p:set>
                                    <p:animEffect transition="in" filter="wipe(left)">
                                      <p:cBhvr>
                                        <p:cTn id="13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animBg="1"/>
      <p:bldP spid="14" grpId="0"/>
      <p:bldP spid="15" grpId="0" animBg="1"/>
      <p:bldP spid="16" grpId="0"/>
      <p:bldP spid="17" grpId="0" animBg="1"/>
      <p:bldP spid="18" grpId="0"/>
      <p:bldP spid="19" grpId="0" animBg="1"/>
      <p:bldP spid="20" grpId="0"/>
      <p:bldP spid="21" grpId="0" animBg="1"/>
      <p:bldP spid="22" grpId="0"/>
      <p:bldP spid="83" grpId="0"/>
      <p:bldP spid="85" grpId="0"/>
      <p:bldP spid="87" grpId="0"/>
      <p:bldP spid="90" grpId="0"/>
      <p:bldP spid="92" grpId="0"/>
      <p:bldP spid="94"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E9524"/>
                </a:solidFill>
                <a:latin typeface="Tw Cen MT" panose="020B0602020104020603" pitchFamily="34" charset="0"/>
              </a:rPr>
              <a:t>Data Preprocessing</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AD1B66C-AA19-A486-47B0-2CE00288D001}"/>
              </a:ext>
            </a:extLst>
          </p:cNvPr>
          <p:cNvSpPr txBox="1"/>
          <p:nvPr/>
        </p:nvSpPr>
        <p:spPr>
          <a:xfrm>
            <a:off x="776022" y="850218"/>
            <a:ext cx="11881272" cy="669222"/>
          </a:xfrm>
          <a:prstGeom prst="rect">
            <a:avLst/>
          </a:prstGeom>
          <a:noFill/>
        </p:spPr>
        <p:txBody>
          <a:bodyPr wrap="square">
            <a:spAutoFit/>
          </a:bodyPr>
          <a:lstStyle/>
          <a:p>
            <a:pPr>
              <a:lnSpc>
                <a:spcPct val="150000"/>
              </a:lnSpc>
            </a:pPr>
            <a:r>
              <a:rPr lang="en-GB" sz="2800" b="1" u="sng" dirty="0">
                <a:solidFill>
                  <a:srgbClr val="A6A6A6"/>
                </a:solidFill>
                <a:latin typeface="Tw Cen MT" panose="020B0602020104020603" pitchFamily="34" charset="0"/>
              </a:rPr>
              <a:t>Custom Log Transformer:</a:t>
            </a:r>
          </a:p>
        </p:txBody>
      </p:sp>
      <p:grpSp>
        <p:nvGrpSpPr>
          <p:cNvPr id="11" name="Group 10">
            <a:extLst>
              <a:ext uri="{FF2B5EF4-FFF2-40B4-BE49-F238E27FC236}">
                <a16:creationId xmlns:a16="http://schemas.microsoft.com/office/drawing/2014/main" id="{297A4758-83A4-C33A-0924-D0552D91375D}"/>
              </a:ext>
            </a:extLst>
          </p:cNvPr>
          <p:cNvGrpSpPr/>
          <p:nvPr/>
        </p:nvGrpSpPr>
        <p:grpSpPr>
          <a:xfrm>
            <a:off x="102398" y="1653591"/>
            <a:ext cx="6997344" cy="1789401"/>
            <a:chOff x="645565" y="1490492"/>
            <a:chExt cx="5909094" cy="1789401"/>
          </a:xfrm>
        </p:grpSpPr>
        <p:sp>
          <p:nvSpPr>
            <p:cNvPr id="13" name="TextBox 12">
              <a:extLst>
                <a:ext uri="{FF2B5EF4-FFF2-40B4-BE49-F238E27FC236}">
                  <a16:creationId xmlns:a16="http://schemas.microsoft.com/office/drawing/2014/main" id="{36B97AED-A941-4DCF-F33C-063273B0C790}"/>
                </a:ext>
              </a:extLst>
            </p:cNvPr>
            <p:cNvSpPr txBox="1"/>
            <p:nvPr/>
          </p:nvSpPr>
          <p:spPr>
            <a:xfrm>
              <a:off x="1536801" y="1490492"/>
              <a:ext cx="5017858" cy="1789401"/>
            </a:xfrm>
            <a:prstGeom prst="rect">
              <a:avLst/>
            </a:prstGeom>
            <a:noFill/>
          </p:spPr>
          <p:txBody>
            <a:bodyPr wrap="square" rtlCol="0">
              <a:spAutoFit/>
            </a:bodyPr>
            <a:lstStyle/>
            <a:p>
              <a:pPr>
                <a:lnSpc>
                  <a:spcPct val="150000"/>
                </a:lnSpc>
              </a:pPr>
              <a:r>
                <a:rPr lang="en-GB" sz="2800" b="1" dirty="0">
                  <a:solidFill>
                    <a:srgbClr val="EE9524"/>
                  </a:solidFill>
                  <a:latin typeface="Tw Cen MT" panose="020B0602020104020603" pitchFamily="34" charset="0"/>
                </a:rPr>
                <a:t>Purpose</a:t>
              </a:r>
            </a:p>
            <a:p>
              <a:pPr>
                <a:lnSpc>
                  <a:spcPct val="150000"/>
                </a:lnSpc>
              </a:pPr>
              <a:r>
                <a:rPr lang="en-US" sz="2400" dirty="0">
                  <a:solidFill>
                    <a:srgbClr val="A6A6A6"/>
                  </a:solidFill>
                </a:rPr>
                <a:t>Applies a logarithmic transformation followed by standard scaling</a:t>
              </a:r>
            </a:p>
          </p:txBody>
        </p:sp>
        <p:sp>
          <p:nvSpPr>
            <p:cNvPr id="21" name="TextBox 20">
              <a:extLst>
                <a:ext uri="{FF2B5EF4-FFF2-40B4-BE49-F238E27FC236}">
                  <a16:creationId xmlns:a16="http://schemas.microsoft.com/office/drawing/2014/main" id="{0E4CE0BB-4D5C-1BDD-E82A-79DA21C0D5B6}"/>
                </a:ext>
              </a:extLst>
            </p:cNvPr>
            <p:cNvSpPr txBox="1"/>
            <p:nvPr/>
          </p:nvSpPr>
          <p:spPr>
            <a:xfrm>
              <a:off x="645565" y="1503594"/>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01</a:t>
              </a:r>
            </a:p>
          </p:txBody>
        </p:sp>
      </p:grpSp>
      <p:grpSp>
        <p:nvGrpSpPr>
          <p:cNvPr id="60" name="Group 59">
            <a:extLst>
              <a:ext uri="{FF2B5EF4-FFF2-40B4-BE49-F238E27FC236}">
                <a16:creationId xmlns:a16="http://schemas.microsoft.com/office/drawing/2014/main" id="{9559D7DC-DB8D-ECFD-EEE3-267967A8B3EE}"/>
              </a:ext>
            </a:extLst>
          </p:cNvPr>
          <p:cNvGrpSpPr/>
          <p:nvPr/>
        </p:nvGrpSpPr>
        <p:grpSpPr>
          <a:xfrm>
            <a:off x="76998" y="3481192"/>
            <a:ext cx="7022744" cy="1869551"/>
            <a:chOff x="624115" y="1490492"/>
            <a:chExt cx="5930544" cy="1869551"/>
          </a:xfrm>
        </p:grpSpPr>
        <p:sp>
          <p:nvSpPr>
            <p:cNvPr id="61" name="TextBox 60">
              <a:extLst>
                <a:ext uri="{FF2B5EF4-FFF2-40B4-BE49-F238E27FC236}">
                  <a16:creationId xmlns:a16="http://schemas.microsoft.com/office/drawing/2014/main" id="{5D3BA043-C686-F78C-7BDB-0B34DBD12DA0}"/>
                </a:ext>
              </a:extLst>
            </p:cNvPr>
            <p:cNvSpPr txBox="1"/>
            <p:nvPr/>
          </p:nvSpPr>
          <p:spPr>
            <a:xfrm>
              <a:off x="1536801" y="1490492"/>
              <a:ext cx="5017858" cy="1869551"/>
            </a:xfrm>
            <a:prstGeom prst="rect">
              <a:avLst/>
            </a:prstGeom>
            <a:noFill/>
          </p:spPr>
          <p:txBody>
            <a:bodyPr wrap="square" rtlCol="0">
              <a:spAutoFit/>
            </a:bodyPr>
            <a:lstStyle/>
            <a:p>
              <a:pPr>
                <a:lnSpc>
                  <a:spcPct val="150000"/>
                </a:lnSpc>
              </a:pPr>
              <a:r>
                <a:rPr lang="en-GB" sz="2800" b="1" dirty="0">
                  <a:solidFill>
                    <a:srgbClr val="EE9524"/>
                  </a:solidFill>
                  <a:latin typeface="Tw Cen MT" panose="020B0602020104020603" pitchFamily="34" charset="0"/>
                </a:rPr>
                <a:t>Class Structure</a:t>
              </a:r>
              <a:br>
                <a:rPr lang="en-GB" sz="2800" b="1" dirty="0">
                  <a:solidFill>
                    <a:srgbClr val="03A1A4"/>
                  </a:solidFill>
                  <a:latin typeface="Tw Cen MT" panose="020B0602020104020603" pitchFamily="34" charset="0"/>
                </a:rPr>
              </a:br>
              <a:r>
                <a:rPr lang="en-US" sz="2400" dirty="0">
                  <a:solidFill>
                    <a:srgbClr val="A6A6A6"/>
                  </a:solidFill>
                </a:rPr>
                <a:t>Inheritance: </a:t>
              </a:r>
              <a:r>
                <a:rPr lang="en-US" sz="2400" dirty="0" err="1">
                  <a:solidFill>
                    <a:srgbClr val="A6A6A6"/>
                  </a:solidFill>
                </a:rPr>
                <a:t>BaseEstimator</a:t>
              </a:r>
              <a:r>
                <a:rPr lang="en-US" sz="2400" dirty="0">
                  <a:solidFill>
                    <a:srgbClr val="A6A6A6"/>
                  </a:solidFill>
                </a:rPr>
                <a:t>, </a:t>
              </a:r>
              <a:r>
                <a:rPr lang="en-US" sz="2400" dirty="0" err="1">
                  <a:solidFill>
                    <a:srgbClr val="A6A6A6"/>
                  </a:solidFill>
                </a:rPr>
                <a:t>TransformerMixin</a:t>
              </a:r>
              <a:endParaRPr lang="en-US" sz="2400" dirty="0">
                <a:solidFill>
                  <a:srgbClr val="A6A6A6"/>
                </a:solidFill>
              </a:endParaRPr>
            </a:p>
            <a:p>
              <a:pPr>
                <a:lnSpc>
                  <a:spcPct val="150000"/>
                </a:lnSpc>
              </a:pPr>
              <a:endParaRPr lang="en-GB" sz="2800" b="1" dirty="0">
                <a:solidFill>
                  <a:srgbClr val="03A1A4"/>
                </a:solidFill>
                <a:latin typeface="Tw Cen MT" panose="020B0602020104020603" pitchFamily="34" charset="0"/>
              </a:endParaRPr>
            </a:p>
          </p:txBody>
        </p:sp>
        <p:sp>
          <p:nvSpPr>
            <p:cNvPr id="62" name="TextBox 61">
              <a:extLst>
                <a:ext uri="{FF2B5EF4-FFF2-40B4-BE49-F238E27FC236}">
                  <a16:creationId xmlns:a16="http://schemas.microsoft.com/office/drawing/2014/main" id="{C69FD40C-1E7B-3D9C-B448-277DAB319C20}"/>
                </a:ext>
              </a:extLst>
            </p:cNvPr>
            <p:cNvSpPr txBox="1"/>
            <p:nvPr/>
          </p:nvSpPr>
          <p:spPr>
            <a:xfrm>
              <a:off x="624115" y="1541694"/>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02</a:t>
              </a:r>
            </a:p>
          </p:txBody>
        </p:sp>
      </p:grpSp>
      <p:grpSp>
        <p:nvGrpSpPr>
          <p:cNvPr id="66" name="Group 65">
            <a:extLst>
              <a:ext uri="{FF2B5EF4-FFF2-40B4-BE49-F238E27FC236}">
                <a16:creationId xmlns:a16="http://schemas.microsoft.com/office/drawing/2014/main" id="{E7A56727-3380-6A6D-0345-FC1AD0B04680}"/>
              </a:ext>
            </a:extLst>
          </p:cNvPr>
          <p:cNvGrpSpPr/>
          <p:nvPr/>
        </p:nvGrpSpPr>
        <p:grpSpPr>
          <a:xfrm>
            <a:off x="76998" y="5078600"/>
            <a:ext cx="7022744" cy="1696258"/>
            <a:chOff x="624115" y="1363894"/>
            <a:chExt cx="5930544" cy="1696258"/>
          </a:xfrm>
        </p:grpSpPr>
        <p:sp>
          <p:nvSpPr>
            <p:cNvPr id="67" name="TextBox 66">
              <a:extLst>
                <a:ext uri="{FF2B5EF4-FFF2-40B4-BE49-F238E27FC236}">
                  <a16:creationId xmlns:a16="http://schemas.microsoft.com/office/drawing/2014/main" id="{89BB8FE9-25CA-ADE3-374F-A9D693EB1ED9}"/>
                </a:ext>
              </a:extLst>
            </p:cNvPr>
            <p:cNvSpPr txBox="1"/>
            <p:nvPr/>
          </p:nvSpPr>
          <p:spPr>
            <a:xfrm>
              <a:off x="1536801" y="1490492"/>
              <a:ext cx="5017858" cy="1569660"/>
            </a:xfrm>
            <a:prstGeom prst="rect">
              <a:avLst/>
            </a:prstGeom>
            <a:noFill/>
          </p:spPr>
          <p:txBody>
            <a:bodyPr wrap="square" rtlCol="0">
              <a:spAutoFit/>
            </a:bodyPr>
            <a:lstStyle/>
            <a:p>
              <a:r>
                <a:rPr lang="en-US" sz="2400" dirty="0">
                  <a:solidFill>
                    <a:srgbClr val="A6A6A6"/>
                  </a:solidFill>
                </a:rPr>
                <a:t>Useful for preprocessing data with exponential growth patterns.</a:t>
              </a:r>
            </a:p>
            <a:p>
              <a:pPr>
                <a:buFont typeface="Arial" panose="020B0604020202020204" pitchFamily="34" charset="0"/>
                <a:buChar char="•"/>
              </a:pPr>
              <a:r>
                <a:rPr lang="en-US" sz="2400" dirty="0">
                  <a:solidFill>
                    <a:srgbClr val="A6A6A6"/>
                  </a:solidFill>
                </a:rPr>
                <a:t>Ensures features are standardized post-log transformation.</a:t>
              </a:r>
            </a:p>
          </p:txBody>
        </p:sp>
        <p:sp>
          <p:nvSpPr>
            <p:cNvPr id="68" name="TextBox 67">
              <a:extLst>
                <a:ext uri="{FF2B5EF4-FFF2-40B4-BE49-F238E27FC236}">
                  <a16:creationId xmlns:a16="http://schemas.microsoft.com/office/drawing/2014/main" id="{49C83D81-B4E8-3D9B-7161-F215C3DA76D4}"/>
                </a:ext>
              </a:extLst>
            </p:cNvPr>
            <p:cNvSpPr txBox="1"/>
            <p:nvPr/>
          </p:nvSpPr>
          <p:spPr>
            <a:xfrm>
              <a:off x="624115" y="1363894"/>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03</a:t>
              </a:r>
            </a:p>
          </p:txBody>
        </p:sp>
      </p:grpSp>
      <p:grpSp>
        <p:nvGrpSpPr>
          <p:cNvPr id="72" name="Group 71">
            <a:extLst>
              <a:ext uri="{FF2B5EF4-FFF2-40B4-BE49-F238E27FC236}">
                <a16:creationId xmlns:a16="http://schemas.microsoft.com/office/drawing/2014/main" id="{141F54DB-F809-5838-2FF6-3EF30F81465E}"/>
              </a:ext>
            </a:extLst>
          </p:cNvPr>
          <p:cNvGrpSpPr/>
          <p:nvPr/>
        </p:nvGrpSpPr>
        <p:grpSpPr>
          <a:xfrm>
            <a:off x="7068786" y="1666693"/>
            <a:ext cx="5321808" cy="5078084"/>
            <a:chOff x="1536800" y="1367611"/>
            <a:chExt cx="5294643" cy="5078084"/>
          </a:xfrm>
        </p:grpSpPr>
        <p:sp>
          <p:nvSpPr>
            <p:cNvPr id="73" name="TextBox 72">
              <a:extLst>
                <a:ext uri="{FF2B5EF4-FFF2-40B4-BE49-F238E27FC236}">
                  <a16:creationId xmlns:a16="http://schemas.microsoft.com/office/drawing/2014/main" id="{6CE01158-259A-1491-6688-5B8F24401541}"/>
                </a:ext>
              </a:extLst>
            </p:cNvPr>
            <p:cNvSpPr txBox="1"/>
            <p:nvPr/>
          </p:nvSpPr>
          <p:spPr>
            <a:xfrm>
              <a:off x="1536800" y="1490492"/>
              <a:ext cx="5294643" cy="4955203"/>
            </a:xfrm>
            <a:prstGeom prst="rect">
              <a:avLst/>
            </a:prstGeom>
            <a:noFill/>
          </p:spPr>
          <p:txBody>
            <a:bodyPr wrap="square" rtlCol="0">
              <a:spAutoFit/>
            </a:bodyPr>
            <a:lstStyle/>
            <a:p>
              <a:pPr marL="0" marR="0" indent="0" algn="ctr" rtl="0" eaLnBrk="0" fontAlgn="base" latinLnBrk="0" hangingPunct="0">
                <a:spcBef>
                  <a:spcPts val="0"/>
                </a:spcBef>
                <a:spcAft>
                  <a:spcPts val="0"/>
                </a:spcAft>
              </a:pPr>
              <a:r>
                <a:rPr lang="en-GB" sz="2800" b="1" dirty="0">
                  <a:solidFill>
                    <a:srgbClr val="EE9524"/>
                  </a:solidFill>
                  <a:latin typeface="Tw Cen MT" panose="020B0602020104020603" pitchFamily="34" charset="0"/>
                </a:rPr>
                <a:t>Methods</a:t>
              </a:r>
            </a:p>
            <a:p>
              <a:pPr marL="0" marR="0" indent="0" algn="ctr" rtl="0" eaLnBrk="0" fontAlgn="base" latinLnBrk="0" hangingPunct="0">
                <a:spcBef>
                  <a:spcPts val="0"/>
                </a:spcBef>
                <a:spcAft>
                  <a:spcPts val="0"/>
                </a:spcAft>
              </a:pPr>
              <a:r>
                <a:rPr lang="en-US" sz="2400" dirty="0">
                  <a:solidFill>
                    <a:srgbClr val="A6A6A6"/>
                  </a:solidFill>
                </a:rPr>
                <a:t>__</a:t>
              </a:r>
              <a:r>
                <a:rPr lang="en-US" sz="2400" dirty="0" err="1">
                  <a:solidFill>
                    <a:srgbClr val="A6A6A6"/>
                  </a:solidFill>
                </a:rPr>
                <a:t>init</a:t>
              </a:r>
              <a:r>
                <a:rPr lang="en-US" sz="2400" dirty="0">
                  <a:solidFill>
                    <a:srgbClr val="A6A6A6"/>
                  </a:solidFill>
                </a:rPr>
                <a:t>__(self, </a:t>
              </a:r>
              <a:r>
                <a:rPr lang="en-US" sz="2400" dirty="0" err="1">
                  <a:solidFill>
                    <a:srgbClr val="A6A6A6"/>
                  </a:solidFill>
                </a:rPr>
                <a:t>with_mean</a:t>
              </a:r>
              <a:r>
                <a:rPr lang="en-US" sz="2400" dirty="0">
                  <a:solidFill>
                    <a:srgbClr val="A6A6A6"/>
                  </a:solidFill>
                </a:rPr>
                <a:t>=True):</a:t>
              </a:r>
            </a:p>
            <a:p>
              <a:pPr marL="457200" marR="0" indent="0" algn="ctr" rtl="0" eaLnBrk="0" fontAlgn="base" latinLnBrk="0" hangingPunct="0">
                <a:spcBef>
                  <a:spcPts val="0"/>
                </a:spcBef>
                <a:spcAft>
                  <a:spcPts val="0"/>
                </a:spcAft>
              </a:pPr>
              <a:r>
                <a:rPr lang="en-US" sz="2400" dirty="0">
                  <a:solidFill>
                    <a:srgbClr val="A6A6A6"/>
                  </a:solidFill>
                </a:rPr>
                <a:t>Initializes </a:t>
              </a:r>
              <a:r>
                <a:rPr lang="en-US" sz="2400" dirty="0" err="1">
                  <a:solidFill>
                    <a:srgbClr val="A6A6A6"/>
                  </a:solidFill>
                </a:rPr>
                <a:t>StandardScaler</a:t>
              </a:r>
              <a:r>
                <a:rPr lang="en-US" sz="2400" dirty="0">
                  <a:solidFill>
                    <a:srgbClr val="A6A6A6"/>
                  </a:solidFill>
                </a:rPr>
                <a:t>.</a:t>
              </a:r>
            </a:p>
            <a:p>
              <a:pPr marL="0" marR="0" indent="0" algn="ctr" rtl="0" eaLnBrk="0" fontAlgn="base" latinLnBrk="0" hangingPunct="0">
                <a:spcBef>
                  <a:spcPts val="0"/>
                </a:spcBef>
                <a:spcAft>
                  <a:spcPts val="0"/>
                </a:spcAft>
              </a:pPr>
              <a:r>
                <a:rPr lang="en-US" sz="2400" dirty="0">
                  <a:solidFill>
                    <a:srgbClr val="A6A6A6"/>
                  </a:solidFill>
                </a:rPr>
                <a:t>fit(self, X, y=None):</a:t>
              </a:r>
            </a:p>
            <a:p>
              <a:pPr marL="457200" marR="0" indent="0" algn="ctr" rtl="0" eaLnBrk="0" fontAlgn="base" latinLnBrk="0" hangingPunct="0">
                <a:spcBef>
                  <a:spcPts val="0"/>
                </a:spcBef>
                <a:spcAft>
                  <a:spcPts val="0"/>
                </a:spcAft>
              </a:pPr>
              <a:r>
                <a:rPr lang="en-US" sz="2400" dirty="0">
                  <a:solidFill>
                    <a:srgbClr val="A6A6A6"/>
                  </a:solidFill>
                </a:rPr>
                <a:t>Returns self (no fitting needed).</a:t>
              </a:r>
            </a:p>
            <a:p>
              <a:pPr marL="0" marR="0" indent="0" algn="ctr" rtl="0" eaLnBrk="0" fontAlgn="base" latinLnBrk="0" hangingPunct="0">
                <a:spcBef>
                  <a:spcPts val="0"/>
                </a:spcBef>
                <a:spcAft>
                  <a:spcPts val="0"/>
                </a:spcAft>
              </a:pPr>
              <a:r>
                <a:rPr lang="en-US" sz="2400" dirty="0">
                  <a:solidFill>
                    <a:srgbClr val="A6A6A6"/>
                  </a:solidFill>
                </a:rPr>
                <a:t>transform(self, X, y=None):</a:t>
              </a:r>
            </a:p>
            <a:p>
              <a:pPr marL="457200" marR="0" indent="0" algn="ctr" rtl="0" eaLnBrk="0" fontAlgn="base" latinLnBrk="0" hangingPunct="0">
                <a:spcBef>
                  <a:spcPts val="0"/>
                </a:spcBef>
                <a:spcAft>
                  <a:spcPts val="0"/>
                </a:spcAft>
              </a:pPr>
              <a:r>
                <a:rPr lang="en-US" sz="2400" dirty="0">
                  <a:solidFill>
                    <a:srgbClr val="A6A6A6"/>
                  </a:solidFill>
                </a:rPr>
                <a:t>Applies np.log to X.</a:t>
              </a:r>
            </a:p>
            <a:p>
              <a:pPr marL="457200" marR="0" indent="0" algn="ctr" rtl="0" eaLnBrk="0" fontAlgn="base" latinLnBrk="0" hangingPunct="0">
                <a:spcBef>
                  <a:spcPts val="0"/>
                </a:spcBef>
                <a:spcAft>
                  <a:spcPts val="0"/>
                </a:spcAft>
              </a:pPr>
              <a:r>
                <a:rPr lang="en-US" sz="2400" dirty="0">
                  <a:solidFill>
                    <a:srgbClr val="A6A6A6"/>
                  </a:solidFill>
                </a:rPr>
                <a:t>Standardizes log-transformed data with </a:t>
              </a:r>
              <a:r>
                <a:rPr lang="en-US" sz="2400" dirty="0" err="1">
                  <a:solidFill>
                    <a:srgbClr val="A6A6A6"/>
                  </a:solidFill>
                </a:rPr>
                <a:t>StandardScaler</a:t>
              </a:r>
              <a:r>
                <a:rPr lang="en-US" sz="2400" dirty="0">
                  <a:solidFill>
                    <a:srgbClr val="A6A6A6"/>
                  </a:solidFill>
                </a:rPr>
                <a:t>.</a:t>
              </a:r>
            </a:p>
            <a:p>
              <a:pPr marL="0" marR="0" indent="0" algn="ctr" rtl="0" eaLnBrk="0" fontAlgn="base" latinLnBrk="0" hangingPunct="0">
                <a:spcBef>
                  <a:spcPts val="0"/>
                </a:spcBef>
                <a:spcAft>
                  <a:spcPts val="0"/>
                </a:spcAft>
              </a:pPr>
              <a:r>
                <a:rPr lang="en-US" sz="2400" dirty="0" err="1">
                  <a:solidFill>
                    <a:srgbClr val="A6A6A6"/>
                  </a:solidFill>
                </a:rPr>
                <a:t>inverse_transform</a:t>
              </a:r>
              <a:r>
                <a:rPr lang="en-US" sz="2400" dirty="0">
                  <a:solidFill>
                    <a:srgbClr val="A6A6A6"/>
                  </a:solidFill>
                </a:rPr>
                <a:t>(self, X, y=None):</a:t>
              </a:r>
            </a:p>
            <a:p>
              <a:pPr marL="457200" marR="0" indent="0" algn="ctr" rtl="0" eaLnBrk="0" fontAlgn="base" latinLnBrk="0" hangingPunct="0">
                <a:spcBef>
                  <a:spcPts val="0"/>
                </a:spcBef>
                <a:spcAft>
                  <a:spcPts val="0"/>
                </a:spcAft>
              </a:pPr>
              <a:r>
                <a:rPr lang="en-US" sz="2400" dirty="0">
                  <a:solidFill>
                    <a:srgbClr val="A6A6A6"/>
                  </a:solidFill>
                </a:rPr>
                <a:t>Reverts standard scaling.</a:t>
              </a:r>
            </a:p>
            <a:p>
              <a:pPr marL="457200" marR="0" indent="0" algn="ctr" rtl="0" eaLnBrk="0" fontAlgn="base" latinLnBrk="0" hangingPunct="0">
                <a:spcBef>
                  <a:spcPts val="0"/>
                </a:spcBef>
                <a:spcAft>
                  <a:spcPts val="0"/>
                </a:spcAft>
              </a:pPr>
              <a:r>
                <a:rPr lang="en-US" sz="2400" dirty="0">
                  <a:solidFill>
                    <a:srgbClr val="A6A6A6"/>
                  </a:solidFill>
                </a:rPr>
                <a:t>Applies </a:t>
              </a:r>
              <a:r>
                <a:rPr lang="en-US" sz="2400" dirty="0" err="1">
                  <a:solidFill>
                    <a:srgbClr val="A6A6A6"/>
                  </a:solidFill>
                </a:rPr>
                <a:t>np.exp</a:t>
              </a:r>
              <a:r>
                <a:rPr lang="en-US" sz="2400" dirty="0">
                  <a:solidFill>
                    <a:srgbClr val="A6A6A6"/>
                  </a:solidFill>
                </a:rPr>
                <a:t> to revert log transformation.</a:t>
              </a:r>
              <a:endParaRPr lang="en-GB" sz="2800" b="1" dirty="0">
                <a:solidFill>
                  <a:srgbClr val="EE9524"/>
                </a:solidFill>
                <a:latin typeface="Tw Cen MT" panose="020B0602020104020603" pitchFamily="34" charset="0"/>
              </a:endParaRPr>
            </a:p>
          </p:txBody>
        </p:sp>
        <p:sp>
          <p:nvSpPr>
            <p:cNvPr id="74" name="TextBox 73">
              <a:extLst>
                <a:ext uri="{FF2B5EF4-FFF2-40B4-BE49-F238E27FC236}">
                  <a16:creationId xmlns:a16="http://schemas.microsoft.com/office/drawing/2014/main" id="{2FD48672-3E8B-1C65-D861-0B9ACDA66F55}"/>
                </a:ext>
              </a:extLst>
            </p:cNvPr>
            <p:cNvSpPr txBox="1"/>
            <p:nvPr/>
          </p:nvSpPr>
          <p:spPr>
            <a:xfrm>
              <a:off x="2506756" y="1367611"/>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04</a:t>
              </a:r>
            </a:p>
          </p:txBody>
        </p:sp>
      </p:grpSp>
    </p:spTree>
    <p:extLst>
      <p:ext uri="{BB962C8B-B14F-4D97-AF65-F5344CB8AC3E}">
        <p14:creationId xmlns:p14="http://schemas.microsoft.com/office/powerpoint/2010/main" val="1084164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 calcmode="lin" valueType="num">
                                      <p:cBhvr>
                                        <p:cTn id="19" dur="500" fill="hold"/>
                                        <p:tgtEl>
                                          <p:spTgt spid="11"/>
                                        </p:tgtEl>
                                        <p:attrNameLst>
                                          <p:attrName>style.rotation</p:attrName>
                                        </p:attrNameLst>
                                      </p:cBhvr>
                                      <p:tavLst>
                                        <p:tav tm="0">
                                          <p:val>
                                            <p:fltVal val="90"/>
                                          </p:val>
                                        </p:tav>
                                        <p:tav tm="100000">
                                          <p:val>
                                            <p:fltVal val="0"/>
                                          </p:val>
                                        </p:tav>
                                      </p:tavLst>
                                    </p:anim>
                                    <p:animEffect transition="in" filter="fade">
                                      <p:cBhvr>
                                        <p:cTn id="20" dur="500"/>
                                        <p:tgtEl>
                                          <p:spTgt spid="11"/>
                                        </p:tgtEl>
                                      </p:cBhvr>
                                    </p:animEffect>
                                  </p:childTnLst>
                                </p:cTn>
                              </p:par>
                            </p:childTnLst>
                          </p:cTn>
                        </p:par>
                        <p:par>
                          <p:cTn id="21" fill="hold">
                            <p:stCondLst>
                              <p:cond delay="1500"/>
                            </p:stCondLst>
                            <p:childTnLst>
                              <p:par>
                                <p:cTn id="22" presetID="31" presetClass="entr" presetSubtype="0"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500" fill="hold"/>
                                        <p:tgtEl>
                                          <p:spTgt spid="60"/>
                                        </p:tgtEl>
                                        <p:attrNameLst>
                                          <p:attrName>ppt_w</p:attrName>
                                        </p:attrNameLst>
                                      </p:cBhvr>
                                      <p:tavLst>
                                        <p:tav tm="0">
                                          <p:val>
                                            <p:fltVal val="0"/>
                                          </p:val>
                                        </p:tav>
                                        <p:tav tm="100000">
                                          <p:val>
                                            <p:strVal val="#ppt_w"/>
                                          </p:val>
                                        </p:tav>
                                      </p:tavLst>
                                    </p:anim>
                                    <p:anim calcmode="lin" valueType="num">
                                      <p:cBhvr>
                                        <p:cTn id="25" dur="500" fill="hold"/>
                                        <p:tgtEl>
                                          <p:spTgt spid="60"/>
                                        </p:tgtEl>
                                        <p:attrNameLst>
                                          <p:attrName>ppt_h</p:attrName>
                                        </p:attrNameLst>
                                      </p:cBhvr>
                                      <p:tavLst>
                                        <p:tav tm="0">
                                          <p:val>
                                            <p:fltVal val="0"/>
                                          </p:val>
                                        </p:tav>
                                        <p:tav tm="100000">
                                          <p:val>
                                            <p:strVal val="#ppt_h"/>
                                          </p:val>
                                        </p:tav>
                                      </p:tavLst>
                                    </p:anim>
                                    <p:anim calcmode="lin" valueType="num">
                                      <p:cBhvr>
                                        <p:cTn id="26" dur="500" fill="hold"/>
                                        <p:tgtEl>
                                          <p:spTgt spid="60"/>
                                        </p:tgtEl>
                                        <p:attrNameLst>
                                          <p:attrName>style.rotation</p:attrName>
                                        </p:attrNameLst>
                                      </p:cBhvr>
                                      <p:tavLst>
                                        <p:tav tm="0">
                                          <p:val>
                                            <p:fltVal val="90"/>
                                          </p:val>
                                        </p:tav>
                                        <p:tav tm="100000">
                                          <p:val>
                                            <p:fltVal val="0"/>
                                          </p:val>
                                        </p:tav>
                                      </p:tavLst>
                                    </p:anim>
                                    <p:animEffect transition="in" filter="fade">
                                      <p:cBhvr>
                                        <p:cTn id="27" dur="500"/>
                                        <p:tgtEl>
                                          <p:spTgt spid="60"/>
                                        </p:tgtEl>
                                      </p:cBhvr>
                                    </p:animEffect>
                                  </p:childTnLst>
                                </p:cTn>
                              </p:par>
                            </p:childTnLst>
                          </p:cTn>
                        </p:par>
                        <p:par>
                          <p:cTn id="28" fill="hold">
                            <p:stCondLst>
                              <p:cond delay="2000"/>
                            </p:stCondLst>
                            <p:childTnLst>
                              <p:par>
                                <p:cTn id="29" presetID="31" presetClass="entr" presetSubtype="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p:cTn id="31" dur="500" fill="hold"/>
                                        <p:tgtEl>
                                          <p:spTgt spid="66"/>
                                        </p:tgtEl>
                                        <p:attrNameLst>
                                          <p:attrName>ppt_w</p:attrName>
                                        </p:attrNameLst>
                                      </p:cBhvr>
                                      <p:tavLst>
                                        <p:tav tm="0">
                                          <p:val>
                                            <p:fltVal val="0"/>
                                          </p:val>
                                        </p:tav>
                                        <p:tav tm="100000">
                                          <p:val>
                                            <p:strVal val="#ppt_w"/>
                                          </p:val>
                                        </p:tav>
                                      </p:tavLst>
                                    </p:anim>
                                    <p:anim calcmode="lin" valueType="num">
                                      <p:cBhvr>
                                        <p:cTn id="32" dur="500" fill="hold"/>
                                        <p:tgtEl>
                                          <p:spTgt spid="66"/>
                                        </p:tgtEl>
                                        <p:attrNameLst>
                                          <p:attrName>ppt_h</p:attrName>
                                        </p:attrNameLst>
                                      </p:cBhvr>
                                      <p:tavLst>
                                        <p:tav tm="0">
                                          <p:val>
                                            <p:fltVal val="0"/>
                                          </p:val>
                                        </p:tav>
                                        <p:tav tm="100000">
                                          <p:val>
                                            <p:strVal val="#ppt_h"/>
                                          </p:val>
                                        </p:tav>
                                      </p:tavLst>
                                    </p:anim>
                                    <p:anim calcmode="lin" valueType="num">
                                      <p:cBhvr>
                                        <p:cTn id="33" dur="500" fill="hold"/>
                                        <p:tgtEl>
                                          <p:spTgt spid="66"/>
                                        </p:tgtEl>
                                        <p:attrNameLst>
                                          <p:attrName>style.rotation</p:attrName>
                                        </p:attrNameLst>
                                      </p:cBhvr>
                                      <p:tavLst>
                                        <p:tav tm="0">
                                          <p:val>
                                            <p:fltVal val="90"/>
                                          </p:val>
                                        </p:tav>
                                        <p:tav tm="100000">
                                          <p:val>
                                            <p:fltVal val="0"/>
                                          </p:val>
                                        </p:tav>
                                      </p:tavLst>
                                    </p:anim>
                                    <p:animEffect transition="in" filter="fade">
                                      <p:cBhvr>
                                        <p:cTn id="34" dur="500"/>
                                        <p:tgtEl>
                                          <p:spTgt spid="66"/>
                                        </p:tgtEl>
                                      </p:cBhvr>
                                    </p:animEffect>
                                  </p:childTnLst>
                                </p:cTn>
                              </p:par>
                            </p:childTnLst>
                          </p:cTn>
                        </p:par>
                        <p:par>
                          <p:cTn id="35" fill="hold">
                            <p:stCondLst>
                              <p:cond delay="2500"/>
                            </p:stCondLst>
                            <p:childTnLst>
                              <p:par>
                                <p:cTn id="36" presetID="31" presetClass="entr" presetSubtype="0" fill="hold" nodeType="afterEffect">
                                  <p:stCondLst>
                                    <p:cond delay="0"/>
                                  </p:stCondLst>
                                  <p:childTnLst>
                                    <p:set>
                                      <p:cBhvr>
                                        <p:cTn id="37" dur="1" fill="hold">
                                          <p:stCondLst>
                                            <p:cond delay="0"/>
                                          </p:stCondLst>
                                        </p:cTn>
                                        <p:tgtEl>
                                          <p:spTgt spid="72"/>
                                        </p:tgtEl>
                                        <p:attrNameLst>
                                          <p:attrName>style.visibility</p:attrName>
                                        </p:attrNameLst>
                                      </p:cBhvr>
                                      <p:to>
                                        <p:strVal val="visible"/>
                                      </p:to>
                                    </p:set>
                                    <p:anim calcmode="lin" valueType="num">
                                      <p:cBhvr>
                                        <p:cTn id="38" dur="500" fill="hold"/>
                                        <p:tgtEl>
                                          <p:spTgt spid="72"/>
                                        </p:tgtEl>
                                        <p:attrNameLst>
                                          <p:attrName>ppt_w</p:attrName>
                                        </p:attrNameLst>
                                      </p:cBhvr>
                                      <p:tavLst>
                                        <p:tav tm="0">
                                          <p:val>
                                            <p:fltVal val="0"/>
                                          </p:val>
                                        </p:tav>
                                        <p:tav tm="100000">
                                          <p:val>
                                            <p:strVal val="#ppt_w"/>
                                          </p:val>
                                        </p:tav>
                                      </p:tavLst>
                                    </p:anim>
                                    <p:anim calcmode="lin" valueType="num">
                                      <p:cBhvr>
                                        <p:cTn id="39" dur="500" fill="hold"/>
                                        <p:tgtEl>
                                          <p:spTgt spid="72"/>
                                        </p:tgtEl>
                                        <p:attrNameLst>
                                          <p:attrName>ppt_h</p:attrName>
                                        </p:attrNameLst>
                                      </p:cBhvr>
                                      <p:tavLst>
                                        <p:tav tm="0">
                                          <p:val>
                                            <p:fltVal val="0"/>
                                          </p:val>
                                        </p:tav>
                                        <p:tav tm="100000">
                                          <p:val>
                                            <p:strVal val="#ppt_h"/>
                                          </p:val>
                                        </p:tav>
                                      </p:tavLst>
                                    </p:anim>
                                    <p:anim calcmode="lin" valueType="num">
                                      <p:cBhvr>
                                        <p:cTn id="40" dur="500" fill="hold"/>
                                        <p:tgtEl>
                                          <p:spTgt spid="72"/>
                                        </p:tgtEl>
                                        <p:attrNameLst>
                                          <p:attrName>style.rotation</p:attrName>
                                        </p:attrNameLst>
                                      </p:cBhvr>
                                      <p:tavLst>
                                        <p:tav tm="0">
                                          <p:val>
                                            <p:fltVal val="90"/>
                                          </p:val>
                                        </p:tav>
                                        <p:tav tm="100000">
                                          <p:val>
                                            <p:fltVal val="0"/>
                                          </p:val>
                                        </p:tav>
                                      </p:tavLst>
                                    </p:anim>
                                    <p:animEffect transition="in" filter="fade">
                                      <p:cBhvr>
                                        <p:cTn id="4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E9524"/>
                </a:solidFill>
                <a:latin typeface="Tw Cen MT" panose="020B0602020104020603" pitchFamily="34" charset="0"/>
              </a:rPr>
              <a:t>Features Engineering</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ounded Rectangle 2">
            <a:extLst>
              <a:ext uri="{FF2B5EF4-FFF2-40B4-BE49-F238E27FC236}">
                <a16:creationId xmlns:a16="http://schemas.microsoft.com/office/drawing/2014/main" id="{3E998638-D5E2-D9A9-D8AC-2593277F704B}"/>
              </a:ext>
            </a:extLst>
          </p:cNvPr>
          <p:cNvSpPr/>
          <p:nvPr/>
        </p:nvSpPr>
        <p:spPr>
          <a:xfrm>
            <a:off x="1439074" y="2587898"/>
            <a:ext cx="8823649" cy="825046"/>
          </a:xfrm>
          <a:prstGeom prst="roundRect">
            <a:avLst>
              <a:gd name="adj" fmla="val 50000"/>
            </a:avLst>
          </a:prstGeom>
          <a:noFill/>
          <a:ln w="25400">
            <a:solidFill>
              <a:schemeClr val="accent3">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hivo Light" pitchFamily="2" charset="77"/>
            </a:endParaRPr>
          </a:p>
        </p:txBody>
      </p:sp>
      <p:grpSp>
        <p:nvGrpSpPr>
          <p:cNvPr id="33" name="Group 32">
            <a:extLst>
              <a:ext uri="{FF2B5EF4-FFF2-40B4-BE49-F238E27FC236}">
                <a16:creationId xmlns:a16="http://schemas.microsoft.com/office/drawing/2014/main" id="{457D7D7B-62BB-CE1A-3FD7-D8E49E091780}"/>
              </a:ext>
            </a:extLst>
          </p:cNvPr>
          <p:cNvGrpSpPr/>
          <p:nvPr/>
        </p:nvGrpSpPr>
        <p:grpSpPr>
          <a:xfrm>
            <a:off x="5169417" y="2169147"/>
            <a:ext cx="1662549" cy="1662548"/>
            <a:chOff x="3797027" y="2132743"/>
            <a:chExt cx="1662549" cy="1662548"/>
          </a:xfrm>
        </p:grpSpPr>
        <p:sp>
          <p:nvSpPr>
            <p:cNvPr id="6" name="Graphic 9" descr="Single gear">
              <a:extLst>
                <a:ext uri="{FF2B5EF4-FFF2-40B4-BE49-F238E27FC236}">
                  <a16:creationId xmlns:a16="http://schemas.microsoft.com/office/drawing/2014/main" id="{2C7A38FD-E152-755D-F249-684B5384041E}"/>
                </a:ext>
              </a:extLst>
            </p:cNvPr>
            <p:cNvSpPr/>
            <p:nvPr/>
          </p:nvSpPr>
          <p:spPr>
            <a:xfrm>
              <a:off x="3797027" y="2132743"/>
              <a:ext cx="1662549" cy="1662548"/>
            </a:xfrm>
            <a:custGeom>
              <a:avLst/>
              <a:gdLst>
                <a:gd name="connsiteX0" fmla="*/ 323850 w 647700"/>
                <a:gd name="connsiteY0" fmla="*/ 438150 h 647700"/>
                <a:gd name="connsiteX1" fmla="*/ 209550 w 647700"/>
                <a:gd name="connsiteY1" fmla="*/ 323850 h 647700"/>
                <a:gd name="connsiteX2" fmla="*/ 323850 w 647700"/>
                <a:gd name="connsiteY2" fmla="*/ 209550 h 647700"/>
                <a:gd name="connsiteX3" fmla="*/ 438150 w 647700"/>
                <a:gd name="connsiteY3" fmla="*/ 323850 h 647700"/>
                <a:gd name="connsiteX4" fmla="*/ 323850 w 647700"/>
                <a:gd name="connsiteY4" fmla="*/ 438150 h 647700"/>
                <a:gd name="connsiteX5" fmla="*/ 581025 w 647700"/>
                <a:gd name="connsiteY5" fmla="*/ 252413 h 647700"/>
                <a:gd name="connsiteX6" fmla="*/ 556260 w 647700"/>
                <a:gd name="connsiteY6" fmla="*/ 193358 h 647700"/>
                <a:gd name="connsiteX7" fmla="*/ 580073 w 647700"/>
                <a:gd name="connsiteY7" fmla="*/ 121920 h 647700"/>
                <a:gd name="connsiteX8" fmla="*/ 525780 w 647700"/>
                <a:gd name="connsiteY8" fmla="*/ 67628 h 647700"/>
                <a:gd name="connsiteX9" fmla="*/ 454343 w 647700"/>
                <a:gd name="connsiteY9" fmla="*/ 91440 h 647700"/>
                <a:gd name="connsiteX10" fmla="*/ 394335 w 647700"/>
                <a:gd name="connsiteY10" fmla="*/ 66675 h 647700"/>
                <a:gd name="connsiteX11" fmla="*/ 361950 w 647700"/>
                <a:gd name="connsiteY11" fmla="*/ 0 h 647700"/>
                <a:gd name="connsiteX12" fmla="*/ 285750 w 647700"/>
                <a:gd name="connsiteY12" fmla="*/ 0 h 647700"/>
                <a:gd name="connsiteX13" fmla="*/ 252413 w 647700"/>
                <a:gd name="connsiteY13" fmla="*/ 66675 h 647700"/>
                <a:gd name="connsiteX14" fmla="*/ 193358 w 647700"/>
                <a:gd name="connsiteY14" fmla="*/ 91440 h 647700"/>
                <a:gd name="connsiteX15" fmla="*/ 121920 w 647700"/>
                <a:gd name="connsiteY15" fmla="*/ 67628 h 647700"/>
                <a:gd name="connsiteX16" fmla="*/ 67628 w 647700"/>
                <a:gd name="connsiteY16" fmla="*/ 121920 h 647700"/>
                <a:gd name="connsiteX17" fmla="*/ 91440 w 647700"/>
                <a:gd name="connsiteY17" fmla="*/ 193358 h 647700"/>
                <a:gd name="connsiteX18" fmla="*/ 66675 w 647700"/>
                <a:gd name="connsiteY18" fmla="*/ 253365 h 647700"/>
                <a:gd name="connsiteX19" fmla="*/ 0 w 647700"/>
                <a:gd name="connsiteY19" fmla="*/ 285750 h 647700"/>
                <a:gd name="connsiteX20" fmla="*/ 0 w 647700"/>
                <a:gd name="connsiteY20" fmla="*/ 361950 h 647700"/>
                <a:gd name="connsiteX21" fmla="*/ 66675 w 647700"/>
                <a:gd name="connsiteY21" fmla="*/ 395288 h 647700"/>
                <a:gd name="connsiteX22" fmla="*/ 91440 w 647700"/>
                <a:gd name="connsiteY22" fmla="*/ 454343 h 647700"/>
                <a:gd name="connsiteX23" fmla="*/ 67628 w 647700"/>
                <a:gd name="connsiteY23" fmla="*/ 525780 h 647700"/>
                <a:gd name="connsiteX24" fmla="*/ 121920 w 647700"/>
                <a:gd name="connsiteY24" fmla="*/ 580073 h 647700"/>
                <a:gd name="connsiteX25" fmla="*/ 193358 w 647700"/>
                <a:gd name="connsiteY25" fmla="*/ 556260 h 647700"/>
                <a:gd name="connsiteX26" fmla="*/ 253365 w 647700"/>
                <a:gd name="connsiteY26" fmla="*/ 581025 h 647700"/>
                <a:gd name="connsiteX27" fmla="*/ 286703 w 647700"/>
                <a:gd name="connsiteY27" fmla="*/ 647700 h 647700"/>
                <a:gd name="connsiteX28" fmla="*/ 362903 w 647700"/>
                <a:gd name="connsiteY28" fmla="*/ 647700 h 647700"/>
                <a:gd name="connsiteX29" fmla="*/ 396240 w 647700"/>
                <a:gd name="connsiteY29" fmla="*/ 581025 h 647700"/>
                <a:gd name="connsiteX30" fmla="*/ 455295 w 647700"/>
                <a:gd name="connsiteY30" fmla="*/ 556260 h 647700"/>
                <a:gd name="connsiteX31" fmla="*/ 526733 w 647700"/>
                <a:gd name="connsiteY31" fmla="*/ 580073 h 647700"/>
                <a:gd name="connsiteX32" fmla="*/ 581025 w 647700"/>
                <a:gd name="connsiteY32" fmla="*/ 525780 h 647700"/>
                <a:gd name="connsiteX33" fmla="*/ 557213 w 647700"/>
                <a:gd name="connsiteY33" fmla="*/ 454343 h 647700"/>
                <a:gd name="connsiteX34" fmla="*/ 581978 w 647700"/>
                <a:gd name="connsiteY34" fmla="*/ 394335 h 647700"/>
                <a:gd name="connsiteX35" fmla="*/ 648653 w 647700"/>
                <a:gd name="connsiteY35" fmla="*/ 360998 h 647700"/>
                <a:gd name="connsiteX36" fmla="*/ 648653 w 647700"/>
                <a:gd name="connsiteY36" fmla="*/ 284798 h 647700"/>
                <a:gd name="connsiteX37" fmla="*/ 581025 w 647700"/>
                <a:gd name="connsiteY37" fmla="*/ 252413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47700" h="647700">
                  <a:moveTo>
                    <a:pt x="323850" y="438150"/>
                  </a:moveTo>
                  <a:cubicBezTo>
                    <a:pt x="260985" y="438150"/>
                    <a:pt x="209550" y="386715"/>
                    <a:pt x="209550" y="323850"/>
                  </a:cubicBezTo>
                  <a:cubicBezTo>
                    <a:pt x="209550" y="260985"/>
                    <a:pt x="260985" y="209550"/>
                    <a:pt x="323850" y="209550"/>
                  </a:cubicBezTo>
                  <a:cubicBezTo>
                    <a:pt x="386715" y="209550"/>
                    <a:pt x="438150" y="260985"/>
                    <a:pt x="438150" y="323850"/>
                  </a:cubicBezTo>
                  <a:cubicBezTo>
                    <a:pt x="438150" y="386715"/>
                    <a:pt x="386715" y="438150"/>
                    <a:pt x="323850" y="438150"/>
                  </a:cubicBezTo>
                  <a:close/>
                  <a:moveTo>
                    <a:pt x="581025" y="252413"/>
                  </a:moveTo>
                  <a:cubicBezTo>
                    <a:pt x="575310" y="231458"/>
                    <a:pt x="566738" y="211455"/>
                    <a:pt x="556260" y="193358"/>
                  </a:cubicBezTo>
                  <a:lnTo>
                    <a:pt x="580073" y="121920"/>
                  </a:lnTo>
                  <a:lnTo>
                    <a:pt x="525780" y="67628"/>
                  </a:lnTo>
                  <a:lnTo>
                    <a:pt x="454343" y="91440"/>
                  </a:lnTo>
                  <a:cubicBezTo>
                    <a:pt x="435293" y="80963"/>
                    <a:pt x="415290" y="72390"/>
                    <a:pt x="394335" y="66675"/>
                  </a:cubicBezTo>
                  <a:lnTo>
                    <a:pt x="361950" y="0"/>
                  </a:lnTo>
                  <a:lnTo>
                    <a:pt x="285750" y="0"/>
                  </a:lnTo>
                  <a:lnTo>
                    <a:pt x="252413" y="66675"/>
                  </a:lnTo>
                  <a:cubicBezTo>
                    <a:pt x="231458" y="72390"/>
                    <a:pt x="211455" y="80963"/>
                    <a:pt x="193358" y="91440"/>
                  </a:cubicBezTo>
                  <a:lnTo>
                    <a:pt x="121920" y="67628"/>
                  </a:lnTo>
                  <a:lnTo>
                    <a:pt x="67628" y="121920"/>
                  </a:lnTo>
                  <a:lnTo>
                    <a:pt x="91440" y="193358"/>
                  </a:lnTo>
                  <a:cubicBezTo>
                    <a:pt x="80963" y="212408"/>
                    <a:pt x="72390" y="232410"/>
                    <a:pt x="66675" y="253365"/>
                  </a:cubicBezTo>
                  <a:lnTo>
                    <a:pt x="0" y="285750"/>
                  </a:lnTo>
                  <a:lnTo>
                    <a:pt x="0" y="361950"/>
                  </a:lnTo>
                  <a:lnTo>
                    <a:pt x="66675" y="395288"/>
                  </a:lnTo>
                  <a:cubicBezTo>
                    <a:pt x="72390" y="416243"/>
                    <a:pt x="80963" y="436245"/>
                    <a:pt x="91440" y="454343"/>
                  </a:cubicBezTo>
                  <a:lnTo>
                    <a:pt x="67628" y="525780"/>
                  </a:lnTo>
                  <a:lnTo>
                    <a:pt x="121920" y="580073"/>
                  </a:lnTo>
                  <a:lnTo>
                    <a:pt x="193358" y="556260"/>
                  </a:lnTo>
                  <a:cubicBezTo>
                    <a:pt x="212408" y="566738"/>
                    <a:pt x="232410" y="575310"/>
                    <a:pt x="253365" y="581025"/>
                  </a:cubicBezTo>
                  <a:lnTo>
                    <a:pt x="286703" y="647700"/>
                  </a:lnTo>
                  <a:lnTo>
                    <a:pt x="362903" y="647700"/>
                  </a:lnTo>
                  <a:lnTo>
                    <a:pt x="396240" y="581025"/>
                  </a:lnTo>
                  <a:cubicBezTo>
                    <a:pt x="417195" y="575310"/>
                    <a:pt x="437198" y="566738"/>
                    <a:pt x="455295" y="556260"/>
                  </a:cubicBezTo>
                  <a:lnTo>
                    <a:pt x="526733" y="580073"/>
                  </a:lnTo>
                  <a:lnTo>
                    <a:pt x="581025" y="525780"/>
                  </a:lnTo>
                  <a:lnTo>
                    <a:pt x="557213" y="454343"/>
                  </a:lnTo>
                  <a:cubicBezTo>
                    <a:pt x="567690" y="435293"/>
                    <a:pt x="576263" y="415290"/>
                    <a:pt x="581978" y="394335"/>
                  </a:cubicBezTo>
                  <a:lnTo>
                    <a:pt x="648653" y="360998"/>
                  </a:lnTo>
                  <a:lnTo>
                    <a:pt x="648653" y="284798"/>
                  </a:lnTo>
                  <a:lnTo>
                    <a:pt x="581025" y="252413"/>
                  </a:lnTo>
                  <a:close/>
                </a:path>
              </a:pathLst>
            </a:custGeom>
            <a:solidFill>
              <a:srgbClr val="385723"/>
            </a:solidFill>
            <a:ln w="9525" cap="flat">
              <a:noFill/>
              <a:prstDash val="solid"/>
              <a:miter/>
            </a:ln>
          </p:spPr>
          <p:txBody>
            <a:bodyPr rtlCol="0" anchor="ctr"/>
            <a:lstStyle/>
            <a:p>
              <a:endParaRPr lang="en-US" dirty="0">
                <a:latin typeface="Oswald Medium" pitchFamily="2" charset="77"/>
              </a:endParaRPr>
            </a:p>
          </p:txBody>
        </p:sp>
        <p:sp>
          <p:nvSpPr>
            <p:cNvPr id="12" name="2">
              <a:extLst>
                <a:ext uri="{FF2B5EF4-FFF2-40B4-BE49-F238E27FC236}">
                  <a16:creationId xmlns:a16="http://schemas.microsoft.com/office/drawing/2014/main" id="{7975F59F-B71C-C5AE-849B-20D0ED6EFD97}"/>
                </a:ext>
              </a:extLst>
            </p:cNvPr>
            <p:cNvSpPr txBox="1">
              <a:spLocks/>
            </p:cNvSpPr>
            <p:nvPr/>
          </p:nvSpPr>
          <p:spPr>
            <a:xfrm>
              <a:off x="4102238" y="2411740"/>
              <a:ext cx="1077752" cy="1068068"/>
            </a:xfrm>
            <a:prstGeom prst="ellipse">
              <a:avLst/>
            </a:prstGeom>
            <a:solidFill>
              <a:srgbClr val="385723"/>
            </a:solidFill>
            <a:ln w="12700">
              <a:solidFill>
                <a:schemeClr val="tx1">
                  <a:alpha val="5000"/>
                </a:schemeClr>
              </a:solidFill>
            </a:ln>
            <a:effectLst>
              <a:outerShdw blurRad="228600" dist="165100" dir="8100000" algn="tr" rotWithShape="0">
                <a:prstClr val="black">
                  <a:alpha val="20000"/>
                </a:prstClr>
              </a:outerShdw>
            </a:effectLst>
          </p:spPr>
          <p:txBody>
            <a:bodyPr vert="horz" lIns="0" tIns="0" rIns="0" bIns="0" rtlCol="0" anchor="ctr">
              <a:normAutofit/>
            </a:bodyPr>
            <a:lstStyle>
              <a:lvl1pPr marL="0" marR="0" indent="0" algn="ctr" defTabSz="914400" rtl="0" eaLnBrk="1" fontAlgn="auto" latinLnBrk="0" hangingPunct="1">
                <a:lnSpc>
                  <a:spcPct val="90000"/>
                </a:lnSpc>
                <a:spcBef>
                  <a:spcPts val="1000"/>
                </a:spcBef>
                <a:spcAft>
                  <a:spcPts val="600"/>
                </a:spcAft>
                <a:buClrTx/>
                <a:buSzTx/>
                <a:buFont typeface="Arial" panose="020B0604020202020204" pitchFamily="34" charset="0"/>
                <a:buNone/>
                <a:tabLst/>
                <a:defRPr lang="en-US" sz="2000" b="1" i="0" kern="1200" dirty="0">
                  <a:solidFill>
                    <a:schemeClr val="bg1"/>
                  </a:solidFill>
                  <a:latin typeface="Roboto Thin" pitchFamily="2" charset="0"/>
                  <a:ea typeface="Roboto Thin"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Thin" pitchFamily="2" charset="0"/>
                  <a:ea typeface="Roboto Thin"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Thin" pitchFamily="2" charset="0"/>
                  <a:ea typeface="Roboto Thin"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b="0" dirty="0">
                  <a:solidFill>
                    <a:schemeClr val="bg2"/>
                  </a:solidFill>
                  <a:latin typeface="Chivo Light" pitchFamily="2" charset="77"/>
                </a:rPr>
                <a:t>02</a:t>
              </a:r>
            </a:p>
          </p:txBody>
        </p:sp>
      </p:grpSp>
      <p:grpSp>
        <p:nvGrpSpPr>
          <p:cNvPr id="32" name="Group 31">
            <a:extLst>
              <a:ext uri="{FF2B5EF4-FFF2-40B4-BE49-F238E27FC236}">
                <a16:creationId xmlns:a16="http://schemas.microsoft.com/office/drawing/2014/main" id="{521DC51B-35EE-48DB-EAA8-1ACFFCD794C1}"/>
              </a:ext>
            </a:extLst>
          </p:cNvPr>
          <p:cNvGrpSpPr/>
          <p:nvPr/>
        </p:nvGrpSpPr>
        <p:grpSpPr>
          <a:xfrm>
            <a:off x="1134182" y="2132743"/>
            <a:ext cx="1662549" cy="1662548"/>
            <a:chOff x="1134182" y="2132743"/>
            <a:chExt cx="1662549" cy="1662548"/>
          </a:xfrm>
        </p:grpSpPr>
        <p:sp>
          <p:nvSpPr>
            <p:cNvPr id="9" name="Graphic 9" descr="Single gear">
              <a:extLst>
                <a:ext uri="{FF2B5EF4-FFF2-40B4-BE49-F238E27FC236}">
                  <a16:creationId xmlns:a16="http://schemas.microsoft.com/office/drawing/2014/main" id="{AB094570-5878-9177-C9A6-C5B0D920D14E}"/>
                </a:ext>
              </a:extLst>
            </p:cNvPr>
            <p:cNvSpPr/>
            <p:nvPr/>
          </p:nvSpPr>
          <p:spPr>
            <a:xfrm>
              <a:off x="1134182" y="2132743"/>
              <a:ext cx="1662549" cy="1662548"/>
            </a:xfrm>
            <a:custGeom>
              <a:avLst/>
              <a:gdLst>
                <a:gd name="connsiteX0" fmla="*/ 323850 w 647700"/>
                <a:gd name="connsiteY0" fmla="*/ 438150 h 647700"/>
                <a:gd name="connsiteX1" fmla="*/ 209550 w 647700"/>
                <a:gd name="connsiteY1" fmla="*/ 323850 h 647700"/>
                <a:gd name="connsiteX2" fmla="*/ 323850 w 647700"/>
                <a:gd name="connsiteY2" fmla="*/ 209550 h 647700"/>
                <a:gd name="connsiteX3" fmla="*/ 438150 w 647700"/>
                <a:gd name="connsiteY3" fmla="*/ 323850 h 647700"/>
                <a:gd name="connsiteX4" fmla="*/ 323850 w 647700"/>
                <a:gd name="connsiteY4" fmla="*/ 438150 h 647700"/>
                <a:gd name="connsiteX5" fmla="*/ 581025 w 647700"/>
                <a:gd name="connsiteY5" fmla="*/ 252413 h 647700"/>
                <a:gd name="connsiteX6" fmla="*/ 556260 w 647700"/>
                <a:gd name="connsiteY6" fmla="*/ 193358 h 647700"/>
                <a:gd name="connsiteX7" fmla="*/ 580073 w 647700"/>
                <a:gd name="connsiteY7" fmla="*/ 121920 h 647700"/>
                <a:gd name="connsiteX8" fmla="*/ 525780 w 647700"/>
                <a:gd name="connsiteY8" fmla="*/ 67628 h 647700"/>
                <a:gd name="connsiteX9" fmla="*/ 454343 w 647700"/>
                <a:gd name="connsiteY9" fmla="*/ 91440 h 647700"/>
                <a:gd name="connsiteX10" fmla="*/ 394335 w 647700"/>
                <a:gd name="connsiteY10" fmla="*/ 66675 h 647700"/>
                <a:gd name="connsiteX11" fmla="*/ 361950 w 647700"/>
                <a:gd name="connsiteY11" fmla="*/ 0 h 647700"/>
                <a:gd name="connsiteX12" fmla="*/ 285750 w 647700"/>
                <a:gd name="connsiteY12" fmla="*/ 0 h 647700"/>
                <a:gd name="connsiteX13" fmla="*/ 252413 w 647700"/>
                <a:gd name="connsiteY13" fmla="*/ 66675 h 647700"/>
                <a:gd name="connsiteX14" fmla="*/ 193358 w 647700"/>
                <a:gd name="connsiteY14" fmla="*/ 91440 h 647700"/>
                <a:gd name="connsiteX15" fmla="*/ 121920 w 647700"/>
                <a:gd name="connsiteY15" fmla="*/ 67628 h 647700"/>
                <a:gd name="connsiteX16" fmla="*/ 67628 w 647700"/>
                <a:gd name="connsiteY16" fmla="*/ 121920 h 647700"/>
                <a:gd name="connsiteX17" fmla="*/ 91440 w 647700"/>
                <a:gd name="connsiteY17" fmla="*/ 193358 h 647700"/>
                <a:gd name="connsiteX18" fmla="*/ 66675 w 647700"/>
                <a:gd name="connsiteY18" fmla="*/ 253365 h 647700"/>
                <a:gd name="connsiteX19" fmla="*/ 0 w 647700"/>
                <a:gd name="connsiteY19" fmla="*/ 285750 h 647700"/>
                <a:gd name="connsiteX20" fmla="*/ 0 w 647700"/>
                <a:gd name="connsiteY20" fmla="*/ 361950 h 647700"/>
                <a:gd name="connsiteX21" fmla="*/ 66675 w 647700"/>
                <a:gd name="connsiteY21" fmla="*/ 395288 h 647700"/>
                <a:gd name="connsiteX22" fmla="*/ 91440 w 647700"/>
                <a:gd name="connsiteY22" fmla="*/ 454343 h 647700"/>
                <a:gd name="connsiteX23" fmla="*/ 67628 w 647700"/>
                <a:gd name="connsiteY23" fmla="*/ 525780 h 647700"/>
                <a:gd name="connsiteX24" fmla="*/ 121920 w 647700"/>
                <a:gd name="connsiteY24" fmla="*/ 580073 h 647700"/>
                <a:gd name="connsiteX25" fmla="*/ 193358 w 647700"/>
                <a:gd name="connsiteY25" fmla="*/ 556260 h 647700"/>
                <a:gd name="connsiteX26" fmla="*/ 253365 w 647700"/>
                <a:gd name="connsiteY26" fmla="*/ 581025 h 647700"/>
                <a:gd name="connsiteX27" fmla="*/ 286703 w 647700"/>
                <a:gd name="connsiteY27" fmla="*/ 647700 h 647700"/>
                <a:gd name="connsiteX28" fmla="*/ 362903 w 647700"/>
                <a:gd name="connsiteY28" fmla="*/ 647700 h 647700"/>
                <a:gd name="connsiteX29" fmla="*/ 396240 w 647700"/>
                <a:gd name="connsiteY29" fmla="*/ 581025 h 647700"/>
                <a:gd name="connsiteX30" fmla="*/ 455295 w 647700"/>
                <a:gd name="connsiteY30" fmla="*/ 556260 h 647700"/>
                <a:gd name="connsiteX31" fmla="*/ 526733 w 647700"/>
                <a:gd name="connsiteY31" fmla="*/ 580073 h 647700"/>
                <a:gd name="connsiteX32" fmla="*/ 581025 w 647700"/>
                <a:gd name="connsiteY32" fmla="*/ 525780 h 647700"/>
                <a:gd name="connsiteX33" fmla="*/ 557213 w 647700"/>
                <a:gd name="connsiteY33" fmla="*/ 454343 h 647700"/>
                <a:gd name="connsiteX34" fmla="*/ 581978 w 647700"/>
                <a:gd name="connsiteY34" fmla="*/ 394335 h 647700"/>
                <a:gd name="connsiteX35" fmla="*/ 648653 w 647700"/>
                <a:gd name="connsiteY35" fmla="*/ 360998 h 647700"/>
                <a:gd name="connsiteX36" fmla="*/ 648653 w 647700"/>
                <a:gd name="connsiteY36" fmla="*/ 284798 h 647700"/>
                <a:gd name="connsiteX37" fmla="*/ 581025 w 647700"/>
                <a:gd name="connsiteY37" fmla="*/ 252413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47700" h="647700">
                  <a:moveTo>
                    <a:pt x="323850" y="438150"/>
                  </a:moveTo>
                  <a:cubicBezTo>
                    <a:pt x="260985" y="438150"/>
                    <a:pt x="209550" y="386715"/>
                    <a:pt x="209550" y="323850"/>
                  </a:cubicBezTo>
                  <a:cubicBezTo>
                    <a:pt x="209550" y="260985"/>
                    <a:pt x="260985" y="209550"/>
                    <a:pt x="323850" y="209550"/>
                  </a:cubicBezTo>
                  <a:cubicBezTo>
                    <a:pt x="386715" y="209550"/>
                    <a:pt x="438150" y="260985"/>
                    <a:pt x="438150" y="323850"/>
                  </a:cubicBezTo>
                  <a:cubicBezTo>
                    <a:pt x="438150" y="386715"/>
                    <a:pt x="386715" y="438150"/>
                    <a:pt x="323850" y="438150"/>
                  </a:cubicBezTo>
                  <a:close/>
                  <a:moveTo>
                    <a:pt x="581025" y="252413"/>
                  </a:moveTo>
                  <a:cubicBezTo>
                    <a:pt x="575310" y="231458"/>
                    <a:pt x="566738" y="211455"/>
                    <a:pt x="556260" y="193358"/>
                  </a:cubicBezTo>
                  <a:lnTo>
                    <a:pt x="580073" y="121920"/>
                  </a:lnTo>
                  <a:lnTo>
                    <a:pt x="525780" y="67628"/>
                  </a:lnTo>
                  <a:lnTo>
                    <a:pt x="454343" y="91440"/>
                  </a:lnTo>
                  <a:cubicBezTo>
                    <a:pt x="435293" y="80963"/>
                    <a:pt x="415290" y="72390"/>
                    <a:pt x="394335" y="66675"/>
                  </a:cubicBezTo>
                  <a:lnTo>
                    <a:pt x="361950" y="0"/>
                  </a:lnTo>
                  <a:lnTo>
                    <a:pt x="285750" y="0"/>
                  </a:lnTo>
                  <a:lnTo>
                    <a:pt x="252413" y="66675"/>
                  </a:lnTo>
                  <a:cubicBezTo>
                    <a:pt x="231458" y="72390"/>
                    <a:pt x="211455" y="80963"/>
                    <a:pt x="193358" y="91440"/>
                  </a:cubicBezTo>
                  <a:lnTo>
                    <a:pt x="121920" y="67628"/>
                  </a:lnTo>
                  <a:lnTo>
                    <a:pt x="67628" y="121920"/>
                  </a:lnTo>
                  <a:lnTo>
                    <a:pt x="91440" y="193358"/>
                  </a:lnTo>
                  <a:cubicBezTo>
                    <a:pt x="80963" y="212408"/>
                    <a:pt x="72390" y="232410"/>
                    <a:pt x="66675" y="253365"/>
                  </a:cubicBezTo>
                  <a:lnTo>
                    <a:pt x="0" y="285750"/>
                  </a:lnTo>
                  <a:lnTo>
                    <a:pt x="0" y="361950"/>
                  </a:lnTo>
                  <a:lnTo>
                    <a:pt x="66675" y="395288"/>
                  </a:lnTo>
                  <a:cubicBezTo>
                    <a:pt x="72390" y="416243"/>
                    <a:pt x="80963" y="436245"/>
                    <a:pt x="91440" y="454343"/>
                  </a:cubicBezTo>
                  <a:lnTo>
                    <a:pt x="67628" y="525780"/>
                  </a:lnTo>
                  <a:lnTo>
                    <a:pt x="121920" y="580073"/>
                  </a:lnTo>
                  <a:lnTo>
                    <a:pt x="193358" y="556260"/>
                  </a:lnTo>
                  <a:cubicBezTo>
                    <a:pt x="212408" y="566738"/>
                    <a:pt x="232410" y="575310"/>
                    <a:pt x="253365" y="581025"/>
                  </a:cubicBezTo>
                  <a:lnTo>
                    <a:pt x="286703" y="647700"/>
                  </a:lnTo>
                  <a:lnTo>
                    <a:pt x="362903" y="647700"/>
                  </a:lnTo>
                  <a:lnTo>
                    <a:pt x="396240" y="581025"/>
                  </a:lnTo>
                  <a:cubicBezTo>
                    <a:pt x="417195" y="575310"/>
                    <a:pt x="437198" y="566738"/>
                    <a:pt x="455295" y="556260"/>
                  </a:cubicBezTo>
                  <a:lnTo>
                    <a:pt x="526733" y="580073"/>
                  </a:lnTo>
                  <a:lnTo>
                    <a:pt x="581025" y="525780"/>
                  </a:lnTo>
                  <a:lnTo>
                    <a:pt x="557213" y="454343"/>
                  </a:lnTo>
                  <a:cubicBezTo>
                    <a:pt x="567690" y="435293"/>
                    <a:pt x="576263" y="415290"/>
                    <a:pt x="581978" y="394335"/>
                  </a:cubicBezTo>
                  <a:lnTo>
                    <a:pt x="648653" y="360998"/>
                  </a:lnTo>
                  <a:lnTo>
                    <a:pt x="648653" y="284798"/>
                  </a:lnTo>
                  <a:lnTo>
                    <a:pt x="581025" y="252413"/>
                  </a:lnTo>
                  <a:close/>
                </a:path>
              </a:pathLst>
            </a:custGeom>
            <a:solidFill>
              <a:srgbClr val="1C7CBB"/>
            </a:solidFill>
            <a:ln w="9525" cap="flat">
              <a:noFill/>
              <a:prstDash val="solid"/>
              <a:miter/>
            </a:ln>
          </p:spPr>
          <p:txBody>
            <a:bodyPr rtlCol="0" anchor="ctr"/>
            <a:lstStyle/>
            <a:p>
              <a:endParaRPr lang="en-US" dirty="0">
                <a:latin typeface="Oswald Medium" pitchFamily="2" charset="77"/>
              </a:endParaRPr>
            </a:p>
          </p:txBody>
        </p:sp>
        <p:sp>
          <p:nvSpPr>
            <p:cNvPr id="13" name="1">
              <a:extLst>
                <a:ext uri="{FF2B5EF4-FFF2-40B4-BE49-F238E27FC236}">
                  <a16:creationId xmlns:a16="http://schemas.microsoft.com/office/drawing/2014/main" id="{198C6CE4-DDB2-EB9F-55D9-C56899AC23DE}"/>
                </a:ext>
              </a:extLst>
            </p:cNvPr>
            <p:cNvSpPr txBox="1">
              <a:spLocks/>
            </p:cNvSpPr>
            <p:nvPr/>
          </p:nvSpPr>
          <p:spPr>
            <a:xfrm>
              <a:off x="1425018" y="2417540"/>
              <a:ext cx="1080876" cy="1068068"/>
            </a:xfrm>
            <a:prstGeom prst="ellipse">
              <a:avLst/>
            </a:prstGeom>
            <a:solidFill>
              <a:srgbClr val="1C7CBB"/>
            </a:solidFill>
            <a:ln w="0">
              <a:solidFill>
                <a:schemeClr val="accent1">
                  <a:lumMod val="75000"/>
                  <a:alpha val="27000"/>
                </a:schemeClr>
              </a:solidFill>
            </a:ln>
            <a:effectLst>
              <a:outerShdw blurRad="228600" dist="165100" dir="8100000" algn="tr" rotWithShape="0">
                <a:prstClr val="black">
                  <a:alpha val="20000"/>
                </a:prstClr>
              </a:outerShdw>
            </a:effectLst>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000" b="1" i="0" kern="1200" dirty="0">
                  <a:solidFill>
                    <a:schemeClr val="bg1"/>
                  </a:solidFill>
                  <a:latin typeface="Roboto Thin" pitchFamily="2" charset="0"/>
                  <a:ea typeface="Roboto Thin"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Thin" pitchFamily="2" charset="0"/>
                  <a:ea typeface="Roboto Thin"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Thin" pitchFamily="2" charset="0"/>
                  <a:ea typeface="Roboto Thin"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Font typeface="Arial" panose="020B0604020202020204" pitchFamily="34" charset="0"/>
                <a:buNone/>
              </a:pPr>
              <a:r>
                <a:rPr lang="en-US" sz="2800" b="0" dirty="0">
                  <a:solidFill>
                    <a:schemeClr val="bg2"/>
                  </a:solidFill>
                  <a:latin typeface="Chivo Light" pitchFamily="2" charset="77"/>
                </a:rPr>
                <a:t>01</a:t>
              </a:r>
            </a:p>
          </p:txBody>
        </p:sp>
      </p:grpSp>
      <p:grpSp>
        <p:nvGrpSpPr>
          <p:cNvPr id="39" name="Group 38">
            <a:extLst>
              <a:ext uri="{FF2B5EF4-FFF2-40B4-BE49-F238E27FC236}">
                <a16:creationId xmlns:a16="http://schemas.microsoft.com/office/drawing/2014/main" id="{485EC82D-8EB3-D99C-C219-399C29F31A62}"/>
              </a:ext>
            </a:extLst>
          </p:cNvPr>
          <p:cNvGrpSpPr/>
          <p:nvPr/>
        </p:nvGrpSpPr>
        <p:grpSpPr>
          <a:xfrm>
            <a:off x="8909856" y="2132743"/>
            <a:ext cx="1662549" cy="1662548"/>
            <a:chOff x="8909856" y="2132743"/>
            <a:chExt cx="1662549" cy="1662548"/>
          </a:xfrm>
        </p:grpSpPr>
        <p:sp>
          <p:nvSpPr>
            <p:cNvPr id="10" name="4">
              <a:extLst>
                <a:ext uri="{FF2B5EF4-FFF2-40B4-BE49-F238E27FC236}">
                  <a16:creationId xmlns:a16="http://schemas.microsoft.com/office/drawing/2014/main" id="{C8A4A739-28CA-BA25-6337-AD0A91B6C7A5}"/>
                </a:ext>
              </a:extLst>
            </p:cNvPr>
            <p:cNvSpPr txBox="1">
              <a:spLocks/>
            </p:cNvSpPr>
            <p:nvPr/>
          </p:nvSpPr>
          <p:spPr>
            <a:xfrm>
              <a:off x="9198216" y="2411740"/>
              <a:ext cx="1077752" cy="1068068"/>
            </a:xfrm>
            <a:prstGeom prst="ellipse">
              <a:avLst/>
            </a:prstGeom>
            <a:solidFill>
              <a:srgbClr val="03A1A4"/>
            </a:solidFill>
            <a:ln w="12700">
              <a:solidFill>
                <a:schemeClr val="tx1">
                  <a:alpha val="5000"/>
                </a:schemeClr>
              </a:solidFill>
            </a:ln>
            <a:effectLst>
              <a:outerShdw blurRad="228600" dist="165100" dir="8100000" algn="tr" rotWithShape="0">
                <a:prstClr val="black">
                  <a:alpha val="20000"/>
                </a:prstClr>
              </a:outerShdw>
            </a:effectLst>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000" b="1" i="0" kern="1200" dirty="0">
                  <a:solidFill>
                    <a:schemeClr val="bg1"/>
                  </a:solidFill>
                  <a:latin typeface="Roboto Thin" pitchFamily="2" charset="0"/>
                  <a:ea typeface="Roboto Thin"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Thin" pitchFamily="2" charset="0"/>
                  <a:ea typeface="Roboto Thin"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Thin" pitchFamily="2" charset="0"/>
                  <a:ea typeface="Roboto Thin"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Font typeface="Arial" panose="020B0604020202020204" pitchFamily="34" charset="0"/>
                <a:buNone/>
              </a:pPr>
              <a:r>
                <a:rPr lang="en-US" sz="2800" b="0" dirty="0">
                  <a:solidFill>
                    <a:schemeClr val="bg2"/>
                  </a:solidFill>
                  <a:latin typeface="Chivo Light" pitchFamily="2" charset="77"/>
                </a:rPr>
                <a:t>04</a:t>
              </a:r>
            </a:p>
          </p:txBody>
        </p:sp>
        <p:sp>
          <p:nvSpPr>
            <p:cNvPr id="8" name="Graphic 9" descr="Single gear">
              <a:extLst>
                <a:ext uri="{FF2B5EF4-FFF2-40B4-BE49-F238E27FC236}">
                  <a16:creationId xmlns:a16="http://schemas.microsoft.com/office/drawing/2014/main" id="{022474B9-5E91-0635-7302-ED30E4DF4F3B}"/>
                </a:ext>
              </a:extLst>
            </p:cNvPr>
            <p:cNvSpPr/>
            <p:nvPr/>
          </p:nvSpPr>
          <p:spPr>
            <a:xfrm>
              <a:off x="8909856" y="2132743"/>
              <a:ext cx="1662549" cy="1662548"/>
            </a:xfrm>
            <a:custGeom>
              <a:avLst/>
              <a:gdLst>
                <a:gd name="connsiteX0" fmla="*/ 323850 w 647700"/>
                <a:gd name="connsiteY0" fmla="*/ 438150 h 647700"/>
                <a:gd name="connsiteX1" fmla="*/ 209550 w 647700"/>
                <a:gd name="connsiteY1" fmla="*/ 323850 h 647700"/>
                <a:gd name="connsiteX2" fmla="*/ 323850 w 647700"/>
                <a:gd name="connsiteY2" fmla="*/ 209550 h 647700"/>
                <a:gd name="connsiteX3" fmla="*/ 438150 w 647700"/>
                <a:gd name="connsiteY3" fmla="*/ 323850 h 647700"/>
                <a:gd name="connsiteX4" fmla="*/ 323850 w 647700"/>
                <a:gd name="connsiteY4" fmla="*/ 438150 h 647700"/>
                <a:gd name="connsiteX5" fmla="*/ 581025 w 647700"/>
                <a:gd name="connsiteY5" fmla="*/ 252413 h 647700"/>
                <a:gd name="connsiteX6" fmla="*/ 556260 w 647700"/>
                <a:gd name="connsiteY6" fmla="*/ 193358 h 647700"/>
                <a:gd name="connsiteX7" fmla="*/ 580073 w 647700"/>
                <a:gd name="connsiteY7" fmla="*/ 121920 h 647700"/>
                <a:gd name="connsiteX8" fmla="*/ 525780 w 647700"/>
                <a:gd name="connsiteY8" fmla="*/ 67628 h 647700"/>
                <a:gd name="connsiteX9" fmla="*/ 454343 w 647700"/>
                <a:gd name="connsiteY9" fmla="*/ 91440 h 647700"/>
                <a:gd name="connsiteX10" fmla="*/ 394335 w 647700"/>
                <a:gd name="connsiteY10" fmla="*/ 66675 h 647700"/>
                <a:gd name="connsiteX11" fmla="*/ 361950 w 647700"/>
                <a:gd name="connsiteY11" fmla="*/ 0 h 647700"/>
                <a:gd name="connsiteX12" fmla="*/ 285750 w 647700"/>
                <a:gd name="connsiteY12" fmla="*/ 0 h 647700"/>
                <a:gd name="connsiteX13" fmla="*/ 252413 w 647700"/>
                <a:gd name="connsiteY13" fmla="*/ 66675 h 647700"/>
                <a:gd name="connsiteX14" fmla="*/ 193358 w 647700"/>
                <a:gd name="connsiteY14" fmla="*/ 91440 h 647700"/>
                <a:gd name="connsiteX15" fmla="*/ 121920 w 647700"/>
                <a:gd name="connsiteY15" fmla="*/ 67628 h 647700"/>
                <a:gd name="connsiteX16" fmla="*/ 67628 w 647700"/>
                <a:gd name="connsiteY16" fmla="*/ 121920 h 647700"/>
                <a:gd name="connsiteX17" fmla="*/ 91440 w 647700"/>
                <a:gd name="connsiteY17" fmla="*/ 193358 h 647700"/>
                <a:gd name="connsiteX18" fmla="*/ 66675 w 647700"/>
                <a:gd name="connsiteY18" fmla="*/ 253365 h 647700"/>
                <a:gd name="connsiteX19" fmla="*/ 0 w 647700"/>
                <a:gd name="connsiteY19" fmla="*/ 285750 h 647700"/>
                <a:gd name="connsiteX20" fmla="*/ 0 w 647700"/>
                <a:gd name="connsiteY20" fmla="*/ 361950 h 647700"/>
                <a:gd name="connsiteX21" fmla="*/ 66675 w 647700"/>
                <a:gd name="connsiteY21" fmla="*/ 395288 h 647700"/>
                <a:gd name="connsiteX22" fmla="*/ 91440 w 647700"/>
                <a:gd name="connsiteY22" fmla="*/ 454343 h 647700"/>
                <a:gd name="connsiteX23" fmla="*/ 67628 w 647700"/>
                <a:gd name="connsiteY23" fmla="*/ 525780 h 647700"/>
                <a:gd name="connsiteX24" fmla="*/ 121920 w 647700"/>
                <a:gd name="connsiteY24" fmla="*/ 580073 h 647700"/>
                <a:gd name="connsiteX25" fmla="*/ 193358 w 647700"/>
                <a:gd name="connsiteY25" fmla="*/ 556260 h 647700"/>
                <a:gd name="connsiteX26" fmla="*/ 253365 w 647700"/>
                <a:gd name="connsiteY26" fmla="*/ 581025 h 647700"/>
                <a:gd name="connsiteX27" fmla="*/ 286703 w 647700"/>
                <a:gd name="connsiteY27" fmla="*/ 647700 h 647700"/>
                <a:gd name="connsiteX28" fmla="*/ 362903 w 647700"/>
                <a:gd name="connsiteY28" fmla="*/ 647700 h 647700"/>
                <a:gd name="connsiteX29" fmla="*/ 396240 w 647700"/>
                <a:gd name="connsiteY29" fmla="*/ 581025 h 647700"/>
                <a:gd name="connsiteX30" fmla="*/ 455295 w 647700"/>
                <a:gd name="connsiteY30" fmla="*/ 556260 h 647700"/>
                <a:gd name="connsiteX31" fmla="*/ 526733 w 647700"/>
                <a:gd name="connsiteY31" fmla="*/ 580073 h 647700"/>
                <a:gd name="connsiteX32" fmla="*/ 581025 w 647700"/>
                <a:gd name="connsiteY32" fmla="*/ 525780 h 647700"/>
                <a:gd name="connsiteX33" fmla="*/ 557213 w 647700"/>
                <a:gd name="connsiteY33" fmla="*/ 454343 h 647700"/>
                <a:gd name="connsiteX34" fmla="*/ 581978 w 647700"/>
                <a:gd name="connsiteY34" fmla="*/ 394335 h 647700"/>
                <a:gd name="connsiteX35" fmla="*/ 648653 w 647700"/>
                <a:gd name="connsiteY35" fmla="*/ 360998 h 647700"/>
                <a:gd name="connsiteX36" fmla="*/ 648653 w 647700"/>
                <a:gd name="connsiteY36" fmla="*/ 284798 h 647700"/>
                <a:gd name="connsiteX37" fmla="*/ 581025 w 647700"/>
                <a:gd name="connsiteY37" fmla="*/ 252413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47700" h="647700">
                  <a:moveTo>
                    <a:pt x="323850" y="438150"/>
                  </a:moveTo>
                  <a:cubicBezTo>
                    <a:pt x="260985" y="438150"/>
                    <a:pt x="209550" y="386715"/>
                    <a:pt x="209550" y="323850"/>
                  </a:cubicBezTo>
                  <a:cubicBezTo>
                    <a:pt x="209550" y="260985"/>
                    <a:pt x="260985" y="209550"/>
                    <a:pt x="323850" y="209550"/>
                  </a:cubicBezTo>
                  <a:cubicBezTo>
                    <a:pt x="386715" y="209550"/>
                    <a:pt x="438150" y="260985"/>
                    <a:pt x="438150" y="323850"/>
                  </a:cubicBezTo>
                  <a:cubicBezTo>
                    <a:pt x="438150" y="386715"/>
                    <a:pt x="386715" y="438150"/>
                    <a:pt x="323850" y="438150"/>
                  </a:cubicBezTo>
                  <a:close/>
                  <a:moveTo>
                    <a:pt x="581025" y="252413"/>
                  </a:moveTo>
                  <a:cubicBezTo>
                    <a:pt x="575310" y="231458"/>
                    <a:pt x="566738" y="211455"/>
                    <a:pt x="556260" y="193358"/>
                  </a:cubicBezTo>
                  <a:lnTo>
                    <a:pt x="580073" y="121920"/>
                  </a:lnTo>
                  <a:lnTo>
                    <a:pt x="525780" y="67628"/>
                  </a:lnTo>
                  <a:lnTo>
                    <a:pt x="454343" y="91440"/>
                  </a:lnTo>
                  <a:cubicBezTo>
                    <a:pt x="435293" y="80963"/>
                    <a:pt x="415290" y="72390"/>
                    <a:pt x="394335" y="66675"/>
                  </a:cubicBezTo>
                  <a:lnTo>
                    <a:pt x="361950" y="0"/>
                  </a:lnTo>
                  <a:lnTo>
                    <a:pt x="285750" y="0"/>
                  </a:lnTo>
                  <a:lnTo>
                    <a:pt x="252413" y="66675"/>
                  </a:lnTo>
                  <a:cubicBezTo>
                    <a:pt x="231458" y="72390"/>
                    <a:pt x="211455" y="80963"/>
                    <a:pt x="193358" y="91440"/>
                  </a:cubicBezTo>
                  <a:lnTo>
                    <a:pt x="121920" y="67628"/>
                  </a:lnTo>
                  <a:lnTo>
                    <a:pt x="67628" y="121920"/>
                  </a:lnTo>
                  <a:lnTo>
                    <a:pt x="91440" y="193358"/>
                  </a:lnTo>
                  <a:cubicBezTo>
                    <a:pt x="80963" y="212408"/>
                    <a:pt x="72390" y="232410"/>
                    <a:pt x="66675" y="253365"/>
                  </a:cubicBezTo>
                  <a:lnTo>
                    <a:pt x="0" y="285750"/>
                  </a:lnTo>
                  <a:lnTo>
                    <a:pt x="0" y="361950"/>
                  </a:lnTo>
                  <a:lnTo>
                    <a:pt x="66675" y="395288"/>
                  </a:lnTo>
                  <a:cubicBezTo>
                    <a:pt x="72390" y="416243"/>
                    <a:pt x="80963" y="436245"/>
                    <a:pt x="91440" y="454343"/>
                  </a:cubicBezTo>
                  <a:lnTo>
                    <a:pt x="67628" y="525780"/>
                  </a:lnTo>
                  <a:lnTo>
                    <a:pt x="121920" y="580073"/>
                  </a:lnTo>
                  <a:lnTo>
                    <a:pt x="193358" y="556260"/>
                  </a:lnTo>
                  <a:cubicBezTo>
                    <a:pt x="212408" y="566738"/>
                    <a:pt x="232410" y="575310"/>
                    <a:pt x="253365" y="581025"/>
                  </a:cubicBezTo>
                  <a:lnTo>
                    <a:pt x="286703" y="647700"/>
                  </a:lnTo>
                  <a:lnTo>
                    <a:pt x="362903" y="647700"/>
                  </a:lnTo>
                  <a:lnTo>
                    <a:pt x="396240" y="581025"/>
                  </a:lnTo>
                  <a:cubicBezTo>
                    <a:pt x="417195" y="575310"/>
                    <a:pt x="437198" y="566738"/>
                    <a:pt x="455295" y="556260"/>
                  </a:cubicBezTo>
                  <a:lnTo>
                    <a:pt x="526733" y="580073"/>
                  </a:lnTo>
                  <a:lnTo>
                    <a:pt x="581025" y="525780"/>
                  </a:lnTo>
                  <a:lnTo>
                    <a:pt x="557213" y="454343"/>
                  </a:lnTo>
                  <a:cubicBezTo>
                    <a:pt x="567690" y="435293"/>
                    <a:pt x="576263" y="415290"/>
                    <a:pt x="581978" y="394335"/>
                  </a:cubicBezTo>
                  <a:lnTo>
                    <a:pt x="648653" y="360998"/>
                  </a:lnTo>
                  <a:lnTo>
                    <a:pt x="648653" y="284798"/>
                  </a:lnTo>
                  <a:lnTo>
                    <a:pt x="581025" y="252413"/>
                  </a:lnTo>
                  <a:close/>
                </a:path>
              </a:pathLst>
            </a:custGeom>
            <a:solidFill>
              <a:srgbClr val="03A1A4"/>
            </a:solidFill>
            <a:ln w="9525" cap="flat">
              <a:noFill/>
              <a:prstDash val="solid"/>
              <a:miter/>
            </a:ln>
          </p:spPr>
          <p:txBody>
            <a:bodyPr rtlCol="0" anchor="ctr"/>
            <a:lstStyle/>
            <a:p>
              <a:endParaRPr lang="en-US" dirty="0">
                <a:latin typeface="Oswald Medium" pitchFamily="2" charset="77"/>
              </a:endParaRPr>
            </a:p>
          </p:txBody>
        </p:sp>
      </p:grpSp>
      <p:sp>
        <p:nvSpPr>
          <p:cNvPr id="14" name="4">
            <a:extLst>
              <a:ext uri="{FF2B5EF4-FFF2-40B4-BE49-F238E27FC236}">
                <a16:creationId xmlns:a16="http://schemas.microsoft.com/office/drawing/2014/main" id="{7655078E-3FF9-AE38-4DA3-E86F1851A0CB}"/>
              </a:ext>
            </a:extLst>
          </p:cNvPr>
          <p:cNvSpPr txBox="1">
            <a:spLocks/>
          </p:cNvSpPr>
          <p:nvPr/>
        </p:nvSpPr>
        <p:spPr>
          <a:xfrm flipV="1">
            <a:off x="8735312" y="1928540"/>
            <a:ext cx="2031670" cy="2013414"/>
          </a:xfrm>
          <a:prstGeom prst="arc">
            <a:avLst>
              <a:gd name="adj1" fmla="val 11691985"/>
              <a:gd name="adj2" fmla="val 21013023"/>
            </a:avLst>
          </a:prstGeom>
          <a:noFill/>
          <a:ln w="25400">
            <a:solidFill>
              <a:srgbClr val="03A1A4"/>
            </a:solidFill>
            <a:headEnd type="oval"/>
            <a:tailEnd type="arrow"/>
          </a:ln>
          <a:effectLst/>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000" b="1" i="0" kern="1200" dirty="0">
                <a:solidFill>
                  <a:schemeClr val="bg1"/>
                </a:solidFill>
                <a:latin typeface="Roboto Thin" pitchFamily="2" charset="0"/>
                <a:ea typeface="Roboto Thin"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Thin" pitchFamily="2" charset="0"/>
                <a:ea typeface="Roboto Thin"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Thin" pitchFamily="2" charset="0"/>
                <a:ea typeface="Roboto Thin"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Font typeface="Arial" panose="020B0604020202020204" pitchFamily="34" charset="0"/>
              <a:buNone/>
            </a:pPr>
            <a:endParaRPr lang="en-US" sz="2800" b="0" dirty="0">
              <a:latin typeface="Chivo Light" pitchFamily="2" charset="77"/>
            </a:endParaRPr>
          </a:p>
        </p:txBody>
      </p:sp>
      <p:sp>
        <p:nvSpPr>
          <p:cNvPr id="22" name="2">
            <a:extLst>
              <a:ext uri="{FF2B5EF4-FFF2-40B4-BE49-F238E27FC236}">
                <a16:creationId xmlns:a16="http://schemas.microsoft.com/office/drawing/2014/main" id="{BE7842E9-3857-6580-06E5-17E4E5912FF7}"/>
              </a:ext>
            </a:extLst>
          </p:cNvPr>
          <p:cNvSpPr txBox="1">
            <a:spLocks/>
          </p:cNvSpPr>
          <p:nvPr/>
        </p:nvSpPr>
        <p:spPr>
          <a:xfrm flipV="1">
            <a:off x="4984856" y="2076418"/>
            <a:ext cx="2031670" cy="2013414"/>
          </a:xfrm>
          <a:prstGeom prst="arc">
            <a:avLst>
              <a:gd name="adj1" fmla="val 11716392"/>
              <a:gd name="adj2" fmla="val 20786033"/>
            </a:avLst>
          </a:prstGeom>
          <a:noFill/>
          <a:ln w="25400">
            <a:solidFill>
              <a:srgbClr val="385723"/>
            </a:solidFill>
            <a:headEnd type="oval"/>
            <a:tailEnd type="arrow"/>
          </a:ln>
          <a:effectLst/>
        </p:spPr>
        <p:txBody>
          <a:bodyPr vert="horz" lIns="0" tIns="0" rIns="0" bIns="0" rtlCol="0" anchor="ctr">
            <a:normAutofit/>
          </a:bodyPr>
          <a:lstStyle>
            <a:lvl1pPr marL="0" marR="0" indent="0" algn="ctr" defTabSz="914400" rtl="0" eaLnBrk="1" fontAlgn="auto" latinLnBrk="0" hangingPunct="1">
              <a:lnSpc>
                <a:spcPct val="90000"/>
              </a:lnSpc>
              <a:spcBef>
                <a:spcPts val="1000"/>
              </a:spcBef>
              <a:spcAft>
                <a:spcPts val="600"/>
              </a:spcAft>
              <a:buClrTx/>
              <a:buSzTx/>
              <a:buFont typeface="Arial" panose="020B0604020202020204" pitchFamily="34" charset="0"/>
              <a:buNone/>
              <a:tabLst/>
              <a:defRPr lang="en-US" sz="2000" b="1" i="0" kern="1200" dirty="0">
                <a:solidFill>
                  <a:schemeClr val="bg1"/>
                </a:solidFill>
                <a:latin typeface="Roboto Thin" pitchFamily="2" charset="0"/>
                <a:ea typeface="Roboto Thin"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Thin" pitchFamily="2" charset="0"/>
                <a:ea typeface="Roboto Thin"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Thin" pitchFamily="2" charset="0"/>
                <a:ea typeface="Roboto Thin"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2800" b="0" dirty="0">
              <a:latin typeface="Chivo Light" pitchFamily="2" charset="77"/>
            </a:endParaRPr>
          </a:p>
        </p:txBody>
      </p:sp>
      <p:sp>
        <p:nvSpPr>
          <p:cNvPr id="23" name="1">
            <a:extLst>
              <a:ext uri="{FF2B5EF4-FFF2-40B4-BE49-F238E27FC236}">
                <a16:creationId xmlns:a16="http://schemas.microsoft.com/office/drawing/2014/main" id="{BE483260-7FFE-3024-70AB-1DA2CF3835BE}"/>
              </a:ext>
            </a:extLst>
          </p:cNvPr>
          <p:cNvSpPr txBox="1">
            <a:spLocks/>
          </p:cNvSpPr>
          <p:nvPr/>
        </p:nvSpPr>
        <p:spPr>
          <a:xfrm>
            <a:off x="960733" y="1934342"/>
            <a:ext cx="2037561" cy="2013414"/>
          </a:xfrm>
          <a:prstGeom prst="arc">
            <a:avLst>
              <a:gd name="adj1" fmla="val 11653266"/>
              <a:gd name="adj2" fmla="val 21030732"/>
            </a:avLst>
          </a:prstGeom>
          <a:noFill/>
          <a:ln w="25400">
            <a:solidFill>
              <a:srgbClr val="1C7CBB"/>
            </a:solidFill>
            <a:headEnd type="oval"/>
            <a:tailEnd type="arrow"/>
          </a:ln>
          <a:effectLst/>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000" b="1" i="0" kern="1200" dirty="0">
                <a:solidFill>
                  <a:schemeClr val="bg1"/>
                </a:solidFill>
                <a:latin typeface="Roboto Thin" pitchFamily="2" charset="0"/>
                <a:ea typeface="Roboto Thin"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Thin" pitchFamily="2" charset="0"/>
                <a:ea typeface="Roboto Thin"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Thin" pitchFamily="2" charset="0"/>
                <a:ea typeface="Roboto Thin"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Thin" pitchFamily="2" charset="0"/>
                <a:ea typeface="Roboto Thin"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Font typeface="Arial" panose="020B0604020202020204" pitchFamily="34" charset="0"/>
              <a:buNone/>
            </a:pPr>
            <a:endParaRPr lang="en-US" sz="2800" b="0" dirty="0">
              <a:latin typeface="Chivo Light" pitchFamily="2" charset="77"/>
            </a:endParaRPr>
          </a:p>
        </p:txBody>
      </p:sp>
      <p:sp>
        <p:nvSpPr>
          <p:cNvPr id="24" name="Rectangle 23">
            <a:extLst>
              <a:ext uri="{FF2B5EF4-FFF2-40B4-BE49-F238E27FC236}">
                <a16:creationId xmlns:a16="http://schemas.microsoft.com/office/drawing/2014/main" id="{3BFF8B26-5491-6511-9A45-515AA2DD2772}"/>
              </a:ext>
            </a:extLst>
          </p:cNvPr>
          <p:cNvSpPr/>
          <p:nvPr/>
        </p:nvSpPr>
        <p:spPr>
          <a:xfrm>
            <a:off x="906047" y="4118114"/>
            <a:ext cx="2148840" cy="621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1C7CBB"/>
                </a:solidFill>
              </a:rPr>
              <a:t>Table percentage feature</a:t>
            </a:r>
            <a:endParaRPr lang="en-US" sz="2000" dirty="0">
              <a:solidFill>
                <a:schemeClr val="accent1"/>
              </a:solidFill>
              <a:latin typeface="Chivo Light" pitchFamily="2" charset="77"/>
              <a:ea typeface="Roboto" panose="02000000000000000000" pitchFamily="2" charset="0"/>
            </a:endParaRPr>
          </a:p>
        </p:txBody>
      </p:sp>
      <p:sp>
        <p:nvSpPr>
          <p:cNvPr id="25" name="Rectangle 24">
            <a:extLst>
              <a:ext uri="{FF2B5EF4-FFF2-40B4-BE49-F238E27FC236}">
                <a16:creationId xmlns:a16="http://schemas.microsoft.com/office/drawing/2014/main" id="{E1C1CC7F-AA5D-6912-BC97-208A08B06F24}"/>
              </a:ext>
            </a:extLst>
          </p:cNvPr>
          <p:cNvSpPr/>
          <p:nvPr/>
        </p:nvSpPr>
        <p:spPr>
          <a:xfrm>
            <a:off x="822598" y="4711298"/>
            <a:ext cx="2275779" cy="1486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rgbClr val="A6A6A6"/>
                </a:solidFill>
                <a:latin typeface="Tw Cen MT" panose="020B0602020104020603" pitchFamily="34" charset="0"/>
                <a:ea typeface="Roboto Light" panose="02000000000000000000" pitchFamily="2" charset="0"/>
              </a:rPr>
              <a:t>We make this new feature from the columns: </a:t>
            </a:r>
            <a:r>
              <a:rPr lang="en-US" sz="1600" b="1" dirty="0">
                <a:solidFill>
                  <a:srgbClr val="A6A6A6"/>
                </a:solidFill>
                <a:latin typeface="Tw Cen MT" panose="020B0602020104020603" pitchFamily="34" charset="0"/>
              </a:rPr>
              <a:t>table &amp; x &amp; y &amp; z to help the model train better</a:t>
            </a:r>
            <a:endParaRPr lang="en-US" sz="1600" b="1" dirty="0">
              <a:solidFill>
                <a:srgbClr val="A6A6A6"/>
              </a:solidFill>
              <a:latin typeface="Tw Cen MT" panose="020B0602020104020603" pitchFamily="34" charset="0"/>
              <a:ea typeface="Roboto Light" panose="02000000000000000000" pitchFamily="2" charset="0"/>
            </a:endParaRPr>
          </a:p>
        </p:txBody>
      </p:sp>
      <p:sp>
        <p:nvSpPr>
          <p:cNvPr id="26" name="Rectangle 25">
            <a:extLst>
              <a:ext uri="{FF2B5EF4-FFF2-40B4-BE49-F238E27FC236}">
                <a16:creationId xmlns:a16="http://schemas.microsoft.com/office/drawing/2014/main" id="{5BD2D5CF-0EC9-5995-F575-1C7A1CF6B561}"/>
              </a:ext>
            </a:extLst>
          </p:cNvPr>
          <p:cNvSpPr/>
          <p:nvPr/>
        </p:nvSpPr>
        <p:spPr>
          <a:xfrm>
            <a:off x="4986038" y="4142264"/>
            <a:ext cx="2146581" cy="621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385723"/>
                </a:solidFill>
              </a:rPr>
              <a:t>Depth percentage feature</a:t>
            </a:r>
            <a:endParaRPr lang="en-US" sz="2000" dirty="0">
              <a:solidFill>
                <a:srgbClr val="385723"/>
              </a:solidFill>
              <a:latin typeface="Chivo Light" pitchFamily="2" charset="77"/>
              <a:ea typeface="Roboto" panose="02000000000000000000" pitchFamily="2" charset="0"/>
            </a:endParaRPr>
          </a:p>
        </p:txBody>
      </p:sp>
      <p:sp>
        <p:nvSpPr>
          <p:cNvPr id="27" name="Rectangle 26">
            <a:extLst>
              <a:ext uri="{FF2B5EF4-FFF2-40B4-BE49-F238E27FC236}">
                <a16:creationId xmlns:a16="http://schemas.microsoft.com/office/drawing/2014/main" id="{719460A8-CD4B-B7AD-0C3F-C9A579279736}"/>
              </a:ext>
            </a:extLst>
          </p:cNvPr>
          <p:cNvSpPr/>
          <p:nvPr/>
        </p:nvSpPr>
        <p:spPr>
          <a:xfrm>
            <a:off x="4930346" y="4848715"/>
            <a:ext cx="2140690" cy="148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rgbClr val="A6A6A6"/>
                </a:solidFill>
                <a:latin typeface="Tw Cen MT" panose="020B0602020104020603" pitchFamily="34" charset="0"/>
                <a:ea typeface="Roboto Light" panose="02000000000000000000" pitchFamily="2" charset="0"/>
              </a:rPr>
              <a:t>We make this new feature from the columns: </a:t>
            </a:r>
            <a:r>
              <a:rPr lang="en-US" sz="1600" b="1" dirty="0">
                <a:solidFill>
                  <a:srgbClr val="A6A6A6"/>
                </a:solidFill>
                <a:latin typeface="Tw Cen MT" panose="020B0602020104020603" pitchFamily="34" charset="0"/>
              </a:rPr>
              <a:t>depth &amp; x &amp; y &amp; z to help the model train better</a:t>
            </a:r>
            <a:endParaRPr lang="en-US" sz="1600" b="1" dirty="0">
              <a:solidFill>
                <a:srgbClr val="A6A6A6"/>
              </a:solidFill>
              <a:latin typeface="Tw Cen MT" panose="020B0602020104020603" pitchFamily="34" charset="0"/>
              <a:ea typeface="Roboto Light" panose="02000000000000000000" pitchFamily="2" charset="0"/>
            </a:endParaRPr>
          </a:p>
        </p:txBody>
      </p:sp>
      <p:sp>
        <p:nvSpPr>
          <p:cNvPr id="30" name="Rectangle 29">
            <a:extLst>
              <a:ext uri="{FF2B5EF4-FFF2-40B4-BE49-F238E27FC236}">
                <a16:creationId xmlns:a16="http://schemas.microsoft.com/office/drawing/2014/main" id="{D41B6CB7-539A-9824-1DF5-29C7F4B58EF6}"/>
              </a:ext>
            </a:extLst>
          </p:cNvPr>
          <p:cNvSpPr/>
          <p:nvPr/>
        </p:nvSpPr>
        <p:spPr>
          <a:xfrm>
            <a:off x="8713780" y="4089832"/>
            <a:ext cx="2148840" cy="621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3A1A4"/>
                </a:solidFill>
                <a:latin typeface="Chivo Light" pitchFamily="2" charset="77"/>
                <a:ea typeface="Roboto" panose="02000000000000000000" pitchFamily="2" charset="0"/>
              </a:rPr>
              <a:t>Standard scaling</a:t>
            </a:r>
          </a:p>
        </p:txBody>
      </p:sp>
      <p:sp>
        <p:nvSpPr>
          <p:cNvPr id="31" name="Rectangle 30">
            <a:extLst>
              <a:ext uri="{FF2B5EF4-FFF2-40B4-BE49-F238E27FC236}">
                <a16:creationId xmlns:a16="http://schemas.microsoft.com/office/drawing/2014/main" id="{6BA5CD02-1E4D-DC34-97A8-44A28C98832B}"/>
              </a:ext>
            </a:extLst>
          </p:cNvPr>
          <p:cNvSpPr/>
          <p:nvPr/>
        </p:nvSpPr>
        <p:spPr>
          <a:xfrm>
            <a:off x="8594234" y="4711298"/>
            <a:ext cx="2378565" cy="1623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rgbClr val="A6A6A6"/>
                </a:solidFill>
                <a:latin typeface="Tw Cen MT" panose="020B0602020104020603" pitchFamily="34" charset="0"/>
                <a:ea typeface="Roboto Light" panose="02000000000000000000" pitchFamily="2" charset="0"/>
              </a:rPr>
              <a:t>We perform standard scaling on the numerical values after the last step </a:t>
            </a:r>
            <a:r>
              <a:rPr lang="en-GB" sz="1600" b="1" dirty="0">
                <a:solidFill>
                  <a:srgbClr val="A6A6A6"/>
                </a:solidFill>
                <a:latin typeface="Tw Cen MT" panose="020B0602020104020603" pitchFamily="34" charset="0"/>
              </a:rPr>
              <a:t>to make sure that the </a:t>
            </a:r>
            <a:r>
              <a:rPr lang="en-US" sz="1600" b="1" dirty="0">
                <a:solidFill>
                  <a:srgbClr val="A6A6A6"/>
                </a:solidFill>
                <a:latin typeface="Tw Cen MT" panose="020B0602020104020603" pitchFamily="34" charset="0"/>
              </a:rPr>
              <a:t>test</a:t>
            </a:r>
            <a:r>
              <a:rPr lang="en-GB" sz="1600" b="1" dirty="0">
                <a:solidFill>
                  <a:srgbClr val="A6A6A6"/>
                </a:solidFill>
                <a:latin typeface="Tw Cen MT" panose="020B0602020104020603" pitchFamily="34" charset="0"/>
              </a:rPr>
              <a:t> data doesn’t affect the train data by any chance.</a:t>
            </a:r>
            <a:r>
              <a:rPr lang="en-US" sz="1600" b="1" dirty="0">
                <a:solidFill>
                  <a:srgbClr val="A6A6A6"/>
                </a:solidFill>
                <a:latin typeface="Tw Cen MT" panose="020B0602020104020603" pitchFamily="34" charset="0"/>
                <a:ea typeface="Roboto Light" panose="02000000000000000000" pitchFamily="2" charset="0"/>
              </a:rPr>
              <a:t> </a:t>
            </a:r>
          </a:p>
        </p:txBody>
      </p:sp>
    </p:spTree>
    <p:extLst>
      <p:ext uri="{BB962C8B-B14F-4D97-AF65-F5344CB8AC3E}">
        <p14:creationId xmlns:p14="http://schemas.microsoft.com/office/powerpoint/2010/main" val="1929845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8" presetClass="emph" presetSubtype="0" fill="hold" nodeType="withEffect">
                                  <p:stCondLst>
                                    <p:cond delay="0"/>
                                  </p:stCondLst>
                                  <p:childTnLst>
                                    <p:animRot by="21600000">
                                      <p:cBhvr>
                                        <p:cTn id="18" dur="2000" fill="hold"/>
                                        <p:tgtEl>
                                          <p:spTgt spid="32"/>
                                        </p:tgtEl>
                                        <p:attrNameLst>
                                          <p:attrName>r</p:attrName>
                                        </p:attrNameLst>
                                      </p:cBhvr>
                                    </p:animRo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8" presetClass="emph" presetSubtype="0" fill="hold" nodeType="withEffect">
                                  <p:stCondLst>
                                    <p:cond delay="0"/>
                                  </p:stCondLst>
                                  <p:childTnLst>
                                    <p:animRot by="21600000">
                                      <p:cBhvr>
                                        <p:cTn id="38" dur="2000" fill="hold"/>
                                        <p:tgtEl>
                                          <p:spTgt spid="33"/>
                                        </p:tgtEl>
                                        <p:attrNameLst>
                                          <p:attrName>r</p:attrName>
                                        </p:attrNameLst>
                                      </p:cBhvr>
                                    </p:animRo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p:cTn id="50" dur="500" fill="hold"/>
                                        <p:tgtEl>
                                          <p:spTgt spid="27"/>
                                        </p:tgtEl>
                                        <p:attrNameLst>
                                          <p:attrName>ppt_w</p:attrName>
                                        </p:attrNameLst>
                                      </p:cBhvr>
                                      <p:tavLst>
                                        <p:tav tm="0">
                                          <p:val>
                                            <p:fltVal val="0"/>
                                          </p:val>
                                        </p:tav>
                                        <p:tav tm="100000">
                                          <p:val>
                                            <p:strVal val="#ppt_w"/>
                                          </p:val>
                                        </p:tav>
                                      </p:tavLst>
                                    </p:anim>
                                    <p:anim calcmode="lin" valueType="num">
                                      <p:cBhvr>
                                        <p:cTn id="51" dur="500" fill="hold"/>
                                        <p:tgtEl>
                                          <p:spTgt spid="27"/>
                                        </p:tgtEl>
                                        <p:attrNameLst>
                                          <p:attrName>ppt_h</p:attrName>
                                        </p:attrNameLst>
                                      </p:cBhvr>
                                      <p:tavLst>
                                        <p:tav tm="0">
                                          <p:val>
                                            <p:fltVal val="0"/>
                                          </p:val>
                                        </p:tav>
                                        <p:tav tm="100000">
                                          <p:val>
                                            <p:strVal val="#ppt_h"/>
                                          </p:val>
                                        </p:tav>
                                      </p:tavLst>
                                    </p:anim>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8" presetClass="emph" presetSubtype="0" fill="hold" nodeType="withEffect">
                                  <p:stCondLst>
                                    <p:cond delay="0"/>
                                  </p:stCondLst>
                                  <p:childTnLst>
                                    <p:animRot by="21600000">
                                      <p:cBhvr>
                                        <p:cTn id="58" dur="2000" fill="hold"/>
                                        <p:tgtEl>
                                          <p:spTgt spid="39"/>
                                        </p:tgtEl>
                                        <p:attrNameLst>
                                          <p:attrName>r</p:attrName>
                                        </p:attrNameLst>
                                      </p:cBhvr>
                                    </p:animRo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Effect transition="in" filter="fade">
                                      <p:cBhvr>
                                        <p:cTn id="67" dur="500"/>
                                        <p:tgtEl>
                                          <p:spTgt spid="30"/>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500" fill="hold"/>
                                        <p:tgtEl>
                                          <p:spTgt spid="31"/>
                                        </p:tgtEl>
                                        <p:attrNameLst>
                                          <p:attrName>ppt_w</p:attrName>
                                        </p:attrNameLst>
                                      </p:cBhvr>
                                      <p:tavLst>
                                        <p:tav tm="0">
                                          <p:val>
                                            <p:fltVal val="0"/>
                                          </p:val>
                                        </p:tav>
                                        <p:tav tm="100000">
                                          <p:val>
                                            <p:strVal val="#ppt_w"/>
                                          </p:val>
                                        </p:tav>
                                      </p:tavLst>
                                    </p:anim>
                                    <p:anim calcmode="lin" valueType="num">
                                      <p:cBhvr>
                                        <p:cTn id="71" dur="500" fill="hold"/>
                                        <p:tgtEl>
                                          <p:spTgt spid="31"/>
                                        </p:tgtEl>
                                        <p:attrNameLst>
                                          <p:attrName>ppt_h</p:attrName>
                                        </p:attrNameLst>
                                      </p:cBhvr>
                                      <p:tavLst>
                                        <p:tav tm="0">
                                          <p:val>
                                            <p:fltVal val="0"/>
                                          </p:val>
                                        </p:tav>
                                        <p:tav tm="100000">
                                          <p:val>
                                            <p:strVal val="#ppt_h"/>
                                          </p:val>
                                        </p:tav>
                                      </p:tavLst>
                                    </p:anim>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22" grpId="0" animBg="1"/>
      <p:bldP spid="23" grpId="0" animBg="1"/>
      <p:bldP spid="24" grpId="0"/>
      <p:bldP spid="25" grpId="0"/>
      <p:bldP spid="26" grpId="0"/>
      <p:bldP spid="27" grpId="0"/>
      <p:bldP spid="30"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484" y="-91420"/>
            <a:ext cx="7278915" cy="707886"/>
          </a:xfrm>
          <a:prstGeom prst="rect">
            <a:avLst/>
          </a:prstGeom>
          <a:noFill/>
        </p:spPr>
        <p:txBody>
          <a:bodyPr wrap="square" rtlCol="0">
            <a:spAutoFit/>
          </a:bodyPr>
          <a:lstStyle/>
          <a:p>
            <a:pPr algn="ctr"/>
            <a:r>
              <a:rPr lang="en-US" sz="4000" dirty="0">
                <a:solidFill>
                  <a:srgbClr val="385723"/>
                </a:solidFill>
                <a:latin typeface="Tw Cen MT" panose="020B0602020104020603" pitchFamily="34" charset="0"/>
              </a:rPr>
              <a:t>Model selection</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4BE62A6-7EB9-9061-2279-7A85870D3F93}"/>
              </a:ext>
            </a:extLst>
          </p:cNvPr>
          <p:cNvSpPr txBox="1"/>
          <p:nvPr/>
        </p:nvSpPr>
        <p:spPr>
          <a:xfrm>
            <a:off x="864190" y="353943"/>
            <a:ext cx="11085075" cy="6863417"/>
          </a:xfrm>
          <a:prstGeom prst="rect">
            <a:avLst/>
          </a:prstGeom>
          <a:noFill/>
        </p:spPr>
        <p:txBody>
          <a:bodyPr wrap="square" rtlCol="0">
            <a:spAutoFit/>
          </a:bodyPr>
          <a:lstStyle/>
          <a:p>
            <a:r>
              <a:rPr lang="en-US" sz="2000" b="1" dirty="0">
                <a:solidFill>
                  <a:srgbClr val="385723"/>
                </a:solidFill>
              </a:rPr>
              <a:t>Cross-Validation</a:t>
            </a:r>
          </a:p>
          <a:p>
            <a:pPr>
              <a:buFont typeface="Arial" panose="020B0604020202020204" pitchFamily="34" charset="0"/>
              <a:buChar char="•"/>
            </a:pPr>
            <a:r>
              <a:rPr lang="en-US" sz="2000" b="1" dirty="0">
                <a:solidFill>
                  <a:srgbClr val="385723"/>
                </a:solidFill>
              </a:rPr>
              <a:t>Models Evaluated</a:t>
            </a:r>
            <a:r>
              <a:rPr lang="en-US" sz="2000" dirty="0">
                <a:solidFill>
                  <a:srgbClr val="385723"/>
                </a:solidFill>
              </a:rPr>
              <a:t>:</a:t>
            </a:r>
          </a:p>
          <a:p>
            <a:pPr marL="742950" lvl="1" indent="-285750">
              <a:buFont typeface="Arial" panose="020B0604020202020204" pitchFamily="34" charset="0"/>
              <a:buChar char="•"/>
            </a:pPr>
            <a:r>
              <a:rPr lang="en-US" sz="2000" dirty="0">
                <a:solidFill>
                  <a:srgbClr val="A6A6A6"/>
                </a:solidFill>
              </a:rPr>
              <a:t>Linear Regression, lasso regression, ridge regression</a:t>
            </a:r>
          </a:p>
          <a:p>
            <a:pPr marL="742950" lvl="1" indent="-285750">
              <a:buFont typeface="Arial" panose="020B0604020202020204" pitchFamily="34" charset="0"/>
              <a:buChar char="•"/>
            </a:pPr>
            <a:r>
              <a:rPr lang="en-US" sz="2000" dirty="0">
                <a:solidFill>
                  <a:srgbClr val="A6A6A6"/>
                </a:solidFill>
              </a:rPr>
              <a:t>Decision Tree Regressor</a:t>
            </a:r>
          </a:p>
          <a:p>
            <a:pPr marL="742950" lvl="1" indent="-285750">
              <a:buFont typeface="Arial" panose="020B0604020202020204" pitchFamily="34" charset="0"/>
              <a:buChar char="•"/>
            </a:pPr>
            <a:r>
              <a:rPr lang="en-US" sz="2000" dirty="0">
                <a:solidFill>
                  <a:srgbClr val="A6A6A6"/>
                </a:solidFill>
              </a:rPr>
              <a:t>Random Forest</a:t>
            </a:r>
          </a:p>
          <a:p>
            <a:pPr marL="742950" lvl="1" indent="-285750">
              <a:buFont typeface="Arial" panose="020B0604020202020204" pitchFamily="34" charset="0"/>
              <a:buChar char="•"/>
            </a:pPr>
            <a:r>
              <a:rPr lang="en-US" sz="2000" dirty="0">
                <a:solidFill>
                  <a:srgbClr val="A6A6A6"/>
                </a:solidFill>
              </a:rPr>
              <a:t>SVR</a:t>
            </a:r>
          </a:p>
          <a:p>
            <a:pPr marL="742950" lvl="1" indent="-285750">
              <a:buFont typeface="Arial" panose="020B0604020202020204" pitchFamily="34" charset="0"/>
              <a:buChar char="•"/>
            </a:pPr>
            <a:r>
              <a:rPr lang="en-US" sz="2000" dirty="0">
                <a:solidFill>
                  <a:srgbClr val="A6A6A6"/>
                </a:solidFill>
              </a:rPr>
              <a:t>Gradient Boosting Regressor</a:t>
            </a:r>
          </a:p>
          <a:p>
            <a:pPr marL="742950" lvl="1" indent="-285750">
              <a:buFont typeface="Arial" panose="020B0604020202020204" pitchFamily="34" charset="0"/>
              <a:buChar char="•"/>
            </a:pPr>
            <a:r>
              <a:rPr lang="en-US" sz="2000" dirty="0">
                <a:solidFill>
                  <a:srgbClr val="A6A6A6"/>
                </a:solidFill>
              </a:rPr>
              <a:t>XGBoost</a:t>
            </a:r>
          </a:p>
          <a:p>
            <a:pPr>
              <a:buFont typeface="Arial" panose="020B0604020202020204" pitchFamily="34" charset="0"/>
              <a:buChar char="•"/>
            </a:pPr>
            <a:r>
              <a:rPr lang="en-US" sz="2000" b="1" dirty="0">
                <a:solidFill>
                  <a:srgbClr val="385723"/>
                </a:solidFill>
              </a:rPr>
              <a:t>Evaluation Method</a:t>
            </a:r>
            <a:r>
              <a:rPr lang="en-US" sz="2000" dirty="0">
                <a:solidFill>
                  <a:srgbClr val="385723"/>
                </a:solidFill>
              </a:rPr>
              <a:t>: </a:t>
            </a:r>
            <a:r>
              <a:rPr lang="en-US" sz="2000" dirty="0">
                <a:solidFill>
                  <a:srgbClr val="A6A6A6"/>
                </a:solidFill>
              </a:rPr>
              <a:t>10-fold Cross-Validation</a:t>
            </a:r>
          </a:p>
          <a:p>
            <a:pPr>
              <a:buFont typeface="Arial" panose="020B0604020202020204" pitchFamily="34" charset="0"/>
              <a:buChar char="•"/>
            </a:pPr>
            <a:r>
              <a:rPr lang="en-US" sz="2000" b="1" dirty="0">
                <a:solidFill>
                  <a:srgbClr val="385723"/>
                </a:solidFill>
              </a:rPr>
              <a:t>Criterion</a:t>
            </a:r>
            <a:r>
              <a:rPr lang="en-US" sz="2000" dirty="0">
                <a:solidFill>
                  <a:srgbClr val="385723"/>
                </a:solidFill>
              </a:rPr>
              <a:t>:</a:t>
            </a:r>
            <a:r>
              <a:rPr lang="en-US" sz="2000" dirty="0"/>
              <a:t> </a:t>
            </a:r>
            <a:r>
              <a:rPr lang="en-US" sz="2000" dirty="0">
                <a:solidFill>
                  <a:srgbClr val="A6A6A6"/>
                </a:solidFill>
              </a:rPr>
              <a:t>Root Mean Squared Error (RMSE)</a:t>
            </a:r>
          </a:p>
          <a:p>
            <a:pPr>
              <a:buFont typeface="Arial" panose="020B0604020202020204" pitchFamily="34" charset="0"/>
              <a:buChar char="•"/>
            </a:pPr>
            <a:r>
              <a:rPr lang="en-US" sz="2000" b="1" dirty="0">
                <a:solidFill>
                  <a:srgbClr val="385723"/>
                </a:solidFill>
              </a:rPr>
              <a:t>Best Models</a:t>
            </a:r>
            <a:r>
              <a:rPr lang="en-US" sz="2000" dirty="0">
                <a:solidFill>
                  <a:srgbClr val="385723"/>
                </a:solidFill>
              </a:rPr>
              <a:t>:</a:t>
            </a:r>
            <a:r>
              <a:rPr lang="en-US" sz="2000" dirty="0"/>
              <a:t> </a:t>
            </a:r>
            <a:r>
              <a:rPr lang="en-US" sz="2000" dirty="0">
                <a:solidFill>
                  <a:srgbClr val="A6A6A6"/>
                </a:solidFill>
              </a:rPr>
              <a:t>Random Forest Regressor and XGBoost</a:t>
            </a:r>
          </a:p>
          <a:p>
            <a:pPr>
              <a:buFont typeface="Arial" panose="020B0604020202020204" pitchFamily="34" charset="0"/>
              <a:buChar char="•"/>
            </a:pPr>
            <a:r>
              <a:rPr lang="en-US" sz="2000" b="1" dirty="0">
                <a:solidFill>
                  <a:srgbClr val="385723"/>
                </a:solidFill>
              </a:rPr>
              <a:t>Results</a:t>
            </a:r>
            <a:r>
              <a:rPr lang="en-US" sz="2000" dirty="0">
                <a:solidFill>
                  <a:srgbClr val="385723"/>
                </a:solidFill>
              </a:rPr>
              <a:t>:</a:t>
            </a:r>
          </a:p>
          <a:p>
            <a:pPr marL="742950" lvl="1" indent="-285750">
              <a:buFont typeface="Arial" panose="020B0604020202020204" pitchFamily="34" charset="0"/>
              <a:buChar char="•"/>
            </a:pPr>
            <a:r>
              <a:rPr lang="en-US" sz="2000" dirty="0">
                <a:solidFill>
                  <a:srgbClr val="A6A6A6"/>
                </a:solidFill>
              </a:rPr>
              <a:t>Linear Regression: Mean RMSE = 970.89, Std RMSE = 76.99</a:t>
            </a:r>
          </a:p>
          <a:p>
            <a:pPr marL="742950" lvl="1" indent="-285750">
              <a:buFont typeface="Arial" panose="020B0604020202020204" pitchFamily="34" charset="0"/>
              <a:buChar char="•"/>
            </a:pPr>
            <a:r>
              <a:rPr lang="en-US" sz="2000" dirty="0">
                <a:solidFill>
                  <a:srgbClr val="A6A6A6"/>
                </a:solidFill>
              </a:rPr>
              <a:t>Lasso Regression: Mean RMSE = 970</a:t>
            </a:r>
          </a:p>
          <a:p>
            <a:pPr marL="742950" lvl="1" indent="-285750">
              <a:buFont typeface="Arial" panose="020B0604020202020204" pitchFamily="34" charset="0"/>
              <a:buChar char="•"/>
            </a:pPr>
            <a:r>
              <a:rPr lang="en-US" sz="2000" dirty="0">
                <a:solidFill>
                  <a:srgbClr val="A6A6A6"/>
                </a:solidFill>
              </a:rPr>
              <a:t>Ridge Regression: Mean RMSE = 970</a:t>
            </a:r>
          </a:p>
          <a:p>
            <a:pPr marL="742950" lvl="1" indent="-285750">
              <a:buFont typeface="Arial" panose="020B0604020202020204" pitchFamily="34" charset="0"/>
              <a:buChar char="•"/>
            </a:pPr>
            <a:r>
              <a:rPr lang="en-US" sz="2000" dirty="0">
                <a:solidFill>
                  <a:srgbClr val="A6A6A6"/>
                </a:solidFill>
              </a:rPr>
              <a:t>Decision Tree Regressor: Mean RMSE = 758.92, Std RMSE = 25.39</a:t>
            </a:r>
          </a:p>
          <a:p>
            <a:pPr marL="742950" lvl="1" indent="-285750">
              <a:buFont typeface="Arial" panose="020B0604020202020204" pitchFamily="34" charset="0"/>
              <a:buChar char="•"/>
            </a:pPr>
            <a:r>
              <a:rPr lang="en-US" sz="2000" dirty="0">
                <a:solidFill>
                  <a:srgbClr val="A6A6A6"/>
                </a:solidFill>
              </a:rPr>
              <a:t>Random Forest: Mean RMSE = 553.66, Std RMSE = 18.58</a:t>
            </a:r>
          </a:p>
          <a:p>
            <a:pPr marL="742950" lvl="1" indent="-285750">
              <a:buFont typeface="Arial" panose="020B0604020202020204" pitchFamily="34" charset="0"/>
              <a:buChar char="•"/>
            </a:pPr>
            <a:r>
              <a:rPr lang="en-US" sz="2000" dirty="0">
                <a:solidFill>
                  <a:srgbClr val="A6A6A6"/>
                </a:solidFill>
              </a:rPr>
              <a:t>SVR: Mean RMSE = 575.17, Std RMSE = 24.48</a:t>
            </a:r>
          </a:p>
          <a:p>
            <a:pPr marL="742950" lvl="1" indent="-285750">
              <a:buFont typeface="Arial" panose="020B0604020202020204" pitchFamily="34" charset="0"/>
              <a:buChar char="•"/>
            </a:pPr>
            <a:r>
              <a:rPr lang="en-US" sz="2000" dirty="0">
                <a:solidFill>
                  <a:srgbClr val="A6A6A6"/>
                </a:solidFill>
              </a:rPr>
              <a:t>Gradient Boosting Regressor: Mean RMSE = 617.06, Std RMSE = 22.71</a:t>
            </a:r>
          </a:p>
          <a:p>
            <a:pPr marL="742950" lvl="1" indent="-285750">
              <a:buFont typeface="Arial" panose="020B0604020202020204" pitchFamily="34" charset="0"/>
              <a:buChar char="•"/>
            </a:pPr>
            <a:r>
              <a:rPr lang="en-US" sz="2000" dirty="0">
                <a:solidFill>
                  <a:srgbClr val="A6A6A6"/>
                </a:solidFill>
              </a:rPr>
              <a:t>XGBoost: Mean RMSE = 550.12, Std RMSE = 19.97</a:t>
            </a:r>
          </a:p>
          <a:p>
            <a:pPr>
              <a:buFont typeface="Arial" panose="020B0604020202020204" pitchFamily="34" charset="0"/>
              <a:buChar char="•"/>
            </a:pPr>
            <a:r>
              <a:rPr lang="en-US" sz="2000" b="1" dirty="0">
                <a:solidFill>
                  <a:srgbClr val="385723"/>
                </a:solidFill>
              </a:rPr>
              <a:t>Conclusion</a:t>
            </a:r>
            <a:r>
              <a:rPr lang="en-US" sz="2000" dirty="0">
                <a:solidFill>
                  <a:srgbClr val="385723"/>
                </a:solidFill>
              </a:rPr>
              <a:t>:</a:t>
            </a:r>
            <a:r>
              <a:rPr lang="en-US" sz="2000" dirty="0"/>
              <a:t> </a:t>
            </a:r>
            <a:r>
              <a:rPr lang="en-US" sz="2000" dirty="0">
                <a:solidFill>
                  <a:srgbClr val="A6A6A6"/>
                </a:solidFill>
              </a:rPr>
              <a:t>Selection based on lowest mean RMSE via cross-validation.</a:t>
            </a:r>
          </a:p>
          <a:p>
            <a:endParaRPr lang="LID4096" sz="2000" dirty="0"/>
          </a:p>
        </p:txBody>
      </p:sp>
    </p:spTree>
    <p:extLst>
      <p:ext uri="{BB962C8B-B14F-4D97-AF65-F5344CB8AC3E}">
        <p14:creationId xmlns:p14="http://schemas.microsoft.com/office/powerpoint/2010/main" val="8799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8B86C1-AA4D-E0F6-5BAF-2CB7B86C273C}"/>
              </a:ext>
            </a:extLst>
          </p:cNvPr>
          <p:cNvSpPr txBox="1"/>
          <p:nvPr/>
        </p:nvSpPr>
        <p:spPr>
          <a:xfrm>
            <a:off x="1080207" y="1184978"/>
            <a:ext cx="11085075" cy="3416320"/>
          </a:xfrm>
          <a:prstGeom prst="rect">
            <a:avLst/>
          </a:prstGeom>
          <a:noFill/>
        </p:spPr>
        <p:txBody>
          <a:bodyPr wrap="square" rtlCol="0">
            <a:spAutoFit/>
          </a:bodyPr>
          <a:lstStyle/>
          <a:p>
            <a:r>
              <a:rPr lang="en-US" sz="2400" b="1" dirty="0">
                <a:solidFill>
                  <a:srgbClr val="1C7CBB"/>
                </a:solidFill>
              </a:rPr>
              <a:t>Fine-Tuning</a:t>
            </a:r>
          </a:p>
          <a:p>
            <a:pPr>
              <a:buFont typeface="Arial" panose="020B0604020202020204" pitchFamily="34" charset="0"/>
              <a:buChar char="•"/>
            </a:pPr>
            <a:r>
              <a:rPr lang="en-US" sz="2400" b="1" dirty="0">
                <a:solidFill>
                  <a:srgbClr val="1C7CBB"/>
                </a:solidFill>
              </a:rPr>
              <a:t>Models Tuned</a:t>
            </a:r>
            <a:r>
              <a:rPr lang="en-US" sz="2400" dirty="0">
                <a:solidFill>
                  <a:srgbClr val="1C7CBB"/>
                </a:solidFill>
              </a:rPr>
              <a:t>: </a:t>
            </a:r>
            <a:r>
              <a:rPr lang="en-US" sz="2400" dirty="0">
                <a:solidFill>
                  <a:srgbClr val="A6A6A6"/>
                </a:solidFill>
              </a:rPr>
              <a:t>Random Forest and XGBoost</a:t>
            </a:r>
          </a:p>
          <a:p>
            <a:pPr>
              <a:buFont typeface="Arial" panose="020B0604020202020204" pitchFamily="34" charset="0"/>
              <a:buChar char="•"/>
            </a:pPr>
            <a:r>
              <a:rPr lang="en-US" sz="2400" b="1" dirty="0">
                <a:solidFill>
                  <a:srgbClr val="1C7CBB"/>
                </a:solidFill>
              </a:rPr>
              <a:t>Method</a:t>
            </a:r>
            <a:r>
              <a:rPr lang="en-US" sz="2400" dirty="0">
                <a:solidFill>
                  <a:srgbClr val="1C7CBB"/>
                </a:solidFill>
              </a:rPr>
              <a:t>: </a:t>
            </a:r>
            <a:r>
              <a:rPr lang="en-US" sz="2400" dirty="0">
                <a:solidFill>
                  <a:srgbClr val="A6A6A6"/>
                </a:solidFill>
              </a:rPr>
              <a:t>Randomized Search Cross-Validation (n_iter=50)</a:t>
            </a:r>
          </a:p>
          <a:p>
            <a:pPr>
              <a:buFont typeface="Arial" panose="020B0604020202020204" pitchFamily="34" charset="0"/>
              <a:buChar char="•"/>
            </a:pPr>
            <a:r>
              <a:rPr lang="en-US" sz="2400" b="1" dirty="0">
                <a:solidFill>
                  <a:srgbClr val="1C7CBB"/>
                </a:solidFill>
              </a:rPr>
              <a:t>Random Forest</a:t>
            </a:r>
            <a:r>
              <a:rPr lang="en-US" sz="2400" dirty="0">
                <a:solidFill>
                  <a:srgbClr val="1C7CBB"/>
                </a:solidFill>
              </a:rPr>
              <a:t>:</a:t>
            </a:r>
          </a:p>
          <a:p>
            <a:pPr marL="742950" lvl="1" indent="-285750">
              <a:buFont typeface="Arial" panose="020B0604020202020204" pitchFamily="34" charset="0"/>
              <a:buChar char="•"/>
            </a:pPr>
            <a:r>
              <a:rPr lang="en-US" sz="2400" dirty="0">
                <a:solidFill>
                  <a:srgbClr val="A6A6A6"/>
                </a:solidFill>
              </a:rPr>
              <a:t>RMSE: 545</a:t>
            </a:r>
          </a:p>
          <a:p>
            <a:pPr marL="742950" lvl="1" indent="-285750">
              <a:buFont typeface="Arial" panose="020B0604020202020204" pitchFamily="34" charset="0"/>
              <a:buChar char="•"/>
            </a:pPr>
            <a:r>
              <a:rPr lang="en-US" sz="2400" dirty="0">
                <a:solidFill>
                  <a:srgbClr val="A6A6A6"/>
                </a:solidFill>
              </a:rPr>
              <a:t>Params: {'n_estimators': 166, 'max_features':13}</a:t>
            </a:r>
          </a:p>
          <a:p>
            <a:pPr>
              <a:buFont typeface="Arial" panose="020B0604020202020204" pitchFamily="34" charset="0"/>
              <a:buChar char="•"/>
            </a:pPr>
            <a:r>
              <a:rPr lang="en-US" sz="2400" b="1" dirty="0">
                <a:solidFill>
                  <a:srgbClr val="1C7CBB"/>
                </a:solidFill>
              </a:rPr>
              <a:t>XGBoost</a:t>
            </a:r>
            <a:r>
              <a:rPr lang="en-US" sz="2400" dirty="0">
                <a:solidFill>
                  <a:srgbClr val="1C7CBB"/>
                </a:solidFill>
              </a:rPr>
              <a:t>:</a:t>
            </a:r>
          </a:p>
          <a:p>
            <a:pPr marL="742950" lvl="1" indent="-285750">
              <a:buFont typeface="Arial" panose="020B0604020202020204" pitchFamily="34" charset="0"/>
              <a:buChar char="•"/>
            </a:pPr>
            <a:r>
              <a:rPr lang="en-US" sz="2400" dirty="0">
                <a:solidFill>
                  <a:srgbClr val="A6A6A6"/>
                </a:solidFill>
              </a:rPr>
              <a:t>RMSE: 522</a:t>
            </a:r>
          </a:p>
          <a:p>
            <a:pPr marL="742950" lvl="1" indent="-285750">
              <a:buFont typeface="Arial" panose="020B0604020202020204" pitchFamily="34" charset="0"/>
              <a:buChar char="•"/>
            </a:pPr>
            <a:r>
              <a:rPr lang="en-US" sz="2400" dirty="0">
                <a:solidFill>
                  <a:srgbClr val="A6A6A6"/>
                </a:solidFill>
              </a:rPr>
              <a:t>Params: {'n_estimators': 108}</a:t>
            </a:r>
          </a:p>
        </p:txBody>
      </p:sp>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1C7CBB"/>
                </a:solidFill>
                <a:latin typeface="Tw Cen MT" panose="020B0602020104020603" pitchFamily="34" charset="0"/>
              </a:rPr>
              <a:t>Model Fine-tuning</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9383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Final Results</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29795A2-AA9E-E5E2-EAEE-BE4C36EDC3CF}"/>
              </a:ext>
            </a:extLst>
          </p:cNvPr>
          <p:cNvSpPr txBox="1"/>
          <p:nvPr/>
        </p:nvSpPr>
        <p:spPr>
          <a:xfrm>
            <a:off x="838200" y="1108778"/>
            <a:ext cx="6096000" cy="1631216"/>
          </a:xfrm>
          <a:prstGeom prst="rect">
            <a:avLst/>
          </a:prstGeom>
          <a:noFill/>
        </p:spPr>
        <p:txBody>
          <a:bodyPr wrap="square">
            <a:spAutoFit/>
          </a:bodyPr>
          <a:lstStyle/>
          <a:p>
            <a:r>
              <a:rPr lang="en-US" sz="2000" b="1" dirty="0">
                <a:solidFill>
                  <a:srgbClr val="EF3078"/>
                </a:solidFill>
              </a:rPr>
              <a:t>Train the Selected Model on Full Dataset and Refine</a:t>
            </a:r>
          </a:p>
          <a:p>
            <a:pPr>
              <a:buFont typeface="Arial" panose="020B0604020202020204" pitchFamily="34" charset="0"/>
              <a:buChar char="•"/>
            </a:pPr>
            <a:r>
              <a:rPr lang="en-US" sz="2000" b="1" dirty="0">
                <a:solidFill>
                  <a:srgbClr val="EF3078"/>
                </a:solidFill>
              </a:rPr>
              <a:t>Model</a:t>
            </a:r>
            <a:r>
              <a:rPr lang="en-US" sz="2000" dirty="0">
                <a:solidFill>
                  <a:srgbClr val="EF3078"/>
                </a:solidFill>
              </a:rPr>
              <a:t>: </a:t>
            </a:r>
            <a:r>
              <a:rPr lang="en-US" sz="2000" dirty="0">
                <a:solidFill>
                  <a:srgbClr val="A6A6A6"/>
                </a:solidFill>
              </a:rPr>
              <a:t>Random Forest</a:t>
            </a:r>
          </a:p>
          <a:p>
            <a:pPr>
              <a:buFont typeface="Arial" panose="020B0604020202020204" pitchFamily="34" charset="0"/>
              <a:buChar char="•"/>
            </a:pPr>
            <a:r>
              <a:rPr lang="en-US" sz="2000" b="1" dirty="0">
                <a:solidFill>
                  <a:srgbClr val="EF3078"/>
                </a:solidFill>
              </a:rPr>
              <a:t>Refinement</a:t>
            </a:r>
            <a:r>
              <a:rPr lang="en-US" sz="2000" dirty="0">
                <a:solidFill>
                  <a:srgbClr val="EF3078"/>
                </a:solidFill>
              </a:rPr>
              <a:t>:</a:t>
            </a:r>
          </a:p>
          <a:p>
            <a:pPr marL="742950" lvl="1" indent="-285750">
              <a:buFont typeface="Arial" panose="020B0604020202020204" pitchFamily="34" charset="0"/>
              <a:buChar char="•"/>
            </a:pPr>
            <a:r>
              <a:rPr lang="en-US" sz="2000" dirty="0">
                <a:solidFill>
                  <a:srgbClr val="A6A6A6"/>
                </a:solidFill>
              </a:rPr>
              <a:t>RMSE: 550.39</a:t>
            </a:r>
          </a:p>
          <a:p>
            <a:pPr marL="742950" lvl="1" indent="-285750">
              <a:buFont typeface="Arial" panose="020B0604020202020204" pitchFamily="34" charset="0"/>
              <a:buChar char="•"/>
            </a:pPr>
            <a:r>
              <a:rPr lang="en-US" sz="2000" dirty="0">
                <a:solidFill>
                  <a:srgbClr val="A6A6A6"/>
                </a:solidFill>
              </a:rPr>
              <a:t>Params: {'n_estimators': 158, 'max_features': 10}</a:t>
            </a:r>
          </a:p>
        </p:txBody>
      </p:sp>
      <p:sp>
        <p:nvSpPr>
          <p:cNvPr id="10" name="TextBox 9">
            <a:extLst>
              <a:ext uri="{FF2B5EF4-FFF2-40B4-BE49-F238E27FC236}">
                <a16:creationId xmlns:a16="http://schemas.microsoft.com/office/drawing/2014/main" id="{B2C1443B-684E-F097-2CA0-12154FFAFF1C}"/>
              </a:ext>
            </a:extLst>
          </p:cNvPr>
          <p:cNvSpPr txBox="1"/>
          <p:nvPr/>
        </p:nvSpPr>
        <p:spPr>
          <a:xfrm>
            <a:off x="838200" y="2739156"/>
            <a:ext cx="6387548" cy="1015663"/>
          </a:xfrm>
          <a:prstGeom prst="rect">
            <a:avLst/>
          </a:prstGeom>
          <a:noFill/>
        </p:spPr>
        <p:txBody>
          <a:bodyPr wrap="square">
            <a:spAutoFit/>
          </a:bodyPr>
          <a:lstStyle/>
          <a:p>
            <a:r>
              <a:rPr lang="en-US" sz="2000" b="1" dirty="0">
                <a:solidFill>
                  <a:srgbClr val="EF3078"/>
                </a:solidFill>
              </a:rPr>
              <a:t>Prediction on Submission Dataset</a:t>
            </a:r>
          </a:p>
          <a:p>
            <a:pPr>
              <a:buFont typeface="Arial" panose="020B0604020202020204" pitchFamily="34" charset="0"/>
              <a:buChar char="•"/>
            </a:pPr>
            <a:r>
              <a:rPr lang="en-US" sz="2000" b="1" dirty="0">
                <a:solidFill>
                  <a:srgbClr val="EF3078"/>
                </a:solidFill>
              </a:rPr>
              <a:t>Final Prediction</a:t>
            </a:r>
            <a:r>
              <a:rPr lang="en-US" sz="2000" dirty="0">
                <a:solidFill>
                  <a:srgbClr val="EF3078"/>
                </a:solidFill>
              </a:rPr>
              <a:t>:</a:t>
            </a:r>
          </a:p>
          <a:p>
            <a:pPr marL="742950" lvl="1" indent="-285750">
              <a:buFont typeface="Arial" panose="020B0604020202020204" pitchFamily="34" charset="0"/>
              <a:buChar char="•"/>
            </a:pPr>
            <a:r>
              <a:rPr lang="en-US" sz="2000" dirty="0">
                <a:solidFill>
                  <a:srgbClr val="A6A6A6"/>
                </a:solidFill>
              </a:rPr>
              <a:t>RMSE: 531</a:t>
            </a:r>
          </a:p>
        </p:txBody>
      </p:sp>
      <p:pic>
        <p:nvPicPr>
          <p:cNvPr id="6" name="Picture 5">
            <a:extLst>
              <a:ext uri="{FF2B5EF4-FFF2-40B4-BE49-F238E27FC236}">
                <a16:creationId xmlns:a16="http://schemas.microsoft.com/office/drawing/2014/main" id="{8A3DD791-2A47-E78A-B662-6820C9D136C1}"/>
              </a:ext>
            </a:extLst>
          </p:cNvPr>
          <p:cNvPicPr>
            <a:picLocks noChangeAspect="1"/>
          </p:cNvPicPr>
          <p:nvPr/>
        </p:nvPicPr>
        <p:blipFill rotWithShape="1">
          <a:blip r:embed="rId2"/>
          <a:srcRect l="-1" t="3639" r="-101"/>
          <a:stretch/>
        </p:blipFill>
        <p:spPr>
          <a:xfrm>
            <a:off x="952500" y="4347162"/>
            <a:ext cx="10287000" cy="597279"/>
          </a:xfrm>
          <a:prstGeom prst="rect">
            <a:avLst/>
          </a:prstGeom>
        </p:spPr>
      </p:pic>
    </p:spTree>
    <p:extLst>
      <p:ext uri="{BB962C8B-B14F-4D97-AF65-F5344CB8AC3E}">
        <p14:creationId xmlns:p14="http://schemas.microsoft.com/office/powerpoint/2010/main" val="2404871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599746" y="3044280"/>
            <a:ext cx="8992508" cy="769441"/>
          </a:xfrm>
          <a:prstGeom prst="rect">
            <a:avLst/>
          </a:prstGeom>
          <a:noFill/>
        </p:spPr>
        <p:txBody>
          <a:bodyPr wrap="square" rtlCol="0">
            <a:spAutoFit/>
          </a:bodyPr>
          <a:lstStyle/>
          <a:p>
            <a:pPr algn="ctr"/>
            <a:r>
              <a:rPr lang="en-US" sz="4400" b="1" dirty="0">
                <a:solidFill>
                  <a:schemeClr val="bg1">
                    <a:lumMod val="65000"/>
                  </a:schemeClr>
                </a:solidFill>
                <a:latin typeface="Tw Cen MT" panose="020B0602020104020603" pitchFamily="34" charset="0"/>
              </a:rPr>
              <a:t>T H A N K S  F O R  W A T C H I N G</a:t>
            </a:r>
          </a:p>
        </p:txBody>
      </p:sp>
      <p:pic>
        <p:nvPicPr>
          <p:cNvPr id="3" name="Picture 2">
            <a:extLst>
              <a:ext uri="{FF2B5EF4-FFF2-40B4-BE49-F238E27FC236}">
                <a16:creationId xmlns:a16="http://schemas.microsoft.com/office/drawing/2014/main" id="{50AD5817-10C9-4E0E-A247-63D6F743F821}"/>
              </a:ext>
            </a:extLst>
          </p:cNvPr>
          <p:cNvPicPr>
            <a:picLocks noChangeAspect="1"/>
          </p:cNvPicPr>
          <p:nvPr/>
        </p:nvPicPr>
        <p:blipFill>
          <a:blip r:embed="rId2">
            <a:duotone>
              <a:prstClr val="black"/>
              <a:srgbClr val="2AC8D9">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473948" y="1203543"/>
            <a:ext cx="1244104" cy="1244104"/>
          </a:xfrm>
          <a:prstGeom prst="rect">
            <a:avLst/>
          </a:prstGeom>
        </p:spPr>
      </p:pic>
      <p:grpSp>
        <p:nvGrpSpPr>
          <p:cNvPr id="27" name="Group 26">
            <a:extLst>
              <a:ext uri="{FF2B5EF4-FFF2-40B4-BE49-F238E27FC236}">
                <a16:creationId xmlns:a16="http://schemas.microsoft.com/office/drawing/2014/main" id="{98C03575-339E-6158-3FBB-78DDA5B688A0}"/>
              </a:ext>
            </a:extLst>
          </p:cNvPr>
          <p:cNvGrpSpPr/>
          <p:nvPr/>
        </p:nvGrpSpPr>
        <p:grpSpPr>
          <a:xfrm>
            <a:off x="7933260" y="5950593"/>
            <a:ext cx="2222233" cy="923330"/>
            <a:chOff x="7505700" y="4225688"/>
            <a:chExt cx="2222233" cy="923330"/>
          </a:xfrm>
          <a:solidFill>
            <a:srgbClr val="6CCDCD"/>
          </a:solidFill>
        </p:grpSpPr>
        <p:sp>
          <p:nvSpPr>
            <p:cNvPr id="2" name="TextBox 1">
              <a:extLst>
                <a:ext uri="{FF2B5EF4-FFF2-40B4-BE49-F238E27FC236}">
                  <a16:creationId xmlns:a16="http://schemas.microsoft.com/office/drawing/2014/main" id="{496BBE38-4172-B002-02E4-B131EA52EA63}"/>
                </a:ext>
              </a:extLst>
            </p:cNvPr>
            <p:cNvSpPr txBox="1"/>
            <p:nvPr/>
          </p:nvSpPr>
          <p:spPr>
            <a:xfrm>
              <a:off x="7505700" y="4225688"/>
              <a:ext cx="2222233" cy="923330"/>
            </a:xfrm>
            <a:prstGeom prst="rect">
              <a:avLst/>
            </a:prstGeom>
            <a:grpFill/>
          </p:spPr>
          <p:txBody>
            <a:bodyPr wrap="square" rtlCol="0">
              <a:spAutoFit/>
            </a:bodyPr>
            <a:lstStyle/>
            <a:p>
              <a:r>
                <a:rPr lang="en-US" dirty="0">
                  <a:solidFill>
                    <a:schemeClr val="bg1"/>
                  </a:solidFill>
                  <a:latin typeface="Tw Cen MT" panose="020B0602020104020603" pitchFamily="34" charset="0"/>
                </a:rPr>
                <a:t>Credits to </a:t>
              </a:r>
            </a:p>
            <a:p>
              <a:endParaRPr lang="en-US" dirty="0">
                <a:latin typeface="Tw Cen MT" panose="020B0602020104020603" pitchFamily="34" charset="0"/>
              </a:endParaRPr>
            </a:p>
            <a:p>
              <a:r>
                <a:rPr lang="en-US" dirty="0">
                  <a:solidFill>
                    <a:schemeClr val="bg1"/>
                  </a:solidFill>
                  <a:latin typeface="Tw Cen MT" panose="020B0602020104020603" pitchFamily="34" charset="0"/>
                </a:rPr>
                <a:t>for the template</a:t>
              </a:r>
              <a:endParaRPr lang="LID4096" dirty="0">
                <a:solidFill>
                  <a:schemeClr val="bg1"/>
                </a:solidFill>
                <a:latin typeface="Tw Cen MT" panose="020B0602020104020603" pitchFamily="34" charset="0"/>
              </a:endParaRPr>
            </a:p>
          </p:txBody>
        </p:sp>
        <p:grpSp>
          <p:nvGrpSpPr>
            <p:cNvPr id="24" name="Group 23">
              <a:extLst>
                <a:ext uri="{FF2B5EF4-FFF2-40B4-BE49-F238E27FC236}">
                  <a16:creationId xmlns:a16="http://schemas.microsoft.com/office/drawing/2014/main" id="{B6F1ABC6-89DB-FA34-7155-937C88E624C5}"/>
                </a:ext>
              </a:extLst>
            </p:cNvPr>
            <p:cNvGrpSpPr/>
            <p:nvPr/>
          </p:nvGrpSpPr>
          <p:grpSpPr>
            <a:xfrm>
              <a:off x="7543853" y="4547052"/>
              <a:ext cx="2009748" cy="278949"/>
              <a:chOff x="4368237" y="3221037"/>
              <a:chExt cx="3236912" cy="449277"/>
            </a:xfrm>
            <a:grpFill/>
          </p:grpSpPr>
          <p:pic>
            <p:nvPicPr>
              <p:cNvPr id="25" name="Picture 24">
                <a:extLst>
                  <a:ext uri="{FF2B5EF4-FFF2-40B4-BE49-F238E27FC236}">
                    <a16:creationId xmlns:a16="http://schemas.microsoft.com/office/drawing/2014/main" id="{783BDEEE-7FF5-F5FD-5FEB-074389A44FEC}"/>
                  </a:ext>
                </a:extLst>
              </p:cNvPr>
              <p:cNvPicPr>
                <a:picLocks noChangeAspect="1"/>
              </p:cNvPicPr>
              <p:nvPr/>
            </p:nvPicPr>
            <p:blipFill rotWithShape="1">
              <a:blip r:embed="rId4"/>
              <a:srcRect l="392" t="5140" r="40807" b="-1"/>
              <a:stretch/>
            </p:blipFill>
            <p:spPr>
              <a:xfrm>
                <a:off x="4368237" y="3221037"/>
                <a:ext cx="1919288" cy="439749"/>
              </a:xfrm>
              <a:prstGeom prst="rect">
                <a:avLst/>
              </a:prstGeom>
              <a:grpFill/>
            </p:spPr>
          </p:pic>
          <p:pic>
            <p:nvPicPr>
              <p:cNvPr id="26" name="Picture 25">
                <a:extLst>
                  <a:ext uri="{FF2B5EF4-FFF2-40B4-BE49-F238E27FC236}">
                    <a16:creationId xmlns:a16="http://schemas.microsoft.com/office/drawing/2014/main" id="{516728E3-28ED-9BDA-73B8-A62A1E916B44}"/>
                  </a:ext>
                </a:extLst>
              </p:cNvPr>
              <p:cNvPicPr>
                <a:picLocks noChangeAspect="1"/>
              </p:cNvPicPr>
              <p:nvPr/>
            </p:nvPicPr>
            <p:blipFill rotWithShape="1">
              <a:blip r:embed="rId4"/>
              <a:srcRect l="62500" t="5140" r="440" b="-1"/>
              <a:stretch/>
            </p:blipFill>
            <p:spPr>
              <a:xfrm>
                <a:off x="6395474" y="3230565"/>
                <a:ext cx="1209675" cy="439749"/>
              </a:xfrm>
              <a:prstGeom prst="rect">
                <a:avLst/>
              </a:prstGeom>
              <a:grpFill/>
            </p:spPr>
          </p:pic>
        </p:grpSp>
      </p:grpSp>
      <p:sp>
        <p:nvSpPr>
          <p:cNvPr id="28" name="Rectangle 27">
            <a:extLst>
              <a:ext uri="{FF2B5EF4-FFF2-40B4-BE49-F238E27FC236}">
                <a16:creationId xmlns:a16="http://schemas.microsoft.com/office/drawing/2014/main" id="{764D9F30-DC03-73C4-B1BD-53D292454505}"/>
              </a:ext>
            </a:extLst>
          </p:cNvPr>
          <p:cNvSpPr/>
          <p:nvPr/>
        </p:nvSpPr>
        <p:spPr>
          <a:xfrm>
            <a:off x="425799" y="5319703"/>
            <a:ext cx="7933260" cy="1650733"/>
          </a:xfrm>
          <a:prstGeom prst="rect">
            <a:avLst/>
          </a:prstGeom>
          <a:solidFill>
            <a:srgbClr val="E6E7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614507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BAD1E88E-5941-4A0D-82BA-B3A5B90ACF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3346" y="3813721"/>
            <a:ext cx="3205308" cy="2136872"/>
          </a:xfrm>
          <a:prstGeom prst="rect">
            <a:avLst/>
          </a:prstGeom>
        </p:spPr>
      </p:pic>
    </p:spTree>
    <p:extLst>
      <p:ext uri="{BB962C8B-B14F-4D97-AF65-F5344CB8AC3E}">
        <p14:creationId xmlns:p14="http://schemas.microsoft.com/office/powerpoint/2010/main" val="2338468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750" fill="hold"/>
                                        <p:tgtEl>
                                          <p:spTgt spid="27"/>
                                        </p:tgtEl>
                                        <p:attrNameLst>
                                          <p:attrName>ppt_x</p:attrName>
                                        </p:attrNameLst>
                                      </p:cBhvr>
                                      <p:tavLst>
                                        <p:tav tm="0">
                                          <p:val>
                                            <p:strVal val="0-#ppt_w/2"/>
                                          </p:val>
                                        </p:tav>
                                        <p:tav tm="100000">
                                          <p:val>
                                            <p:strVal val="#ppt_x"/>
                                          </p:val>
                                        </p:tav>
                                      </p:tavLst>
                                    </p:anim>
                                    <p:anim calcmode="lin" valueType="num">
                                      <p:cBhvr additive="base">
                                        <p:cTn id="26"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AD1B66C-AA19-A486-47B0-2CE00288D001}"/>
              </a:ext>
            </a:extLst>
          </p:cNvPr>
          <p:cNvSpPr txBox="1"/>
          <p:nvPr/>
        </p:nvSpPr>
        <p:spPr>
          <a:xfrm>
            <a:off x="776022" y="850218"/>
            <a:ext cx="11881272" cy="669222"/>
          </a:xfrm>
          <a:prstGeom prst="rect">
            <a:avLst/>
          </a:prstGeom>
          <a:noFill/>
        </p:spPr>
        <p:txBody>
          <a:bodyPr wrap="square">
            <a:spAutoFit/>
          </a:bodyPr>
          <a:lstStyle/>
          <a:p>
            <a:pPr>
              <a:lnSpc>
                <a:spcPct val="150000"/>
              </a:lnSpc>
            </a:pPr>
            <a:r>
              <a:rPr lang="en-GB" sz="2800" b="1" u="sng" dirty="0">
                <a:solidFill>
                  <a:srgbClr val="A6A6A6"/>
                </a:solidFill>
                <a:latin typeface="Tw Cen MT" panose="020B0602020104020603" pitchFamily="34" charset="0"/>
              </a:rPr>
              <a:t>Observations:</a:t>
            </a:r>
          </a:p>
        </p:txBody>
      </p:sp>
      <p:grpSp>
        <p:nvGrpSpPr>
          <p:cNvPr id="11" name="Group 10">
            <a:extLst>
              <a:ext uri="{FF2B5EF4-FFF2-40B4-BE49-F238E27FC236}">
                <a16:creationId xmlns:a16="http://schemas.microsoft.com/office/drawing/2014/main" id="{297A4758-83A4-C33A-0924-D0552D91375D}"/>
              </a:ext>
            </a:extLst>
          </p:cNvPr>
          <p:cNvGrpSpPr/>
          <p:nvPr/>
        </p:nvGrpSpPr>
        <p:grpSpPr>
          <a:xfrm>
            <a:off x="-215102" y="1382720"/>
            <a:ext cx="7022744" cy="1427763"/>
            <a:chOff x="624115" y="1490492"/>
            <a:chExt cx="5930544" cy="1427763"/>
          </a:xfrm>
        </p:grpSpPr>
        <p:sp>
          <p:nvSpPr>
            <p:cNvPr id="13" name="TextBox 12">
              <a:extLst>
                <a:ext uri="{FF2B5EF4-FFF2-40B4-BE49-F238E27FC236}">
                  <a16:creationId xmlns:a16="http://schemas.microsoft.com/office/drawing/2014/main" id="{36B97AED-A941-4DCF-F33C-063273B0C790}"/>
                </a:ext>
              </a:extLst>
            </p:cNvPr>
            <p:cNvSpPr txBox="1"/>
            <p:nvPr/>
          </p:nvSpPr>
          <p:spPr>
            <a:xfrm>
              <a:off x="1536801" y="1490492"/>
              <a:ext cx="5017858" cy="1427763"/>
            </a:xfrm>
            <a:prstGeom prst="rect">
              <a:avLst/>
            </a:prstGeom>
            <a:noFill/>
          </p:spPr>
          <p:txBody>
            <a:bodyPr wrap="square" rtlCol="0">
              <a:spAutoFit/>
            </a:bodyPr>
            <a:lstStyle/>
            <a:p>
              <a:pPr>
                <a:lnSpc>
                  <a:spcPct val="150000"/>
                </a:lnSpc>
              </a:pPr>
              <a:r>
                <a:rPr lang="en-GB" sz="2000" b="1" dirty="0">
                  <a:solidFill>
                    <a:srgbClr val="03A1A4"/>
                  </a:solidFill>
                  <a:latin typeface="Tw Cen MT" panose="020B0602020104020603" pitchFamily="34" charset="0"/>
                </a:rPr>
                <a:t>First thing we did we got the raw data </a:t>
              </a:r>
            </a:p>
            <a:p>
              <a:pPr>
                <a:lnSpc>
                  <a:spcPct val="150000"/>
                </a:lnSpc>
              </a:pPr>
              <a:r>
                <a:rPr lang="en-GB" sz="2000" b="1" dirty="0">
                  <a:solidFill>
                    <a:srgbClr val="03A1A4"/>
                  </a:solidFill>
                  <a:latin typeface="Tw Cen MT" panose="020B0602020104020603" pitchFamily="34" charset="0"/>
                </a:rPr>
                <a:t>then get a copy from it to work with,</a:t>
              </a:r>
            </a:p>
            <a:p>
              <a:pPr>
                <a:lnSpc>
                  <a:spcPct val="150000"/>
                </a:lnSpc>
              </a:pPr>
              <a:r>
                <a:rPr lang="en-GB" sz="2000" b="1" dirty="0">
                  <a:solidFill>
                    <a:srgbClr val="03A1A4"/>
                  </a:solidFill>
                  <a:latin typeface="Tw Cen MT" panose="020B0602020104020603" pitchFamily="34" charset="0"/>
                </a:rPr>
                <a:t>without touching the original data.</a:t>
              </a:r>
            </a:p>
          </p:txBody>
        </p:sp>
        <p:sp>
          <p:nvSpPr>
            <p:cNvPr id="21" name="TextBox 20">
              <a:extLst>
                <a:ext uri="{FF2B5EF4-FFF2-40B4-BE49-F238E27FC236}">
                  <a16:creationId xmlns:a16="http://schemas.microsoft.com/office/drawing/2014/main" id="{0E4CE0BB-4D5C-1BDD-E82A-79DA21C0D5B6}"/>
                </a:ext>
              </a:extLst>
            </p:cNvPr>
            <p:cNvSpPr txBox="1"/>
            <p:nvPr/>
          </p:nvSpPr>
          <p:spPr>
            <a:xfrm>
              <a:off x="624115" y="1643294"/>
              <a:ext cx="912686" cy="769441"/>
            </a:xfrm>
            <a:prstGeom prst="rect">
              <a:avLst/>
            </a:prstGeom>
            <a:noFill/>
          </p:spPr>
          <p:txBody>
            <a:bodyPr wrap="square" rtlCol="0">
              <a:spAutoFit/>
            </a:bodyPr>
            <a:lstStyle/>
            <a:p>
              <a:pPr algn="r"/>
              <a:r>
                <a:rPr lang="en-US" sz="4400" dirty="0">
                  <a:solidFill>
                    <a:srgbClr val="03A1A4"/>
                  </a:solidFill>
                  <a:latin typeface="Tw Cen MT" panose="020B0602020104020603" pitchFamily="34" charset="0"/>
                </a:rPr>
                <a:t>01</a:t>
              </a:r>
            </a:p>
          </p:txBody>
        </p:sp>
      </p:grpSp>
      <p:grpSp>
        <p:nvGrpSpPr>
          <p:cNvPr id="60" name="Group 59">
            <a:extLst>
              <a:ext uri="{FF2B5EF4-FFF2-40B4-BE49-F238E27FC236}">
                <a16:creationId xmlns:a16="http://schemas.microsoft.com/office/drawing/2014/main" id="{9559D7DC-DB8D-ECFD-EEE3-267967A8B3EE}"/>
              </a:ext>
            </a:extLst>
          </p:cNvPr>
          <p:cNvGrpSpPr/>
          <p:nvPr/>
        </p:nvGrpSpPr>
        <p:grpSpPr>
          <a:xfrm>
            <a:off x="-215102" y="3658992"/>
            <a:ext cx="7022744" cy="966098"/>
            <a:chOff x="624115" y="1490492"/>
            <a:chExt cx="5930544" cy="966098"/>
          </a:xfrm>
        </p:grpSpPr>
        <p:sp>
          <p:nvSpPr>
            <p:cNvPr id="61" name="TextBox 60">
              <a:extLst>
                <a:ext uri="{FF2B5EF4-FFF2-40B4-BE49-F238E27FC236}">
                  <a16:creationId xmlns:a16="http://schemas.microsoft.com/office/drawing/2014/main" id="{5D3BA043-C686-F78C-7BDB-0B34DBD12DA0}"/>
                </a:ext>
              </a:extLst>
            </p:cNvPr>
            <p:cNvSpPr txBox="1"/>
            <p:nvPr/>
          </p:nvSpPr>
          <p:spPr>
            <a:xfrm>
              <a:off x="1536801" y="1490492"/>
              <a:ext cx="5017858" cy="966098"/>
            </a:xfrm>
            <a:prstGeom prst="rect">
              <a:avLst/>
            </a:prstGeom>
            <a:noFill/>
          </p:spPr>
          <p:txBody>
            <a:bodyPr wrap="square" rtlCol="0">
              <a:spAutoFit/>
            </a:bodyPr>
            <a:lstStyle/>
            <a:p>
              <a:pPr>
                <a:lnSpc>
                  <a:spcPct val="150000"/>
                </a:lnSpc>
              </a:pPr>
              <a:r>
                <a:rPr lang="en-GB" sz="2000" b="1" dirty="0">
                  <a:solidFill>
                    <a:srgbClr val="03A1A4"/>
                  </a:solidFill>
                  <a:latin typeface="Tw Cen MT" panose="020B0602020104020603" pitchFamily="34" charset="0"/>
                </a:rPr>
                <a:t>There are 43152 observations and 11 features (including target). </a:t>
              </a:r>
            </a:p>
          </p:txBody>
        </p:sp>
        <p:sp>
          <p:nvSpPr>
            <p:cNvPr id="62" name="TextBox 61">
              <a:extLst>
                <a:ext uri="{FF2B5EF4-FFF2-40B4-BE49-F238E27FC236}">
                  <a16:creationId xmlns:a16="http://schemas.microsoft.com/office/drawing/2014/main" id="{C69FD40C-1E7B-3D9C-B448-277DAB319C20}"/>
                </a:ext>
              </a:extLst>
            </p:cNvPr>
            <p:cNvSpPr txBox="1"/>
            <p:nvPr/>
          </p:nvSpPr>
          <p:spPr>
            <a:xfrm>
              <a:off x="624115" y="1643294"/>
              <a:ext cx="912686" cy="769441"/>
            </a:xfrm>
            <a:prstGeom prst="rect">
              <a:avLst/>
            </a:prstGeom>
            <a:noFill/>
          </p:spPr>
          <p:txBody>
            <a:bodyPr wrap="square" rtlCol="0">
              <a:spAutoFit/>
            </a:bodyPr>
            <a:lstStyle/>
            <a:p>
              <a:pPr algn="r"/>
              <a:r>
                <a:rPr lang="en-US" sz="4400" dirty="0">
                  <a:solidFill>
                    <a:srgbClr val="03A1A4"/>
                  </a:solidFill>
                  <a:latin typeface="Tw Cen MT" panose="020B0602020104020603" pitchFamily="34" charset="0"/>
                </a:rPr>
                <a:t>02</a:t>
              </a:r>
            </a:p>
          </p:txBody>
        </p:sp>
      </p:grpSp>
      <p:grpSp>
        <p:nvGrpSpPr>
          <p:cNvPr id="66" name="Group 65">
            <a:extLst>
              <a:ext uri="{FF2B5EF4-FFF2-40B4-BE49-F238E27FC236}">
                <a16:creationId xmlns:a16="http://schemas.microsoft.com/office/drawing/2014/main" id="{E7A56727-3380-6A6D-0345-FC1AD0B04680}"/>
              </a:ext>
            </a:extLst>
          </p:cNvPr>
          <p:cNvGrpSpPr/>
          <p:nvPr/>
        </p:nvGrpSpPr>
        <p:grpSpPr>
          <a:xfrm>
            <a:off x="-215102" y="5382998"/>
            <a:ext cx="7022744" cy="967573"/>
            <a:chOff x="624115" y="1490492"/>
            <a:chExt cx="5930544" cy="967573"/>
          </a:xfrm>
        </p:grpSpPr>
        <p:sp>
          <p:nvSpPr>
            <p:cNvPr id="67" name="TextBox 66">
              <a:extLst>
                <a:ext uri="{FF2B5EF4-FFF2-40B4-BE49-F238E27FC236}">
                  <a16:creationId xmlns:a16="http://schemas.microsoft.com/office/drawing/2014/main" id="{89BB8FE9-25CA-ADE3-374F-A9D693EB1ED9}"/>
                </a:ext>
              </a:extLst>
            </p:cNvPr>
            <p:cNvSpPr txBox="1"/>
            <p:nvPr/>
          </p:nvSpPr>
          <p:spPr>
            <a:xfrm>
              <a:off x="1536801" y="1490492"/>
              <a:ext cx="5017858" cy="967573"/>
            </a:xfrm>
            <a:prstGeom prst="rect">
              <a:avLst/>
            </a:prstGeom>
            <a:noFill/>
          </p:spPr>
          <p:txBody>
            <a:bodyPr wrap="square" rtlCol="0">
              <a:spAutoFit/>
            </a:bodyPr>
            <a:lstStyle/>
            <a:p>
              <a:pPr algn="l" rtl="0" eaLnBrk="1" latinLnBrk="0" hangingPunct="1">
                <a:lnSpc>
                  <a:spcPct val="150000"/>
                </a:lnSpc>
                <a:spcBef>
                  <a:spcPts val="0"/>
                </a:spcBef>
                <a:spcAft>
                  <a:spcPts val="0"/>
                </a:spcAft>
                <a:buClrTx/>
                <a:buSzPts val="2800"/>
              </a:pPr>
              <a:r>
                <a:rPr lang="en-GB" sz="2000" b="1" kern="1200" dirty="0">
                  <a:solidFill>
                    <a:srgbClr val="03A1A4"/>
                  </a:solidFill>
                  <a:effectLst/>
                  <a:latin typeface="Tw Cen MT" panose="020B0602020104020603" pitchFamily="34" charset="0"/>
                  <a:ea typeface="+mn-ea"/>
                  <a:cs typeface="+mn-cs"/>
                </a:rPr>
                <a:t>There are 8 numerical features and 3 categorical ones.</a:t>
              </a:r>
              <a:endParaRPr lang="en-DE" sz="2000" dirty="0">
                <a:solidFill>
                  <a:srgbClr val="03A1A4"/>
                </a:solidFill>
                <a:effectLst/>
              </a:endParaRPr>
            </a:p>
          </p:txBody>
        </p:sp>
        <p:sp>
          <p:nvSpPr>
            <p:cNvPr id="68" name="TextBox 67">
              <a:extLst>
                <a:ext uri="{FF2B5EF4-FFF2-40B4-BE49-F238E27FC236}">
                  <a16:creationId xmlns:a16="http://schemas.microsoft.com/office/drawing/2014/main" id="{49C83D81-B4E8-3D9B-7161-F215C3DA76D4}"/>
                </a:ext>
              </a:extLst>
            </p:cNvPr>
            <p:cNvSpPr txBox="1"/>
            <p:nvPr/>
          </p:nvSpPr>
          <p:spPr>
            <a:xfrm>
              <a:off x="624115" y="1643294"/>
              <a:ext cx="912686" cy="769441"/>
            </a:xfrm>
            <a:prstGeom prst="rect">
              <a:avLst/>
            </a:prstGeom>
            <a:noFill/>
          </p:spPr>
          <p:txBody>
            <a:bodyPr wrap="square" rtlCol="0">
              <a:spAutoFit/>
            </a:bodyPr>
            <a:lstStyle/>
            <a:p>
              <a:pPr algn="r"/>
              <a:r>
                <a:rPr lang="en-US" sz="4400" dirty="0">
                  <a:solidFill>
                    <a:srgbClr val="03A1A4"/>
                  </a:solidFill>
                  <a:latin typeface="Tw Cen MT" panose="020B0602020104020603" pitchFamily="34" charset="0"/>
                </a:rPr>
                <a:t>03</a:t>
              </a:r>
            </a:p>
          </p:txBody>
        </p:sp>
      </p:grpSp>
      <p:grpSp>
        <p:nvGrpSpPr>
          <p:cNvPr id="72" name="Group 71">
            <a:extLst>
              <a:ext uri="{FF2B5EF4-FFF2-40B4-BE49-F238E27FC236}">
                <a16:creationId xmlns:a16="http://schemas.microsoft.com/office/drawing/2014/main" id="{141F54DB-F809-5838-2FF6-3EF30F81465E}"/>
              </a:ext>
            </a:extLst>
          </p:cNvPr>
          <p:cNvGrpSpPr/>
          <p:nvPr/>
        </p:nvGrpSpPr>
        <p:grpSpPr>
          <a:xfrm>
            <a:off x="6418118" y="1382720"/>
            <a:ext cx="6239176" cy="966098"/>
            <a:chOff x="624115" y="1490492"/>
            <a:chExt cx="6207328" cy="966098"/>
          </a:xfrm>
        </p:grpSpPr>
        <p:sp>
          <p:nvSpPr>
            <p:cNvPr id="73" name="TextBox 72">
              <a:extLst>
                <a:ext uri="{FF2B5EF4-FFF2-40B4-BE49-F238E27FC236}">
                  <a16:creationId xmlns:a16="http://schemas.microsoft.com/office/drawing/2014/main" id="{6CE01158-259A-1491-6688-5B8F24401541}"/>
                </a:ext>
              </a:extLst>
            </p:cNvPr>
            <p:cNvSpPr txBox="1"/>
            <p:nvPr/>
          </p:nvSpPr>
          <p:spPr>
            <a:xfrm>
              <a:off x="1536800" y="1490492"/>
              <a:ext cx="5294643" cy="966098"/>
            </a:xfrm>
            <a:prstGeom prst="rect">
              <a:avLst/>
            </a:prstGeom>
            <a:noFill/>
          </p:spPr>
          <p:txBody>
            <a:bodyPr wrap="square" rtlCol="0">
              <a:spAutoFit/>
            </a:bodyPr>
            <a:lstStyle/>
            <a:p>
              <a:pPr>
                <a:lnSpc>
                  <a:spcPct val="150000"/>
                </a:lnSpc>
              </a:pPr>
              <a:r>
                <a:rPr lang="en-GB" sz="2000" b="1" dirty="0">
                  <a:solidFill>
                    <a:srgbClr val="EE9524"/>
                  </a:solidFill>
                  <a:latin typeface="Tw Cen MT" panose="020B0602020104020603" pitchFamily="34" charset="0"/>
                </a:rPr>
                <a:t>There are no Nulls(missing values) </a:t>
              </a:r>
              <a:br>
                <a:rPr lang="en-GB" sz="2000" b="1" dirty="0">
                  <a:solidFill>
                    <a:srgbClr val="EE9524"/>
                  </a:solidFill>
                  <a:latin typeface="Tw Cen MT" panose="020B0602020104020603" pitchFamily="34" charset="0"/>
                </a:rPr>
              </a:br>
              <a:r>
                <a:rPr lang="en-GB" sz="2000" b="1" dirty="0">
                  <a:solidFill>
                    <a:srgbClr val="EE9524"/>
                  </a:solidFill>
                  <a:latin typeface="Tw Cen MT" panose="020B0602020104020603" pitchFamily="34" charset="0"/>
                </a:rPr>
                <a:t>&amp; no Duplicates.</a:t>
              </a:r>
            </a:p>
          </p:txBody>
        </p:sp>
        <p:sp>
          <p:nvSpPr>
            <p:cNvPr id="74" name="TextBox 73">
              <a:extLst>
                <a:ext uri="{FF2B5EF4-FFF2-40B4-BE49-F238E27FC236}">
                  <a16:creationId xmlns:a16="http://schemas.microsoft.com/office/drawing/2014/main" id="{2FD48672-3E8B-1C65-D861-0B9ACDA66F55}"/>
                </a:ext>
              </a:extLst>
            </p:cNvPr>
            <p:cNvSpPr txBox="1"/>
            <p:nvPr/>
          </p:nvSpPr>
          <p:spPr>
            <a:xfrm>
              <a:off x="624115" y="1643294"/>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04</a:t>
              </a:r>
            </a:p>
          </p:txBody>
        </p:sp>
      </p:grpSp>
      <p:grpSp>
        <p:nvGrpSpPr>
          <p:cNvPr id="75" name="Group 74">
            <a:extLst>
              <a:ext uri="{FF2B5EF4-FFF2-40B4-BE49-F238E27FC236}">
                <a16:creationId xmlns:a16="http://schemas.microsoft.com/office/drawing/2014/main" id="{9BBF01FF-3EA4-FEEF-2FF6-AC850990C132}"/>
              </a:ext>
            </a:extLst>
          </p:cNvPr>
          <p:cNvGrpSpPr/>
          <p:nvPr/>
        </p:nvGrpSpPr>
        <p:grpSpPr>
          <a:xfrm>
            <a:off x="6224178" y="3658992"/>
            <a:ext cx="6400751" cy="966098"/>
            <a:chOff x="624115" y="1490492"/>
            <a:chExt cx="5405285" cy="966098"/>
          </a:xfrm>
        </p:grpSpPr>
        <p:sp>
          <p:nvSpPr>
            <p:cNvPr id="76" name="TextBox 75">
              <a:extLst>
                <a:ext uri="{FF2B5EF4-FFF2-40B4-BE49-F238E27FC236}">
                  <a16:creationId xmlns:a16="http://schemas.microsoft.com/office/drawing/2014/main" id="{3EA006F1-2656-FCB0-6EEB-B06F3C8E08D3}"/>
                </a:ext>
              </a:extLst>
            </p:cNvPr>
            <p:cNvSpPr txBox="1"/>
            <p:nvPr/>
          </p:nvSpPr>
          <p:spPr>
            <a:xfrm>
              <a:off x="1536802" y="1490492"/>
              <a:ext cx="4492598" cy="966098"/>
            </a:xfrm>
            <a:prstGeom prst="rect">
              <a:avLst/>
            </a:prstGeom>
            <a:noFill/>
          </p:spPr>
          <p:txBody>
            <a:bodyPr wrap="square" rtlCol="0">
              <a:spAutoFit/>
            </a:bodyPr>
            <a:lstStyle/>
            <a:p>
              <a:pPr>
                <a:lnSpc>
                  <a:spcPct val="150000"/>
                </a:lnSpc>
              </a:pPr>
              <a:r>
                <a:rPr lang="en-GB" sz="2000" b="1" dirty="0">
                  <a:solidFill>
                    <a:srgbClr val="EE9524"/>
                  </a:solidFill>
                  <a:latin typeface="Tw Cen MT" panose="020B0602020104020603" pitchFamily="34" charset="0"/>
                </a:rPr>
                <a:t>There are some zeros in (“</a:t>
              </a:r>
              <a:r>
                <a:rPr lang="en-GB" sz="2000" b="1" dirty="0" err="1">
                  <a:solidFill>
                    <a:srgbClr val="EE9524"/>
                  </a:solidFill>
                  <a:latin typeface="Tw Cen MT" panose="020B0602020104020603" pitchFamily="34" charset="0"/>
                </a:rPr>
                <a:t>x"&amp;"y"&amp;"z</a:t>
              </a:r>
              <a:r>
                <a:rPr lang="en-GB" sz="2000" b="1" dirty="0">
                  <a:solidFill>
                    <a:srgbClr val="EE9524"/>
                  </a:solidFill>
                  <a:latin typeface="Tw Cen MT" panose="020B0602020104020603" pitchFamily="34" charset="0"/>
                </a:rPr>
                <a:t>") columns.</a:t>
              </a:r>
            </a:p>
          </p:txBody>
        </p:sp>
        <p:sp>
          <p:nvSpPr>
            <p:cNvPr id="77" name="TextBox 76">
              <a:extLst>
                <a:ext uri="{FF2B5EF4-FFF2-40B4-BE49-F238E27FC236}">
                  <a16:creationId xmlns:a16="http://schemas.microsoft.com/office/drawing/2014/main" id="{F84EDC57-B486-7254-6B9D-7B6C8E17428E}"/>
                </a:ext>
              </a:extLst>
            </p:cNvPr>
            <p:cNvSpPr txBox="1"/>
            <p:nvPr/>
          </p:nvSpPr>
          <p:spPr>
            <a:xfrm>
              <a:off x="624115" y="1643294"/>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05</a:t>
              </a:r>
            </a:p>
          </p:txBody>
        </p:sp>
      </p:grpSp>
      <p:grpSp>
        <p:nvGrpSpPr>
          <p:cNvPr id="78" name="Group 77">
            <a:extLst>
              <a:ext uri="{FF2B5EF4-FFF2-40B4-BE49-F238E27FC236}">
                <a16:creationId xmlns:a16="http://schemas.microsoft.com/office/drawing/2014/main" id="{6495BB11-ACC3-D5CA-0363-8A0C2FC3B44A}"/>
              </a:ext>
            </a:extLst>
          </p:cNvPr>
          <p:cNvGrpSpPr/>
          <p:nvPr/>
        </p:nvGrpSpPr>
        <p:grpSpPr>
          <a:xfrm>
            <a:off x="6229315" y="5382998"/>
            <a:ext cx="6402579" cy="1427763"/>
            <a:chOff x="624115" y="1490492"/>
            <a:chExt cx="5406829" cy="1427763"/>
          </a:xfrm>
        </p:grpSpPr>
        <p:sp>
          <p:nvSpPr>
            <p:cNvPr id="79" name="TextBox 78">
              <a:extLst>
                <a:ext uri="{FF2B5EF4-FFF2-40B4-BE49-F238E27FC236}">
                  <a16:creationId xmlns:a16="http://schemas.microsoft.com/office/drawing/2014/main" id="{CA9883AE-AC15-CB1B-148F-8E1B9B134035}"/>
                </a:ext>
              </a:extLst>
            </p:cNvPr>
            <p:cNvSpPr txBox="1"/>
            <p:nvPr/>
          </p:nvSpPr>
          <p:spPr>
            <a:xfrm>
              <a:off x="1536801" y="1490492"/>
              <a:ext cx="4494143" cy="1427763"/>
            </a:xfrm>
            <a:prstGeom prst="rect">
              <a:avLst/>
            </a:prstGeom>
            <a:noFill/>
          </p:spPr>
          <p:txBody>
            <a:bodyPr wrap="square" rtlCol="0">
              <a:spAutoFit/>
            </a:bodyPr>
            <a:lstStyle/>
            <a:p>
              <a:pPr>
                <a:lnSpc>
                  <a:spcPct val="150000"/>
                </a:lnSpc>
              </a:pPr>
              <a:r>
                <a:rPr lang="en-GB" sz="2000" b="1" dirty="0">
                  <a:solidFill>
                    <a:srgbClr val="EE9524"/>
                  </a:solidFill>
                  <a:latin typeface="Tw Cen MT" panose="020B0602020104020603" pitchFamily="34" charset="0"/>
                </a:rPr>
                <a:t>We looked for the outliers in the data and it looks like there are lots of columns that have some outliers.</a:t>
              </a:r>
            </a:p>
          </p:txBody>
        </p:sp>
        <p:sp>
          <p:nvSpPr>
            <p:cNvPr id="80" name="TextBox 79">
              <a:extLst>
                <a:ext uri="{FF2B5EF4-FFF2-40B4-BE49-F238E27FC236}">
                  <a16:creationId xmlns:a16="http://schemas.microsoft.com/office/drawing/2014/main" id="{A7FAB70E-AA97-11C8-D142-0310BC1DB5D7}"/>
                </a:ext>
              </a:extLst>
            </p:cNvPr>
            <p:cNvSpPr txBox="1"/>
            <p:nvPr/>
          </p:nvSpPr>
          <p:spPr>
            <a:xfrm>
              <a:off x="624115" y="1643294"/>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06</a:t>
              </a:r>
            </a:p>
          </p:txBody>
        </p:sp>
      </p:grpSp>
    </p:spTree>
    <p:extLst>
      <p:ext uri="{BB962C8B-B14F-4D97-AF65-F5344CB8AC3E}">
        <p14:creationId xmlns:p14="http://schemas.microsoft.com/office/powerpoint/2010/main" val="130616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 calcmode="lin" valueType="num">
                                      <p:cBhvr>
                                        <p:cTn id="23" dur="500" fill="hold"/>
                                        <p:tgtEl>
                                          <p:spTgt spid="11"/>
                                        </p:tgtEl>
                                        <p:attrNameLst>
                                          <p:attrName>style.rotation</p:attrName>
                                        </p:attrNameLst>
                                      </p:cBhvr>
                                      <p:tavLst>
                                        <p:tav tm="0">
                                          <p:val>
                                            <p:fltVal val="90"/>
                                          </p:val>
                                        </p:tav>
                                        <p:tav tm="100000">
                                          <p:val>
                                            <p:fltVal val="0"/>
                                          </p:val>
                                        </p:tav>
                                      </p:tavLst>
                                    </p:anim>
                                    <p:animEffect transition="in" filter="fade">
                                      <p:cBhvr>
                                        <p:cTn id="24" dur="500"/>
                                        <p:tgtEl>
                                          <p:spTgt spid="11"/>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p:cTn id="28" dur="500" fill="hold"/>
                                        <p:tgtEl>
                                          <p:spTgt spid="60"/>
                                        </p:tgtEl>
                                        <p:attrNameLst>
                                          <p:attrName>ppt_w</p:attrName>
                                        </p:attrNameLst>
                                      </p:cBhvr>
                                      <p:tavLst>
                                        <p:tav tm="0">
                                          <p:val>
                                            <p:fltVal val="0"/>
                                          </p:val>
                                        </p:tav>
                                        <p:tav tm="100000">
                                          <p:val>
                                            <p:strVal val="#ppt_w"/>
                                          </p:val>
                                        </p:tav>
                                      </p:tavLst>
                                    </p:anim>
                                    <p:anim calcmode="lin" valueType="num">
                                      <p:cBhvr>
                                        <p:cTn id="29" dur="500" fill="hold"/>
                                        <p:tgtEl>
                                          <p:spTgt spid="60"/>
                                        </p:tgtEl>
                                        <p:attrNameLst>
                                          <p:attrName>ppt_h</p:attrName>
                                        </p:attrNameLst>
                                      </p:cBhvr>
                                      <p:tavLst>
                                        <p:tav tm="0">
                                          <p:val>
                                            <p:fltVal val="0"/>
                                          </p:val>
                                        </p:tav>
                                        <p:tav tm="100000">
                                          <p:val>
                                            <p:strVal val="#ppt_h"/>
                                          </p:val>
                                        </p:tav>
                                      </p:tavLst>
                                    </p:anim>
                                    <p:anim calcmode="lin" valueType="num">
                                      <p:cBhvr>
                                        <p:cTn id="30" dur="500" fill="hold"/>
                                        <p:tgtEl>
                                          <p:spTgt spid="60"/>
                                        </p:tgtEl>
                                        <p:attrNameLst>
                                          <p:attrName>style.rotation</p:attrName>
                                        </p:attrNameLst>
                                      </p:cBhvr>
                                      <p:tavLst>
                                        <p:tav tm="0">
                                          <p:val>
                                            <p:fltVal val="90"/>
                                          </p:val>
                                        </p:tav>
                                        <p:tav tm="100000">
                                          <p:val>
                                            <p:fltVal val="0"/>
                                          </p:val>
                                        </p:tav>
                                      </p:tavLst>
                                    </p:anim>
                                    <p:animEffect transition="in" filter="fade">
                                      <p:cBhvr>
                                        <p:cTn id="31" dur="500"/>
                                        <p:tgtEl>
                                          <p:spTgt spid="60"/>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 calcmode="lin" valueType="num">
                                      <p:cBhvr>
                                        <p:cTn id="37" dur="500" fill="hold"/>
                                        <p:tgtEl>
                                          <p:spTgt spid="66"/>
                                        </p:tgtEl>
                                        <p:attrNameLst>
                                          <p:attrName>style.rotation</p:attrName>
                                        </p:attrNameLst>
                                      </p:cBhvr>
                                      <p:tavLst>
                                        <p:tav tm="0">
                                          <p:val>
                                            <p:fltVal val="90"/>
                                          </p:val>
                                        </p:tav>
                                        <p:tav tm="100000">
                                          <p:val>
                                            <p:fltVal val="0"/>
                                          </p:val>
                                        </p:tav>
                                      </p:tavLst>
                                    </p:anim>
                                    <p:animEffect transition="in" filter="fade">
                                      <p:cBhvr>
                                        <p:cTn id="38" dur="500"/>
                                        <p:tgtEl>
                                          <p:spTgt spid="66"/>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p:cTn id="42" dur="500" fill="hold"/>
                                        <p:tgtEl>
                                          <p:spTgt spid="72"/>
                                        </p:tgtEl>
                                        <p:attrNameLst>
                                          <p:attrName>ppt_w</p:attrName>
                                        </p:attrNameLst>
                                      </p:cBhvr>
                                      <p:tavLst>
                                        <p:tav tm="0">
                                          <p:val>
                                            <p:fltVal val="0"/>
                                          </p:val>
                                        </p:tav>
                                        <p:tav tm="100000">
                                          <p:val>
                                            <p:strVal val="#ppt_w"/>
                                          </p:val>
                                        </p:tav>
                                      </p:tavLst>
                                    </p:anim>
                                    <p:anim calcmode="lin" valueType="num">
                                      <p:cBhvr>
                                        <p:cTn id="43" dur="500" fill="hold"/>
                                        <p:tgtEl>
                                          <p:spTgt spid="72"/>
                                        </p:tgtEl>
                                        <p:attrNameLst>
                                          <p:attrName>ppt_h</p:attrName>
                                        </p:attrNameLst>
                                      </p:cBhvr>
                                      <p:tavLst>
                                        <p:tav tm="0">
                                          <p:val>
                                            <p:fltVal val="0"/>
                                          </p:val>
                                        </p:tav>
                                        <p:tav tm="100000">
                                          <p:val>
                                            <p:strVal val="#ppt_h"/>
                                          </p:val>
                                        </p:tav>
                                      </p:tavLst>
                                    </p:anim>
                                    <p:anim calcmode="lin" valueType="num">
                                      <p:cBhvr>
                                        <p:cTn id="44" dur="500" fill="hold"/>
                                        <p:tgtEl>
                                          <p:spTgt spid="72"/>
                                        </p:tgtEl>
                                        <p:attrNameLst>
                                          <p:attrName>style.rotation</p:attrName>
                                        </p:attrNameLst>
                                      </p:cBhvr>
                                      <p:tavLst>
                                        <p:tav tm="0">
                                          <p:val>
                                            <p:fltVal val="90"/>
                                          </p:val>
                                        </p:tav>
                                        <p:tav tm="100000">
                                          <p:val>
                                            <p:fltVal val="0"/>
                                          </p:val>
                                        </p:tav>
                                      </p:tavLst>
                                    </p:anim>
                                    <p:animEffect transition="in" filter="fade">
                                      <p:cBhvr>
                                        <p:cTn id="45" dur="500"/>
                                        <p:tgtEl>
                                          <p:spTgt spid="72"/>
                                        </p:tgtEl>
                                      </p:cBhvr>
                                    </p:animEffect>
                                  </p:childTnLst>
                                </p:cTn>
                              </p:par>
                            </p:childTnLst>
                          </p:cTn>
                        </p:par>
                        <p:par>
                          <p:cTn id="46" fill="hold">
                            <p:stCondLst>
                              <p:cond delay="3000"/>
                            </p:stCondLst>
                            <p:childTnLst>
                              <p:par>
                                <p:cTn id="47" presetID="31" presetClass="entr" presetSubtype="0" fill="hold" nodeType="afterEffect">
                                  <p:stCondLst>
                                    <p:cond delay="0"/>
                                  </p:stCondLst>
                                  <p:childTnLst>
                                    <p:set>
                                      <p:cBhvr>
                                        <p:cTn id="48" dur="1" fill="hold">
                                          <p:stCondLst>
                                            <p:cond delay="0"/>
                                          </p:stCondLst>
                                        </p:cTn>
                                        <p:tgtEl>
                                          <p:spTgt spid="75"/>
                                        </p:tgtEl>
                                        <p:attrNameLst>
                                          <p:attrName>style.visibility</p:attrName>
                                        </p:attrNameLst>
                                      </p:cBhvr>
                                      <p:to>
                                        <p:strVal val="visible"/>
                                      </p:to>
                                    </p:set>
                                    <p:anim calcmode="lin" valueType="num">
                                      <p:cBhvr>
                                        <p:cTn id="49" dur="500" fill="hold"/>
                                        <p:tgtEl>
                                          <p:spTgt spid="75"/>
                                        </p:tgtEl>
                                        <p:attrNameLst>
                                          <p:attrName>ppt_w</p:attrName>
                                        </p:attrNameLst>
                                      </p:cBhvr>
                                      <p:tavLst>
                                        <p:tav tm="0">
                                          <p:val>
                                            <p:fltVal val="0"/>
                                          </p:val>
                                        </p:tav>
                                        <p:tav tm="100000">
                                          <p:val>
                                            <p:strVal val="#ppt_w"/>
                                          </p:val>
                                        </p:tav>
                                      </p:tavLst>
                                    </p:anim>
                                    <p:anim calcmode="lin" valueType="num">
                                      <p:cBhvr>
                                        <p:cTn id="50" dur="500" fill="hold"/>
                                        <p:tgtEl>
                                          <p:spTgt spid="75"/>
                                        </p:tgtEl>
                                        <p:attrNameLst>
                                          <p:attrName>ppt_h</p:attrName>
                                        </p:attrNameLst>
                                      </p:cBhvr>
                                      <p:tavLst>
                                        <p:tav tm="0">
                                          <p:val>
                                            <p:fltVal val="0"/>
                                          </p:val>
                                        </p:tav>
                                        <p:tav tm="100000">
                                          <p:val>
                                            <p:strVal val="#ppt_h"/>
                                          </p:val>
                                        </p:tav>
                                      </p:tavLst>
                                    </p:anim>
                                    <p:anim calcmode="lin" valueType="num">
                                      <p:cBhvr>
                                        <p:cTn id="51" dur="500" fill="hold"/>
                                        <p:tgtEl>
                                          <p:spTgt spid="75"/>
                                        </p:tgtEl>
                                        <p:attrNameLst>
                                          <p:attrName>style.rotation</p:attrName>
                                        </p:attrNameLst>
                                      </p:cBhvr>
                                      <p:tavLst>
                                        <p:tav tm="0">
                                          <p:val>
                                            <p:fltVal val="90"/>
                                          </p:val>
                                        </p:tav>
                                        <p:tav tm="100000">
                                          <p:val>
                                            <p:fltVal val="0"/>
                                          </p:val>
                                        </p:tav>
                                      </p:tavLst>
                                    </p:anim>
                                    <p:animEffect transition="in" filter="fade">
                                      <p:cBhvr>
                                        <p:cTn id="52" dur="500"/>
                                        <p:tgtEl>
                                          <p:spTgt spid="75"/>
                                        </p:tgtEl>
                                      </p:cBhvr>
                                    </p:animEffect>
                                  </p:childTnLst>
                                </p:cTn>
                              </p:par>
                            </p:childTnLst>
                          </p:cTn>
                        </p:par>
                        <p:par>
                          <p:cTn id="53" fill="hold">
                            <p:stCondLst>
                              <p:cond delay="3500"/>
                            </p:stCondLst>
                            <p:childTnLst>
                              <p:par>
                                <p:cTn id="54" presetID="31" presetClass="entr" presetSubtype="0"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 calcmode="lin" valueType="num">
                                      <p:cBhvr>
                                        <p:cTn id="56" dur="500" fill="hold"/>
                                        <p:tgtEl>
                                          <p:spTgt spid="78"/>
                                        </p:tgtEl>
                                        <p:attrNameLst>
                                          <p:attrName>ppt_w</p:attrName>
                                        </p:attrNameLst>
                                      </p:cBhvr>
                                      <p:tavLst>
                                        <p:tav tm="0">
                                          <p:val>
                                            <p:fltVal val="0"/>
                                          </p:val>
                                        </p:tav>
                                        <p:tav tm="100000">
                                          <p:val>
                                            <p:strVal val="#ppt_w"/>
                                          </p:val>
                                        </p:tav>
                                      </p:tavLst>
                                    </p:anim>
                                    <p:anim calcmode="lin" valueType="num">
                                      <p:cBhvr>
                                        <p:cTn id="57" dur="500" fill="hold"/>
                                        <p:tgtEl>
                                          <p:spTgt spid="78"/>
                                        </p:tgtEl>
                                        <p:attrNameLst>
                                          <p:attrName>ppt_h</p:attrName>
                                        </p:attrNameLst>
                                      </p:cBhvr>
                                      <p:tavLst>
                                        <p:tav tm="0">
                                          <p:val>
                                            <p:fltVal val="0"/>
                                          </p:val>
                                        </p:tav>
                                        <p:tav tm="100000">
                                          <p:val>
                                            <p:strVal val="#ppt_h"/>
                                          </p:val>
                                        </p:tav>
                                      </p:tavLst>
                                    </p:anim>
                                    <p:anim calcmode="lin" valueType="num">
                                      <p:cBhvr>
                                        <p:cTn id="58" dur="500" fill="hold"/>
                                        <p:tgtEl>
                                          <p:spTgt spid="78"/>
                                        </p:tgtEl>
                                        <p:attrNameLst>
                                          <p:attrName>style.rotation</p:attrName>
                                        </p:attrNameLst>
                                      </p:cBhvr>
                                      <p:tavLst>
                                        <p:tav tm="0">
                                          <p:val>
                                            <p:fltVal val="90"/>
                                          </p:val>
                                        </p:tav>
                                        <p:tav tm="100000">
                                          <p:val>
                                            <p:fltVal val="0"/>
                                          </p:val>
                                        </p:tav>
                                      </p:tavLst>
                                    </p:anim>
                                    <p:animEffect transition="in" filter="fade">
                                      <p:cBhvr>
                                        <p:cTn id="5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graph showing a price distribution&#10;&#10;Description automatically generated with medium confidence">
            <a:extLst>
              <a:ext uri="{FF2B5EF4-FFF2-40B4-BE49-F238E27FC236}">
                <a16:creationId xmlns:a16="http://schemas.microsoft.com/office/drawing/2014/main" id="{F12D9F6B-743E-FC82-BE90-FADD81C22D2D}"/>
              </a:ext>
            </a:extLst>
          </p:cNvPr>
          <p:cNvPicPr>
            <a:picLocks noChangeAspect="1"/>
          </p:cNvPicPr>
          <p:nvPr/>
        </p:nvPicPr>
        <p:blipFill rotWithShape="1">
          <a:blip r:embed="rId2">
            <a:extLst>
              <a:ext uri="{28A0092B-C50C-407E-A947-70E740481C1C}">
                <a14:useLocalDpi xmlns:a14="http://schemas.microsoft.com/office/drawing/2010/main" val="0"/>
              </a:ext>
            </a:extLst>
          </a:blip>
          <a:srcRect t="2007" r="1316"/>
          <a:stretch/>
        </p:blipFill>
        <p:spPr>
          <a:xfrm>
            <a:off x="1" y="1578542"/>
            <a:ext cx="12192000" cy="4842662"/>
          </a:xfrm>
          <a:prstGeom prst="rect">
            <a:avLst/>
          </a:prstGeom>
        </p:spPr>
      </p:pic>
      <p:grpSp>
        <p:nvGrpSpPr>
          <p:cNvPr id="8" name="Group 7">
            <a:extLst>
              <a:ext uri="{FF2B5EF4-FFF2-40B4-BE49-F238E27FC236}">
                <a16:creationId xmlns:a16="http://schemas.microsoft.com/office/drawing/2014/main" id="{8CEC9B67-CF38-9463-4FFF-28CBA50D13F6}"/>
              </a:ext>
            </a:extLst>
          </p:cNvPr>
          <p:cNvGrpSpPr/>
          <p:nvPr/>
        </p:nvGrpSpPr>
        <p:grpSpPr>
          <a:xfrm>
            <a:off x="7451486" y="2477765"/>
            <a:ext cx="2688755" cy="1011532"/>
            <a:chOff x="9188820" y="1588909"/>
            <a:chExt cx="2349552" cy="1011532"/>
          </a:xfrm>
        </p:grpSpPr>
        <p:sp>
          <p:nvSpPr>
            <p:cNvPr id="9" name="TextBox 8">
              <a:extLst>
                <a:ext uri="{FF2B5EF4-FFF2-40B4-BE49-F238E27FC236}">
                  <a16:creationId xmlns:a16="http://schemas.microsoft.com/office/drawing/2014/main" id="{471446C2-C232-EAF5-01D1-DBBF220FAF39}"/>
                </a:ext>
              </a:extLst>
            </p:cNvPr>
            <p:cNvSpPr txBox="1"/>
            <p:nvPr/>
          </p:nvSpPr>
          <p:spPr>
            <a:xfrm>
              <a:off x="9188820" y="1588909"/>
              <a:ext cx="1767653" cy="461665"/>
            </a:xfrm>
            <a:prstGeom prst="rect">
              <a:avLst/>
            </a:prstGeom>
            <a:noFill/>
          </p:spPr>
          <p:txBody>
            <a:bodyPr wrap="square" rtlCol="0">
              <a:spAutoFit/>
            </a:bodyPr>
            <a:lstStyle/>
            <a:p>
              <a:r>
                <a:rPr lang="en-US" sz="2400" b="1" dirty="0">
                  <a:solidFill>
                    <a:srgbClr val="00B0F0"/>
                  </a:solidFill>
                  <a:latin typeface="Tw Cen MT" panose="020B0602020104020603" pitchFamily="34" charset="0"/>
                </a:rPr>
                <a:t>Average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AA3F37-A8E4-8B06-D40F-E29F57111293}"/>
                    </a:ext>
                  </a:extLst>
                </p:cNvPr>
                <p:cNvSpPr txBox="1"/>
                <p:nvPr/>
              </p:nvSpPr>
              <p:spPr>
                <a:xfrm>
                  <a:off x="9188820" y="1954110"/>
                  <a:ext cx="2349552" cy="646331"/>
                </a:xfrm>
                <a:prstGeom prst="rect">
                  <a:avLst/>
                </a:prstGeom>
                <a:noFill/>
              </p:spPr>
              <p:txBody>
                <a:bodyPr wrap="square" rtlCol="0">
                  <a:spAutoFit/>
                </a:bodyPr>
                <a:lstStyle/>
                <a:p>
                  <a:r>
                    <a:rPr lang="en-US" b="1" dirty="0">
                      <a:solidFill>
                        <a:srgbClr val="A6A6A6"/>
                      </a:solidFill>
                      <a:latin typeface="Tw Cen MT" panose="020B0602020104020603" pitchFamily="34" charset="0"/>
                    </a:rPr>
                    <a:t>average price </a:t>
                  </a:r>
                  <a14:m>
                    <m:oMath xmlns:m="http://schemas.openxmlformats.org/officeDocument/2006/math">
                      <m:r>
                        <a:rPr lang="en-US" b="1" i="1" smtClean="0">
                          <a:solidFill>
                            <a:srgbClr val="A6A6A6"/>
                          </a:solidFill>
                          <a:latin typeface="Cambria Math" panose="02040503050406030204" pitchFamily="18" charset="0"/>
                          <a:ea typeface="Cambria Math" panose="02040503050406030204" pitchFamily="18" charset="0"/>
                        </a:rPr>
                        <m:t>≈</m:t>
                      </m:r>
                    </m:oMath>
                  </a14:m>
                  <a:r>
                    <a:rPr lang="en-US" b="1" dirty="0">
                      <a:solidFill>
                        <a:srgbClr val="A6A6A6"/>
                      </a:solidFill>
                      <a:latin typeface="Tw Cen MT" panose="020B0602020104020603" pitchFamily="34" charset="0"/>
                    </a:rPr>
                    <a:t> 3929.49</a:t>
                  </a:r>
                </a:p>
              </p:txBody>
            </p:sp>
          </mc:Choice>
          <mc:Fallback xmlns="">
            <p:sp>
              <p:nvSpPr>
                <p:cNvPr id="10" name="TextBox 9">
                  <a:extLst>
                    <a:ext uri="{FF2B5EF4-FFF2-40B4-BE49-F238E27FC236}">
                      <a16:creationId xmlns:a16="http://schemas.microsoft.com/office/drawing/2014/main" id="{15AA3F37-A8E4-8B06-D40F-E29F57111293}"/>
                    </a:ext>
                  </a:extLst>
                </p:cNvPr>
                <p:cNvSpPr txBox="1">
                  <a:spLocks noRot="1" noChangeAspect="1" noMove="1" noResize="1" noEditPoints="1" noAdjustHandles="1" noChangeArrowheads="1" noChangeShapeType="1" noTextEdit="1"/>
                </p:cNvSpPr>
                <p:nvPr/>
              </p:nvSpPr>
              <p:spPr>
                <a:xfrm>
                  <a:off x="9188820" y="1954110"/>
                  <a:ext cx="2349552" cy="646331"/>
                </a:xfrm>
                <a:prstGeom prst="rect">
                  <a:avLst/>
                </a:prstGeom>
                <a:blipFill>
                  <a:blip r:embed="rId3"/>
                  <a:stretch>
                    <a:fillRect l="-1814" t="-4717"/>
                  </a:stretch>
                </a:blipFill>
              </p:spPr>
              <p:txBody>
                <a:bodyPr/>
                <a:lstStyle/>
                <a:p>
                  <a:r>
                    <a:rPr lang="LID4096">
                      <a:noFill/>
                    </a:rPr>
                    <a:t> </a:t>
                  </a:r>
                </a:p>
              </p:txBody>
            </p:sp>
          </mc:Fallback>
        </mc:AlternateContent>
      </p:grpSp>
      <p:grpSp>
        <p:nvGrpSpPr>
          <p:cNvPr id="39" name="Group 38">
            <a:extLst>
              <a:ext uri="{FF2B5EF4-FFF2-40B4-BE49-F238E27FC236}">
                <a16:creationId xmlns:a16="http://schemas.microsoft.com/office/drawing/2014/main" id="{2F249C7C-7345-D3C0-18FD-69E6984CBEC8}"/>
              </a:ext>
            </a:extLst>
          </p:cNvPr>
          <p:cNvGrpSpPr/>
          <p:nvPr/>
        </p:nvGrpSpPr>
        <p:grpSpPr>
          <a:xfrm>
            <a:off x="6194900" y="2409448"/>
            <a:ext cx="1146212" cy="1146212"/>
            <a:chOff x="7123711" y="2627498"/>
            <a:chExt cx="1146212" cy="1146212"/>
          </a:xfrm>
        </p:grpSpPr>
        <p:sp>
          <p:nvSpPr>
            <p:cNvPr id="12" name="Oval 11">
              <a:extLst>
                <a:ext uri="{FF2B5EF4-FFF2-40B4-BE49-F238E27FC236}">
                  <a16:creationId xmlns:a16="http://schemas.microsoft.com/office/drawing/2014/main" id="{19726942-5FFD-BC1E-21F5-CC41AD95B167}"/>
                </a:ext>
              </a:extLst>
            </p:cNvPr>
            <p:cNvSpPr/>
            <p:nvPr/>
          </p:nvSpPr>
          <p:spPr>
            <a:xfrm>
              <a:off x="7123711" y="2627498"/>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white line drawing of a price tag on a seesaw&#10;&#10;Description automatically generated">
              <a:extLst>
                <a:ext uri="{FF2B5EF4-FFF2-40B4-BE49-F238E27FC236}">
                  <a16:creationId xmlns:a16="http://schemas.microsoft.com/office/drawing/2014/main" id="{F1028610-D613-16F7-7AD2-0F79DD3E6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115" y="2742902"/>
              <a:ext cx="915404" cy="915404"/>
            </a:xfrm>
            <a:prstGeom prst="rect">
              <a:avLst/>
            </a:prstGeom>
          </p:spPr>
        </p:pic>
      </p:grpSp>
      <p:grpSp>
        <p:nvGrpSpPr>
          <p:cNvPr id="33" name="Group 32">
            <a:extLst>
              <a:ext uri="{FF2B5EF4-FFF2-40B4-BE49-F238E27FC236}">
                <a16:creationId xmlns:a16="http://schemas.microsoft.com/office/drawing/2014/main" id="{5E6AA454-1E31-3730-5A36-C037E6CE22F6}"/>
              </a:ext>
            </a:extLst>
          </p:cNvPr>
          <p:cNvGrpSpPr/>
          <p:nvPr/>
        </p:nvGrpSpPr>
        <p:grpSpPr>
          <a:xfrm>
            <a:off x="9725991" y="3820656"/>
            <a:ext cx="2552636" cy="734533"/>
            <a:chOff x="9781697" y="3328469"/>
            <a:chExt cx="2552636" cy="734533"/>
          </a:xfrm>
        </p:grpSpPr>
        <p:sp>
          <p:nvSpPr>
            <p:cNvPr id="34" name="TextBox 33">
              <a:extLst>
                <a:ext uri="{FF2B5EF4-FFF2-40B4-BE49-F238E27FC236}">
                  <a16:creationId xmlns:a16="http://schemas.microsoft.com/office/drawing/2014/main" id="{76D4A1EF-922A-3FFF-E5D6-BB02BA520839}"/>
                </a:ext>
              </a:extLst>
            </p:cNvPr>
            <p:cNvSpPr txBox="1"/>
            <p:nvPr/>
          </p:nvSpPr>
          <p:spPr>
            <a:xfrm>
              <a:off x="9781697" y="3328469"/>
              <a:ext cx="1767653" cy="461665"/>
            </a:xfrm>
            <a:prstGeom prst="rect">
              <a:avLst/>
            </a:prstGeom>
            <a:noFill/>
          </p:spPr>
          <p:txBody>
            <a:bodyPr wrap="square" rtlCol="0">
              <a:spAutoFit/>
            </a:bodyPr>
            <a:lstStyle/>
            <a:p>
              <a:r>
                <a:rPr lang="en-US" sz="2400" b="1" dirty="0">
                  <a:solidFill>
                    <a:srgbClr val="EF3078"/>
                  </a:solidFill>
                  <a:latin typeface="Tw Cen MT" panose="020B0602020104020603" pitchFamily="34" charset="0"/>
                </a:rPr>
                <a:t>Minimum</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1632F35-5190-EEF0-E054-9A256726222D}"/>
                    </a:ext>
                  </a:extLst>
                </p:cNvPr>
                <p:cNvSpPr txBox="1"/>
                <p:nvPr/>
              </p:nvSpPr>
              <p:spPr>
                <a:xfrm>
                  <a:off x="9781697" y="3693670"/>
                  <a:ext cx="2552636" cy="369332"/>
                </a:xfrm>
                <a:prstGeom prst="rect">
                  <a:avLst/>
                </a:prstGeom>
                <a:noFill/>
              </p:spPr>
              <p:txBody>
                <a:bodyPr wrap="square" rtlCol="0">
                  <a:spAutoFit/>
                </a:bodyPr>
                <a:lstStyle/>
                <a:p>
                  <a:r>
                    <a:rPr lang="en-US" b="1" dirty="0">
                      <a:solidFill>
                        <a:srgbClr val="A6A6A6"/>
                      </a:solidFill>
                      <a:latin typeface="Tw Cen MT" panose="020B0602020104020603" pitchFamily="34" charset="0"/>
                    </a:rPr>
                    <a:t>Minimum price </a:t>
                  </a:r>
                  <a14:m>
                    <m:oMath xmlns:m="http://schemas.openxmlformats.org/officeDocument/2006/math">
                      <m:r>
                        <a:rPr lang="en-US" b="1" i="1" smtClean="0">
                          <a:solidFill>
                            <a:srgbClr val="A6A6A6"/>
                          </a:solidFill>
                          <a:latin typeface="Cambria Math" panose="02040503050406030204" pitchFamily="18" charset="0"/>
                        </a:rPr>
                        <m:t>=</m:t>
                      </m:r>
                    </m:oMath>
                  </a14:m>
                  <a:r>
                    <a:rPr lang="en-US" b="1" dirty="0">
                      <a:solidFill>
                        <a:srgbClr val="A6A6A6"/>
                      </a:solidFill>
                      <a:latin typeface="Tw Cen MT" panose="020B0602020104020603" pitchFamily="34" charset="0"/>
                    </a:rPr>
                    <a:t> 326.0</a:t>
                  </a:r>
                </a:p>
              </p:txBody>
            </p:sp>
          </mc:Choice>
          <mc:Fallback xmlns="">
            <p:sp>
              <p:nvSpPr>
                <p:cNvPr id="35" name="TextBox 34">
                  <a:extLst>
                    <a:ext uri="{FF2B5EF4-FFF2-40B4-BE49-F238E27FC236}">
                      <a16:creationId xmlns:a16="http://schemas.microsoft.com/office/drawing/2014/main" id="{71632F35-5190-EEF0-E054-9A256726222D}"/>
                    </a:ext>
                  </a:extLst>
                </p:cNvPr>
                <p:cNvSpPr txBox="1">
                  <a:spLocks noRot="1" noChangeAspect="1" noMove="1" noResize="1" noEditPoints="1" noAdjustHandles="1" noChangeArrowheads="1" noChangeShapeType="1" noTextEdit="1"/>
                </p:cNvSpPr>
                <p:nvPr/>
              </p:nvSpPr>
              <p:spPr>
                <a:xfrm>
                  <a:off x="9781697" y="3693670"/>
                  <a:ext cx="2552636" cy="369332"/>
                </a:xfrm>
                <a:prstGeom prst="rect">
                  <a:avLst/>
                </a:prstGeom>
                <a:blipFill>
                  <a:blip r:embed="rId5"/>
                  <a:stretch>
                    <a:fillRect l="-1909" t="-10000" b="-26667"/>
                  </a:stretch>
                </a:blipFill>
              </p:spPr>
              <p:txBody>
                <a:bodyPr/>
                <a:lstStyle/>
                <a:p>
                  <a:r>
                    <a:rPr lang="LID4096">
                      <a:noFill/>
                    </a:rPr>
                    <a:t> </a:t>
                  </a:r>
                </a:p>
              </p:txBody>
            </p:sp>
          </mc:Fallback>
        </mc:AlternateContent>
      </p:grpSp>
      <p:grpSp>
        <p:nvGrpSpPr>
          <p:cNvPr id="43" name="Group 42">
            <a:extLst>
              <a:ext uri="{FF2B5EF4-FFF2-40B4-BE49-F238E27FC236}">
                <a16:creationId xmlns:a16="http://schemas.microsoft.com/office/drawing/2014/main" id="{CE8DCF5A-E01D-1424-FE74-741687EF4E81}"/>
              </a:ext>
            </a:extLst>
          </p:cNvPr>
          <p:cNvGrpSpPr/>
          <p:nvPr/>
        </p:nvGrpSpPr>
        <p:grpSpPr>
          <a:xfrm>
            <a:off x="8464723" y="3745649"/>
            <a:ext cx="1146212" cy="1146212"/>
            <a:chOff x="8378096" y="3678274"/>
            <a:chExt cx="1146212" cy="1146212"/>
          </a:xfrm>
        </p:grpSpPr>
        <p:sp>
          <p:nvSpPr>
            <p:cNvPr id="37" name="Oval 36">
              <a:extLst>
                <a:ext uri="{FF2B5EF4-FFF2-40B4-BE49-F238E27FC236}">
                  <a16:creationId xmlns:a16="http://schemas.microsoft.com/office/drawing/2014/main" id="{DCD35432-D49E-EB12-0543-D652BB9FFCA6}"/>
                </a:ext>
              </a:extLst>
            </p:cNvPr>
            <p:cNvSpPr/>
            <p:nvPr/>
          </p:nvSpPr>
          <p:spPr>
            <a:xfrm>
              <a:off x="8378096" y="3678274"/>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A830867-E9A7-D196-EA76-F875F7224108}"/>
                </a:ext>
              </a:extLst>
            </p:cNvPr>
            <p:cNvGrpSpPr/>
            <p:nvPr/>
          </p:nvGrpSpPr>
          <p:grpSpPr>
            <a:xfrm>
              <a:off x="8560960" y="3797500"/>
              <a:ext cx="780485" cy="907760"/>
              <a:chOff x="2531444" y="693018"/>
              <a:chExt cx="1511167" cy="1509409"/>
            </a:xfrm>
          </p:grpSpPr>
          <p:sp>
            <p:nvSpPr>
              <p:cNvPr id="41" name="Arrow: Up 40">
                <a:extLst>
                  <a:ext uri="{FF2B5EF4-FFF2-40B4-BE49-F238E27FC236}">
                    <a16:creationId xmlns:a16="http://schemas.microsoft.com/office/drawing/2014/main" id="{192FDBC2-5C85-A9C6-C1B9-ADF3C23F6241}"/>
                  </a:ext>
                </a:extLst>
              </p:cNvPr>
              <p:cNvSpPr/>
              <p:nvPr/>
            </p:nvSpPr>
            <p:spPr>
              <a:xfrm flipV="1">
                <a:off x="2531444" y="693018"/>
                <a:ext cx="1511167" cy="1509409"/>
              </a:xfrm>
              <a:prstGeom prst="upArrow">
                <a:avLst>
                  <a:gd name="adj1" fmla="val 50000"/>
                  <a:gd name="adj2" fmla="val 50638"/>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2" name="TextBox 41">
                <a:extLst>
                  <a:ext uri="{FF2B5EF4-FFF2-40B4-BE49-F238E27FC236}">
                    <a16:creationId xmlns:a16="http://schemas.microsoft.com/office/drawing/2014/main" id="{3F0EE876-83D1-AA93-8F57-09558C0EE574}"/>
                  </a:ext>
                </a:extLst>
              </p:cNvPr>
              <p:cNvSpPr txBox="1"/>
              <p:nvPr/>
            </p:nvSpPr>
            <p:spPr>
              <a:xfrm>
                <a:off x="2799076" y="961546"/>
                <a:ext cx="975902" cy="972355"/>
              </a:xfrm>
              <a:prstGeom prst="rect">
                <a:avLst/>
              </a:prstGeom>
              <a:noFill/>
            </p:spPr>
            <p:txBody>
              <a:bodyPr wrap="square" rtlCol="0">
                <a:spAutoFit/>
              </a:bodyPr>
              <a:lstStyle/>
              <a:p>
                <a:pPr algn="ctr"/>
                <a:r>
                  <a:rPr lang="en-US" sz="3200" dirty="0">
                    <a:solidFill>
                      <a:schemeClr val="bg1"/>
                    </a:solidFill>
                  </a:rPr>
                  <a:t>$</a:t>
                </a:r>
                <a:endParaRPr lang="LID4096" sz="4000" dirty="0">
                  <a:solidFill>
                    <a:schemeClr val="bg1"/>
                  </a:solidFill>
                </a:endParaRPr>
              </a:p>
            </p:txBody>
          </p:sp>
        </p:grpSp>
      </p:grpSp>
      <p:grpSp>
        <p:nvGrpSpPr>
          <p:cNvPr id="49" name="Group 48">
            <a:extLst>
              <a:ext uri="{FF2B5EF4-FFF2-40B4-BE49-F238E27FC236}">
                <a16:creationId xmlns:a16="http://schemas.microsoft.com/office/drawing/2014/main" id="{9B8F3662-719A-AD37-8D6F-1095C9B3D37F}"/>
              </a:ext>
            </a:extLst>
          </p:cNvPr>
          <p:cNvGrpSpPr/>
          <p:nvPr/>
        </p:nvGrpSpPr>
        <p:grpSpPr>
          <a:xfrm>
            <a:off x="4810864" y="3763123"/>
            <a:ext cx="2688755" cy="734533"/>
            <a:chOff x="9781696" y="3328469"/>
            <a:chExt cx="2688755" cy="734533"/>
          </a:xfrm>
        </p:grpSpPr>
        <p:sp>
          <p:nvSpPr>
            <p:cNvPr id="50" name="TextBox 49">
              <a:extLst>
                <a:ext uri="{FF2B5EF4-FFF2-40B4-BE49-F238E27FC236}">
                  <a16:creationId xmlns:a16="http://schemas.microsoft.com/office/drawing/2014/main" id="{68DE6E5F-FE13-AE53-2DC6-BFC678F05119}"/>
                </a:ext>
              </a:extLst>
            </p:cNvPr>
            <p:cNvSpPr txBox="1"/>
            <p:nvPr/>
          </p:nvSpPr>
          <p:spPr>
            <a:xfrm>
              <a:off x="9781697" y="3328469"/>
              <a:ext cx="1767653" cy="461665"/>
            </a:xfrm>
            <a:prstGeom prst="rect">
              <a:avLst/>
            </a:prstGeom>
            <a:noFill/>
          </p:spPr>
          <p:txBody>
            <a:bodyPr wrap="square" rtlCol="0">
              <a:spAutoFit/>
            </a:bodyPr>
            <a:lstStyle/>
            <a:p>
              <a:r>
                <a:rPr lang="en-US" sz="2400" b="1" dirty="0">
                  <a:solidFill>
                    <a:srgbClr val="03A1A4"/>
                  </a:solidFill>
                  <a:latin typeface="Tw Cen MT" panose="020B0602020104020603" pitchFamily="34" charset="0"/>
                </a:rPr>
                <a:t>Maximum</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6056F18-0E8D-F453-A7D8-6768BC092CDC}"/>
                    </a:ext>
                  </a:extLst>
                </p:cNvPr>
                <p:cNvSpPr txBox="1"/>
                <p:nvPr/>
              </p:nvSpPr>
              <p:spPr>
                <a:xfrm>
                  <a:off x="9781696" y="3693670"/>
                  <a:ext cx="2688755" cy="369332"/>
                </a:xfrm>
                <a:prstGeom prst="rect">
                  <a:avLst/>
                </a:prstGeom>
                <a:noFill/>
              </p:spPr>
              <p:txBody>
                <a:bodyPr wrap="square" rtlCol="0">
                  <a:spAutoFit/>
                </a:bodyPr>
                <a:lstStyle/>
                <a:p>
                  <a:r>
                    <a:rPr lang="en-US" b="1" dirty="0">
                      <a:solidFill>
                        <a:srgbClr val="A6A6A6"/>
                      </a:solidFill>
                      <a:latin typeface="Tw Cen MT" panose="020B0602020104020603" pitchFamily="34" charset="0"/>
                    </a:rPr>
                    <a:t>Maximum price</a:t>
                  </a:r>
                  <a14:m>
                    <m:oMath xmlns:m="http://schemas.openxmlformats.org/officeDocument/2006/math">
                      <m:r>
                        <a:rPr lang="en-US" b="1" i="1" smtClean="0">
                          <a:solidFill>
                            <a:srgbClr val="A6A6A6"/>
                          </a:solidFill>
                          <a:latin typeface="Cambria Math" panose="02040503050406030204" pitchFamily="18" charset="0"/>
                        </a:rPr>
                        <m:t>=</m:t>
                      </m:r>
                    </m:oMath>
                  </a14:m>
                  <a:r>
                    <a:rPr lang="en-US" b="1" dirty="0">
                      <a:solidFill>
                        <a:srgbClr val="A6A6A6"/>
                      </a:solidFill>
                      <a:latin typeface="Tw Cen MT" panose="020B0602020104020603" pitchFamily="34" charset="0"/>
                    </a:rPr>
                    <a:t>18823.0 </a:t>
                  </a:r>
                </a:p>
              </p:txBody>
            </p:sp>
          </mc:Choice>
          <mc:Fallback xmlns="">
            <p:sp>
              <p:nvSpPr>
                <p:cNvPr id="51" name="TextBox 50">
                  <a:extLst>
                    <a:ext uri="{FF2B5EF4-FFF2-40B4-BE49-F238E27FC236}">
                      <a16:creationId xmlns:a16="http://schemas.microsoft.com/office/drawing/2014/main" id="{D6056F18-0E8D-F453-A7D8-6768BC092CDC}"/>
                    </a:ext>
                  </a:extLst>
                </p:cNvPr>
                <p:cNvSpPr txBox="1">
                  <a:spLocks noRot="1" noChangeAspect="1" noMove="1" noResize="1" noEditPoints="1" noAdjustHandles="1" noChangeArrowheads="1" noChangeShapeType="1" noTextEdit="1"/>
                </p:cNvSpPr>
                <p:nvPr/>
              </p:nvSpPr>
              <p:spPr>
                <a:xfrm>
                  <a:off x="9781696" y="3693670"/>
                  <a:ext cx="2688755" cy="369332"/>
                </a:xfrm>
                <a:prstGeom prst="rect">
                  <a:avLst/>
                </a:prstGeom>
                <a:blipFill>
                  <a:blip r:embed="rId6"/>
                  <a:stretch>
                    <a:fillRect l="-1814" t="-8197" r="-1361" b="-24590"/>
                  </a:stretch>
                </a:blipFill>
              </p:spPr>
              <p:txBody>
                <a:bodyPr/>
                <a:lstStyle/>
                <a:p>
                  <a:r>
                    <a:rPr lang="LID4096">
                      <a:noFill/>
                    </a:rPr>
                    <a:t> </a:t>
                  </a:r>
                </a:p>
              </p:txBody>
            </p:sp>
          </mc:Fallback>
        </mc:AlternateContent>
      </p:grpSp>
      <p:grpSp>
        <p:nvGrpSpPr>
          <p:cNvPr id="55" name="Group 54">
            <a:extLst>
              <a:ext uri="{FF2B5EF4-FFF2-40B4-BE49-F238E27FC236}">
                <a16:creationId xmlns:a16="http://schemas.microsoft.com/office/drawing/2014/main" id="{79BBCEF3-EA30-EF34-DF31-BBB0B13AFA34}"/>
              </a:ext>
            </a:extLst>
          </p:cNvPr>
          <p:cNvGrpSpPr/>
          <p:nvPr/>
        </p:nvGrpSpPr>
        <p:grpSpPr>
          <a:xfrm>
            <a:off x="3549597" y="3678274"/>
            <a:ext cx="1146212" cy="1146212"/>
            <a:chOff x="8378096" y="3678274"/>
            <a:chExt cx="1146212" cy="1146212"/>
          </a:xfrm>
        </p:grpSpPr>
        <p:sp>
          <p:nvSpPr>
            <p:cNvPr id="56" name="Oval 55">
              <a:extLst>
                <a:ext uri="{FF2B5EF4-FFF2-40B4-BE49-F238E27FC236}">
                  <a16:creationId xmlns:a16="http://schemas.microsoft.com/office/drawing/2014/main" id="{B0D809D2-F346-6954-AA4D-6D60B17D067B}"/>
                </a:ext>
              </a:extLst>
            </p:cNvPr>
            <p:cNvSpPr/>
            <p:nvPr/>
          </p:nvSpPr>
          <p:spPr>
            <a:xfrm>
              <a:off x="8378096" y="3678274"/>
              <a:ext cx="1146212" cy="1146212"/>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E9689FB4-B271-C2C0-FE80-16414BFFF8AD}"/>
                </a:ext>
              </a:extLst>
            </p:cNvPr>
            <p:cNvGrpSpPr/>
            <p:nvPr/>
          </p:nvGrpSpPr>
          <p:grpSpPr>
            <a:xfrm>
              <a:off x="8560960" y="3797500"/>
              <a:ext cx="780485" cy="907760"/>
              <a:chOff x="2531444" y="693018"/>
              <a:chExt cx="1511167" cy="1509409"/>
            </a:xfrm>
          </p:grpSpPr>
          <p:sp>
            <p:nvSpPr>
              <p:cNvPr id="58" name="Arrow: Up 57">
                <a:extLst>
                  <a:ext uri="{FF2B5EF4-FFF2-40B4-BE49-F238E27FC236}">
                    <a16:creationId xmlns:a16="http://schemas.microsoft.com/office/drawing/2014/main" id="{FF1589E3-1765-5D94-B6A1-BB40F59A2A58}"/>
                  </a:ext>
                </a:extLst>
              </p:cNvPr>
              <p:cNvSpPr/>
              <p:nvPr/>
            </p:nvSpPr>
            <p:spPr>
              <a:xfrm rot="10800000" flipV="1">
                <a:off x="2531444" y="693018"/>
                <a:ext cx="1511167" cy="1509409"/>
              </a:xfrm>
              <a:prstGeom prst="upArrow">
                <a:avLst>
                  <a:gd name="adj1" fmla="val 50000"/>
                  <a:gd name="adj2" fmla="val 50638"/>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9" name="TextBox 58">
                <a:extLst>
                  <a:ext uri="{FF2B5EF4-FFF2-40B4-BE49-F238E27FC236}">
                    <a16:creationId xmlns:a16="http://schemas.microsoft.com/office/drawing/2014/main" id="{69AA9582-1DFE-9AF9-9D47-4381A3314913}"/>
                  </a:ext>
                </a:extLst>
              </p:cNvPr>
              <p:cNvSpPr txBox="1"/>
              <p:nvPr/>
            </p:nvSpPr>
            <p:spPr>
              <a:xfrm>
                <a:off x="2799076" y="961546"/>
                <a:ext cx="975902" cy="972355"/>
              </a:xfrm>
              <a:prstGeom prst="rect">
                <a:avLst/>
              </a:prstGeom>
              <a:noFill/>
            </p:spPr>
            <p:txBody>
              <a:bodyPr wrap="square" rtlCol="0">
                <a:spAutoFit/>
              </a:bodyPr>
              <a:lstStyle/>
              <a:p>
                <a:pPr algn="ctr"/>
                <a:r>
                  <a:rPr lang="en-US" sz="3200" dirty="0">
                    <a:solidFill>
                      <a:schemeClr val="bg1"/>
                    </a:solidFill>
                  </a:rPr>
                  <a:t>$</a:t>
                </a:r>
                <a:endParaRPr lang="LID4096" sz="4000" dirty="0">
                  <a:solidFill>
                    <a:schemeClr val="bg1"/>
                  </a:solidFill>
                </a:endParaRPr>
              </a:p>
            </p:txBody>
          </p:sp>
        </p:grpSp>
      </p:grpSp>
    </p:spTree>
    <p:extLst>
      <p:ext uri="{BB962C8B-B14F-4D97-AF65-F5344CB8AC3E}">
        <p14:creationId xmlns:p14="http://schemas.microsoft.com/office/powerpoint/2010/main" val="793314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animEffect transition="in" filter="fade">
                                      <p:cBhvr>
                                        <p:cTn id="13" dur="500"/>
                                        <p:tgtEl>
                                          <p:spTgt spid="39"/>
                                        </p:tgtEl>
                                      </p:cBhvr>
                                    </p:animEffect>
                                  </p:childTnLst>
                                </p:cTn>
                              </p:par>
                              <p:par>
                                <p:cTn id="14" presetID="2" presetClass="entr" presetSubtype="2"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2" presetClass="entr" presetSubtype="2"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1+#ppt_w/2"/>
                                          </p:val>
                                        </p:tav>
                                        <p:tav tm="100000">
                                          <p:val>
                                            <p:strVal val="#ppt_x"/>
                                          </p:val>
                                        </p:tav>
                                      </p:tavLst>
                                    </p:anim>
                                    <p:anim calcmode="lin" valueType="num">
                                      <p:cBhvr additive="base">
                                        <p:cTn id="27" dur="500" fill="hold"/>
                                        <p:tgtEl>
                                          <p:spTgt spid="49"/>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par>
                                <p:cTn id="34" presetID="2" presetClass="entr" presetSubtype="2"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2D9F6B-743E-FC82-BE90-FADD81C22D2D}"/>
              </a:ext>
            </a:extLst>
          </p:cNvPr>
          <p:cNvPicPr>
            <a:picLocks noChangeAspect="1"/>
          </p:cNvPicPr>
          <p:nvPr/>
        </p:nvPicPr>
        <p:blipFill rotWithShape="1">
          <a:blip r:embed="rId2">
            <a:extLst>
              <a:ext uri="{28A0092B-C50C-407E-A947-70E740481C1C}">
                <a14:useLocalDpi xmlns:a14="http://schemas.microsoft.com/office/drawing/2010/main" val="0"/>
              </a:ext>
            </a:extLst>
          </a:blip>
          <a:srcRect t="2440" b="1929"/>
          <a:stretch/>
        </p:blipFill>
        <p:spPr>
          <a:xfrm>
            <a:off x="1" y="1515533"/>
            <a:ext cx="12192000" cy="4995333"/>
          </a:xfrm>
          <a:prstGeom prst="rect">
            <a:avLst/>
          </a:prstGeom>
        </p:spPr>
      </p:pic>
      <p:grpSp>
        <p:nvGrpSpPr>
          <p:cNvPr id="8" name="Group 7">
            <a:extLst>
              <a:ext uri="{FF2B5EF4-FFF2-40B4-BE49-F238E27FC236}">
                <a16:creationId xmlns:a16="http://schemas.microsoft.com/office/drawing/2014/main" id="{8CEC9B67-CF38-9463-4FFF-28CBA50D13F6}"/>
              </a:ext>
            </a:extLst>
          </p:cNvPr>
          <p:cNvGrpSpPr/>
          <p:nvPr/>
        </p:nvGrpSpPr>
        <p:grpSpPr>
          <a:xfrm>
            <a:off x="7451486" y="2477765"/>
            <a:ext cx="3202000" cy="734533"/>
            <a:chOff x="9188820" y="1588909"/>
            <a:chExt cx="2798048" cy="734533"/>
          </a:xfrm>
        </p:grpSpPr>
        <p:sp>
          <p:nvSpPr>
            <p:cNvPr id="9" name="TextBox 8">
              <a:extLst>
                <a:ext uri="{FF2B5EF4-FFF2-40B4-BE49-F238E27FC236}">
                  <a16:creationId xmlns:a16="http://schemas.microsoft.com/office/drawing/2014/main" id="{471446C2-C232-EAF5-01D1-DBBF220FAF39}"/>
                </a:ext>
              </a:extLst>
            </p:cNvPr>
            <p:cNvSpPr txBox="1"/>
            <p:nvPr/>
          </p:nvSpPr>
          <p:spPr>
            <a:xfrm>
              <a:off x="9188820" y="1588909"/>
              <a:ext cx="1767653" cy="461665"/>
            </a:xfrm>
            <a:prstGeom prst="rect">
              <a:avLst/>
            </a:prstGeom>
            <a:noFill/>
          </p:spPr>
          <p:txBody>
            <a:bodyPr wrap="square" rtlCol="0">
              <a:spAutoFit/>
            </a:bodyPr>
            <a:lstStyle/>
            <a:p>
              <a:r>
                <a:rPr lang="en-US" sz="2400" b="1" dirty="0">
                  <a:solidFill>
                    <a:srgbClr val="00B0F0"/>
                  </a:solidFill>
                  <a:latin typeface="Tw Cen MT" panose="020B0602020104020603" pitchFamily="34" charset="0"/>
                </a:rPr>
                <a:t>Average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AA3F37-A8E4-8B06-D40F-E29F57111293}"/>
                    </a:ext>
                  </a:extLst>
                </p:cNvPr>
                <p:cNvSpPr txBox="1"/>
                <p:nvPr/>
              </p:nvSpPr>
              <p:spPr>
                <a:xfrm>
                  <a:off x="9188820" y="1954110"/>
                  <a:ext cx="2798048" cy="369332"/>
                </a:xfrm>
                <a:prstGeom prst="rect">
                  <a:avLst/>
                </a:prstGeom>
                <a:noFill/>
              </p:spPr>
              <p:txBody>
                <a:bodyPr wrap="square" rtlCol="0">
                  <a:spAutoFit/>
                </a:bodyPr>
                <a:lstStyle/>
                <a:p>
                  <a:r>
                    <a:rPr lang="en-US" b="1" dirty="0">
                      <a:solidFill>
                        <a:srgbClr val="A6A6A6"/>
                      </a:solidFill>
                      <a:latin typeface="Tw Cen MT" panose="020B0602020104020603" pitchFamily="34" charset="0"/>
                    </a:rPr>
                    <a:t>average carat weight </a:t>
                  </a:r>
                  <a14:m>
                    <m:oMath xmlns:m="http://schemas.openxmlformats.org/officeDocument/2006/math">
                      <m:r>
                        <a:rPr lang="en-US" b="1" i="1" smtClean="0">
                          <a:solidFill>
                            <a:srgbClr val="A6A6A6"/>
                          </a:solidFill>
                          <a:latin typeface="Cambria Math" panose="02040503050406030204" pitchFamily="18" charset="0"/>
                          <a:ea typeface="Cambria Math" panose="02040503050406030204" pitchFamily="18" charset="0"/>
                        </a:rPr>
                        <m:t>≈</m:t>
                      </m:r>
                    </m:oMath>
                  </a14:m>
                  <a:r>
                    <a:rPr lang="en-US" b="1" dirty="0">
                      <a:solidFill>
                        <a:srgbClr val="A6A6A6"/>
                      </a:solidFill>
                      <a:latin typeface="Tw Cen MT" panose="020B0602020104020603" pitchFamily="34" charset="0"/>
                    </a:rPr>
                    <a:t> 0.395</a:t>
                  </a:r>
                </a:p>
              </p:txBody>
            </p:sp>
          </mc:Choice>
          <mc:Fallback xmlns="">
            <p:sp>
              <p:nvSpPr>
                <p:cNvPr id="10" name="TextBox 9">
                  <a:extLst>
                    <a:ext uri="{FF2B5EF4-FFF2-40B4-BE49-F238E27FC236}">
                      <a16:creationId xmlns:a16="http://schemas.microsoft.com/office/drawing/2014/main" id="{15AA3F37-A8E4-8B06-D40F-E29F57111293}"/>
                    </a:ext>
                  </a:extLst>
                </p:cNvPr>
                <p:cNvSpPr txBox="1">
                  <a:spLocks noRot="1" noChangeAspect="1" noMove="1" noResize="1" noEditPoints="1" noAdjustHandles="1" noChangeArrowheads="1" noChangeShapeType="1" noTextEdit="1"/>
                </p:cNvSpPr>
                <p:nvPr/>
              </p:nvSpPr>
              <p:spPr>
                <a:xfrm>
                  <a:off x="9188820" y="1954110"/>
                  <a:ext cx="2798048" cy="369332"/>
                </a:xfrm>
                <a:prstGeom prst="rect">
                  <a:avLst/>
                </a:prstGeom>
                <a:blipFill>
                  <a:blip r:embed="rId3"/>
                  <a:stretch>
                    <a:fillRect l="-1521" t="-8197" b="-24590"/>
                  </a:stretch>
                </a:blipFill>
              </p:spPr>
              <p:txBody>
                <a:bodyPr/>
                <a:lstStyle/>
                <a:p>
                  <a:r>
                    <a:rPr lang="LID4096">
                      <a:noFill/>
                    </a:rPr>
                    <a:t> </a:t>
                  </a:r>
                </a:p>
              </p:txBody>
            </p:sp>
          </mc:Fallback>
        </mc:AlternateContent>
      </p:grpSp>
      <p:grpSp>
        <p:nvGrpSpPr>
          <p:cNvPr id="33" name="Group 32">
            <a:extLst>
              <a:ext uri="{FF2B5EF4-FFF2-40B4-BE49-F238E27FC236}">
                <a16:creationId xmlns:a16="http://schemas.microsoft.com/office/drawing/2014/main" id="{5E6AA454-1E31-3730-5A36-C037E6CE22F6}"/>
              </a:ext>
            </a:extLst>
          </p:cNvPr>
          <p:cNvGrpSpPr/>
          <p:nvPr/>
        </p:nvGrpSpPr>
        <p:grpSpPr>
          <a:xfrm>
            <a:off x="9247028" y="3820656"/>
            <a:ext cx="2944971" cy="1226975"/>
            <a:chOff x="9781696" y="3328469"/>
            <a:chExt cx="2944971" cy="1226975"/>
          </a:xfrm>
        </p:grpSpPr>
        <p:sp>
          <p:nvSpPr>
            <p:cNvPr id="34" name="TextBox 33">
              <a:extLst>
                <a:ext uri="{FF2B5EF4-FFF2-40B4-BE49-F238E27FC236}">
                  <a16:creationId xmlns:a16="http://schemas.microsoft.com/office/drawing/2014/main" id="{76D4A1EF-922A-3FFF-E5D6-BB02BA520839}"/>
                </a:ext>
              </a:extLst>
            </p:cNvPr>
            <p:cNvSpPr txBox="1"/>
            <p:nvPr/>
          </p:nvSpPr>
          <p:spPr>
            <a:xfrm>
              <a:off x="9781697" y="3328469"/>
              <a:ext cx="1767653" cy="461665"/>
            </a:xfrm>
            <a:prstGeom prst="rect">
              <a:avLst/>
            </a:prstGeom>
            <a:noFill/>
          </p:spPr>
          <p:txBody>
            <a:bodyPr wrap="square" rtlCol="0">
              <a:spAutoFit/>
            </a:bodyPr>
            <a:lstStyle/>
            <a:p>
              <a:r>
                <a:rPr lang="en-US" sz="2400" b="1" dirty="0">
                  <a:solidFill>
                    <a:srgbClr val="EF3078"/>
                  </a:solidFill>
                  <a:latin typeface="Tw Cen MT" panose="020B0602020104020603" pitchFamily="34" charset="0"/>
                </a:rPr>
                <a:t>Minimum</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1632F35-5190-EEF0-E054-9A256726222D}"/>
                    </a:ext>
                  </a:extLst>
                </p:cNvPr>
                <p:cNvSpPr txBox="1"/>
                <p:nvPr/>
              </p:nvSpPr>
              <p:spPr>
                <a:xfrm>
                  <a:off x="9781696" y="3693670"/>
                  <a:ext cx="2944971" cy="861774"/>
                </a:xfrm>
                <a:prstGeom prst="rect">
                  <a:avLst/>
                </a:prstGeom>
                <a:noFill/>
              </p:spPr>
              <p:txBody>
                <a:bodyPr wrap="square" rtlCol="0">
                  <a:spAutoFit/>
                </a:bodyPr>
                <a:lstStyle/>
                <a:p>
                  <a:r>
                    <a:rPr lang="en-US" b="1" dirty="0">
                      <a:solidFill>
                        <a:srgbClr val="A6A6A6"/>
                      </a:solidFill>
                      <a:latin typeface="Tw Cen MT" panose="020B0602020104020603" pitchFamily="34" charset="0"/>
                    </a:rPr>
                    <a:t>Minimum carat weight </a:t>
                  </a:r>
                  <a14:m>
                    <m:oMath xmlns:m="http://schemas.openxmlformats.org/officeDocument/2006/math">
                      <m:r>
                        <a:rPr lang="en-US" b="1" i="1" smtClean="0">
                          <a:solidFill>
                            <a:srgbClr val="A6A6A6"/>
                          </a:solidFill>
                          <a:latin typeface="Cambria Math" panose="02040503050406030204" pitchFamily="18" charset="0"/>
                        </a:rPr>
                        <m:t>=</m:t>
                      </m:r>
                    </m:oMath>
                  </a14:m>
                  <a:r>
                    <a:rPr lang="en-US" b="1" dirty="0">
                      <a:solidFill>
                        <a:srgbClr val="A6A6A6"/>
                      </a:solidFill>
                      <a:latin typeface="Tw Cen MT" panose="020B0602020104020603" pitchFamily="34" charset="0"/>
                    </a:rPr>
                    <a:t> 0.0</a:t>
                  </a:r>
                </a:p>
                <a:p>
                  <a:r>
                    <a:rPr lang="en-US" sz="1600" b="1" dirty="0">
                      <a:solidFill>
                        <a:srgbClr val="A6A6A6"/>
                      </a:solidFill>
                      <a:latin typeface="Tw Cen MT" panose="020B0602020104020603" pitchFamily="34" charset="0"/>
                    </a:rPr>
                    <a:t>Which might indicate some missing or incorrect data</a:t>
                  </a:r>
                </a:p>
              </p:txBody>
            </p:sp>
          </mc:Choice>
          <mc:Fallback xmlns="">
            <p:sp>
              <p:nvSpPr>
                <p:cNvPr id="35" name="TextBox 34">
                  <a:extLst>
                    <a:ext uri="{FF2B5EF4-FFF2-40B4-BE49-F238E27FC236}">
                      <a16:creationId xmlns:a16="http://schemas.microsoft.com/office/drawing/2014/main" id="{71632F35-5190-EEF0-E054-9A256726222D}"/>
                    </a:ext>
                  </a:extLst>
                </p:cNvPr>
                <p:cNvSpPr txBox="1">
                  <a:spLocks noRot="1" noChangeAspect="1" noMove="1" noResize="1" noEditPoints="1" noAdjustHandles="1" noChangeArrowheads="1" noChangeShapeType="1" noTextEdit="1"/>
                </p:cNvSpPr>
                <p:nvPr/>
              </p:nvSpPr>
              <p:spPr>
                <a:xfrm>
                  <a:off x="9781696" y="3693670"/>
                  <a:ext cx="2944971" cy="861774"/>
                </a:xfrm>
                <a:prstGeom prst="rect">
                  <a:avLst/>
                </a:prstGeom>
                <a:blipFill>
                  <a:blip r:embed="rId4"/>
                  <a:stretch>
                    <a:fillRect l="-1863" t="-4255" r="-828" b="-8511"/>
                  </a:stretch>
                </a:blipFill>
              </p:spPr>
              <p:txBody>
                <a:bodyPr/>
                <a:lstStyle/>
                <a:p>
                  <a:r>
                    <a:rPr lang="LID4096">
                      <a:noFill/>
                    </a:rPr>
                    <a:t> </a:t>
                  </a:r>
                </a:p>
              </p:txBody>
            </p:sp>
          </mc:Fallback>
        </mc:AlternateContent>
      </p:grpSp>
      <p:grpSp>
        <p:nvGrpSpPr>
          <p:cNvPr id="49" name="Group 48">
            <a:extLst>
              <a:ext uri="{FF2B5EF4-FFF2-40B4-BE49-F238E27FC236}">
                <a16:creationId xmlns:a16="http://schemas.microsoft.com/office/drawing/2014/main" id="{9B8F3662-719A-AD37-8D6F-1095C9B3D37F}"/>
              </a:ext>
            </a:extLst>
          </p:cNvPr>
          <p:cNvGrpSpPr/>
          <p:nvPr/>
        </p:nvGrpSpPr>
        <p:grpSpPr>
          <a:xfrm>
            <a:off x="4810864" y="3763123"/>
            <a:ext cx="2992034" cy="1226975"/>
            <a:chOff x="9781696" y="3328469"/>
            <a:chExt cx="2992034" cy="1226975"/>
          </a:xfrm>
        </p:grpSpPr>
        <p:sp>
          <p:nvSpPr>
            <p:cNvPr id="50" name="TextBox 49">
              <a:extLst>
                <a:ext uri="{FF2B5EF4-FFF2-40B4-BE49-F238E27FC236}">
                  <a16:creationId xmlns:a16="http://schemas.microsoft.com/office/drawing/2014/main" id="{68DE6E5F-FE13-AE53-2DC6-BFC678F05119}"/>
                </a:ext>
              </a:extLst>
            </p:cNvPr>
            <p:cNvSpPr txBox="1"/>
            <p:nvPr/>
          </p:nvSpPr>
          <p:spPr>
            <a:xfrm>
              <a:off x="9781697" y="3328469"/>
              <a:ext cx="1767653" cy="461665"/>
            </a:xfrm>
            <a:prstGeom prst="rect">
              <a:avLst/>
            </a:prstGeom>
            <a:noFill/>
          </p:spPr>
          <p:txBody>
            <a:bodyPr wrap="square" rtlCol="0">
              <a:spAutoFit/>
            </a:bodyPr>
            <a:lstStyle/>
            <a:p>
              <a:r>
                <a:rPr lang="en-US" sz="2400" b="1" dirty="0">
                  <a:solidFill>
                    <a:srgbClr val="03A1A4"/>
                  </a:solidFill>
                  <a:latin typeface="Tw Cen MT" panose="020B0602020104020603" pitchFamily="34" charset="0"/>
                </a:rPr>
                <a:t>Maximum</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6056F18-0E8D-F453-A7D8-6768BC092CDC}"/>
                    </a:ext>
                  </a:extLst>
                </p:cNvPr>
                <p:cNvSpPr txBox="1"/>
                <p:nvPr/>
              </p:nvSpPr>
              <p:spPr>
                <a:xfrm>
                  <a:off x="9781696" y="3693670"/>
                  <a:ext cx="2992034" cy="861774"/>
                </a:xfrm>
                <a:prstGeom prst="rect">
                  <a:avLst/>
                </a:prstGeom>
                <a:noFill/>
              </p:spPr>
              <p:txBody>
                <a:bodyPr wrap="square" rtlCol="0">
                  <a:spAutoFit/>
                </a:bodyPr>
                <a:lstStyle/>
                <a:p>
                  <a:r>
                    <a:rPr lang="en-US" b="1" dirty="0">
                      <a:solidFill>
                        <a:srgbClr val="A6A6A6"/>
                      </a:solidFill>
                      <a:latin typeface="Tw Cen MT" panose="020B0602020104020603" pitchFamily="34" charset="0"/>
                    </a:rPr>
                    <a:t>Maximum carat weight</a:t>
                  </a:r>
                  <a14:m>
                    <m:oMath xmlns:m="http://schemas.openxmlformats.org/officeDocument/2006/math">
                      <m:r>
                        <a:rPr lang="en-US" b="1" i="1" smtClean="0">
                          <a:solidFill>
                            <a:srgbClr val="A6A6A6"/>
                          </a:solidFill>
                          <a:latin typeface="Cambria Math" panose="02040503050406030204" pitchFamily="18" charset="0"/>
                        </a:rPr>
                        <m:t>=</m:t>
                      </m:r>
                    </m:oMath>
                  </a14:m>
                  <a:r>
                    <a:rPr lang="en-US" b="1" dirty="0">
                      <a:solidFill>
                        <a:srgbClr val="A6A6A6"/>
                      </a:solidFill>
                      <a:latin typeface="Tw Cen MT" panose="020B0602020104020603" pitchFamily="34" charset="0"/>
                    </a:rPr>
                    <a:t>5.0</a:t>
                  </a:r>
                </a:p>
                <a:p>
                  <a:r>
                    <a:rPr lang="en-US" sz="1600" b="1" dirty="0">
                      <a:solidFill>
                        <a:srgbClr val="A6A6A6"/>
                      </a:solidFill>
                      <a:latin typeface="Tw Cen MT" panose="020B0602020104020603" pitchFamily="34" charset="0"/>
                    </a:rPr>
                    <a:t>Which indicates </a:t>
                  </a:r>
                  <a:r>
                    <a:rPr lang="en-GB" sz="1600" b="1" dirty="0">
                      <a:solidFill>
                        <a:srgbClr val="A6A6A6"/>
                      </a:solidFill>
                      <a:latin typeface="Tw Cen MT" panose="020B0602020104020603" pitchFamily="34" charset="0"/>
                    </a:rPr>
                    <a:t>the presence of some relatively large diamonds</a:t>
                  </a:r>
                  <a:r>
                    <a:rPr lang="en-US" sz="1600" b="1" dirty="0">
                      <a:solidFill>
                        <a:srgbClr val="A6A6A6"/>
                      </a:solidFill>
                      <a:latin typeface="Tw Cen MT" panose="020B0602020104020603" pitchFamily="34" charset="0"/>
                    </a:rPr>
                    <a:t> </a:t>
                  </a:r>
                </a:p>
              </p:txBody>
            </p:sp>
          </mc:Choice>
          <mc:Fallback xmlns="">
            <p:sp>
              <p:nvSpPr>
                <p:cNvPr id="51" name="TextBox 50">
                  <a:extLst>
                    <a:ext uri="{FF2B5EF4-FFF2-40B4-BE49-F238E27FC236}">
                      <a16:creationId xmlns:a16="http://schemas.microsoft.com/office/drawing/2014/main" id="{D6056F18-0E8D-F453-A7D8-6768BC092CDC}"/>
                    </a:ext>
                  </a:extLst>
                </p:cNvPr>
                <p:cNvSpPr txBox="1">
                  <a:spLocks noRot="1" noChangeAspect="1" noMove="1" noResize="1" noEditPoints="1" noAdjustHandles="1" noChangeArrowheads="1" noChangeShapeType="1" noTextEdit="1"/>
                </p:cNvSpPr>
                <p:nvPr/>
              </p:nvSpPr>
              <p:spPr>
                <a:xfrm>
                  <a:off x="9781696" y="3693670"/>
                  <a:ext cx="2992034" cy="861774"/>
                </a:xfrm>
                <a:prstGeom prst="rect">
                  <a:avLst/>
                </a:prstGeom>
                <a:blipFill>
                  <a:blip r:embed="rId5"/>
                  <a:stretch>
                    <a:fillRect l="-1629" t="-3521" b="-7746"/>
                  </a:stretch>
                </a:blipFill>
              </p:spPr>
              <p:txBody>
                <a:bodyPr/>
                <a:lstStyle/>
                <a:p>
                  <a:r>
                    <a:rPr lang="LID4096">
                      <a:noFill/>
                    </a:rPr>
                    <a:t> </a:t>
                  </a:r>
                </a:p>
              </p:txBody>
            </p:sp>
          </mc:Fallback>
        </mc:AlternateContent>
      </p:grpSp>
      <p:grpSp>
        <p:nvGrpSpPr>
          <p:cNvPr id="3" name="Group 2">
            <a:extLst>
              <a:ext uri="{FF2B5EF4-FFF2-40B4-BE49-F238E27FC236}">
                <a16:creationId xmlns:a16="http://schemas.microsoft.com/office/drawing/2014/main" id="{C603E574-DC82-0BA5-A543-FFCBB16D3037}"/>
              </a:ext>
            </a:extLst>
          </p:cNvPr>
          <p:cNvGrpSpPr/>
          <p:nvPr/>
        </p:nvGrpSpPr>
        <p:grpSpPr>
          <a:xfrm>
            <a:off x="7985761" y="3745649"/>
            <a:ext cx="1146212" cy="1146212"/>
            <a:chOff x="7985761" y="3745649"/>
            <a:chExt cx="1146212" cy="1146212"/>
          </a:xfrm>
        </p:grpSpPr>
        <p:sp>
          <p:nvSpPr>
            <p:cNvPr id="37" name="Oval 36">
              <a:extLst>
                <a:ext uri="{FF2B5EF4-FFF2-40B4-BE49-F238E27FC236}">
                  <a16:creationId xmlns:a16="http://schemas.microsoft.com/office/drawing/2014/main" id="{DCD35432-D49E-EB12-0543-D652BB9FFCA6}"/>
                </a:ext>
              </a:extLst>
            </p:cNvPr>
            <p:cNvSpPr/>
            <p:nvPr/>
          </p:nvSpPr>
          <p:spPr>
            <a:xfrm>
              <a:off x="7985761" y="3745649"/>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Up 40">
              <a:extLst>
                <a:ext uri="{FF2B5EF4-FFF2-40B4-BE49-F238E27FC236}">
                  <a16:creationId xmlns:a16="http://schemas.microsoft.com/office/drawing/2014/main" id="{192FDBC2-5C85-A9C6-C1B9-ADF3C23F6241}"/>
                </a:ext>
              </a:extLst>
            </p:cNvPr>
            <p:cNvSpPr/>
            <p:nvPr/>
          </p:nvSpPr>
          <p:spPr>
            <a:xfrm flipV="1">
              <a:off x="8168625" y="3864875"/>
              <a:ext cx="780485" cy="907760"/>
            </a:xfrm>
            <a:prstGeom prst="upArrow">
              <a:avLst>
                <a:gd name="adj1" fmla="val 50000"/>
                <a:gd name="adj2" fmla="val 50638"/>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2" name="Picture 1">
              <a:extLst>
                <a:ext uri="{FF2B5EF4-FFF2-40B4-BE49-F238E27FC236}">
                  <a16:creationId xmlns:a16="http://schemas.microsoft.com/office/drawing/2014/main" id="{895C2CE9-8E50-3E33-D0DE-5DD8172F053E}"/>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8331507" y="4184045"/>
              <a:ext cx="454721" cy="454721"/>
            </a:xfrm>
            <a:prstGeom prst="rect">
              <a:avLst/>
            </a:prstGeom>
          </p:spPr>
        </p:pic>
      </p:grpSp>
      <p:grpSp>
        <p:nvGrpSpPr>
          <p:cNvPr id="6" name="Group 5">
            <a:extLst>
              <a:ext uri="{FF2B5EF4-FFF2-40B4-BE49-F238E27FC236}">
                <a16:creationId xmlns:a16="http://schemas.microsoft.com/office/drawing/2014/main" id="{C59402DB-FFAA-9DEA-F550-876BF2517961}"/>
              </a:ext>
            </a:extLst>
          </p:cNvPr>
          <p:cNvGrpSpPr/>
          <p:nvPr/>
        </p:nvGrpSpPr>
        <p:grpSpPr>
          <a:xfrm>
            <a:off x="3549597" y="3678274"/>
            <a:ext cx="1146212" cy="1146212"/>
            <a:chOff x="3549597" y="3678274"/>
            <a:chExt cx="1146212" cy="1146212"/>
          </a:xfrm>
        </p:grpSpPr>
        <p:sp>
          <p:nvSpPr>
            <p:cNvPr id="56" name="Oval 55">
              <a:extLst>
                <a:ext uri="{FF2B5EF4-FFF2-40B4-BE49-F238E27FC236}">
                  <a16:creationId xmlns:a16="http://schemas.microsoft.com/office/drawing/2014/main" id="{B0D809D2-F346-6954-AA4D-6D60B17D067B}"/>
                </a:ext>
              </a:extLst>
            </p:cNvPr>
            <p:cNvSpPr/>
            <p:nvPr/>
          </p:nvSpPr>
          <p:spPr>
            <a:xfrm>
              <a:off x="3549597" y="3678274"/>
              <a:ext cx="1146212" cy="1146212"/>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Up 57">
              <a:extLst>
                <a:ext uri="{FF2B5EF4-FFF2-40B4-BE49-F238E27FC236}">
                  <a16:creationId xmlns:a16="http://schemas.microsoft.com/office/drawing/2014/main" id="{FF1589E3-1765-5D94-B6A1-BB40F59A2A58}"/>
                </a:ext>
              </a:extLst>
            </p:cNvPr>
            <p:cNvSpPr/>
            <p:nvPr/>
          </p:nvSpPr>
          <p:spPr>
            <a:xfrm rot="10800000" flipV="1">
              <a:off x="3732461" y="3797500"/>
              <a:ext cx="780485" cy="907760"/>
            </a:xfrm>
            <a:prstGeom prst="upArrow">
              <a:avLst>
                <a:gd name="adj1" fmla="val 50000"/>
                <a:gd name="adj2" fmla="val 50638"/>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5" name="Picture 4">
              <a:extLst>
                <a:ext uri="{FF2B5EF4-FFF2-40B4-BE49-F238E27FC236}">
                  <a16:creationId xmlns:a16="http://schemas.microsoft.com/office/drawing/2014/main" id="{FDE48B4A-B668-7704-5F26-8D228FF048DB}"/>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3895343" y="3900963"/>
              <a:ext cx="454721" cy="454721"/>
            </a:xfrm>
            <a:prstGeom prst="rect">
              <a:avLst/>
            </a:prstGeom>
          </p:spPr>
        </p:pic>
      </p:grpSp>
      <p:grpSp>
        <p:nvGrpSpPr>
          <p:cNvPr id="21" name="Group 20">
            <a:extLst>
              <a:ext uri="{FF2B5EF4-FFF2-40B4-BE49-F238E27FC236}">
                <a16:creationId xmlns:a16="http://schemas.microsoft.com/office/drawing/2014/main" id="{EAFCD893-70EF-5D4A-2904-501778DA4803}"/>
              </a:ext>
            </a:extLst>
          </p:cNvPr>
          <p:cNvGrpSpPr/>
          <p:nvPr/>
        </p:nvGrpSpPr>
        <p:grpSpPr>
          <a:xfrm>
            <a:off x="6194900" y="2409448"/>
            <a:ext cx="1146212" cy="1146212"/>
            <a:chOff x="6194900" y="2409448"/>
            <a:chExt cx="1146212" cy="1146212"/>
          </a:xfrm>
        </p:grpSpPr>
        <p:sp>
          <p:nvSpPr>
            <p:cNvPr id="12" name="Oval 11">
              <a:extLst>
                <a:ext uri="{FF2B5EF4-FFF2-40B4-BE49-F238E27FC236}">
                  <a16:creationId xmlns:a16="http://schemas.microsoft.com/office/drawing/2014/main" id="{19726942-5FFD-BC1E-21F5-CC41AD95B167}"/>
                </a:ext>
              </a:extLst>
            </p:cNvPr>
            <p:cNvSpPr/>
            <p:nvPr/>
          </p:nvSpPr>
          <p:spPr>
            <a:xfrm>
              <a:off x="6194900" y="2409448"/>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white line drawing of a price tag on a seesaw&#10;&#10;Description automatically generated">
              <a:extLst>
                <a:ext uri="{FF2B5EF4-FFF2-40B4-BE49-F238E27FC236}">
                  <a16:creationId xmlns:a16="http://schemas.microsoft.com/office/drawing/2014/main" id="{F1028610-D613-16F7-7AD2-0F79DD3E6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0304" y="2524852"/>
              <a:ext cx="915404" cy="915404"/>
            </a:xfrm>
            <a:prstGeom prst="rect">
              <a:avLst/>
            </a:prstGeom>
          </p:spPr>
        </p:pic>
        <p:sp>
          <p:nvSpPr>
            <p:cNvPr id="11" name="Rectangle 10">
              <a:extLst>
                <a:ext uri="{FF2B5EF4-FFF2-40B4-BE49-F238E27FC236}">
                  <a16:creationId xmlns:a16="http://schemas.microsoft.com/office/drawing/2014/main" id="{C51D19B6-633F-17F5-ACC9-6EEE25C4077F}"/>
                </a:ext>
              </a:extLst>
            </p:cNvPr>
            <p:cNvSpPr/>
            <p:nvPr/>
          </p:nvSpPr>
          <p:spPr>
            <a:xfrm>
              <a:off x="6657976" y="2668588"/>
              <a:ext cx="223838" cy="46166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4" name="Picture 13">
              <a:extLst>
                <a:ext uri="{FF2B5EF4-FFF2-40B4-BE49-F238E27FC236}">
                  <a16:creationId xmlns:a16="http://schemas.microsoft.com/office/drawing/2014/main" id="{EF1A2D6A-F2F3-3CCA-A7D2-14AA8E0B939D}"/>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6593621" y="2708597"/>
              <a:ext cx="348771" cy="348771"/>
            </a:xfrm>
            <a:prstGeom prst="rect">
              <a:avLst/>
            </a:prstGeom>
          </p:spPr>
        </p:pic>
      </p:grpSp>
    </p:spTree>
    <p:extLst>
      <p:ext uri="{BB962C8B-B14F-4D97-AF65-F5344CB8AC3E}">
        <p14:creationId xmlns:p14="http://schemas.microsoft.com/office/powerpoint/2010/main" val="391119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2" presetClass="entr" presetSubtype="2"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2" presetClass="entr" presetSubtype="2"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1+#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2" presetClass="entr" presetSubtype="2"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1+#ppt_w/2"/>
                                          </p:val>
                                        </p:tav>
                                        <p:tav tm="100000">
                                          <p:val>
                                            <p:strVal val="#ppt_x"/>
                                          </p:val>
                                        </p:tav>
                                      </p:tavLst>
                                    </p:anim>
                                    <p:anim calcmode="lin" valueType="num">
                                      <p:cBhvr additive="base">
                                        <p:cTn id="3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2D9F6B-743E-FC82-BE90-FADD81C22D2D}"/>
              </a:ext>
            </a:extLst>
          </p:cNvPr>
          <p:cNvPicPr>
            <a:picLocks noChangeAspect="1"/>
          </p:cNvPicPr>
          <p:nvPr/>
        </p:nvPicPr>
        <p:blipFill>
          <a:blip r:embed="rId2">
            <a:extLst>
              <a:ext uri="{28A0092B-C50C-407E-A947-70E740481C1C}">
                <a14:useLocalDpi xmlns:a14="http://schemas.microsoft.com/office/drawing/2010/main" val="0"/>
              </a:ext>
            </a:extLst>
          </a:blip>
          <a:srcRect t="1630" b="1630"/>
          <a:stretch/>
        </p:blipFill>
        <p:spPr>
          <a:xfrm>
            <a:off x="1" y="1515533"/>
            <a:ext cx="12192000" cy="4995333"/>
          </a:xfrm>
          <a:prstGeom prst="rect">
            <a:avLst/>
          </a:prstGeom>
        </p:spPr>
      </p:pic>
      <p:grpSp>
        <p:nvGrpSpPr>
          <p:cNvPr id="8" name="Group 7">
            <a:extLst>
              <a:ext uri="{FF2B5EF4-FFF2-40B4-BE49-F238E27FC236}">
                <a16:creationId xmlns:a16="http://schemas.microsoft.com/office/drawing/2014/main" id="{8CEC9B67-CF38-9463-4FFF-28CBA50D13F6}"/>
              </a:ext>
            </a:extLst>
          </p:cNvPr>
          <p:cNvGrpSpPr/>
          <p:nvPr/>
        </p:nvGrpSpPr>
        <p:grpSpPr>
          <a:xfrm>
            <a:off x="7451486" y="2400763"/>
            <a:ext cx="3202000" cy="734533"/>
            <a:chOff x="9188820" y="1588909"/>
            <a:chExt cx="2798048" cy="734533"/>
          </a:xfrm>
        </p:grpSpPr>
        <p:sp>
          <p:nvSpPr>
            <p:cNvPr id="9" name="TextBox 8">
              <a:extLst>
                <a:ext uri="{FF2B5EF4-FFF2-40B4-BE49-F238E27FC236}">
                  <a16:creationId xmlns:a16="http://schemas.microsoft.com/office/drawing/2014/main" id="{471446C2-C232-EAF5-01D1-DBBF220FAF39}"/>
                </a:ext>
              </a:extLst>
            </p:cNvPr>
            <p:cNvSpPr txBox="1"/>
            <p:nvPr/>
          </p:nvSpPr>
          <p:spPr>
            <a:xfrm>
              <a:off x="9188820" y="1588909"/>
              <a:ext cx="1767653" cy="461665"/>
            </a:xfrm>
            <a:prstGeom prst="rect">
              <a:avLst/>
            </a:prstGeom>
            <a:noFill/>
          </p:spPr>
          <p:txBody>
            <a:bodyPr wrap="square" rtlCol="0">
              <a:spAutoFit/>
            </a:bodyPr>
            <a:lstStyle/>
            <a:p>
              <a:r>
                <a:rPr lang="en-US" sz="2400" b="1" dirty="0">
                  <a:solidFill>
                    <a:srgbClr val="00B0F0"/>
                  </a:solidFill>
                  <a:latin typeface="Tw Cen MT" panose="020B0602020104020603" pitchFamily="34" charset="0"/>
                </a:rPr>
                <a:t>Average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AA3F37-A8E4-8B06-D40F-E29F57111293}"/>
                    </a:ext>
                  </a:extLst>
                </p:cNvPr>
                <p:cNvSpPr txBox="1"/>
                <p:nvPr/>
              </p:nvSpPr>
              <p:spPr>
                <a:xfrm>
                  <a:off x="9188820" y="1954110"/>
                  <a:ext cx="2798048" cy="369332"/>
                </a:xfrm>
                <a:prstGeom prst="rect">
                  <a:avLst/>
                </a:prstGeom>
                <a:noFill/>
              </p:spPr>
              <p:txBody>
                <a:bodyPr wrap="square" rtlCol="0">
                  <a:spAutoFit/>
                </a:bodyPr>
                <a:lstStyle/>
                <a:p>
                  <a:r>
                    <a:rPr lang="en-US" b="1" dirty="0">
                      <a:solidFill>
                        <a:srgbClr val="A6A6A6"/>
                      </a:solidFill>
                      <a:latin typeface="Tw Cen MT" panose="020B0602020104020603" pitchFamily="34" charset="0"/>
                    </a:rPr>
                    <a:t>average t</a:t>
                  </a:r>
                  <a14:m>
                    <m:oMath xmlns:m="http://schemas.openxmlformats.org/officeDocument/2006/math">
                      <m:r>
                        <a:rPr lang="en-US" b="1" i="0" smtClean="0">
                          <a:solidFill>
                            <a:srgbClr val="A6A6A6"/>
                          </a:solidFill>
                          <a:latin typeface="Cambria Math" panose="02040503050406030204" pitchFamily="18" charset="0"/>
                          <a:ea typeface="Cambria Math" panose="02040503050406030204" pitchFamily="18" charset="0"/>
                        </a:rPr>
                        <m:t>𝐚𝐛𝐥𝐞</m:t>
                      </m:r>
                      <m:r>
                        <a:rPr lang="en-US" b="1" i="1" smtClean="0">
                          <a:solidFill>
                            <a:srgbClr val="A6A6A6"/>
                          </a:solidFill>
                          <a:latin typeface="Cambria Math" panose="02040503050406030204" pitchFamily="18" charset="0"/>
                          <a:ea typeface="Cambria Math" panose="02040503050406030204" pitchFamily="18" charset="0"/>
                        </a:rPr>
                        <m:t>≈</m:t>
                      </m:r>
                    </m:oMath>
                  </a14:m>
                  <a:r>
                    <a:rPr lang="en-US" b="1" dirty="0">
                      <a:solidFill>
                        <a:srgbClr val="A6A6A6"/>
                      </a:solidFill>
                      <a:latin typeface="Tw Cen MT" panose="020B0602020104020603" pitchFamily="34" charset="0"/>
                    </a:rPr>
                    <a:t> 57.45</a:t>
                  </a:r>
                </a:p>
              </p:txBody>
            </p:sp>
          </mc:Choice>
          <mc:Fallback xmlns="">
            <p:sp>
              <p:nvSpPr>
                <p:cNvPr id="10" name="TextBox 9">
                  <a:extLst>
                    <a:ext uri="{FF2B5EF4-FFF2-40B4-BE49-F238E27FC236}">
                      <a16:creationId xmlns:a16="http://schemas.microsoft.com/office/drawing/2014/main" id="{15AA3F37-A8E4-8B06-D40F-E29F57111293}"/>
                    </a:ext>
                  </a:extLst>
                </p:cNvPr>
                <p:cNvSpPr txBox="1">
                  <a:spLocks noRot="1" noChangeAspect="1" noMove="1" noResize="1" noEditPoints="1" noAdjustHandles="1" noChangeArrowheads="1" noChangeShapeType="1" noTextEdit="1"/>
                </p:cNvSpPr>
                <p:nvPr/>
              </p:nvSpPr>
              <p:spPr>
                <a:xfrm>
                  <a:off x="9188820" y="1954110"/>
                  <a:ext cx="2798048" cy="369332"/>
                </a:xfrm>
                <a:prstGeom prst="rect">
                  <a:avLst/>
                </a:prstGeom>
                <a:blipFill>
                  <a:blip r:embed="rId3"/>
                  <a:stretch>
                    <a:fillRect l="-1521" t="-10000" b="-26667"/>
                  </a:stretch>
                </a:blipFill>
              </p:spPr>
              <p:txBody>
                <a:bodyPr/>
                <a:lstStyle/>
                <a:p>
                  <a:r>
                    <a:rPr lang="LID4096">
                      <a:noFill/>
                    </a:rPr>
                    <a:t> </a:t>
                  </a:r>
                </a:p>
              </p:txBody>
            </p:sp>
          </mc:Fallback>
        </mc:AlternateContent>
      </p:grpSp>
      <p:grpSp>
        <p:nvGrpSpPr>
          <p:cNvPr id="33" name="Group 32">
            <a:extLst>
              <a:ext uri="{FF2B5EF4-FFF2-40B4-BE49-F238E27FC236}">
                <a16:creationId xmlns:a16="http://schemas.microsoft.com/office/drawing/2014/main" id="{5E6AA454-1E31-3730-5A36-C037E6CE22F6}"/>
              </a:ext>
            </a:extLst>
          </p:cNvPr>
          <p:cNvGrpSpPr/>
          <p:nvPr/>
        </p:nvGrpSpPr>
        <p:grpSpPr>
          <a:xfrm>
            <a:off x="9247028" y="3474147"/>
            <a:ext cx="2944971" cy="734533"/>
            <a:chOff x="9781696" y="3328469"/>
            <a:chExt cx="2944971" cy="734533"/>
          </a:xfrm>
        </p:grpSpPr>
        <p:sp>
          <p:nvSpPr>
            <p:cNvPr id="34" name="TextBox 33">
              <a:extLst>
                <a:ext uri="{FF2B5EF4-FFF2-40B4-BE49-F238E27FC236}">
                  <a16:creationId xmlns:a16="http://schemas.microsoft.com/office/drawing/2014/main" id="{76D4A1EF-922A-3FFF-E5D6-BB02BA520839}"/>
                </a:ext>
              </a:extLst>
            </p:cNvPr>
            <p:cNvSpPr txBox="1"/>
            <p:nvPr/>
          </p:nvSpPr>
          <p:spPr>
            <a:xfrm>
              <a:off x="9781697" y="3328469"/>
              <a:ext cx="1767653" cy="461665"/>
            </a:xfrm>
            <a:prstGeom prst="rect">
              <a:avLst/>
            </a:prstGeom>
            <a:noFill/>
          </p:spPr>
          <p:txBody>
            <a:bodyPr wrap="square" rtlCol="0">
              <a:spAutoFit/>
            </a:bodyPr>
            <a:lstStyle/>
            <a:p>
              <a:r>
                <a:rPr lang="en-US" sz="2400" b="1" dirty="0">
                  <a:solidFill>
                    <a:srgbClr val="EF3078"/>
                  </a:solidFill>
                  <a:latin typeface="Tw Cen MT" panose="020B0602020104020603" pitchFamily="34" charset="0"/>
                </a:rPr>
                <a:t>Minimum</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1632F35-5190-EEF0-E054-9A256726222D}"/>
                    </a:ext>
                  </a:extLst>
                </p:cNvPr>
                <p:cNvSpPr txBox="1"/>
                <p:nvPr/>
              </p:nvSpPr>
              <p:spPr>
                <a:xfrm>
                  <a:off x="9781696" y="3693670"/>
                  <a:ext cx="2944971" cy="369332"/>
                </a:xfrm>
                <a:prstGeom prst="rect">
                  <a:avLst/>
                </a:prstGeom>
                <a:noFill/>
              </p:spPr>
              <p:txBody>
                <a:bodyPr wrap="square" rtlCol="0">
                  <a:spAutoFit/>
                </a:bodyPr>
                <a:lstStyle/>
                <a:p>
                  <a:r>
                    <a:rPr lang="en-US" b="1" dirty="0">
                      <a:solidFill>
                        <a:srgbClr val="A6A6A6"/>
                      </a:solidFill>
                      <a:latin typeface="Tw Cen MT" panose="020B0602020104020603" pitchFamily="34" charset="0"/>
                    </a:rPr>
                    <a:t>Minimum table </a:t>
                  </a:r>
                  <a14:m>
                    <m:oMath xmlns:m="http://schemas.openxmlformats.org/officeDocument/2006/math">
                      <m:r>
                        <a:rPr lang="en-US" b="1" i="1" smtClean="0">
                          <a:solidFill>
                            <a:srgbClr val="A6A6A6"/>
                          </a:solidFill>
                          <a:latin typeface="Cambria Math" panose="02040503050406030204" pitchFamily="18" charset="0"/>
                        </a:rPr>
                        <m:t>=</m:t>
                      </m:r>
                    </m:oMath>
                  </a14:m>
                  <a:r>
                    <a:rPr lang="en-US" b="1" dirty="0">
                      <a:solidFill>
                        <a:srgbClr val="A6A6A6"/>
                      </a:solidFill>
                      <a:latin typeface="Tw Cen MT" panose="020B0602020104020603" pitchFamily="34" charset="0"/>
                    </a:rPr>
                    <a:t> 43.0</a:t>
                  </a:r>
                </a:p>
              </p:txBody>
            </p:sp>
          </mc:Choice>
          <mc:Fallback xmlns="">
            <p:sp>
              <p:nvSpPr>
                <p:cNvPr id="35" name="TextBox 34">
                  <a:extLst>
                    <a:ext uri="{FF2B5EF4-FFF2-40B4-BE49-F238E27FC236}">
                      <a16:creationId xmlns:a16="http://schemas.microsoft.com/office/drawing/2014/main" id="{71632F35-5190-EEF0-E054-9A256726222D}"/>
                    </a:ext>
                  </a:extLst>
                </p:cNvPr>
                <p:cNvSpPr txBox="1">
                  <a:spLocks noRot="1" noChangeAspect="1" noMove="1" noResize="1" noEditPoints="1" noAdjustHandles="1" noChangeArrowheads="1" noChangeShapeType="1" noTextEdit="1"/>
                </p:cNvSpPr>
                <p:nvPr/>
              </p:nvSpPr>
              <p:spPr>
                <a:xfrm>
                  <a:off x="9781696" y="3693670"/>
                  <a:ext cx="2944971" cy="369332"/>
                </a:xfrm>
                <a:prstGeom prst="rect">
                  <a:avLst/>
                </a:prstGeom>
                <a:blipFill>
                  <a:blip r:embed="rId4"/>
                  <a:stretch>
                    <a:fillRect l="-1863" t="-10000" b="-26667"/>
                  </a:stretch>
                </a:blipFill>
              </p:spPr>
              <p:txBody>
                <a:bodyPr/>
                <a:lstStyle/>
                <a:p>
                  <a:r>
                    <a:rPr lang="LID4096">
                      <a:noFill/>
                    </a:rPr>
                    <a:t> </a:t>
                  </a:r>
                </a:p>
              </p:txBody>
            </p:sp>
          </mc:Fallback>
        </mc:AlternateContent>
      </p:grpSp>
      <p:grpSp>
        <p:nvGrpSpPr>
          <p:cNvPr id="49" name="Group 48">
            <a:extLst>
              <a:ext uri="{FF2B5EF4-FFF2-40B4-BE49-F238E27FC236}">
                <a16:creationId xmlns:a16="http://schemas.microsoft.com/office/drawing/2014/main" id="{9B8F3662-719A-AD37-8D6F-1095C9B3D37F}"/>
              </a:ext>
            </a:extLst>
          </p:cNvPr>
          <p:cNvGrpSpPr/>
          <p:nvPr/>
        </p:nvGrpSpPr>
        <p:grpSpPr>
          <a:xfrm>
            <a:off x="8239441" y="4863757"/>
            <a:ext cx="2992034" cy="734533"/>
            <a:chOff x="9781696" y="3328469"/>
            <a:chExt cx="2992034" cy="734533"/>
          </a:xfrm>
        </p:grpSpPr>
        <p:sp>
          <p:nvSpPr>
            <p:cNvPr id="50" name="TextBox 49">
              <a:extLst>
                <a:ext uri="{FF2B5EF4-FFF2-40B4-BE49-F238E27FC236}">
                  <a16:creationId xmlns:a16="http://schemas.microsoft.com/office/drawing/2014/main" id="{68DE6E5F-FE13-AE53-2DC6-BFC678F05119}"/>
                </a:ext>
              </a:extLst>
            </p:cNvPr>
            <p:cNvSpPr txBox="1"/>
            <p:nvPr/>
          </p:nvSpPr>
          <p:spPr>
            <a:xfrm>
              <a:off x="9781697" y="3328469"/>
              <a:ext cx="1767653" cy="461665"/>
            </a:xfrm>
            <a:prstGeom prst="rect">
              <a:avLst/>
            </a:prstGeom>
            <a:noFill/>
          </p:spPr>
          <p:txBody>
            <a:bodyPr wrap="square" rtlCol="0">
              <a:spAutoFit/>
            </a:bodyPr>
            <a:lstStyle/>
            <a:p>
              <a:r>
                <a:rPr lang="en-US" sz="2400" b="1" dirty="0">
                  <a:solidFill>
                    <a:srgbClr val="03A1A4"/>
                  </a:solidFill>
                  <a:latin typeface="Tw Cen MT" panose="020B0602020104020603" pitchFamily="34" charset="0"/>
                </a:rPr>
                <a:t>Maximum</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6056F18-0E8D-F453-A7D8-6768BC092CDC}"/>
                    </a:ext>
                  </a:extLst>
                </p:cNvPr>
                <p:cNvSpPr txBox="1"/>
                <p:nvPr/>
              </p:nvSpPr>
              <p:spPr>
                <a:xfrm>
                  <a:off x="9781696" y="3693670"/>
                  <a:ext cx="2992034" cy="369332"/>
                </a:xfrm>
                <a:prstGeom prst="rect">
                  <a:avLst/>
                </a:prstGeom>
                <a:noFill/>
              </p:spPr>
              <p:txBody>
                <a:bodyPr wrap="square" rtlCol="0">
                  <a:spAutoFit/>
                </a:bodyPr>
                <a:lstStyle/>
                <a:p>
                  <a:r>
                    <a:rPr lang="en-US" b="1" dirty="0">
                      <a:solidFill>
                        <a:srgbClr val="A6A6A6"/>
                      </a:solidFill>
                      <a:latin typeface="Tw Cen MT" panose="020B0602020104020603" pitchFamily="34" charset="0"/>
                    </a:rPr>
                    <a:t>Maximum table </a:t>
                  </a:r>
                  <a14:m>
                    <m:oMath xmlns:m="http://schemas.openxmlformats.org/officeDocument/2006/math">
                      <m:r>
                        <a:rPr lang="en-US" b="1" i="1" smtClean="0">
                          <a:solidFill>
                            <a:srgbClr val="A6A6A6"/>
                          </a:solidFill>
                          <a:latin typeface="Cambria Math" panose="02040503050406030204" pitchFamily="18" charset="0"/>
                        </a:rPr>
                        <m:t>=</m:t>
                      </m:r>
                    </m:oMath>
                  </a14:m>
                  <a:r>
                    <a:rPr lang="en-US" b="1" dirty="0">
                      <a:solidFill>
                        <a:srgbClr val="A6A6A6"/>
                      </a:solidFill>
                      <a:latin typeface="Tw Cen MT" panose="020B0602020104020603" pitchFamily="34" charset="0"/>
                    </a:rPr>
                    <a:t>95.0</a:t>
                  </a:r>
                </a:p>
              </p:txBody>
            </p:sp>
          </mc:Choice>
          <mc:Fallback xmlns="">
            <p:sp>
              <p:nvSpPr>
                <p:cNvPr id="51" name="TextBox 50">
                  <a:extLst>
                    <a:ext uri="{FF2B5EF4-FFF2-40B4-BE49-F238E27FC236}">
                      <a16:creationId xmlns:a16="http://schemas.microsoft.com/office/drawing/2014/main" id="{D6056F18-0E8D-F453-A7D8-6768BC092CDC}"/>
                    </a:ext>
                  </a:extLst>
                </p:cNvPr>
                <p:cNvSpPr txBox="1">
                  <a:spLocks noRot="1" noChangeAspect="1" noMove="1" noResize="1" noEditPoints="1" noAdjustHandles="1" noChangeArrowheads="1" noChangeShapeType="1" noTextEdit="1"/>
                </p:cNvSpPr>
                <p:nvPr/>
              </p:nvSpPr>
              <p:spPr>
                <a:xfrm>
                  <a:off x="9781696" y="3693670"/>
                  <a:ext cx="2992034" cy="369332"/>
                </a:xfrm>
                <a:prstGeom prst="rect">
                  <a:avLst/>
                </a:prstGeom>
                <a:blipFill>
                  <a:blip r:embed="rId5"/>
                  <a:stretch>
                    <a:fillRect l="-1837" t="-10000" b="-26667"/>
                  </a:stretch>
                </a:blipFill>
              </p:spPr>
              <p:txBody>
                <a:bodyPr/>
                <a:lstStyle/>
                <a:p>
                  <a:r>
                    <a:rPr lang="LID4096">
                      <a:noFill/>
                    </a:rPr>
                    <a:t> </a:t>
                  </a:r>
                </a:p>
              </p:txBody>
            </p:sp>
          </mc:Fallback>
        </mc:AlternateContent>
      </p:grpSp>
      <p:grpSp>
        <p:nvGrpSpPr>
          <p:cNvPr id="3" name="Group 2">
            <a:extLst>
              <a:ext uri="{FF2B5EF4-FFF2-40B4-BE49-F238E27FC236}">
                <a16:creationId xmlns:a16="http://schemas.microsoft.com/office/drawing/2014/main" id="{C603E574-DC82-0BA5-A543-FFCBB16D3037}"/>
              </a:ext>
            </a:extLst>
          </p:cNvPr>
          <p:cNvGrpSpPr/>
          <p:nvPr/>
        </p:nvGrpSpPr>
        <p:grpSpPr>
          <a:xfrm>
            <a:off x="7985761" y="3399140"/>
            <a:ext cx="1146212" cy="1146212"/>
            <a:chOff x="7985761" y="3745649"/>
            <a:chExt cx="1146212" cy="1146212"/>
          </a:xfrm>
        </p:grpSpPr>
        <p:sp>
          <p:nvSpPr>
            <p:cNvPr id="37" name="Oval 36">
              <a:extLst>
                <a:ext uri="{FF2B5EF4-FFF2-40B4-BE49-F238E27FC236}">
                  <a16:creationId xmlns:a16="http://schemas.microsoft.com/office/drawing/2014/main" id="{DCD35432-D49E-EB12-0543-D652BB9FFCA6}"/>
                </a:ext>
              </a:extLst>
            </p:cNvPr>
            <p:cNvSpPr/>
            <p:nvPr/>
          </p:nvSpPr>
          <p:spPr>
            <a:xfrm>
              <a:off x="7985761" y="3745649"/>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Up 40">
              <a:extLst>
                <a:ext uri="{FF2B5EF4-FFF2-40B4-BE49-F238E27FC236}">
                  <a16:creationId xmlns:a16="http://schemas.microsoft.com/office/drawing/2014/main" id="{192FDBC2-5C85-A9C6-C1B9-ADF3C23F6241}"/>
                </a:ext>
              </a:extLst>
            </p:cNvPr>
            <p:cNvSpPr/>
            <p:nvPr/>
          </p:nvSpPr>
          <p:spPr>
            <a:xfrm flipV="1">
              <a:off x="8168625" y="3864875"/>
              <a:ext cx="780485" cy="907760"/>
            </a:xfrm>
            <a:prstGeom prst="upArrow">
              <a:avLst>
                <a:gd name="adj1" fmla="val 50000"/>
                <a:gd name="adj2" fmla="val 50638"/>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2" name="Picture 1">
              <a:extLst>
                <a:ext uri="{FF2B5EF4-FFF2-40B4-BE49-F238E27FC236}">
                  <a16:creationId xmlns:a16="http://schemas.microsoft.com/office/drawing/2014/main" id="{895C2CE9-8E50-3E33-D0DE-5DD8172F053E}"/>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8331507" y="4184045"/>
              <a:ext cx="454721" cy="454721"/>
            </a:xfrm>
            <a:prstGeom prst="rect">
              <a:avLst/>
            </a:prstGeom>
          </p:spPr>
        </p:pic>
      </p:grpSp>
      <p:grpSp>
        <p:nvGrpSpPr>
          <p:cNvPr id="6" name="Group 5">
            <a:extLst>
              <a:ext uri="{FF2B5EF4-FFF2-40B4-BE49-F238E27FC236}">
                <a16:creationId xmlns:a16="http://schemas.microsoft.com/office/drawing/2014/main" id="{C59402DB-FFAA-9DEA-F550-876BF2517961}"/>
              </a:ext>
            </a:extLst>
          </p:cNvPr>
          <p:cNvGrpSpPr/>
          <p:nvPr/>
        </p:nvGrpSpPr>
        <p:grpSpPr>
          <a:xfrm>
            <a:off x="6978174" y="4778908"/>
            <a:ext cx="1146212" cy="1146212"/>
            <a:chOff x="3549597" y="3678274"/>
            <a:chExt cx="1146212" cy="1146212"/>
          </a:xfrm>
        </p:grpSpPr>
        <p:sp>
          <p:nvSpPr>
            <p:cNvPr id="56" name="Oval 55">
              <a:extLst>
                <a:ext uri="{FF2B5EF4-FFF2-40B4-BE49-F238E27FC236}">
                  <a16:creationId xmlns:a16="http://schemas.microsoft.com/office/drawing/2014/main" id="{B0D809D2-F346-6954-AA4D-6D60B17D067B}"/>
                </a:ext>
              </a:extLst>
            </p:cNvPr>
            <p:cNvSpPr/>
            <p:nvPr/>
          </p:nvSpPr>
          <p:spPr>
            <a:xfrm>
              <a:off x="3549597" y="3678274"/>
              <a:ext cx="1146212" cy="1146212"/>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Up 57">
              <a:extLst>
                <a:ext uri="{FF2B5EF4-FFF2-40B4-BE49-F238E27FC236}">
                  <a16:creationId xmlns:a16="http://schemas.microsoft.com/office/drawing/2014/main" id="{FF1589E3-1765-5D94-B6A1-BB40F59A2A58}"/>
                </a:ext>
              </a:extLst>
            </p:cNvPr>
            <p:cNvSpPr/>
            <p:nvPr/>
          </p:nvSpPr>
          <p:spPr>
            <a:xfrm rot="10800000" flipV="1">
              <a:off x="3732461" y="3797500"/>
              <a:ext cx="780485" cy="907760"/>
            </a:xfrm>
            <a:prstGeom prst="upArrow">
              <a:avLst>
                <a:gd name="adj1" fmla="val 50000"/>
                <a:gd name="adj2" fmla="val 50638"/>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5" name="Picture 4">
              <a:extLst>
                <a:ext uri="{FF2B5EF4-FFF2-40B4-BE49-F238E27FC236}">
                  <a16:creationId xmlns:a16="http://schemas.microsoft.com/office/drawing/2014/main" id="{FDE48B4A-B668-7704-5F26-8D228FF048DB}"/>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3895343" y="3900963"/>
              <a:ext cx="454721" cy="454721"/>
            </a:xfrm>
            <a:prstGeom prst="rect">
              <a:avLst/>
            </a:prstGeom>
          </p:spPr>
        </p:pic>
      </p:grpSp>
      <p:grpSp>
        <p:nvGrpSpPr>
          <p:cNvPr id="21" name="Group 20">
            <a:extLst>
              <a:ext uri="{FF2B5EF4-FFF2-40B4-BE49-F238E27FC236}">
                <a16:creationId xmlns:a16="http://schemas.microsoft.com/office/drawing/2014/main" id="{EAFCD893-70EF-5D4A-2904-501778DA4803}"/>
              </a:ext>
            </a:extLst>
          </p:cNvPr>
          <p:cNvGrpSpPr/>
          <p:nvPr/>
        </p:nvGrpSpPr>
        <p:grpSpPr>
          <a:xfrm>
            <a:off x="6194900" y="2332446"/>
            <a:ext cx="1146212" cy="1146212"/>
            <a:chOff x="6194900" y="2409448"/>
            <a:chExt cx="1146212" cy="1146212"/>
          </a:xfrm>
        </p:grpSpPr>
        <p:sp>
          <p:nvSpPr>
            <p:cNvPr id="12" name="Oval 11">
              <a:extLst>
                <a:ext uri="{FF2B5EF4-FFF2-40B4-BE49-F238E27FC236}">
                  <a16:creationId xmlns:a16="http://schemas.microsoft.com/office/drawing/2014/main" id="{19726942-5FFD-BC1E-21F5-CC41AD95B167}"/>
                </a:ext>
              </a:extLst>
            </p:cNvPr>
            <p:cNvSpPr/>
            <p:nvPr/>
          </p:nvSpPr>
          <p:spPr>
            <a:xfrm>
              <a:off x="6194900" y="2409448"/>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white line drawing of a price tag on a seesaw&#10;&#10;Description automatically generated">
              <a:extLst>
                <a:ext uri="{FF2B5EF4-FFF2-40B4-BE49-F238E27FC236}">
                  <a16:creationId xmlns:a16="http://schemas.microsoft.com/office/drawing/2014/main" id="{F1028610-D613-16F7-7AD2-0F79DD3E6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0304" y="2524852"/>
              <a:ext cx="915404" cy="915404"/>
            </a:xfrm>
            <a:prstGeom prst="rect">
              <a:avLst/>
            </a:prstGeom>
          </p:spPr>
        </p:pic>
        <p:sp>
          <p:nvSpPr>
            <p:cNvPr id="11" name="Rectangle 10">
              <a:extLst>
                <a:ext uri="{FF2B5EF4-FFF2-40B4-BE49-F238E27FC236}">
                  <a16:creationId xmlns:a16="http://schemas.microsoft.com/office/drawing/2014/main" id="{C51D19B6-633F-17F5-ACC9-6EEE25C4077F}"/>
                </a:ext>
              </a:extLst>
            </p:cNvPr>
            <p:cNvSpPr/>
            <p:nvPr/>
          </p:nvSpPr>
          <p:spPr>
            <a:xfrm>
              <a:off x="6657976" y="2668588"/>
              <a:ext cx="223838" cy="46166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4" name="Picture 13">
              <a:extLst>
                <a:ext uri="{FF2B5EF4-FFF2-40B4-BE49-F238E27FC236}">
                  <a16:creationId xmlns:a16="http://schemas.microsoft.com/office/drawing/2014/main" id="{EF1A2D6A-F2F3-3CCA-A7D2-14AA8E0B939D}"/>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6593621" y="2708597"/>
              <a:ext cx="348771" cy="348771"/>
            </a:xfrm>
            <a:prstGeom prst="rect">
              <a:avLst/>
            </a:prstGeom>
          </p:spPr>
        </p:pic>
      </p:grpSp>
    </p:spTree>
    <p:extLst>
      <p:ext uri="{BB962C8B-B14F-4D97-AF65-F5344CB8AC3E}">
        <p14:creationId xmlns:p14="http://schemas.microsoft.com/office/powerpoint/2010/main" val="71347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2" presetClass="entr" presetSubtype="2"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2" presetClass="entr" presetSubtype="2"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1+#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2" presetClass="entr" presetSubtype="2"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1+#ppt_w/2"/>
                                          </p:val>
                                        </p:tav>
                                        <p:tav tm="100000">
                                          <p:val>
                                            <p:strVal val="#ppt_x"/>
                                          </p:val>
                                        </p:tav>
                                      </p:tavLst>
                                    </p:anim>
                                    <p:anim calcmode="lin" valueType="num">
                                      <p:cBhvr additive="base">
                                        <p:cTn id="33"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2D9F6B-743E-FC82-BE90-FADD81C22D2D}"/>
              </a:ext>
            </a:extLst>
          </p:cNvPr>
          <p:cNvPicPr>
            <a:picLocks noChangeAspect="1"/>
          </p:cNvPicPr>
          <p:nvPr/>
        </p:nvPicPr>
        <p:blipFill rotWithShape="1">
          <a:blip r:embed="rId2">
            <a:alphaModFix amt="85000"/>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l="1719" t="-212" r="3281" b="8957"/>
          <a:stretch/>
        </p:blipFill>
        <p:spPr>
          <a:xfrm>
            <a:off x="1703039" y="1261621"/>
            <a:ext cx="8785922" cy="5574693"/>
          </a:xfrm>
          <a:prstGeom prst="rect">
            <a:avLst/>
          </a:prstGeom>
        </p:spPr>
      </p:pic>
      <p:grpSp>
        <p:nvGrpSpPr>
          <p:cNvPr id="13" name="Group 12">
            <a:extLst>
              <a:ext uri="{FF2B5EF4-FFF2-40B4-BE49-F238E27FC236}">
                <a16:creationId xmlns:a16="http://schemas.microsoft.com/office/drawing/2014/main" id="{D901BA10-90C6-CEBD-9C68-10DC7ABF956C}"/>
              </a:ext>
            </a:extLst>
          </p:cNvPr>
          <p:cNvGrpSpPr/>
          <p:nvPr/>
        </p:nvGrpSpPr>
        <p:grpSpPr>
          <a:xfrm flipH="1">
            <a:off x="4457542" y="2218898"/>
            <a:ext cx="1111713" cy="707135"/>
            <a:chOff x="1801222" y="3059827"/>
            <a:chExt cx="853629" cy="707135"/>
          </a:xfrm>
        </p:grpSpPr>
        <p:cxnSp>
          <p:nvCxnSpPr>
            <p:cNvPr id="22" name="Straight Connector 21">
              <a:extLst>
                <a:ext uri="{FF2B5EF4-FFF2-40B4-BE49-F238E27FC236}">
                  <a16:creationId xmlns:a16="http://schemas.microsoft.com/office/drawing/2014/main" id="{5552126E-D72E-A8A9-B07D-9646C2880608}"/>
                </a:ext>
              </a:extLst>
            </p:cNvPr>
            <p:cNvCxnSpPr>
              <a:cxnSpLocks/>
            </p:cNvCxnSpPr>
            <p:nvPr/>
          </p:nvCxnSpPr>
          <p:spPr>
            <a:xfrm flipH="1" flipV="1">
              <a:off x="2135655" y="3059827"/>
              <a:ext cx="519196" cy="70713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83B704-798E-F44C-8198-2B0378BCA163}"/>
                </a:ext>
              </a:extLst>
            </p:cNvPr>
            <p:cNvCxnSpPr>
              <a:cxnSpLocks/>
            </p:cNvCxnSpPr>
            <p:nvPr/>
          </p:nvCxnSpPr>
          <p:spPr>
            <a:xfrm flipH="1">
              <a:off x="1801222" y="3062208"/>
              <a:ext cx="336814"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EAE2BB40-A46A-526E-4CCC-7E7E54E976FE}"/>
              </a:ext>
            </a:extLst>
          </p:cNvPr>
          <p:cNvSpPr txBox="1"/>
          <p:nvPr/>
        </p:nvSpPr>
        <p:spPr>
          <a:xfrm>
            <a:off x="5311173" y="1995571"/>
            <a:ext cx="5177788" cy="1477328"/>
          </a:xfrm>
          <a:prstGeom prst="rect">
            <a:avLst/>
          </a:prstGeom>
          <a:noFill/>
        </p:spPr>
        <p:txBody>
          <a:bodyPr wrap="square" rtlCol="0">
            <a:spAutoFit/>
          </a:bodyPr>
          <a:lstStyle/>
          <a:p>
            <a:pPr algn="ctr"/>
            <a:r>
              <a:rPr lang="en-US" dirty="0">
                <a:solidFill>
                  <a:srgbClr val="00B0F0"/>
                </a:solidFill>
                <a:latin typeface="Tw Cen MT" panose="020B0602020104020603" pitchFamily="34" charset="0"/>
              </a:rPr>
              <a:t>The most frequent category, with 17,203 diamonds having an idea cut. This suggests that a significant portion of the diamonds </a:t>
            </a:r>
            <a:r>
              <a:rPr lang="en-GB" dirty="0">
                <a:solidFill>
                  <a:srgbClr val="00B0F0"/>
                </a:solidFill>
                <a:latin typeface="Tw Cen MT" panose="020B0602020104020603" pitchFamily="34" charset="0"/>
              </a:rPr>
              <a:t>in the dataset have been cut to ideal proportions, potentially leading to higher overall quality and value.</a:t>
            </a:r>
            <a:endParaRPr lang="en-US" dirty="0">
              <a:solidFill>
                <a:srgbClr val="00B0F0"/>
              </a:solidFill>
              <a:latin typeface="Tw Cen MT" panose="020B0602020104020603" pitchFamily="34" charset="0"/>
            </a:endParaRPr>
          </a:p>
        </p:txBody>
      </p:sp>
    </p:spTree>
    <p:extLst>
      <p:ext uri="{BB962C8B-B14F-4D97-AF65-F5344CB8AC3E}">
        <p14:creationId xmlns:p14="http://schemas.microsoft.com/office/powerpoint/2010/main" val="1699453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2D9F6B-743E-FC82-BE90-FADD81C22D2D}"/>
              </a:ext>
            </a:extLst>
          </p:cNvPr>
          <p:cNvPicPr>
            <a:picLocks noChangeAspect="1"/>
          </p:cNvPicPr>
          <p:nvPr/>
        </p:nvPicPr>
        <p:blipFill rotWithShape="1">
          <a:blip r:embed="rId2">
            <a:alphaModFix amt="85000"/>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l="1719" t="-212" r="3281" b="8957"/>
          <a:stretch/>
        </p:blipFill>
        <p:spPr>
          <a:xfrm>
            <a:off x="1703039" y="1261621"/>
            <a:ext cx="8785922" cy="5574693"/>
          </a:xfrm>
          <a:prstGeom prst="rect">
            <a:avLst/>
          </a:prstGeom>
        </p:spPr>
      </p:pic>
      <p:grpSp>
        <p:nvGrpSpPr>
          <p:cNvPr id="38" name="Group 37">
            <a:extLst>
              <a:ext uri="{FF2B5EF4-FFF2-40B4-BE49-F238E27FC236}">
                <a16:creationId xmlns:a16="http://schemas.microsoft.com/office/drawing/2014/main" id="{5B8A90FB-8B49-62BA-D74E-F4279C2D9AE8}"/>
              </a:ext>
            </a:extLst>
          </p:cNvPr>
          <p:cNvGrpSpPr/>
          <p:nvPr/>
        </p:nvGrpSpPr>
        <p:grpSpPr>
          <a:xfrm flipH="1">
            <a:off x="5249333" y="2557504"/>
            <a:ext cx="1563912" cy="1238102"/>
            <a:chOff x="1801222" y="3059827"/>
            <a:chExt cx="853629" cy="707135"/>
          </a:xfrm>
        </p:grpSpPr>
        <p:cxnSp>
          <p:nvCxnSpPr>
            <p:cNvPr id="39" name="Straight Connector 38">
              <a:extLst>
                <a:ext uri="{FF2B5EF4-FFF2-40B4-BE49-F238E27FC236}">
                  <a16:creationId xmlns:a16="http://schemas.microsoft.com/office/drawing/2014/main" id="{2C56065C-1CC1-F575-54C3-064C9FD3396E}"/>
                </a:ext>
              </a:extLst>
            </p:cNvPr>
            <p:cNvCxnSpPr>
              <a:cxnSpLocks/>
            </p:cNvCxnSpPr>
            <p:nvPr/>
          </p:nvCxnSpPr>
          <p:spPr>
            <a:xfrm flipH="1" flipV="1">
              <a:off x="2135655" y="3059827"/>
              <a:ext cx="519196" cy="707135"/>
            </a:xfrm>
            <a:prstGeom prst="line">
              <a:avLst/>
            </a:prstGeom>
            <a:ln w="28575">
              <a:solidFill>
                <a:srgbClr val="F26A5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F9750A-0A70-B7C5-4DF3-E59F3950A157}"/>
                </a:ext>
              </a:extLst>
            </p:cNvPr>
            <p:cNvCxnSpPr>
              <a:cxnSpLocks/>
            </p:cNvCxnSpPr>
            <p:nvPr/>
          </p:nvCxnSpPr>
          <p:spPr>
            <a:xfrm flipH="1">
              <a:off x="1801222" y="3062208"/>
              <a:ext cx="336814" cy="0"/>
            </a:xfrm>
            <a:prstGeom prst="line">
              <a:avLst/>
            </a:prstGeom>
            <a:ln w="28575">
              <a:solidFill>
                <a:srgbClr val="F26A52"/>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095E20EF-812A-7110-EEC8-75045396C37D}"/>
              </a:ext>
            </a:extLst>
          </p:cNvPr>
          <p:cNvSpPr txBox="1"/>
          <p:nvPr/>
        </p:nvSpPr>
        <p:spPr>
          <a:xfrm>
            <a:off x="6813245" y="2041280"/>
            <a:ext cx="3675716" cy="1754326"/>
          </a:xfrm>
          <a:prstGeom prst="rect">
            <a:avLst/>
          </a:prstGeom>
          <a:noFill/>
        </p:spPr>
        <p:txBody>
          <a:bodyPr wrap="square" rtlCol="0">
            <a:spAutoFit/>
          </a:bodyPr>
          <a:lstStyle/>
          <a:p>
            <a:pPr algn="ctr"/>
            <a:r>
              <a:rPr lang="en-US" dirty="0">
                <a:solidFill>
                  <a:srgbClr val="F26A52"/>
                </a:solidFill>
                <a:latin typeface="Tw Cen MT" panose="020B0602020104020603" pitchFamily="34" charset="0"/>
              </a:rPr>
              <a:t>C</a:t>
            </a:r>
            <a:r>
              <a:rPr lang="en-GB" dirty="0" err="1">
                <a:solidFill>
                  <a:srgbClr val="F26A52"/>
                </a:solidFill>
                <a:latin typeface="Tw Cen MT" panose="020B0602020104020603" pitchFamily="34" charset="0"/>
              </a:rPr>
              <a:t>omes</a:t>
            </a:r>
            <a:r>
              <a:rPr lang="en-GB" dirty="0">
                <a:solidFill>
                  <a:srgbClr val="F26A52"/>
                </a:solidFill>
                <a:latin typeface="Tw Cen MT" panose="020B0602020104020603" pitchFamily="34" charset="0"/>
              </a:rPr>
              <a:t> in second place with 11,113 diamonds falling into this category. Although slightly less frequent than the ideal cut, the premium cut still represents a substantial portion of the dataset.</a:t>
            </a:r>
            <a:endParaRPr lang="en-US" dirty="0">
              <a:solidFill>
                <a:srgbClr val="F26A52"/>
              </a:solidFill>
              <a:latin typeface="Tw Cen MT" panose="020B0602020104020603" pitchFamily="34" charset="0"/>
            </a:endParaRPr>
          </a:p>
        </p:txBody>
      </p:sp>
    </p:spTree>
    <p:extLst>
      <p:ext uri="{BB962C8B-B14F-4D97-AF65-F5344CB8AC3E}">
        <p14:creationId xmlns:p14="http://schemas.microsoft.com/office/powerpoint/2010/main" val="4285854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EDA</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12D9F6B-743E-FC82-BE90-FADD81C22D2D}"/>
              </a:ext>
            </a:extLst>
          </p:cNvPr>
          <p:cNvPicPr>
            <a:picLocks noChangeAspect="1"/>
          </p:cNvPicPr>
          <p:nvPr/>
        </p:nvPicPr>
        <p:blipFill rotWithShape="1">
          <a:blip r:embed="rId2">
            <a:extLst>
              <a:ext uri="{28A0092B-C50C-407E-A947-70E740481C1C}">
                <a14:useLocalDpi xmlns:a14="http://schemas.microsoft.com/office/drawing/2010/main" val="0"/>
              </a:ext>
            </a:extLst>
          </a:blip>
          <a:srcRect l="1720" t="-42" b="2697"/>
          <a:stretch/>
        </p:blipFill>
        <p:spPr>
          <a:xfrm>
            <a:off x="2078780" y="1425688"/>
            <a:ext cx="8177539" cy="5432312"/>
          </a:xfrm>
          <a:prstGeom prst="rect">
            <a:avLst/>
          </a:prstGeom>
        </p:spPr>
      </p:pic>
      <p:grpSp>
        <p:nvGrpSpPr>
          <p:cNvPr id="2" name="Group 1">
            <a:extLst>
              <a:ext uri="{FF2B5EF4-FFF2-40B4-BE49-F238E27FC236}">
                <a16:creationId xmlns:a16="http://schemas.microsoft.com/office/drawing/2014/main" id="{C51FE522-F92D-6A28-C833-BA76161B7747}"/>
              </a:ext>
            </a:extLst>
          </p:cNvPr>
          <p:cNvGrpSpPr/>
          <p:nvPr/>
        </p:nvGrpSpPr>
        <p:grpSpPr>
          <a:xfrm>
            <a:off x="1736203" y="878988"/>
            <a:ext cx="1731191" cy="1517079"/>
            <a:chOff x="4432701" y="2054542"/>
            <a:chExt cx="988771" cy="707135"/>
          </a:xfrm>
        </p:grpSpPr>
        <p:cxnSp>
          <p:nvCxnSpPr>
            <p:cNvPr id="3" name="Straight Connector 2">
              <a:extLst>
                <a:ext uri="{FF2B5EF4-FFF2-40B4-BE49-F238E27FC236}">
                  <a16:creationId xmlns:a16="http://schemas.microsoft.com/office/drawing/2014/main" id="{8B5272DE-3C34-80BE-3181-FF92174C32D5}"/>
                </a:ext>
              </a:extLst>
            </p:cNvPr>
            <p:cNvCxnSpPr>
              <a:cxnSpLocks/>
            </p:cNvCxnSpPr>
            <p:nvPr/>
          </p:nvCxnSpPr>
          <p:spPr>
            <a:xfrm flipH="1" flipV="1">
              <a:off x="4902276" y="2054542"/>
              <a:ext cx="519196" cy="707135"/>
            </a:xfrm>
            <a:prstGeom prst="line">
              <a:avLst/>
            </a:prstGeom>
            <a:ln w="28575">
              <a:solidFill>
                <a:srgbClr val="EA96A3"/>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558E4D6-3156-C703-96B9-65D6EEEF3C18}"/>
                </a:ext>
              </a:extLst>
            </p:cNvPr>
            <p:cNvCxnSpPr>
              <a:cxnSpLocks/>
            </p:cNvCxnSpPr>
            <p:nvPr/>
          </p:nvCxnSpPr>
          <p:spPr>
            <a:xfrm flipH="1">
              <a:off x="4432701" y="2056923"/>
              <a:ext cx="471956" cy="0"/>
            </a:xfrm>
            <a:prstGeom prst="line">
              <a:avLst/>
            </a:prstGeom>
            <a:ln w="28575">
              <a:solidFill>
                <a:srgbClr val="EA96A3"/>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84E31EA8-7D3F-2855-AD49-134F9EE1F61D}"/>
              </a:ext>
            </a:extLst>
          </p:cNvPr>
          <p:cNvSpPr txBox="1"/>
          <p:nvPr/>
        </p:nvSpPr>
        <p:spPr>
          <a:xfrm>
            <a:off x="0" y="664184"/>
            <a:ext cx="1731191" cy="2031325"/>
          </a:xfrm>
          <a:prstGeom prst="rect">
            <a:avLst/>
          </a:prstGeom>
          <a:noFill/>
        </p:spPr>
        <p:txBody>
          <a:bodyPr wrap="square" rtlCol="0">
            <a:spAutoFit/>
          </a:bodyPr>
          <a:lstStyle/>
          <a:p>
            <a:pPr algn="ctr"/>
            <a:r>
              <a:rPr lang="en-GB" dirty="0">
                <a:solidFill>
                  <a:srgbClr val="EA96A3"/>
                </a:solidFill>
                <a:latin typeface="Tw Cen MT" panose="020B0602020104020603" pitchFamily="34" charset="0"/>
              </a:rPr>
              <a:t>With 9,060 diamonds. These diamonds are typically near colorless and are considered high quality.</a:t>
            </a:r>
            <a:endParaRPr lang="en-US" dirty="0">
              <a:solidFill>
                <a:srgbClr val="EA96A3"/>
              </a:solidFill>
              <a:latin typeface="Tw Cen MT" panose="020B0602020104020603" pitchFamily="34" charset="0"/>
            </a:endParaRPr>
          </a:p>
        </p:txBody>
      </p:sp>
    </p:spTree>
    <p:extLst>
      <p:ext uri="{BB962C8B-B14F-4D97-AF65-F5344CB8AC3E}">
        <p14:creationId xmlns:p14="http://schemas.microsoft.com/office/powerpoint/2010/main" val="1196227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13498</TotalTime>
  <Words>1157</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Century Gothic</vt:lpstr>
      <vt:lpstr>Chivo Light</vt:lpstr>
      <vt:lpstr>Oswald Medium</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Alharth Alhaj Hussein</cp:lastModifiedBy>
  <cp:revision>157</cp:revision>
  <dcterms:created xsi:type="dcterms:W3CDTF">2017-10-30T13:02:30Z</dcterms:created>
  <dcterms:modified xsi:type="dcterms:W3CDTF">2024-05-30T20:46:49Z</dcterms:modified>
</cp:coreProperties>
</file>