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9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5525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7" name="Google Shape;3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f3e8dd22c5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8" name="Google Shape;378;g2f3e8dd22c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4" name="Google Shape;3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9" name="Google Shape;3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f3e8dd22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4" name="Google Shape;414;g2f3e8dd22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0" name="Google Shape;4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5" name="Google Shape;4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0" name="Google Shape;4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9" name="Google Shape;4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2" name="Google Shape;4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2175882" y="1315737"/>
            <a:ext cx="784023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Music Genre Classification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SHAI Team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25"/>
          <p:cNvGrpSpPr/>
          <p:nvPr/>
        </p:nvGrpSpPr>
        <p:grpSpPr>
          <a:xfrm>
            <a:off x="4394853" y="5048835"/>
            <a:ext cx="3402294" cy="451824"/>
            <a:chOff x="4679586" y="878988"/>
            <a:chExt cx="1434489" cy="190500"/>
          </a:xfrm>
        </p:grpSpPr>
        <p:sp>
          <p:nvSpPr>
            <p:cNvPr id="161" name="Google Shape;161;p2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25"/>
          <p:cNvSpPr txBox="1"/>
          <p:nvPr/>
        </p:nvSpPr>
        <p:spPr>
          <a:xfrm>
            <a:off x="2175882" y="3257862"/>
            <a:ext cx="784023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Group1 Team 2 - Ammar Alhasanat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2456403" y="4010579"/>
            <a:ext cx="727891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الحارث بشار الحاج حسين                      فهد صلاح شديد </a:t>
            </a:r>
            <a:br>
              <a:rPr lang="en-US" sz="2800" b="0" i="0" u="none" strike="noStrike" cap="non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800" b="0" i="0" u="none" strike="noStrike" cap="non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الشيماء محمد المذيب               أحمد علي فتحي الشيخ أحمد</a:t>
            </a:r>
            <a:endParaRPr sz="2800" b="0" i="0" u="none" strike="noStrike" cap="none">
              <a:solidFill>
                <a:srgbClr val="7F7F7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Preprocessing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306" name="Google Shape;306;p34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34"/>
          <p:cNvGrpSpPr/>
          <p:nvPr/>
        </p:nvGrpSpPr>
        <p:grpSpPr>
          <a:xfrm>
            <a:off x="1679347" y="2598525"/>
            <a:ext cx="10479214" cy="769441"/>
            <a:chOff x="624115" y="1861876"/>
            <a:chExt cx="10669286" cy="559432"/>
          </a:xfrm>
        </p:grpSpPr>
        <p:sp>
          <p:nvSpPr>
            <p:cNvPr id="312" name="Google Shape;312;p34"/>
            <p:cNvSpPr txBox="1"/>
            <p:nvPr/>
          </p:nvSpPr>
          <p:spPr>
            <a:xfrm>
              <a:off x="1536801" y="1973733"/>
              <a:ext cx="9756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rgbClr val="EF307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Custom Label Encoding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4"/>
            <p:cNvSpPr txBox="1"/>
            <p:nvPr/>
          </p:nvSpPr>
          <p:spPr>
            <a:xfrm>
              <a:off x="624115" y="1861876"/>
              <a:ext cx="912686" cy="55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>
                  <a:solidFill>
                    <a:srgbClr val="EF307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34"/>
          <p:cNvGrpSpPr/>
          <p:nvPr/>
        </p:nvGrpSpPr>
        <p:grpSpPr>
          <a:xfrm>
            <a:off x="1519365" y="3770636"/>
            <a:ext cx="9343653" cy="1054258"/>
            <a:chOff x="624115" y="2003922"/>
            <a:chExt cx="7890497" cy="1054258"/>
          </a:xfrm>
        </p:grpSpPr>
        <p:sp>
          <p:nvSpPr>
            <p:cNvPr id="315" name="Google Shape;315;p34"/>
            <p:cNvSpPr txBox="1"/>
            <p:nvPr/>
          </p:nvSpPr>
          <p:spPr>
            <a:xfrm>
              <a:off x="1466712" y="2042380"/>
              <a:ext cx="70479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rgbClr val="1C7CBB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Logarithmic and power transformations to numerical columns and cap outliers</a:t>
              </a:r>
              <a:endParaRPr sz="2400" b="1" i="0" u="none" strike="noStrike" cap="none" dirty="0">
                <a:solidFill>
                  <a:srgbClr val="1C7CBB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16" name="Google Shape;316;p34"/>
            <p:cNvSpPr txBox="1"/>
            <p:nvPr/>
          </p:nvSpPr>
          <p:spPr>
            <a:xfrm>
              <a:off x="624115" y="2003922"/>
              <a:ext cx="912686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 dirty="0">
                  <a:solidFill>
                    <a:srgbClr val="1C7CBB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34"/>
          <p:cNvGrpSpPr/>
          <p:nvPr/>
        </p:nvGrpSpPr>
        <p:grpSpPr>
          <a:xfrm>
            <a:off x="1679347" y="1426415"/>
            <a:ext cx="10441086" cy="769441"/>
            <a:chOff x="624115" y="1861876"/>
            <a:chExt cx="10630466" cy="559432"/>
          </a:xfrm>
        </p:grpSpPr>
        <p:sp>
          <p:nvSpPr>
            <p:cNvPr id="318" name="Google Shape;318;p34"/>
            <p:cNvSpPr txBox="1"/>
            <p:nvPr/>
          </p:nvSpPr>
          <p:spPr>
            <a:xfrm>
              <a:off x="1497981" y="1973752"/>
              <a:ext cx="9756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rgbClr val="BF9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Handle Null, Zero and Duplicate Values</a:t>
              </a:r>
              <a:endParaRPr sz="2400" b="1" i="0" u="none" strike="noStrike" cap="none" dirty="0">
                <a:solidFill>
                  <a:srgbClr val="BF9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19" name="Google Shape;319;p34"/>
            <p:cNvSpPr txBox="1"/>
            <p:nvPr/>
          </p:nvSpPr>
          <p:spPr>
            <a:xfrm>
              <a:off x="624115" y="1861876"/>
              <a:ext cx="912686" cy="55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0" i="0" u="none" strike="noStrike" cap="none" dirty="0">
                  <a:solidFill>
                    <a:srgbClr val="BF9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CE249FB-24E9-4C23-A5E9-8EDD7E3E9F2A}"/>
              </a:ext>
            </a:extLst>
          </p:cNvPr>
          <p:cNvSpPr txBox="1"/>
          <p:nvPr/>
        </p:nvSpPr>
        <p:spPr>
          <a:xfrm>
            <a:off x="1825283" y="5135077"/>
            <a:ext cx="60983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04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Scaling the data using the StandardScaler</a:t>
            </a:r>
            <a:endParaRPr lang="en-US" sz="1600" b="1" i="0" u="none" strike="noStrike" cap="none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EE952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Preprocessing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35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326" name="Google Shape;326;p3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p35"/>
          <p:cNvSpPr txBox="1"/>
          <p:nvPr/>
        </p:nvSpPr>
        <p:spPr>
          <a:xfrm>
            <a:off x="1157769" y="5205198"/>
            <a:ext cx="59419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525" y="3263875"/>
            <a:ext cx="11887203" cy="359412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5"/>
          <p:cNvSpPr txBox="1"/>
          <p:nvPr/>
        </p:nvSpPr>
        <p:spPr>
          <a:xfrm>
            <a:off x="708375" y="1693975"/>
            <a:ext cx="591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Outliers using box plots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708375" y="2248075"/>
            <a:ext cx="5913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 in popularity with significantly higher popularity.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well as in loudness, specchiness, temp, and duration in min/ms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Preprocessing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36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341" name="Google Shape;341;p36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p36"/>
          <p:cNvSpPr txBox="1"/>
          <p:nvPr/>
        </p:nvSpPr>
        <p:spPr>
          <a:xfrm>
            <a:off x="776022" y="850218"/>
            <a:ext cx="11881272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More about outliers handling…..</a:t>
            </a:r>
            <a:endParaRPr sz="2800" b="1" i="0" u="sng" strike="noStrike" cap="none">
              <a:solidFill>
                <a:srgbClr val="A6A6A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7" name="Google Shape;347;p36"/>
          <p:cNvSpPr/>
          <p:nvPr/>
        </p:nvSpPr>
        <p:spPr>
          <a:xfrm>
            <a:off x="0" y="2294902"/>
            <a:ext cx="3582549" cy="315783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8" name="Google Shape;348;p36"/>
          <p:cNvGrpSpPr/>
          <p:nvPr/>
        </p:nvGrpSpPr>
        <p:grpSpPr>
          <a:xfrm rot="-5400000">
            <a:off x="-479946" y="3457245"/>
            <a:ext cx="4732090" cy="632509"/>
            <a:chOff x="3299749" y="1134299"/>
            <a:chExt cx="4732090" cy="632509"/>
          </a:xfrm>
        </p:grpSpPr>
        <p:sp>
          <p:nvSpPr>
            <p:cNvPr id="349" name="Google Shape;349;p36"/>
            <p:cNvSpPr/>
            <p:nvPr/>
          </p:nvSpPr>
          <p:spPr>
            <a:xfrm>
              <a:off x="4229104" y="1134299"/>
              <a:ext cx="2873381" cy="632509"/>
            </a:xfrm>
            <a:prstGeom prst="rect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6"/>
            <p:cNvSpPr txBox="1"/>
            <p:nvPr/>
          </p:nvSpPr>
          <p:spPr>
            <a:xfrm>
              <a:off x="3299749" y="1158167"/>
              <a:ext cx="47320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Outliers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36"/>
          <p:cNvSpPr/>
          <p:nvPr/>
        </p:nvSpPr>
        <p:spPr>
          <a:xfrm>
            <a:off x="2205841" y="2295745"/>
            <a:ext cx="9986159" cy="315783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3091625" y="2391909"/>
            <a:ext cx="689453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1C7CB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the outliers First, we convert all the values to its log value as the log transform one of the best ways to fix the outliers in the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3" name="Google Shape;353;p36"/>
          <p:cNvSpPr txBox="1"/>
          <p:nvPr/>
        </p:nvSpPr>
        <p:spPr>
          <a:xfrm>
            <a:off x="3091625" y="4050717"/>
            <a:ext cx="689453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1C7CB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 we use the IQR to handle the remaining outliers, because the IQR is a robust, effective, simple, and non-parametric method for identifying and handling outliers.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6"/>
          <p:cNvSpPr/>
          <p:nvPr/>
        </p:nvSpPr>
        <p:spPr>
          <a:xfrm>
            <a:off x="9986160" y="2294902"/>
            <a:ext cx="2233194" cy="4563098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EE952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Preprocessing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35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326" name="Google Shape;326;p3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p35"/>
          <p:cNvSpPr txBox="1"/>
          <p:nvPr/>
        </p:nvSpPr>
        <p:spPr>
          <a:xfrm>
            <a:off x="1157769" y="5205198"/>
            <a:ext cx="59419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A6A6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708375" y="1693975"/>
            <a:ext cx="59136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after cleaning from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 :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49D35-E518-49D3-AC61-C07AE239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1502"/>
            <a:ext cx="12192000" cy="36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901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Preprocessing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37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361" name="Google Shape;361;p37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37"/>
          <p:cNvSpPr/>
          <p:nvPr/>
        </p:nvSpPr>
        <p:spPr>
          <a:xfrm>
            <a:off x="0" y="2294902"/>
            <a:ext cx="3582549" cy="315783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7" name="Google Shape;367;p37"/>
          <p:cNvGrpSpPr/>
          <p:nvPr/>
        </p:nvGrpSpPr>
        <p:grpSpPr>
          <a:xfrm rot="-5400000">
            <a:off x="-1919954" y="3543889"/>
            <a:ext cx="4732090" cy="659862"/>
            <a:chOff x="3199428" y="1106946"/>
            <a:chExt cx="4732090" cy="659862"/>
          </a:xfrm>
        </p:grpSpPr>
        <p:sp>
          <p:nvSpPr>
            <p:cNvPr id="368" name="Google Shape;368;p37"/>
            <p:cNvSpPr/>
            <p:nvPr/>
          </p:nvSpPr>
          <p:spPr>
            <a:xfrm>
              <a:off x="4229104" y="1134299"/>
              <a:ext cx="2873381" cy="632509"/>
            </a:xfrm>
            <a:prstGeom prst="rect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7"/>
            <p:cNvSpPr txBox="1"/>
            <p:nvPr/>
          </p:nvSpPr>
          <p:spPr>
            <a:xfrm>
              <a:off x="3199428" y="1106946"/>
              <a:ext cx="47320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Before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0" name="Google Shape;370;p37"/>
          <p:cNvSpPr/>
          <p:nvPr/>
        </p:nvSpPr>
        <p:spPr>
          <a:xfrm>
            <a:off x="9986160" y="2294902"/>
            <a:ext cx="2233194" cy="4563098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Google Shape;371;p37"/>
          <p:cNvGrpSpPr/>
          <p:nvPr/>
        </p:nvGrpSpPr>
        <p:grpSpPr>
          <a:xfrm rot="-5400000">
            <a:off x="4059828" y="3566074"/>
            <a:ext cx="4732090" cy="659862"/>
            <a:chOff x="3199428" y="1106946"/>
            <a:chExt cx="4732090" cy="659862"/>
          </a:xfrm>
        </p:grpSpPr>
        <p:sp>
          <p:nvSpPr>
            <p:cNvPr id="372" name="Google Shape;372;p37"/>
            <p:cNvSpPr/>
            <p:nvPr/>
          </p:nvSpPr>
          <p:spPr>
            <a:xfrm>
              <a:off x="4229104" y="1134299"/>
              <a:ext cx="2873381" cy="632509"/>
            </a:xfrm>
            <a:prstGeom prst="rect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7"/>
            <p:cNvSpPr txBox="1"/>
            <p:nvPr/>
          </p:nvSpPr>
          <p:spPr>
            <a:xfrm>
              <a:off x="3199428" y="1106946"/>
              <a:ext cx="47320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After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4" name="Google Shape;37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837" y="1870200"/>
            <a:ext cx="5142301" cy="4369683"/>
          </a:xfrm>
          <a:prstGeom prst="rect">
            <a:avLst/>
          </a:prstGeom>
          <a:solidFill>
            <a:srgbClr val="E6E7E9"/>
          </a:solidFill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4600" y="1773487"/>
            <a:ext cx="5201304" cy="4563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53029B-FF7A-441E-BA68-28ABED527963}"/>
              </a:ext>
            </a:extLst>
          </p:cNvPr>
          <p:cNvSpPr txBox="1"/>
          <p:nvPr/>
        </p:nvSpPr>
        <p:spPr>
          <a:xfrm>
            <a:off x="307576" y="1159646"/>
            <a:ext cx="65499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processed data for training the model: 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EE952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Engineering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38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382" name="Google Shape;382;p38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7" name="Google Shape;387;p38"/>
          <p:cNvSpPr txBox="1"/>
          <p:nvPr/>
        </p:nvSpPr>
        <p:spPr>
          <a:xfrm>
            <a:off x="92383" y="1899300"/>
            <a:ext cx="59136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Interactions: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38"/>
          <p:cNvSpPr txBox="1"/>
          <p:nvPr/>
        </p:nvSpPr>
        <p:spPr>
          <a:xfrm>
            <a:off x="2" y="2474100"/>
            <a:ext cx="6519200" cy="2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0960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Danceability_energy_interaction = Danceability*Energy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Indicating songs that are both highly danceable and energetic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Valence_energy_product = valence * energy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Indicating songs that are both positive and energetic.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7094167" y="1899300"/>
            <a:ext cx="50304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Aggregations: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0" name="Google Shape;3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000" y="2535300"/>
            <a:ext cx="5800566" cy="847633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8"/>
          <p:cNvSpPr txBox="1"/>
          <p:nvPr/>
        </p:nvSpPr>
        <p:spPr>
          <a:xfrm>
            <a:off x="6334283" y="3429000"/>
            <a:ext cx="57800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create a series that has the artist name and their average popularity. Then by mapping the artist name we create a new column that has the average popularity for each artist.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478" y="0"/>
            <a:ext cx="827180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 txBox="1"/>
          <p:nvPr/>
        </p:nvSpPr>
        <p:spPr>
          <a:xfrm>
            <a:off x="2456543" y="131812"/>
            <a:ext cx="7278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EE952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40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403" name="Google Shape;403;p40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p40"/>
          <p:cNvSpPr txBox="1"/>
          <p:nvPr/>
        </p:nvSpPr>
        <p:spPr>
          <a:xfrm>
            <a:off x="626250" y="1363388"/>
            <a:ext cx="5913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Highlights from correlation matrix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40"/>
          <p:cNvSpPr txBox="1"/>
          <p:nvPr/>
        </p:nvSpPr>
        <p:spPr>
          <a:xfrm>
            <a:off x="626250" y="2372000"/>
            <a:ext cx="5913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and Loudness: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Correlation: 0.7749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Explanation: This is a strong positive correlation, indicating that tracks with higher energy tend to be louder. This makes intuitive sense since energetic tracks often have higher volume levels.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40"/>
          <p:cNvSpPr txBox="1"/>
          <p:nvPr/>
        </p:nvSpPr>
        <p:spPr>
          <a:xfrm>
            <a:off x="6278400" y="2226675"/>
            <a:ext cx="5913600" cy="24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Acousticness and Energy: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Correlation: -0.7463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Explanation: This is a strong negative correlation, suggesting that tracks with higher acousticness (more acoustic) tend to have lower energy levels. Acoustic tracks might be softer or calmer, which aligns with a lower energy score.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40"/>
          <p:cNvSpPr txBox="1"/>
          <p:nvPr/>
        </p:nvSpPr>
        <p:spPr>
          <a:xfrm>
            <a:off x="798450" y="4658300"/>
            <a:ext cx="10595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(Target Variable) Correlations: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Energy: 0.2158: Tracks with higher energy tend to belong to specific classes.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Loudness: 0.1941: Louder tracks are slightly more likely to belong to certain classes.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Duration in min/ms: 0.2171: Tracks with longer durations are correlated with specific classes.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Acousticness: -0.2407: Tracks with higher acousticness are less likely to belong to certain classes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 txBox="1"/>
          <p:nvPr/>
        </p:nvSpPr>
        <p:spPr>
          <a:xfrm>
            <a:off x="2456543" y="131812"/>
            <a:ext cx="7278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EE952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Engineering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41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418" name="Google Shape;418;p4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3" name="Google Shape;423;p41"/>
          <p:cNvSpPr txBox="1"/>
          <p:nvPr/>
        </p:nvSpPr>
        <p:spPr>
          <a:xfrm>
            <a:off x="3139200" y="1245175"/>
            <a:ext cx="591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41"/>
          <p:cNvSpPr txBox="1"/>
          <p:nvPr/>
        </p:nvSpPr>
        <p:spPr>
          <a:xfrm>
            <a:off x="913725" y="2453675"/>
            <a:ext cx="5913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K-Means clustering algorithm to transform continuous numerical features into categorical features.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41"/>
          <p:cNvSpPr txBox="1"/>
          <p:nvPr/>
        </p:nvSpPr>
        <p:spPr>
          <a:xfrm>
            <a:off x="790525" y="3213450"/>
            <a:ext cx="591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benefits of this process: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41"/>
          <p:cNvSpPr txBox="1"/>
          <p:nvPr/>
        </p:nvSpPr>
        <p:spPr>
          <a:xfrm>
            <a:off x="954775" y="3901250"/>
            <a:ext cx="5913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Capturing Non-Linear Relationships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Outliers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Model Performance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950" y="1952175"/>
            <a:ext cx="5991052" cy="4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42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433" name="Google Shape;433;p42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Google Shape;438;p42"/>
          <p:cNvSpPr txBox="1"/>
          <p:nvPr/>
        </p:nvSpPr>
        <p:spPr>
          <a:xfrm>
            <a:off x="411533" y="90361"/>
            <a:ext cx="113688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3857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Selection Using Ensemble Learning Techniques</a:t>
            </a:r>
            <a:endParaRPr/>
          </a:p>
        </p:txBody>
      </p:sp>
      <p:sp>
        <p:nvSpPr>
          <p:cNvPr id="439" name="Google Shape;439;p42"/>
          <p:cNvSpPr txBox="1"/>
          <p:nvPr/>
        </p:nvSpPr>
        <p:spPr>
          <a:xfrm>
            <a:off x="596061" y="1259912"/>
            <a:ext cx="739978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Application of Voting and Stacking Classifiers</a:t>
            </a:r>
            <a:endParaRPr sz="20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2"/>
          <p:cNvSpPr txBox="1"/>
          <p:nvPr/>
        </p:nvSpPr>
        <p:spPr>
          <a:xfrm>
            <a:off x="1142430" y="1973556"/>
            <a:ext cx="55755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of Soft Voting Classifier</a:t>
            </a:r>
            <a:endParaRPr sz="1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2"/>
          <p:cNvSpPr txBox="1"/>
          <p:nvPr/>
        </p:nvSpPr>
        <p:spPr>
          <a:xfrm>
            <a:off x="1636820" y="2625645"/>
            <a:ext cx="9108743" cy="280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Base Models Used:</a:t>
            </a:r>
            <a:endParaRPr sz="2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RandomForestClassifier: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High interpretability and robustness.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XGBClassifier: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Known for strong performance on structured/tabular data.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LogisticRegression: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Simplicity and effectiveness, especially with linear data.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KNeighborsClassifier: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Non-parametric method, useful for smaller datasets.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SVC (Support Vector Classifier):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Effective for high-dimensional spaces.</a:t>
            </a:r>
            <a:endParaRPr/>
          </a:p>
        </p:txBody>
      </p:sp>
      <p:sp>
        <p:nvSpPr>
          <p:cNvPr id="442" name="Google Shape;442;p42"/>
          <p:cNvSpPr txBox="1"/>
          <p:nvPr/>
        </p:nvSpPr>
        <p:spPr>
          <a:xfrm>
            <a:off x="1636820" y="5430965"/>
            <a:ext cx="6112412" cy="105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 Score (</a:t>
            </a:r>
            <a:r>
              <a:rPr lang="en-US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Macro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0.4835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6"/>
          <p:cNvCxnSpPr>
            <a:endCxn id="173" idx="3"/>
          </p:cNvCxnSpPr>
          <p:nvPr/>
        </p:nvCxnSpPr>
        <p:spPr>
          <a:xfrm rot="10800000">
            <a:off x="10882232" y="3759948"/>
            <a:ext cx="1297200" cy="527100"/>
          </a:xfrm>
          <a:prstGeom prst="straightConnector1">
            <a:avLst/>
          </a:prstGeom>
          <a:noFill/>
          <a:ln w="2857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4" name="Google Shape;174;p26"/>
          <p:cNvCxnSpPr/>
          <p:nvPr/>
        </p:nvCxnSpPr>
        <p:spPr>
          <a:xfrm rot="10800000">
            <a:off x="1" y="4559319"/>
            <a:ext cx="1352549" cy="719005"/>
          </a:xfrm>
          <a:prstGeom prst="straightConnector1">
            <a:avLst/>
          </a:prstGeom>
          <a:noFill/>
          <a:ln w="2857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26"/>
          <p:cNvCxnSpPr/>
          <p:nvPr/>
        </p:nvCxnSpPr>
        <p:spPr>
          <a:xfrm rot="10800000" flipH="1">
            <a:off x="5367591" y="4061709"/>
            <a:ext cx="1577206" cy="1136471"/>
          </a:xfrm>
          <a:prstGeom prst="straightConnector1">
            <a:avLst/>
          </a:prstGeom>
          <a:noFill/>
          <a:ln w="2857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26"/>
          <p:cNvCxnSpPr/>
          <p:nvPr/>
        </p:nvCxnSpPr>
        <p:spPr>
          <a:xfrm rot="10800000">
            <a:off x="6980663" y="3992713"/>
            <a:ext cx="1801641" cy="991370"/>
          </a:xfrm>
          <a:prstGeom prst="straightConnector1">
            <a:avLst/>
          </a:prstGeom>
          <a:noFill/>
          <a:ln w="2857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7" name="Google Shape;177;p26"/>
          <p:cNvCxnSpPr/>
          <p:nvPr/>
        </p:nvCxnSpPr>
        <p:spPr>
          <a:xfrm rot="10800000" flipH="1">
            <a:off x="8939272" y="3789895"/>
            <a:ext cx="1680503" cy="1101747"/>
          </a:xfrm>
          <a:prstGeom prst="straightConnector1">
            <a:avLst/>
          </a:prstGeom>
          <a:noFill/>
          <a:ln w="2857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26"/>
          <p:cNvCxnSpPr/>
          <p:nvPr/>
        </p:nvCxnSpPr>
        <p:spPr>
          <a:xfrm rot="10800000">
            <a:off x="3555177" y="4315879"/>
            <a:ext cx="1709825" cy="882300"/>
          </a:xfrm>
          <a:prstGeom prst="straightConnector1">
            <a:avLst/>
          </a:prstGeom>
          <a:noFill/>
          <a:ln w="2857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6"/>
          <p:cNvCxnSpPr/>
          <p:nvPr/>
        </p:nvCxnSpPr>
        <p:spPr>
          <a:xfrm rot="10800000" flipH="1">
            <a:off x="1488100" y="4236152"/>
            <a:ext cx="1778890" cy="962027"/>
          </a:xfrm>
          <a:prstGeom prst="straightConnector1">
            <a:avLst/>
          </a:prstGeom>
          <a:noFill/>
          <a:ln w="2857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0" name="Google Shape;180;p26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81" name="Google Shape;181;p26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6"/>
          <p:cNvSpPr/>
          <p:nvPr/>
        </p:nvSpPr>
        <p:spPr>
          <a:xfrm>
            <a:off x="1122113" y="4930251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1224701" y="4901325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5000" sy="105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3049114" y="3941913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3151702" y="3912987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5000" sy="105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5001873" y="4891641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5104461" y="4862715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5000" sy="105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6708674" y="3698473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6810973" y="3669547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5000" sy="105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8522002" y="468984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8624590" y="4660918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5000" sy="105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10396341" y="3465708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10498929" y="3436782"/>
            <a:ext cx="383303" cy="646331"/>
          </a:xfrm>
          <a:prstGeom prst="rect">
            <a:avLst/>
          </a:prstGeom>
          <a:noFill/>
          <a:ln>
            <a:noFill/>
          </a:ln>
          <a:effectLst>
            <a:outerShdw blurRad="63500" sx="105000" sy="105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E3E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378640" y="3809602"/>
            <a:ext cx="21265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2281192" y="2835528"/>
            <a:ext cx="21265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Preprocessing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4246516" y="3872063"/>
            <a:ext cx="21265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EE952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5943402" y="2692391"/>
            <a:ext cx="21265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857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Selection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7742820" y="3644885"/>
            <a:ext cx="21265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Fine-tuning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9620021" y="2456997"/>
            <a:ext cx="21265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Final 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00"/>
                            </p:stCondLst>
                            <p:childTnLst>
                              <p:par>
                                <p:cTn id="10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43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448" name="Google Shape;448;p43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3" name="Google Shape;453;p43"/>
          <p:cNvSpPr txBox="1"/>
          <p:nvPr/>
        </p:nvSpPr>
        <p:spPr>
          <a:xfrm>
            <a:off x="238225" y="1180215"/>
            <a:ext cx="60983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Implementation of Stacking Classifier</a:t>
            </a:r>
            <a:endParaRPr sz="28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3"/>
          <p:cNvSpPr/>
          <p:nvPr/>
        </p:nvSpPr>
        <p:spPr>
          <a:xfrm>
            <a:off x="553910" y="1674175"/>
            <a:ext cx="11705636" cy="211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Base Models Used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Same as the Voting Classifier (RandomForest, XGBoost, LogisticRegression, KNeighbors, SVC).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Meta-Learner:</a:t>
            </a: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RandomForestClassifier :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Chosen as the Meta-Learner due to its ability to capture complex patterns by aggregating decisions from the base models.</a:t>
            </a:r>
            <a:endParaRPr/>
          </a:p>
        </p:txBody>
      </p:sp>
      <p:sp>
        <p:nvSpPr>
          <p:cNvPr id="455" name="Google Shape;455;p43"/>
          <p:cNvSpPr txBox="1"/>
          <p:nvPr/>
        </p:nvSpPr>
        <p:spPr>
          <a:xfrm>
            <a:off x="553910" y="3753625"/>
            <a:ext cx="6127954" cy="8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 Score (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Macro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0.5097</a:t>
            </a:r>
            <a:endParaRPr/>
          </a:p>
        </p:txBody>
      </p:sp>
      <p:sp>
        <p:nvSpPr>
          <p:cNvPr id="456" name="Google Shape;456;p43"/>
          <p:cNvSpPr txBox="1"/>
          <p:nvPr/>
        </p:nvSpPr>
        <p:spPr>
          <a:xfrm>
            <a:off x="539162" y="4809892"/>
            <a:ext cx="11652838" cy="14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Decision: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 results, the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Stacking Classifier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 selected as the optimal model for the dataset due to its superior performance in F1 Score metrics.</a:t>
            </a:r>
            <a:endParaRPr/>
          </a:p>
        </p:txBody>
      </p:sp>
      <p:sp>
        <p:nvSpPr>
          <p:cNvPr id="457" name="Google Shape;457;p43"/>
          <p:cNvSpPr txBox="1"/>
          <p:nvPr/>
        </p:nvSpPr>
        <p:spPr>
          <a:xfrm>
            <a:off x="351422" y="60375"/>
            <a:ext cx="1129853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38572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Selection Using Ensemble Learning Techniques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44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463" name="Google Shape;463;p44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8" name="Google Shape;468;p44"/>
          <p:cNvSpPr txBox="1"/>
          <p:nvPr/>
        </p:nvSpPr>
        <p:spPr>
          <a:xfrm>
            <a:off x="2598362" y="0"/>
            <a:ext cx="69951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1C7CB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Fine-Tuning of Stacking Classifier</a:t>
            </a:r>
            <a:endParaRPr sz="4000" b="0" i="0" u="none" strike="noStrike" cap="none">
              <a:solidFill>
                <a:srgbClr val="1C7CB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9" name="Google Shape;469;p44"/>
          <p:cNvSpPr txBox="1"/>
          <p:nvPr/>
        </p:nvSpPr>
        <p:spPr>
          <a:xfrm>
            <a:off x="403633" y="1217174"/>
            <a:ext cx="82761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Hyperparameter Optimization Using RandomizedSearchCV</a:t>
            </a:r>
            <a:endParaRPr sz="2400" b="0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4"/>
          <p:cNvSpPr/>
          <p:nvPr/>
        </p:nvSpPr>
        <p:spPr>
          <a:xfrm>
            <a:off x="637529" y="1791454"/>
            <a:ext cx="1173737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Optimize the Stacking Classifier to achieve the best possible performance on the dataset.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Methodology: Utilized RandomizedSearchCV to explore a wide range of hyperparameters efficiently.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Metric: Focused on F1 Score (Macro) to balance precision and recall across classes. </a:t>
            </a:r>
            <a:endParaRPr dirty="0"/>
          </a:p>
        </p:txBody>
      </p:sp>
      <p:sp>
        <p:nvSpPr>
          <p:cNvPr id="471" name="Google Shape;471;p44"/>
          <p:cNvSpPr txBox="1"/>
          <p:nvPr/>
        </p:nvSpPr>
        <p:spPr>
          <a:xfrm>
            <a:off x="637529" y="3065361"/>
            <a:ext cx="61827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Defining the Hyperparameter Space</a:t>
            </a:r>
            <a:endParaRPr sz="2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4"/>
          <p:cNvSpPr txBox="1"/>
          <p:nvPr/>
        </p:nvSpPr>
        <p:spPr>
          <a:xfrm>
            <a:off x="967154" y="3518972"/>
            <a:ext cx="618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Models Hyperparameters: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4"/>
          <p:cNvSpPr txBox="1"/>
          <p:nvPr/>
        </p:nvSpPr>
        <p:spPr>
          <a:xfrm>
            <a:off x="1098662" y="3930499"/>
            <a:ext cx="618275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XGBClassifier: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estimators, maximum depth, learning rate, subsample, colsample_bytree, gamma, regularization terms (alpha and lambda), scale_pos_weight.</a:t>
            </a:r>
            <a:endParaRPr/>
          </a:p>
        </p:txBody>
      </p:sp>
      <p:sp>
        <p:nvSpPr>
          <p:cNvPr id="474" name="Google Shape;474;p44"/>
          <p:cNvSpPr txBox="1"/>
          <p:nvPr/>
        </p:nvSpPr>
        <p:spPr>
          <a:xfrm>
            <a:off x="1091628" y="5146713"/>
            <a:ext cx="61897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RandomForestClassifier: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estimators, maximum depth, minimum samples split/leaf, maximum features, bootstrap.</a:t>
            </a:r>
            <a:endParaRPr dirty="0"/>
          </a:p>
        </p:txBody>
      </p:sp>
      <p:sp>
        <p:nvSpPr>
          <p:cNvPr id="475" name="Google Shape;475;p44"/>
          <p:cNvSpPr txBox="1"/>
          <p:nvPr/>
        </p:nvSpPr>
        <p:spPr>
          <a:xfrm>
            <a:off x="960120" y="4735186"/>
            <a:ext cx="61897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Meta-Learner Hyperparameters: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4"/>
          <p:cNvSpPr txBox="1"/>
          <p:nvPr/>
        </p:nvSpPr>
        <p:spPr>
          <a:xfrm>
            <a:off x="637529" y="5667155"/>
            <a:ext cx="6189784" cy="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 Score (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Macro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0.5638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Final 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2" name="Google Shape;482;p45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483" name="Google Shape;483;p4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5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45"/>
          <p:cNvSpPr txBox="1"/>
          <p:nvPr/>
        </p:nvSpPr>
        <p:spPr>
          <a:xfrm>
            <a:off x="295421" y="1744394"/>
            <a:ext cx="1160584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make prediction on the test or submission data set using the final model and got this result: 0.57653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39" y="3107828"/>
            <a:ext cx="10783805" cy="990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"/>
          <p:cNvSpPr txBox="1"/>
          <p:nvPr/>
        </p:nvSpPr>
        <p:spPr>
          <a:xfrm>
            <a:off x="1599746" y="3044280"/>
            <a:ext cx="899250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 H A N K S  F O R  W A T C H I N 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3948" y="1203543"/>
            <a:ext cx="1244104" cy="1244104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6"/>
          <p:cNvSpPr/>
          <p:nvPr/>
        </p:nvSpPr>
        <p:spPr>
          <a:xfrm>
            <a:off x="425799" y="5319703"/>
            <a:ext cx="7933260" cy="1650733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7" name="Google Shape;497;p46"/>
          <p:cNvGrpSpPr/>
          <p:nvPr/>
        </p:nvGrpSpPr>
        <p:grpSpPr>
          <a:xfrm>
            <a:off x="5378756" y="6145070"/>
            <a:ext cx="1434489" cy="190500"/>
            <a:chOff x="4679586" y="878988"/>
            <a:chExt cx="1434489" cy="190500"/>
          </a:xfrm>
        </p:grpSpPr>
        <p:sp>
          <p:nvSpPr>
            <p:cNvPr id="498" name="Google Shape;498;p46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27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210" name="Google Shape;210;p27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5" name="Google Shape;2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5950" y="2751588"/>
            <a:ext cx="436245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/>
        </p:nvSpPr>
        <p:spPr>
          <a:xfrm>
            <a:off x="482525" y="1693975"/>
            <a:ext cx="8264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consists of 14396 rows, and 15 columns.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variable: ‘Class’ 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28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223" name="Google Shape;223;p28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8" name="Google Shape;22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5225" y="1283488"/>
            <a:ext cx="6401944" cy="548371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431200" y="1478375"/>
            <a:ext cx="5061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Upon first inspection of the distribution of features we find the following: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431200" y="3121200"/>
            <a:ext cx="44967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popularity, danceability, valence, and tempo are distributed naturally.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Skewed distributions were found in other features. Ex: loudness is skewed to the left.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indicates that we have to use techniques such as normalization and transformation to better represent the data.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29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237" name="Google Shape;237;p29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8675" y="1374288"/>
            <a:ext cx="8253334" cy="548371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/>
        </p:nvSpPr>
        <p:spPr>
          <a:xfrm>
            <a:off x="143750" y="1374300"/>
            <a:ext cx="591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Plots: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143750" y="2197025"/>
            <a:ext cx="25257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visualize the count of categorical features.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Interestingly, a time signature of 4 is the most repeated time signature. This can be case of class imbalance.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30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251" name="Google Shape;251;p30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6" name="Google Shape;25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6475" y="1108800"/>
            <a:ext cx="6375476" cy="56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/>
        </p:nvSpPr>
        <p:spPr>
          <a:xfrm>
            <a:off x="143750" y="1156150"/>
            <a:ext cx="591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 Plots: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143750" y="1858400"/>
            <a:ext cx="4188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Showing a matrix of relationships between numerical variables.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observe an interesting relationship between loudness and energy for example.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31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265" name="Google Shape;265;p3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0" name="Google Shape;27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400" y="2543176"/>
            <a:ext cx="5400675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6225" y="2543176"/>
            <a:ext cx="5400675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/>
          <p:nvPr/>
        </p:nvSpPr>
        <p:spPr>
          <a:xfrm>
            <a:off x="944525" y="1365450"/>
            <a:ext cx="5913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Plots: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plots for categorical features.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32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279" name="Google Shape;279;p32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4" name="Google Shape;28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975" y="2484663"/>
            <a:ext cx="5514975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9350" y="2484663"/>
            <a:ext cx="540067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33"/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292" name="Google Shape;292;p33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7" name="Google Shape;29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0150" y="2777200"/>
            <a:ext cx="3818600" cy="36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3"/>
          <p:cNvSpPr txBox="1"/>
          <p:nvPr/>
        </p:nvSpPr>
        <p:spPr>
          <a:xfrm>
            <a:off x="3139200" y="1488625"/>
            <a:ext cx="591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Observations: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9" name="Google Shape;29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54125" y="4014838"/>
            <a:ext cx="5773201" cy="11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972</Words>
  <Application>Microsoft Office PowerPoint</Application>
  <PresentationFormat>Widescreen</PresentationFormat>
  <Paragraphs>131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Times New Roman</vt:lpstr>
      <vt:lpstr>Arial</vt:lpstr>
      <vt:lpstr>Century Gothic</vt:lpstr>
      <vt:lpstr>Calibri</vt:lpstr>
      <vt:lpstr>Twentieth Century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Alharth Alhaj Hussein</dc:creator>
  <cp:lastModifiedBy>Alharth Alhaj Hussein</cp:lastModifiedBy>
  <cp:revision>4</cp:revision>
  <dcterms:modified xsi:type="dcterms:W3CDTF">2024-09-06T16:28:04Z</dcterms:modified>
</cp:coreProperties>
</file>