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256" r:id="rId5"/>
    <p:sldId id="257" r:id="rId6"/>
    <p:sldId id="269" r:id="rId7"/>
    <p:sldId id="270" r:id="rId8"/>
    <p:sldId id="259" r:id="rId9"/>
    <p:sldId id="271" r:id="rId10"/>
    <p:sldId id="272" r:id="rId11"/>
    <p:sldId id="273" r:id="rId12"/>
    <p:sldId id="274" r:id="rId13"/>
    <p:sldId id="276" r:id="rId14"/>
    <p:sldId id="277" r:id="rId15"/>
    <p:sldId id="278" r:id="rId16"/>
    <p:sldId id="283" r:id="rId17"/>
    <p:sldId id="280" r:id="rId18"/>
    <p:sldId id="279" r:id="rId19"/>
    <p:sldId id="282"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showGuides="1">
      <p:cViewPr>
        <p:scale>
          <a:sx n="87" d="100"/>
          <a:sy n="87" d="100"/>
        </p:scale>
        <p:origin x="51" y="180"/>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4/16/2020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4/16/2020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4/16/2020</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4/16/2020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4/16/2020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4/16/2020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4/16/2020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4/16/2020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4/16/2020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4/16/2020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4/16/2020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4/16/2020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4/16/2020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4/16/2020</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80398" y="2292094"/>
            <a:ext cx="6258552" cy="2219691"/>
          </a:xfrm>
        </p:spPr>
        <p:txBody>
          <a:bodyPr anchor="ctr">
            <a:normAutofit/>
          </a:bodyPr>
          <a:lstStyle/>
          <a:p>
            <a:r>
              <a:rPr lang="en-US" sz="3200" cap="none" dirty="0"/>
              <a:t>Automatically-Generated Meeting Minutes</a:t>
            </a:r>
          </a:p>
        </p:txBody>
      </p:sp>
      <p:sp>
        <p:nvSpPr>
          <p:cNvPr id="7" name="Subtitle 6"/>
          <p:cNvSpPr>
            <a:spLocks noGrp="1"/>
          </p:cNvSpPr>
          <p:nvPr>
            <p:ph type="subTitle" idx="1"/>
          </p:nvPr>
        </p:nvSpPr>
        <p:spPr>
          <a:xfrm>
            <a:off x="1104900" y="4511784"/>
            <a:ext cx="2317256" cy="509203"/>
          </a:xfrm>
        </p:spPr>
        <p:txBody>
          <a:bodyPr/>
          <a:lstStyle/>
          <a:p>
            <a:r>
              <a:rPr lang="en-US" dirty="0"/>
              <a:t>Khalid Alharthi</a:t>
            </a:r>
          </a:p>
        </p:txBody>
      </p:sp>
      <p:pic>
        <p:nvPicPr>
          <p:cNvPr id="1026" name="Picture 2">
            <a:extLst>
              <a:ext uri="{FF2B5EF4-FFF2-40B4-BE49-F238E27FC236}">
                <a16:creationId xmlns:a16="http://schemas.microsoft.com/office/drawing/2014/main" id="{640D1CC0-2819-4214-B19C-6CEBDFDB7B84}"/>
              </a:ext>
            </a:extLst>
          </p:cNvPr>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l="13891" r="13891"/>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43625-CC32-44A7-A366-4BC0921D4C49}"/>
              </a:ext>
            </a:extLst>
          </p:cNvPr>
          <p:cNvSpPr>
            <a:spLocks noGrp="1"/>
          </p:cNvSpPr>
          <p:nvPr>
            <p:ph type="title"/>
          </p:nvPr>
        </p:nvSpPr>
        <p:spPr/>
        <p:txBody>
          <a:bodyPr/>
          <a:lstStyle/>
          <a:p>
            <a:r>
              <a:rPr lang="en-US" dirty="0"/>
              <a:t>Modeling: Speech Recognition</a:t>
            </a:r>
          </a:p>
        </p:txBody>
      </p:sp>
      <p:pic>
        <p:nvPicPr>
          <p:cNvPr id="4" name="Content Placeholder 3">
            <a:extLst>
              <a:ext uri="{FF2B5EF4-FFF2-40B4-BE49-F238E27FC236}">
                <a16:creationId xmlns:a16="http://schemas.microsoft.com/office/drawing/2014/main" id="{892DDE44-5235-4E13-B8E8-BCA5F194160A}"/>
              </a:ext>
            </a:extLst>
          </p:cNvPr>
          <p:cNvPicPr>
            <a:picLocks noGrp="1" noChangeAspect="1"/>
          </p:cNvPicPr>
          <p:nvPr>
            <p:ph idx="1"/>
          </p:nvPr>
        </p:nvPicPr>
        <p:blipFill>
          <a:blip r:embed="rId2"/>
          <a:stretch>
            <a:fillRect/>
          </a:stretch>
        </p:blipFill>
        <p:spPr>
          <a:xfrm>
            <a:off x="1414568" y="1906565"/>
            <a:ext cx="9361346" cy="4638828"/>
          </a:xfrm>
          <a:prstGeom prst="rect">
            <a:avLst/>
          </a:prstGeom>
        </p:spPr>
      </p:pic>
      <p:pic>
        <p:nvPicPr>
          <p:cNvPr id="5" name="Content Placeholder 3">
            <a:extLst>
              <a:ext uri="{FF2B5EF4-FFF2-40B4-BE49-F238E27FC236}">
                <a16:creationId xmlns:a16="http://schemas.microsoft.com/office/drawing/2014/main" id="{3606E448-6BE7-4D0E-AF5F-1B5ACA54FE26}"/>
              </a:ext>
            </a:extLst>
          </p:cNvPr>
          <p:cNvPicPr>
            <a:picLocks noChangeAspect="1"/>
          </p:cNvPicPr>
          <p:nvPr/>
        </p:nvPicPr>
        <p:blipFill rotWithShape="1">
          <a:blip r:embed="rId3"/>
          <a:srcRect l="8624" t="23937" r="62011"/>
          <a:stretch/>
        </p:blipFill>
        <p:spPr>
          <a:xfrm rot="16200000">
            <a:off x="3460397" y="3396913"/>
            <a:ext cx="1752332" cy="4544627"/>
          </a:xfrm>
          <a:prstGeom prst="rect">
            <a:avLst/>
          </a:prstGeom>
          <a:effectLst>
            <a:outerShdw blurRad="25400" dir="17880000">
              <a:srgbClr val="000000">
                <a:alpha val="46000"/>
              </a:srgbClr>
            </a:outerShdw>
          </a:effectLst>
        </p:spPr>
      </p:pic>
      <p:sp>
        <p:nvSpPr>
          <p:cNvPr id="6" name="TextBox 5">
            <a:extLst>
              <a:ext uri="{FF2B5EF4-FFF2-40B4-BE49-F238E27FC236}">
                <a16:creationId xmlns:a16="http://schemas.microsoft.com/office/drawing/2014/main" id="{D611B730-FA20-423D-9A1D-726510347447}"/>
              </a:ext>
            </a:extLst>
          </p:cNvPr>
          <p:cNvSpPr txBox="1"/>
          <p:nvPr/>
        </p:nvSpPr>
        <p:spPr>
          <a:xfrm>
            <a:off x="996532" y="1418609"/>
            <a:ext cx="2741391" cy="646331"/>
          </a:xfrm>
          <a:prstGeom prst="rect">
            <a:avLst/>
          </a:prstGeom>
          <a:noFill/>
        </p:spPr>
        <p:txBody>
          <a:bodyPr wrap="none" rtlCol="0">
            <a:spAutoFit/>
          </a:bodyPr>
          <a:lstStyle/>
          <a:p>
            <a:r>
              <a:rPr lang="en-US" dirty="0"/>
              <a:t>Sequence to Sequence: </a:t>
            </a:r>
          </a:p>
          <a:p>
            <a:endParaRPr lang="en-US" dirty="0"/>
          </a:p>
        </p:txBody>
      </p:sp>
    </p:spTree>
    <p:extLst>
      <p:ext uri="{BB962C8B-B14F-4D97-AF65-F5344CB8AC3E}">
        <p14:creationId xmlns:p14="http://schemas.microsoft.com/office/powerpoint/2010/main" val="2387444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63F11-99CB-4A71-B0E5-C471FD395BBE}"/>
              </a:ext>
            </a:extLst>
          </p:cNvPr>
          <p:cNvSpPr>
            <a:spLocks noGrp="1"/>
          </p:cNvSpPr>
          <p:nvPr>
            <p:ph type="title"/>
          </p:nvPr>
        </p:nvSpPr>
        <p:spPr/>
        <p:txBody>
          <a:bodyPr/>
          <a:lstStyle/>
          <a:p>
            <a:r>
              <a:rPr lang="en-US" dirty="0"/>
              <a:t>Results</a:t>
            </a:r>
          </a:p>
        </p:txBody>
      </p:sp>
      <p:graphicFrame>
        <p:nvGraphicFramePr>
          <p:cNvPr id="4" name="Table 4">
            <a:extLst>
              <a:ext uri="{FF2B5EF4-FFF2-40B4-BE49-F238E27FC236}">
                <a16:creationId xmlns:a16="http://schemas.microsoft.com/office/drawing/2014/main" id="{9F2A10C8-44DA-4E3B-A5EA-3999944C4575}"/>
              </a:ext>
            </a:extLst>
          </p:cNvPr>
          <p:cNvGraphicFramePr>
            <a:graphicFrameLocks noGrp="1"/>
          </p:cNvGraphicFramePr>
          <p:nvPr>
            <p:extLst>
              <p:ext uri="{D42A27DB-BD31-4B8C-83A1-F6EECF244321}">
                <p14:modId xmlns:p14="http://schemas.microsoft.com/office/powerpoint/2010/main" val="3090579798"/>
              </p:ext>
            </p:extLst>
          </p:nvPr>
        </p:nvGraphicFramePr>
        <p:xfrm>
          <a:off x="1780130" y="2872740"/>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653377330"/>
                    </a:ext>
                  </a:extLst>
                </a:gridCol>
                <a:gridCol w="2709333">
                  <a:extLst>
                    <a:ext uri="{9D8B030D-6E8A-4147-A177-3AD203B41FA5}">
                      <a16:colId xmlns:a16="http://schemas.microsoft.com/office/drawing/2014/main" val="2940839491"/>
                    </a:ext>
                  </a:extLst>
                </a:gridCol>
                <a:gridCol w="2709333">
                  <a:extLst>
                    <a:ext uri="{9D8B030D-6E8A-4147-A177-3AD203B41FA5}">
                      <a16:colId xmlns:a16="http://schemas.microsoft.com/office/drawing/2014/main" val="4019303054"/>
                    </a:ext>
                  </a:extLst>
                </a:gridCol>
              </a:tblGrid>
              <a:tr h="370840">
                <a:tc>
                  <a:txBody>
                    <a:bodyPr/>
                    <a:lstStyle/>
                    <a:p>
                      <a:endParaRPr lang="en-US" dirty="0"/>
                    </a:p>
                  </a:txBody>
                  <a:tcPr/>
                </a:tc>
                <a:tc>
                  <a:txBody>
                    <a:bodyPr/>
                    <a:lstStyle/>
                    <a:p>
                      <a:r>
                        <a:rPr lang="en-US" dirty="0"/>
                        <a:t>Training set </a:t>
                      </a:r>
                    </a:p>
                  </a:txBody>
                  <a:tcPr/>
                </a:tc>
                <a:tc>
                  <a:txBody>
                    <a:bodyPr/>
                    <a:lstStyle/>
                    <a:p>
                      <a:r>
                        <a:rPr lang="en-US" dirty="0"/>
                        <a:t>Validation set</a:t>
                      </a:r>
                    </a:p>
                  </a:txBody>
                  <a:tcPr/>
                </a:tc>
                <a:extLst>
                  <a:ext uri="{0D108BD9-81ED-4DB2-BD59-A6C34878D82A}">
                    <a16:rowId xmlns:a16="http://schemas.microsoft.com/office/drawing/2014/main" val="2969275603"/>
                  </a:ext>
                </a:extLst>
              </a:tr>
              <a:tr h="370840">
                <a:tc>
                  <a:txBody>
                    <a:bodyPr/>
                    <a:lstStyle/>
                    <a:p>
                      <a:r>
                        <a:rPr lang="en-US" b="1" dirty="0"/>
                        <a:t>Loss</a:t>
                      </a:r>
                    </a:p>
                  </a:txBody>
                  <a:tcPr/>
                </a:tc>
                <a:tc>
                  <a:txBody>
                    <a:bodyPr/>
                    <a:lstStyle/>
                    <a:p>
                      <a:r>
                        <a:rPr lang="en-US" dirty="0"/>
                        <a:t>0.1857 </a:t>
                      </a:r>
                    </a:p>
                  </a:txBody>
                  <a:tcPr/>
                </a:tc>
                <a:tc>
                  <a:txBody>
                    <a:bodyPr/>
                    <a:lstStyle/>
                    <a:p>
                      <a:r>
                        <a:rPr lang="en-US" dirty="0"/>
                        <a:t>0.1984</a:t>
                      </a:r>
                    </a:p>
                  </a:txBody>
                  <a:tcPr/>
                </a:tc>
                <a:extLst>
                  <a:ext uri="{0D108BD9-81ED-4DB2-BD59-A6C34878D82A}">
                    <a16:rowId xmlns:a16="http://schemas.microsoft.com/office/drawing/2014/main" val="1230175729"/>
                  </a:ext>
                </a:extLst>
              </a:tr>
              <a:tr h="370840">
                <a:tc>
                  <a:txBody>
                    <a:bodyPr/>
                    <a:lstStyle/>
                    <a:p>
                      <a:r>
                        <a:rPr lang="en-US" b="1" dirty="0"/>
                        <a:t>Accuracy</a:t>
                      </a:r>
                    </a:p>
                  </a:txBody>
                  <a:tcPr/>
                </a:tc>
                <a:tc>
                  <a:txBody>
                    <a:bodyPr/>
                    <a:lstStyle/>
                    <a:p>
                      <a:r>
                        <a:rPr lang="en-US" dirty="0"/>
                        <a:t>0.2103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0.2060</a:t>
                      </a:r>
                    </a:p>
                  </a:txBody>
                  <a:tcPr/>
                </a:tc>
                <a:extLst>
                  <a:ext uri="{0D108BD9-81ED-4DB2-BD59-A6C34878D82A}">
                    <a16:rowId xmlns:a16="http://schemas.microsoft.com/office/drawing/2014/main" val="2404919757"/>
                  </a:ext>
                </a:extLst>
              </a:tr>
            </a:tbl>
          </a:graphicData>
        </a:graphic>
      </p:graphicFrame>
    </p:spTree>
    <p:extLst>
      <p:ext uri="{BB962C8B-B14F-4D97-AF65-F5344CB8AC3E}">
        <p14:creationId xmlns:p14="http://schemas.microsoft.com/office/powerpoint/2010/main" val="2556873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998DA-1570-4E8A-BD6A-140DBB42A842}"/>
              </a:ext>
            </a:extLst>
          </p:cNvPr>
          <p:cNvSpPr>
            <a:spLocks noGrp="1"/>
          </p:cNvSpPr>
          <p:nvPr>
            <p:ph type="title"/>
          </p:nvPr>
        </p:nvSpPr>
        <p:spPr/>
        <p:txBody>
          <a:bodyPr/>
          <a:lstStyle/>
          <a:p>
            <a:r>
              <a:rPr lang="en-US" dirty="0"/>
              <a:t>Predictions</a:t>
            </a:r>
          </a:p>
        </p:txBody>
      </p:sp>
      <p:sp>
        <p:nvSpPr>
          <p:cNvPr id="3" name="Content Placeholder 2">
            <a:extLst>
              <a:ext uri="{FF2B5EF4-FFF2-40B4-BE49-F238E27FC236}">
                <a16:creationId xmlns:a16="http://schemas.microsoft.com/office/drawing/2014/main" id="{8B4A5317-1380-49AA-87B1-813C198FD1F7}"/>
              </a:ext>
            </a:extLst>
          </p:cNvPr>
          <p:cNvSpPr>
            <a:spLocks noGrp="1"/>
          </p:cNvSpPr>
          <p:nvPr>
            <p:ph idx="1"/>
          </p:nvPr>
        </p:nvSpPr>
        <p:spPr>
          <a:xfrm>
            <a:off x="1104899" y="1600200"/>
            <a:ext cx="10639939" cy="4572000"/>
          </a:xfrm>
        </p:spPr>
        <p:txBody>
          <a:bodyPr>
            <a:normAutofit/>
          </a:bodyPr>
          <a:lstStyle/>
          <a:p>
            <a:r>
              <a:rPr lang="en-US" sz="1600" b="1" dirty="0"/>
              <a:t>Input sentence</a:t>
            </a:r>
            <a:r>
              <a:rPr lang="en-US" sz="1600" dirty="0"/>
              <a:t>: the boy repeated his question </a:t>
            </a:r>
          </a:p>
          <a:p>
            <a:r>
              <a:rPr lang="en-US" sz="1600" b="1" dirty="0"/>
              <a:t>Decoded sentence: </a:t>
            </a:r>
            <a:r>
              <a:rPr lang="en-US" sz="1600" dirty="0"/>
              <a:t>the boy was suddenly happy to be there at the </a:t>
            </a:r>
            <a:r>
              <a:rPr lang="en-US" sz="1600" dirty="0" err="1"/>
              <a:t>warehs</a:t>
            </a:r>
            <a:r>
              <a:rPr lang="en-US" sz="1600" dirty="0"/>
              <a:t> of </a:t>
            </a:r>
            <a:r>
              <a:rPr lang="en-US" sz="1600" dirty="0" err="1"/>
              <a:t>shithtr</a:t>
            </a:r>
            <a:r>
              <a:rPr lang="en-US" sz="1600" dirty="0"/>
              <a:t> </a:t>
            </a:r>
            <a:r>
              <a:rPr lang="en-US" sz="1600" dirty="0" err="1"/>
              <a:t>pthing</a:t>
            </a:r>
            <a:r>
              <a:rPr lang="en-US" sz="1600" dirty="0"/>
              <a:t> the </a:t>
            </a:r>
            <a:r>
              <a:rPr lang="en-US" sz="1600" dirty="0" err="1"/>
              <a:t>runslaginion</a:t>
            </a:r>
            <a:endParaRPr lang="en-US" sz="1600" dirty="0"/>
          </a:p>
          <a:p>
            <a:r>
              <a:rPr lang="en-US" sz="1600" dirty="0"/>
              <a:t>----------------------------------------------------------------------------------------------- </a:t>
            </a:r>
          </a:p>
          <a:p>
            <a:r>
              <a:rPr lang="en-US" sz="1600" b="1" dirty="0"/>
              <a:t>Input sentence</a:t>
            </a:r>
            <a:r>
              <a:rPr lang="en-US" sz="1600" dirty="0"/>
              <a:t>: the fumes from the traffic was unbearable </a:t>
            </a:r>
          </a:p>
          <a:p>
            <a:r>
              <a:rPr lang="en-US" sz="1600" b="1" dirty="0"/>
              <a:t>Decoded sentence</a:t>
            </a:r>
            <a:r>
              <a:rPr lang="en-US" sz="1600" dirty="0"/>
              <a:t>: the boy was suddenly happy to be there at the </a:t>
            </a:r>
            <a:r>
              <a:rPr lang="en-US" sz="1600" dirty="0" err="1"/>
              <a:t>warehs</a:t>
            </a:r>
            <a:r>
              <a:rPr lang="en-US" sz="1600" dirty="0"/>
              <a:t> of </a:t>
            </a:r>
            <a:r>
              <a:rPr lang="en-US" sz="1600" dirty="0" err="1"/>
              <a:t>shithtr</a:t>
            </a:r>
            <a:r>
              <a:rPr lang="en-US" sz="1600" dirty="0"/>
              <a:t> </a:t>
            </a:r>
            <a:r>
              <a:rPr lang="en-US" sz="1600" dirty="0" err="1"/>
              <a:t>pthing</a:t>
            </a:r>
            <a:r>
              <a:rPr lang="en-US" sz="1600" dirty="0"/>
              <a:t> the </a:t>
            </a:r>
            <a:r>
              <a:rPr lang="en-US" sz="1600" dirty="0" err="1"/>
              <a:t>runslags</a:t>
            </a:r>
            <a:r>
              <a:rPr lang="en-US" sz="1600" dirty="0"/>
              <a:t> </a:t>
            </a:r>
            <a:r>
              <a:rPr lang="en-US" sz="1600" dirty="0" err="1"/>
              <a:t>invole</a:t>
            </a:r>
            <a:r>
              <a:rPr lang="en-US" sz="1600" dirty="0"/>
              <a:t> </a:t>
            </a:r>
          </a:p>
          <a:p>
            <a:pPr marL="0" indent="0">
              <a:buNone/>
            </a:pPr>
            <a:r>
              <a:rPr lang="en-US" sz="1600" dirty="0"/>
              <a:t>---------------------------------------------------------------------------------------------------- </a:t>
            </a:r>
          </a:p>
          <a:p>
            <a:r>
              <a:rPr lang="en-US" sz="1600" b="1" dirty="0"/>
              <a:t>Input sentence: </a:t>
            </a:r>
            <a:r>
              <a:rPr lang="en-US" sz="1600" dirty="0"/>
              <a:t>about eleven </a:t>
            </a:r>
            <a:r>
              <a:rPr lang="en-US" sz="1600" dirty="0" err="1"/>
              <a:t>i</a:t>
            </a:r>
            <a:r>
              <a:rPr lang="en-US" sz="1600" dirty="0"/>
              <a:t> walked back to my home in </a:t>
            </a:r>
            <a:r>
              <a:rPr lang="en-US" sz="1600" dirty="0" err="1"/>
              <a:t>maybury</a:t>
            </a:r>
            <a:r>
              <a:rPr lang="en-US" sz="1600" dirty="0"/>
              <a:t> because nothing seemed to be happening </a:t>
            </a:r>
          </a:p>
          <a:p>
            <a:r>
              <a:rPr lang="en-US" sz="1600" b="1" dirty="0"/>
              <a:t>Decoded sentence</a:t>
            </a:r>
            <a:r>
              <a:rPr lang="en-US" sz="1600" dirty="0"/>
              <a:t>: </a:t>
            </a:r>
            <a:r>
              <a:rPr lang="en-US" sz="1600" dirty="0" err="1"/>
              <a:t>i</a:t>
            </a:r>
            <a:r>
              <a:rPr lang="en-US" sz="1600" dirty="0"/>
              <a:t> want to see him do it said the chief </a:t>
            </a:r>
          </a:p>
        </p:txBody>
      </p:sp>
    </p:spTree>
    <p:extLst>
      <p:ext uri="{BB962C8B-B14F-4D97-AF65-F5344CB8AC3E}">
        <p14:creationId xmlns:p14="http://schemas.microsoft.com/office/powerpoint/2010/main" val="4004302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BA201-CF6D-4815-B64E-8B4C2D49C5D0}"/>
              </a:ext>
            </a:extLst>
          </p:cNvPr>
          <p:cNvSpPr>
            <a:spLocks noGrp="1"/>
          </p:cNvSpPr>
          <p:nvPr>
            <p:ph type="title"/>
          </p:nvPr>
        </p:nvSpPr>
        <p:spPr/>
        <p:txBody>
          <a:bodyPr/>
          <a:lstStyle/>
          <a:p>
            <a:r>
              <a:rPr lang="en-US" dirty="0"/>
              <a:t>Predictions</a:t>
            </a:r>
          </a:p>
        </p:txBody>
      </p:sp>
      <p:pic>
        <p:nvPicPr>
          <p:cNvPr id="5" name="Content Placeholder 4" descr="A picture containing knife&#10;&#10;Description automatically generated">
            <a:extLst>
              <a:ext uri="{FF2B5EF4-FFF2-40B4-BE49-F238E27FC236}">
                <a16:creationId xmlns:a16="http://schemas.microsoft.com/office/drawing/2014/main" id="{7767DCC2-624D-447D-B025-723282192B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2618" y="1943969"/>
            <a:ext cx="10045246" cy="1413834"/>
          </a:xfrm>
        </p:spPr>
      </p:pic>
    </p:spTree>
    <p:extLst>
      <p:ext uri="{BB962C8B-B14F-4D97-AF65-F5344CB8AC3E}">
        <p14:creationId xmlns:p14="http://schemas.microsoft.com/office/powerpoint/2010/main" val="3398571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E1C19-D2B8-48DE-A272-AA3DFED3BAC3}"/>
              </a:ext>
            </a:extLst>
          </p:cNvPr>
          <p:cNvSpPr>
            <a:spLocks noGrp="1"/>
          </p:cNvSpPr>
          <p:nvPr>
            <p:ph type="title"/>
          </p:nvPr>
        </p:nvSpPr>
        <p:spPr/>
        <p:txBody>
          <a:bodyPr/>
          <a:lstStyle/>
          <a:p>
            <a:r>
              <a:rPr lang="en-US" dirty="0"/>
              <a:t>Modeling: Natural Language Processing </a:t>
            </a:r>
          </a:p>
        </p:txBody>
      </p:sp>
      <p:sp>
        <p:nvSpPr>
          <p:cNvPr id="3" name="Content Placeholder 2">
            <a:extLst>
              <a:ext uri="{FF2B5EF4-FFF2-40B4-BE49-F238E27FC236}">
                <a16:creationId xmlns:a16="http://schemas.microsoft.com/office/drawing/2014/main" id="{4E3115D2-C149-4093-AB55-A251C1F9BD77}"/>
              </a:ext>
            </a:extLst>
          </p:cNvPr>
          <p:cNvSpPr>
            <a:spLocks noGrp="1"/>
          </p:cNvSpPr>
          <p:nvPr>
            <p:ph idx="1"/>
          </p:nvPr>
        </p:nvSpPr>
        <p:spPr/>
        <p:txBody>
          <a:bodyPr/>
          <a:lstStyle/>
          <a:p>
            <a:pPr marL="0" indent="0">
              <a:buNone/>
            </a:pPr>
            <a:r>
              <a:rPr lang="en-US" dirty="0"/>
              <a:t>Topic modeling</a:t>
            </a:r>
          </a:p>
          <a:p>
            <a:pPr marL="0" indent="0">
              <a:buNone/>
            </a:pPr>
            <a:endParaRPr lang="en-US" dirty="0"/>
          </a:p>
        </p:txBody>
      </p:sp>
      <p:pic>
        <p:nvPicPr>
          <p:cNvPr id="4" name="Picture 3">
            <a:extLst>
              <a:ext uri="{FF2B5EF4-FFF2-40B4-BE49-F238E27FC236}">
                <a16:creationId xmlns:a16="http://schemas.microsoft.com/office/drawing/2014/main" id="{323FAB26-1002-4A7B-B229-4E0C285FD8F2}"/>
              </a:ext>
            </a:extLst>
          </p:cNvPr>
          <p:cNvPicPr>
            <a:picLocks noChangeAspect="1"/>
          </p:cNvPicPr>
          <p:nvPr/>
        </p:nvPicPr>
        <p:blipFill>
          <a:blip r:embed="rId2"/>
          <a:stretch>
            <a:fillRect/>
          </a:stretch>
        </p:blipFill>
        <p:spPr>
          <a:xfrm>
            <a:off x="3257891" y="1539215"/>
            <a:ext cx="8601157" cy="5050488"/>
          </a:xfrm>
          <a:prstGeom prst="rect">
            <a:avLst/>
          </a:prstGeom>
        </p:spPr>
      </p:pic>
    </p:spTree>
    <p:extLst>
      <p:ext uri="{BB962C8B-B14F-4D97-AF65-F5344CB8AC3E}">
        <p14:creationId xmlns:p14="http://schemas.microsoft.com/office/powerpoint/2010/main" val="345648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5F945-5A40-433D-9603-0ADBB90BDD1F}"/>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E6B05B16-07DA-46BA-B09F-36E7EC70DC9D}"/>
              </a:ext>
            </a:extLst>
          </p:cNvPr>
          <p:cNvSpPr>
            <a:spLocks noGrp="1"/>
          </p:cNvSpPr>
          <p:nvPr>
            <p:ph idx="1"/>
          </p:nvPr>
        </p:nvSpPr>
        <p:spPr/>
        <p:txBody>
          <a:bodyPr/>
          <a:lstStyle/>
          <a:p>
            <a:r>
              <a:rPr lang="en-US" dirty="0"/>
              <a:t>Long time to train the model</a:t>
            </a:r>
          </a:p>
          <a:p>
            <a:r>
              <a:rPr lang="en-US" dirty="0"/>
              <a:t>Speech Recognition domain</a:t>
            </a:r>
          </a:p>
          <a:p>
            <a:r>
              <a:rPr lang="en-US" dirty="0"/>
              <a:t>Deep learning required higher capacity</a:t>
            </a:r>
          </a:p>
          <a:p>
            <a:r>
              <a:rPr lang="en-US" dirty="0"/>
              <a:t>Google </a:t>
            </a:r>
            <a:r>
              <a:rPr lang="en-US" dirty="0" err="1"/>
              <a:t>colab</a:t>
            </a:r>
            <a:r>
              <a:rPr lang="en-US" dirty="0"/>
              <a:t> disconnecting </a:t>
            </a:r>
          </a:p>
          <a:p>
            <a:endParaRPr lang="en-US" dirty="0"/>
          </a:p>
          <a:p>
            <a:endParaRPr lang="en-US" dirty="0"/>
          </a:p>
        </p:txBody>
      </p:sp>
    </p:spTree>
    <p:extLst>
      <p:ext uri="{BB962C8B-B14F-4D97-AF65-F5344CB8AC3E}">
        <p14:creationId xmlns:p14="http://schemas.microsoft.com/office/powerpoint/2010/main" val="242533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28B62-2F4C-4813-B084-9DFE22573E06}"/>
              </a:ext>
            </a:extLst>
          </p:cNvPr>
          <p:cNvSpPr>
            <a:spLocks noGrp="1"/>
          </p:cNvSpPr>
          <p:nvPr>
            <p:ph type="title"/>
          </p:nvPr>
        </p:nvSpPr>
        <p:spPr/>
        <p:txBody>
          <a:bodyPr/>
          <a:lstStyle/>
          <a:p>
            <a:r>
              <a:rPr lang="en-US" dirty="0"/>
              <a:t>Feature work</a:t>
            </a:r>
          </a:p>
        </p:txBody>
      </p:sp>
      <p:sp>
        <p:nvSpPr>
          <p:cNvPr id="3" name="Content Placeholder 2">
            <a:extLst>
              <a:ext uri="{FF2B5EF4-FFF2-40B4-BE49-F238E27FC236}">
                <a16:creationId xmlns:a16="http://schemas.microsoft.com/office/drawing/2014/main" id="{0C51E54C-788F-4FF1-9684-3C356B809101}"/>
              </a:ext>
            </a:extLst>
          </p:cNvPr>
          <p:cNvSpPr>
            <a:spLocks noGrp="1"/>
          </p:cNvSpPr>
          <p:nvPr>
            <p:ph idx="1"/>
          </p:nvPr>
        </p:nvSpPr>
        <p:spPr/>
        <p:txBody>
          <a:bodyPr/>
          <a:lstStyle/>
          <a:p>
            <a:r>
              <a:rPr lang="en-US" dirty="0"/>
              <a:t>Improve the accuracy</a:t>
            </a:r>
          </a:p>
          <a:p>
            <a:r>
              <a:rPr lang="en-US" dirty="0"/>
              <a:t>Attention-based model</a:t>
            </a:r>
          </a:p>
          <a:p>
            <a:r>
              <a:rPr lang="en-US" dirty="0"/>
              <a:t>Apply other NLP techniques such as sentiment analysis, text summarization … etc</a:t>
            </a:r>
          </a:p>
        </p:txBody>
      </p:sp>
    </p:spTree>
    <p:extLst>
      <p:ext uri="{BB962C8B-B14F-4D97-AF65-F5344CB8AC3E}">
        <p14:creationId xmlns:p14="http://schemas.microsoft.com/office/powerpoint/2010/main" val="2205912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 </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156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Agenda</a:t>
            </a:r>
            <a:endParaRPr lang="en-US" dirty="0"/>
          </a:p>
        </p:txBody>
      </p:sp>
      <p:sp>
        <p:nvSpPr>
          <p:cNvPr id="14" name="Content Placeholder 13"/>
          <p:cNvSpPr>
            <a:spLocks noGrp="1"/>
          </p:cNvSpPr>
          <p:nvPr>
            <p:ph idx="1"/>
          </p:nvPr>
        </p:nvSpPr>
        <p:spPr/>
        <p:txBody>
          <a:bodyPr>
            <a:normAutofit/>
          </a:bodyPr>
          <a:lstStyle/>
          <a:p>
            <a:r>
              <a:rPr lang="en-US" dirty="0"/>
              <a:t>Problem Statement</a:t>
            </a:r>
          </a:p>
          <a:p>
            <a:r>
              <a:rPr lang="en-US" dirty="0"/>
              <a:t>Approach</a:t>
            </a:r>
          </a:p>
          <a:p>
            <a:r>
              <a:rPr lang="en-US" dirty="0"/>
              <a:t>Dataset </a:t>
            </a:r>
          </a:p>
          <a:p>
            <a:r>
              <a:rPr lang="en-US" dirty="0"/>
              <a:t>Preprocessing and Feature Extraction</a:t>
            </a:r>
          </a:p>
          <a:p>
            <a:r>
              <a:rPr lang="en-US" dirty="0"/>
              <a:t>Modeling</a:t>
            </a:r>
          </a:p>
          <a:p>
            <a:r>
              <a:rPr lang="en-US" dirty="0"/>
              <a:t>Predictions</a:t>
            </a:r>
          </a:p>
          <a:p>
            <a:r>
              <a:rPr lang="en-US" dirty="0"/>
              <a:t>Challenges</a:t>
            </a:r>
          </a:p>
          <a:p>
            <a:endParaRPr lang="en-US"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B4B79-F534-4CFA-9FAA-3786FEC41788}"/>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47453B40-3E81-460F-9E5A-2FDFCE3B916F}"/>
              </a:ext>
            </a:extLst>
          </p:cNvPr>
          <p:cNvSpPr>
            <a:spLocks noGrp="1"/>
          </p:cNvSpPr>
          <p:nvPr>
            <p:ph idx="1"/>
          </p:nvPr>
        </p:nvSpPr>
        <p:spPr/>
        <p:txBody>
          <a:bodyPr/>
          <a:lstStyle/>
          <a:p>
            <a:pPr marL="0" indent="0" algn="just">
              <a:buNone/>
            </a:pPr>
            <a:r>
              <a:rPr lang="en-US" dirty="0"/>
              <a:t>In business meetings, participants usually exchange ideas and make decisions. Therefore, it’s important to keep and analyze meetings content to enhance efficiency. To achieve such efficiency, one could use artificial intelligence techniques to automatically convert recorded meetings to text then apply some natural language processing such as topic modeling to extract important information. </a:t>
            </a:r>
          </a:p>
          <a:p>
            <a:pPr algn="just"/>
            <a:endParaRPr lang="en-US" dirty="0"/>
          </a:p>
        </p:txBody>
      </p:sp>
    </p:spTree>
    <p:extLst>
      <p:ext uri="{BB962C8B-B14F-4D97-AF65-F5344CB8AC3E}">
        <p14:creationId xmlns:p14="http://schemas.microsoft.com/office/powerpoint/2010/main" val="118245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D2A6A-296B-4C76-9B3A-F5362FC5A763}"/>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5AA22327-566E-44B5-84DB-6506AEC4B0E5}"/>
              </a:ext>
            </a:extLst>
          </p:cNvPr>
          <p:cNvSpPr>
            <a:spLocks noGrp="1"/>
          </p:cNvSpPr>
          <p:nvPr>
            <p:ph idx="1"/>
          </p:nvPr>
        </p:nvSpPr>
        <p:spPr/>
        <p:txBody>
          <a:bodyPr/>
          <a:lstStyle/>
          <a:p>
            <a:pPr marL="0" indent="0">
              <a:buNone/>
            </a:pPr>
            <a:r>
              <a:rPr lang="en-US" dirty="0"/>
              <a:t>Creating two models:</a:t>
            </a:r>
          </a:p>
          <a:p>
            <a:r>
              <a:rPr lang="en-US" b="1" dirty="0"/>
              <a:t>Speech Recognition:</a:t>
            </a:r>
            <a:r>
              <a:rPr lang="en-US" dirty="0"/>
              <a:t> convert audio clips to text</a:t>
            </a:r>
          </a:p>
          <a:p>
            <a:r>
              <a:rPr lang="en-US" b="1" dirty="0"/>
              <a:t>Natural Language Processing (NLP): </a:t>
            </a:r>
            <a:r>
              <a:rPr lang="en-US" dirty="0"/>
              <a:t>analyze the text to extract important information</a:t>
            </a:r>
          </a:p>
        </p:txBody>
      </p:sp>
    </p:spTree>
    <p:extLst>
      <p:ext uri="{BB962C8B-B14F-4D97-AF65-F5344CB8AC3E}">
        <p14:creationId xmlns:p14="http://schemas.microsoft.com/office/powerpoint/2010/main" val="4238714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sz="half" idx="1"/>
          </p:nvPr>
        </p:nvSpPr>
        <p:spPr>
          <a:xfrm>
            <a:off x="1104900" y="1600200"/>
            <a:ext cx="5153538" cy="4571999"/>
          </a:xfrm>
        </p:spPr>
        <p:txBody>
          <a:bodyPr/>
          <a:lstStyle/>
          <a:p>
            <a:r>
              <a:rPr lang="en-US" dirty="0"/>
              <a:t>Common Voice is a corpus of speech data read by users on the Common Voice website. The dataset is divided into three subsets valid, invalid and other. </a:t>
            </a:r>
          </a:p>
          <a:p>
            <a:pPr marL="285750" indent="-285750">
              <a:buFont typeface="Arial" panose="020B0604020202020204" pitchFamily="34" charset="0"/>
              <a:buChar char="•"/>
            </a:pPr>
            <a:r>
              <a:rPr lang="en-US" b="1" dirty="0"/>
              <a:t>Valid subset: </a:t>
            </a:r>
            <a:r>
              <a:rPr lang="en-US" dirty="0"/>
              <a:t>checked at least by two annotators and the majority said the audio matches the text </a:t>
            </a:r>
          </a:p>
          <a:p>
            <a:pPr marL="285750" indent="-285750">
              <a:buFont typeface="Arial" panose="020B0604020202020204" pitchFamily="34" charset="0"/>
              <a:buChar char="•"/>
            </a:pPr>
            <a:r>
              <a:rPr lang="en-US" b="1" dirty="0"/>
              <a:t>Invalid subset: </a:t>
            </a:r>
            <a:r>
              <a:rPr lang="en-US" dirty="0"/>
              <a:t>checked at least by two annotators and the majority said the audio does not matches the text </a:t>
            </a:r>
          </a:p>
          <a:p>
            <a:pPr marL="285750" indent="-285750">
              <a:buFont typeface="Arial" panose="020B0604020202020204" pitchFamily="34" charset="0"/>
              <a:buChar char="•"/>
            </a:pPr>
            <a:r>
              <a:rPr lang="en-US" b="1" dirty="0"/>
              <a:t>Other subset</a:t>
            </a:r>
            <a:r>
              <a:rPr lang="en-US" dirty="0"/>
              <a:t>: checked by less than two annotators or there is no majority vote</a:t>
            </a:r>
          </a:p>
        </p:txBody>
      </p:sp>
      <p:graphicFrame>
        <p:nvGraphicFramePr>
          <p:cNvPr id="16" name="Content Placeholder 15"/>
          <p:cNvGraphicFramePr>
            <a:graphicFrameLocks noGrp="1"/>
          </p:cNvGraphicFramePr>
          <p:nvPr>
            <p:ph sz="half" idx="2"/>
            <p:extLst>
              <p:ext uri="{D42A27DB-BD31-4B8C-83A1-F6EECF244321}">
                <p14:modId xmlns:p14="http://schemas.microsoft.com/office/powerpoint/2010/main" val="2419901647"/>
              </p:ext>
            </p:extLst>
          </p:nvPr>
        </p:nvGraphicFramePr>
        <p:xfrm>
          <a:off x="6378898" y="1600200"/>
          <a:ext cx="4889576" cy="4663440"/>
        </p:xfrm>
        <a:graphic>
          <a:graphicData uri="http://schemas.openxmlformats.org/drawingml/2006/table">
            <a:tbl>
              <a:tblPr firstRow="1" bandRow="1">
                <a:tableStyleId>{5C22544A-7EE6-4342-B048-85BDC9FD1C3A}</a:tableStyleId>
              </a:tblPr>
              <a:tblGrid>
                <a:gridCol w="1540735">
                  <a:extLst>
                    <a:ext uri="{9D8B030D-6E8A-4147-A177-3AD203B41FA5}">
                      <a16:colId xmlns:a16="http://schemas.microsoft.com/office/drawing/2014/main" val="20000"/>
                    </a:ext>
                  </a:extLst>
                </a:gridCol>
                <a:gridCol w="3348841">
                  <a:extLst>
                    <a:ext uri="{9D8B030D-6E8A-4147-A177-3AD203B41FA5}">
                      <a16:colId xmlns:a16="http://schemas.microsoft.com/office/drawing/2014/main" val="20001"/>
                    </a:ext>
                  </a:extLst>
                </a:gridCol>
              </a:tblGrid>
              <a:tr h="457200">
                <a:tc>
                  <a:txBody>
                    <a:bodyPr/>
                    <a:lstStyle/>
                    <a:p>
                      <a:pPr algn="ctr"/>
                      <a:r>
                        <a:rPr lang="en-US" dirty="0"/>
                        <a:t>Columns</a:t>
                      </a:r>
                    </a:p>
                  </a:txBody>
                  <a:tcPr/>
                </a:tc>
                <a:tc>
                  <a:txBody>
                    <a:bodyPr/>
                    <a:lstStyle/>
                    <a:p>
                      <a:pPr algn="ctr"/>
                      <a:r>
                        <a:rPr lang="en-US" dirty="0"/>
                        <a:t>Description </a:t>
                      </a:r>
                    </a:p>
                  </a:txBody>
                  <a:tcPr/>
                </a:tc>
                <a:extLst>
                  <a:ext uri="{0D108BD9-81ED-4DB2-BD59-A6C34878D82A}">
                    <a16:rowId xmlns:a16="http://schemas.microsoft.com/office/drawing/2014/main" val="10000"/>
                  </a:ext>
                </a:extLst>
              </a:tr>
              <a:tr h="457200">
                <a:tc>
                  <a:txBody>
                    <a:bodyPr/>
                    <a:lstStyle/>
                    <a:p>
                      <a:pPr algn="ctr"/>
                      <a:r>
                        <a:rPr lang="en-US" dirty="0"/>
                        <a:t>filename</a:t>
                      </a:r>
                    </a:p>
                  </a:txBody>
                  <a:tcPr/>
                </a:tc>
                <a:tc>
                  <a:txBody>
                    <a:bodyPr/>
                    <a:lstStyle/>
                    <a:p>
                      <a:r>
                        <a:rPr lang="en-US" dirty="0"/>
                        <a:t>Relative path of the audio file</a:t>
                      </a:r>
                    </a:p>
                  </a:txBody>
                  <a:tcPr/>
                </a:tc>
                <a:extLst>
                  <a:ext uri="{0D108BD9-81ED-4DB2-BD59-A6C34878D82A}">
                    <a16:rowId xmlns:a16="http://schemas.microsoft.com/office/drawing/2014/main" val="10001"/>
                  </a:ext>
                </a:extLst>
              </a:tr>
              <a:tr h="457200">
                <a:tc>
                  <a:txBody>
                    <a:bodyPr/>
                    <a:lstStyle/>
                    <a:p>
                      <a:pPr algn="ctr"/>
                      <a:r>
                        <a:rPr lang="en-US" dirty="0"/>
                        <a:t>text</a:t>
                      </a:r>
                    </a:p>
                  </a:txBody>
                  <a:tcPr/>
                </a:tc>
                <a:tc>
                  <a:txBody>
                    <a:bodyPr/>
                    <a:lstStyle/>
                    <a:p>
                      <a:r>
                        <a:rPr lang="en-US" dirty="0"/>
                        <a:t>Supposed transcription of the audio</a:t>
                      </a:r>
                    </a:p>
                  </a:txBody>
                  <a:tcPr/>
                </a:tc>
                <a:extLst>
                  <a:ext uri="{0D108BD9-81ED-4DB2-BD59-A6C34878D82A}">
                    <a16:rowId xmlns:a16="http://schemas.microsoft.com/office/drawing/2014/main" val="10002"/>
                  </a:ext>
                </a:extLst>
              </a:tr>
              <a:tr h="457200">
                <a:tc>
                  <a:txBody>
                    <a:bodyPr/>
                    <a:lstStyle/>
                    <a:p>
                      <a:pPr algn="ctr"/>
                      <a:r>
                        <a:rPr lang="en-US" dirty="0" err="1"/>
                        <a:t>up_votes</a:t>
                      </a:r>
                      <a:endParaRPr lang="en-US" dirty="0"/>
                    </a:p>
                  </a:txBody>
                  <a:tcPr/>
                </a:tc>
                <a:tc>
                  <a:txBody>
                    <a:bodyPr/>
                    <a:lstStyle/>
                    <a:p>
                      <a:r>
                        <a:rPr lang="en-US" dirty="0"/>
                        <a:t>Number of people who said audio matches the text</a:t>
                      </a:r>
                    </a:p>
                  </a:txBody>
                  <a:tcPr/>
                </a:tc>
                <a:extLst>
                  <a:ext uri="{0D108BD9-81ED-4DB2-BD59-A6C34878D82A}">
                    <a16:rowId xmlns:a16="http://schemas.microsoft.com/office/drawing/2014/main" val="10003"/>
                  </a:ext>
                </a:extLst>
              </a:tr>
              <a:tr h="457200">
                <a:tc>
                  <a:txBody>
                    <a:bodyPr/>
                    <a:lstStyle/>
                    <a:p>
                      <a:pPr algn="ctr"/>
                      <a:r>
                        <a:rPr lang="en-US" dirty="0" err="1"/>
                        <a:t>down_votes</a:t>
                      </a:r>
                      <a:endParaRPr lang="en-US" dirty="0"/>
                    </a:p>
                  </a:txBody>
                  <a:tcPr/>
                </a:tc>
                <a:tc>
                  <a:txBody>
                    <a:bodyPr/>
                    <a:lstStyle/>
                    <a:p>
                      <a:r>
                        <a:rPr lang="en-US" dirty="0"/>
                        <a:t>Number of people who said audio does not match text</a:t>
                      </a:r>
                    </a:p>
                  </a:txBody>
                  <a:tcPr/>
                </a:tc>
                <a:extLst>
                  <a:ext uri="{0D108BD9-81ED-4DB2-BD59-A6C34878D82A}">
                    <a16:rowId xmlns:a16="http://schemas.microsoft.com/office/drawing/2014/main" val="688630484"/>
                  </a:ext>
                </a:extLst>
              </a:tr>
              <a:tr h="457200">
                <a:tc>
                  <a:txBody>
                    <a:bodyPr/>
                    <a:lstStyle/>
                    <a:p>
                      <a:pPr algn="ctr"/>
                      <a:r>
                        <a:rPr lang="en-US" dirty="0"/>
                        <a:t>age</a:t>
                      </a:r>
                    </a:p>
                  </a:txBody>
                  <a:tcPr/>
                </a:tc>
                <a:tc>
                  <a:txBody>
                    <a:bodyPr/>
                    <a:lstStyle/>
                    <a:p>
                      <a:r>
                        <a:rPr lang="en-US" dirty="0"/>
                        <a:t>Age of the speaker</a:t>
                      </a:r>
                    </a:p>
                  </a:txBody>
                  <a:tcPr/>
                </a:tc>
                <a:extLst>
                  <a:ext uri="{0D108BD9-81ED-4DB2-BD59-A6C34878D82A}">
                    <a16:rowId xmlns:a16="http://schemas.microsoft.com/office/drawing/2014/main" val="1146651405"/>
                  </a:ext>
                </a:extLst>
              </a:tr>
              <a:tr h="457200">
                <a:tc>
                  <a:txBody>
                    <a:bodyPr/>
                    <a:lstStyle/>
                    <a:p>
                      <a:pPr algn="ctr"/>
                      <a:r>
                        <a:rPr lang="en-US" dirty="0"/>
                        <a:t>gender</a:t>
                      </a:r>
                    </a:p>
                  </a:txBody>
                  <a:tcPr/>
                </a:tc>
                <a:tc>
                  <a:txBody>
                    <a:bodyPr/>
                    <a:lstStyle/>
                    <a:p>
                      <a:r>
                        <a:rPr lang="en-US" dirty="0"/>
                        <a:t>Gender of the speaker</a:t>
                      </a:r>
                    </a:p>
                  </a:txBody>
                  <a:tcPr/>
                </a:tc>
                <a:extLst>
                  <a:ext uri="{0D108BD9-81ED-4DB2-BD59-A6C34878D82A}">
                    <a16:rowId xmlns:a16="http://schemas.microsoft.com/office/drawing/2014/main" val="872783558"/>
                  </a:ext>
                </a:extLst>
              </a:tr>
              <a:tr h="457200">
                <a:tc>
                  <a:txBody>
                    <a:bodyPr/>
                    <a:lstStyle/>
                    <a:p>
                      <a:pPr algn="ctr"/>
                      <a:r>
                        <a:rPr lang="en-US" dirty="0"/>
                        <a:t>accent</a:t>
                      </a:r>
                    </a:p>
                  </a:txBody>
                  <a:tcPr/>
                </a:tc>
                <a:tc>
                  <a:txBody>
                    <a:bodyPr/>
                    <a:lstStyle/>
                    <a:p>
                      <a:r>
                        <a:rPr lang="en-US" dirty="0"/>
                        <a:t>Accent of the speaker</a:t>
                      </a:r>
                    </a:p>
                  </a:txBody>
                  <a:tcPr/>
                </a:tc>
                <a:extLst>
                  <a:ext uri="{0D108BD9-81ED-4DB2-BD59-A6C34878D82A}">
                    <a16:rowId xmlns:a16="http://schemas.microsoft.com/office/drawing/2014/main" val="2534750297"/>
                  </a:ext>
                </a:extLst>
              </a:tr>
              <a:tr h="457200">
                <a:tc>
                  <a:txBody>
                    <a:bodyPr/>
                    <a:lstStyle/>
                    <a:p>
                      <a:pPr algn="ctr"/>
                      <a:r>
                        <a:rPr lang="en-US" dirty="0"/>
                        <a:t>duration</a:t>
                      </a:r>
                    </a:p>
                  </a:txBody>
                  <a:tcPr/>
                </a:tc>
                <a:tc>
                  <a:txBody>
                    <a:bodyPr/>
                    <a:lstStyle/>
                    <a:p>
                      <a:r>
                        <a:rPr lang="en-US" dirty="0"/>
                        <a:t>Duration of the audio</a:t>
                      </a:r>
                    </a:p>
                  </a:txBody>
                  <a:tcPr/>
                </a:tc>
                <a:extLst>
                  <a:ext uri="{0D108BD9-81ED-4DB2-BD59-A6C34878D82A}">
                    <a16:rowId xmlns:a16="http://schemas.microsoft.com/office/drawing/2014/main" val="3953818640"/>
                  </a:ext>
                </a:extLst>
              </a:tr>
            </a:tbl>
          </a:graphicData>
        </a:graphic>
      </p:graphicFrame>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0E55A-CC6D-4B17-BE91-EA276C5F439D}"/>
              </a:ext>
            </a:extLst>
          </p:cNvPr>
          <p:cNvSpPr>
            <a:spLocks noGrp="1"/>
          </p:cNvSpPr>
          <p:nvPr>
            <p:ph type="title"/>
          </p:nvPr>
        </p:nvSpPr>
        <p:spPr>
          <a:xfrm>
            <a:off x="1104899" y="76200"/>
            <a:ext cx="10338789" cy="1096962"/>
          </a:xfrm>
        </p:spPr>
        <p:txBody>
          <a:bodyPr/>
          <a:lstStyle/>
          <a:p>
            <a:r>
              <a:rPr lang="en-US" dirty="0"/>
              <a:t>Preprocessing and Feature Extraction: Audio Length Distribution </a:t>
            </a:r>
          </a:p>
        </p:txBody>
      </p:sp>
      <p:pic>
        <p:nvPicPr>
          <p:cNvPr id="4" name="Content Placeholder 4" descr="A screenshot of a cell phone&#10;&#10;Description automatically generated">
            <a:extLst>
              <a:ext uri="{FF2B5EF4-FFF2-40B4-BE49-F238E27FC236}">
                <a16:creationId xmlns:a16="http://schemas.microsoft.com/office/drawing/2014/main" id="{ED0D179C-954D-4A7B-99AB-B8C7BC75D3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9515" y="1984250"/>
            <a:ext cx="9331451" cy="4470440"/>
          </a:xfrm>
        </p:spPr>
      </p:pic>
    </p:spTree>
    <p:extLst>
      <p:ext uri="{BB962C8B-B14F-4D97-AF65-F5344CB8AC3E}">
        <p14:creationId xmlns:p14="http://schemas.microsoft.com/office/powerpoint/2010/main" val="291938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3A06-2201-4E98-8918-711821A60303}"/>
              </a:ext>
            </a:extLst>
          </p:cNvPr>
          <p:cNvSpPr>
            <a:spLocks noGrp="1"/>
          </p:cNvSpPr>
          <p:nvPr>
            <p:ph type="title"/>
          </p:nvPr>
        </p:nvSpPr>
        <p:spPr/>
        <p:txBody>
          <a:bodyPr/>
          <a:lstStyle/>
          <a:p>
            <a:r>
              <a:rPr lang="en-US" dirty="0"/>
              <a:t>Preprocessing and Feature Extraction: Raw Wave Signal</a:t>
            </a:r>
          </a:p>
        </p:txBody>
      </p:sp>
      <p:pic>
        <p:nvPicPr>
          <p:cNvPr id="4" name="Content Placeholder 6">
            <a:extLst>
              <a:ext uri="{FF2B5EF4-FFF2-40B4-BE49-F238E27FC236}">
                <a16:creationId xmlns:a16="http://schemas.microsoft.com/office/drawing/2014/main" id="{D8A8155D-BE9D-498E-86B1-1D946D2978A0}"/>
              </a:ext>
            </a:extLst>
          </p:cNvPr>
          <p:cNvPicPr>
            <a:picLocks noGrp="1" noChangeAspect="1"/>
          </p:cNvPicPr>
          <p:nvPr>
            <p:ph idx="1"/>
          </p:nvPr>
        </p:nvPicPr>
        <p:blipFill>
          <a:blip r:embed="rId2"/>
          <a:stretch>
            <a:fillRect/>
          </a:stretch>
        </p:blipFill>
        <p:spPr>
          <a:xfrm>
            <a:off x="1104900" y="2495601"/>
            <a:ext cx="9982200" cy="3339691"/>
          </a:xfrm>
          <a:prstGeom prst="rect">
            <a:avLst/>
          </a:prstGeom>
        </p:spPr>
      </p:pic>
    </p:spTree>
    <p:extLst>
      <p:ext uri="{BB962C8B-B14F-4D97-AF65-F5344CB8AC3E}">
        <p14:creationId xmlns:p14="http://schemas.microsoft.com/office/powerpoint/2010/main" val="1834610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B76FF-B95B-4FB7-BBFE-B57BA7028D63}"/>
              </a:ext>
            </a:extLst>
          </p:cNvPr>
          <p:cNvSpPr>
            <a:spLocks noGrp="1"/>
          </p:cNvSpPr>
          <p:nvPr>
            <p:ph type="title"/>
          </p:nvPr>
        </p:nvSpPr>
        <p:spPr/>
        <p:txBody>
          <a:bodyPr/>
          <a:lstStyle/>
          <a:p>
            <a:r>
              <a:rPr lang="en-US" dirty="0"/>
              <a:t>Preprocessing and Feature Extraction: MFCC Features</a:t>
            </a:r>
          </a:p>
        </p:txBody>
      </p:sp>
      <p:sp>
        <p:nvSpPr>
          <p:cNvPr id="3" name="Content Placeholder 2">
            <a:extLst>
              <a:ext uri="{FF2B5EF4-FFF2-40B4-BE49-F238E27FC236}">
                <a16:creationId xmlns:a16="http://schemas.microsoft.com/office/drawing/2014/main" id="{B6BB716F-4278-4603-84DF-3BA97BCDF606}"/>
              </a:ext>
            </a:extLst>
          </p:cNvPr>
          <p:cNvSpPr>
            <a:spLocks noGrp="1"/>
          </p:cNvSpPr>
          <p:nvPr>
            <p:ph idx="1"/>
          </p:nvPr>
        </p:nvSpPr>
        <p:spPr>
          <a:xfrm>
            <a:off x="1104900" y="1600200"/>
            <a:ext cx="5438262" cy="431192"/>
          </a:xfrm>
        </p:spPr>
        <p:txBody>
          <a:bodyPr/>
          <a:lstStyle/>
          <a:p>
            <a:endParaRPr lang="en-US" dirty="0"/>
          </a:p>
          <a:p>
            <a:endParaRPr lang="en-US" dirty="0"/>
          </a:p>
        </p:txBody>
      </p:sp>
      <p:pic>
        <p:nvPicPr>
          <p:cNvPr id="4" name="Content Placeholder 3">
            <a:extLst>
              <a:ext uri="{FF2B5EF4-FFF2-40B4-BE49-F238E27FC236}">
                <a16:creationId xmlns:a16="http://schemas.microsoft.com/office/drawing/2014/main" id="{EFC99BD3-1A1A-407B-B716-E17AE59D9C49}"/>
              </a:ext>
            </a:extLst>
          </p:cNvPr>
          <p:cNvPicPr>
            <a:picLocks noChangeAspect="1"/>
          </p:cNvPicPr>
          <p:nvPr/>
        </p:nvPicPr>
        <p:blipFill>
          <a:blip r:embed="rId2"/>
          <a:stretch>
            <a:fillRect/>
          </a:stretch>
        </p:blipFill>
        <p:spPr>
          <a:xfrm>
            <a:off x="1234966" y="1680964"/>
            <a:ext cx="9720550" cy="4596432"/>
          </a:xfrm>
          <a:prstGeom prst="rect">
            <a:avLst/>
          </a:prstGeom>
        </p:spPr>
      </p:pic>
    </p:spTree>
    <p:extLst>
      <p:ext uri="{BB962C8B-B14F-4D97-AF65-F5344CB8AC3E}">
        <p14:creationId xmlns:p14="http://schemas.microsoft.com/office/powerpoint/2010/main" val="1532563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67EC4-0932-4A2E-96DD-EAC23E6C6919}"/>
              </a:ext>
            </a:extLst>
          </p:cNvPr>
          <p:cNvSpPr>
            <a:spLocks noGrp="1"/>
          </p:cNvSpPr>
          <p:nvPr>
            <p:ph type="title"/>
          </p:nvPr>
        </p:nvSpPr>
        <p:spPr/>
        <p:txBody>
          <a:bodyPr/>
          <a:lstStyle/>
          <a:p>
            <a:r>
              <a:rPr lang="en-US" dirty="0"/>
              <a:t>Preprocessing and Feature Extraction: MFCC Features</a:t>
            </a:r>
          </a:p>
        </p:txBody>
      </p:sp>
      <p:pic>
        <p:nvPicPr>
          <p:cNvPr id="4" name="Content Placeholder 3">
            <a:extLst>
              <a:ext uri="{FF2B5EF4-FFF2-40B4-BE49-F238E27FC236}">
                <a16:creationId xmlns:a16="http://schemas.microsoft.com/office/drawing/2014/main" id="{F6304E9E-48CE-4D54-8E8B-6D0F23096D61}"/>
              </a:ext>
            </a:extLst>
          </p:cNvPr>
          <p:cNvPicPr>
            <a:picLocks noGrp="1" noChangeAspect="1"/>
          </p:cNvPicPr>
          <p:nvPr>
            <p:ph idx="1"/>
          </p:nvPr>
        </p:nvPicPr>
        <p:blipFill>
          <a:blip r:embed="rId2"/>
          <a:stretch>
            <a:fillRect/>
          </a:stretch>
        </p:blipFill>
        <p:spPr>
          <a:xfrm>
            <a:off x="1276120" y="1600200"/>
            <a:ext cx="9639759" cy="4572000"/>
          </a:xfrm>
          <a:prstGeom prst="rect">
            <a:avLst/>
          </a:prstGeom>
        </p:spPr>
      </p:pic>
    </p:spTree>
    <p:extLst>
      <p:ext uri="{BB962C8B-B14F-4D97-AF65-F5344CB8AC3E}">
        <p14:creationId xmlns:p14="http://schemas.microsoft.com/office/powerpoint/2010/main" val="162080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tf03431380</Template>
  <TotalTime>224</TotalTime>
  <Words>469</Words>
  <Application>Microsoft Office PowerPoint</Application>
  <PresentationFormat>Widescreen</PresentationFormat>
  <Paragraphs>79</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Euphemia</vt:lpstr>
      <vt:lpstr>Plantagenet Cherokee</vt:lpstr>
      <vt:lpstr>Wingdings</vt:lpstr>
      <vt:lpstr>Academic Literature 16x9</vt:lpstr>
      <vt:lpstr>Automatically-Generated Meeting Minutes</vt:lpstr>
      <vt:lpstr>Agenda</vt:lpstr>
      <vt:lpstr>Problem Statement</vt:lpstr>
      <vt:lpstr>Approach</vt:lpstr>
      <vt:lpstr>Dataset</vt:lpstr>
      <vt:lpstr>Preprocessing and Feature Extraction: Audio Length Distribution </vt:lpstr>
      <vt:lpstr>Preprocessing and Feature Extraction: Raw Wave Signal</vt:lpstr>
      <vt:lpstr>Preprocessing and Feature Extraction: MFCC Features</vt:lpstr>
      <vt:lpstr>Preprocessing and Feature Extraction: MFCC Features</vt:lpstr>
      <vt:lpstr>Modeling: Speech Recognition</vt:lpstr>
      <vt:lpstr>Results</vt:lpstr>
      <vt:lpstr>Predictions</vt:lpstr>
      <vt:lpstr>Predictions</vt:lpstr>
      <vt:lpstr>Modeling: Natural Language Processing </vt:lpstr>
      <vt:lpstr>Challenges</vt:lpstr>
      <vt:lpstr>Feature work</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Automatically-Generated Meeting Minutes</dc:title>
  <dc:creator>KHALID ALHARTHI</dc:creator>
  <cp:lastModifiedBy>KHALID ALHARTHI</cp:lastModifiedBy>
  <cp:revision>16</cp:revision>
  <dcterms:created xsi:type="dcterms:W3CDTF">2020-04-16T06:28:33Z</dcterms:created>
  <dcterms:modified xsi:type="dcterms:W3CDTF">2020-04-16T10:12:48Z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