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_rels/slide53.xml.rels" ContentType="application/vnd.openxmlformats-package.relationships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50.xml.rels" ContentType="application/vnd.openxmlformats-package.relationships+xml"/>
  <Override PartName="/ppt/slides/_rels/slide6.xml.rels" ContentType="application/vnd.openxmlformats-package.relationships+xml"/>
  <Override PartName="/ppt/slides/_rels/slide51.xml.rels" ContentType="application/vnd.openxmlformats-package.relationships+xml"/>
  <Override PartName="/ppt/slides/_rels/slide7.xml.rels" ContentType="application/vnd.openxmlformats-package.relationships+xml"/>
  <Override PartName="/ppt/slides/_rels/slide5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slides/_rels/slide58.xml.rels" ContentType="application/vnd.openxmlformats-package.relationships+xml"/>
  <Override PartName="/ppt/slides/_rels/slide59.xml.rels" ContentType="application/vnd.openxmlformats-package.relationships+xml"/>
  <Override PartName="/ppt/slides/_rels/slide60.xml.rels" ContentType="application/vnd.openxmlformats-package.relationships+xml"/>
  <Override PartName="/ppt/slides/_rels/slide61.xml.rels" ContentType="application/vnd.openxmlformats-package.relationships+xml"/>
  <Override PartName="/ppt/slides/_rels/slide62.xml.rels" ContentType="application/vnd.openxmlformats-package.relationships+xml"/>
  <Override PartName="/ppt/slides/_rels/slide63.xml.rels" ContentType="application/vnd.openxmlformats-package.relationships+xml"/>
  <Override PartName="/ppt/slides/_rels/slide64.xml.rels" ContentType="application/vnd.openxmlformats-package.relationships+xml"/>
  <Override PartName="/ppt/slides/_rels/slide65.xml.rels" ContentType="application/vnd.openxmlformats-package.relationships+xml"/>
  <Override PartName="/ppt/slides/_rels/slide66.xml.rels" ContentType="application/vnd.openxmlformats-package.relationships+xml"/>
  <Override PartName="/ppt/slides/_rels/slide67.xml.rels" ContentType="application/vnd.openxmlformats-package.relationships+xml"/>
  <Override PartName="/ppt/slides/_rels/slide68.xml.rels" ContentType="application/vnd.openxmlformats-package.relationships+xml"/>
  <Override PartName="/ppt/slides/_rels/slide69.xml.rels" ContentType="application/vnd.openxmlformats-package.relationships+xml"/>
  <Override PartName="/ppt/slides/_rels/slide70.xml.rels" ContentType="application/vnd.openxmlformats-package.relationships+xml"/>
  <Override PartName="/ppt/slides/_rels/slide71.xml.rels" ContentType="application/vnd.openxmlformats-package.relationships+xml"/>
  <Override PartName="/ppt/slides/_rels/slide72.xml.rels" ContentType="application/vnd.openxmlformats-package.relationships+xml"/>
  <Override PartName="/ppt/slides/_rels/slide73.xml.rels" ContentType="application/vnd.openxmlformats-package.relationships+xml"/>
  <Override PartName="/ppt/slides/_rels/slide74.xml.rels" ContentType="application/vnd.openxmlformats-package.relationships+xml"/>
  <Override PartName="/ppt/slides/_rels/slide75.xml.rels" ContentType="application/vnd.openxmlformats-package.relationships+xml"/>
  <Override PartName="/ppt/slides/_rels/slide76.xml.rels" ContentType="application/vnd.openxmlformats-package.relationships+xml"/>
  <Override PartName="/ppt/slides/_rels/slide77.xml.rels" ContentType="application/vnd.openxmlformats-package.relationships+xml"/>
  <Override PartName="/ppt/slides/_rels/slide78.xml.rels" ContentType="application/vnd.openxmlformats-package.relationships+xml"/>
  <Override PartName="/ppt/slides/_rels/slide79.xml.rels" ContentType="application/vnd.openxmlformats-package.relationships+xml"/>
  <Override PartName="/ppt/slides/_rels/slide80.xml.rels" ContentType="application/vnd.openxmlformats-package.relationships+xml"/>
  <Override PartName="/ppt/slides/_rels/slide81.xml.rels" ContentType="application/vnd.openxmlformats-package.relationships+xml"/>
  <Override PartName="/ppt/slides/_rels/slide82.xml.rels" ContentType="application/vnd.openxmlformats-package.relationships+xml"/>
  <Override PartName="/ppt/slides/_rels/slide83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slide" Target="slides/slide79.xml"/><Relationship Id="rId83" Type="http://schemas.openxmlformats.org/officeDocument/2006/relationships/slide" Target="slides/slide80.xml"/><Relationship Id="rId84" Type="http://schemas.openxmlformats.org/officeDocument/2006/relationships/slide" Target="slides/slide81.xml"/><Relationship Id="rId85" Type="http://schemas.openxmlformats.org/officeDocument/2006/relationships/slide" Target="slides/slide82.xml"/><Relationship Id="rId86" Type="http://schemas.openxmlformats.org/officeDocument/2006/relationships/slide" Target="slides/slide8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11760" y="1545480"/>
            <a:ext cx="8519400" cy="20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n-US" sz="5200" spc="-1" strike="noStrike">
                <a:solidFill>
                  <a:srgbClr val="000000"/>
                </a:solidFill>
                <a:latin typeface="Montserrat"/>
                <a:ea typeface="Montserrat"/>
              </a:rPr>
              <a:t>Introduction to </a:t>
            </a:r>
            <a:br/>
            <a:r>
              <a:rPr b="1" lang="en-US" sz="5200" spc="-1" strike="noStrike">
                <a:solidFill>
                  <a:srgbClr val="000000"/>
                </a:solidFill>
                <a:latin typeface="Montserrat"/>
                <a:ea typeface="Montserrat"/>
              </a:rPr>
              <a:t>Neural Networks</a:t>
            </a:r>
            <a:endParaRPr b="0" lang="en-US" sz="5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11760" y="2834280"/>
            <a:ext cx="851940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11760" y="112680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The artificial neuron also has inputs and outputs!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3555720" y="2441520"/>
            <a:ext cx="1381320" cy="1381320"/>
          </a:xfrm>
          <a:prstGeom prst="ellipse">
            <a:avLst/>
          </a:prstGeom>
          <a:solidFill>
            <a:srgbClr val="d9d2e9"/>
          </a:solidFill>
          <a:ln w="28440">
            <a:solidFill>
              <a:srgbClr val="351c7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4"/>
          <p:cNvSpPr/>
          <p:nvPr/>
        </p:nvSpPr>
        <p:spPr>
          <a:xfrm rot="10800000">
            <a:off x="6399360" y="3482280"/>
            <a:ext cx="1411200" cy="28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5"/>
          <p:cNvSpPr/>
          <p:nvPr/>
        </p:nvSpPr>
        <p:spPr>
          <a:xfrm flipH="1">
            <a:off x="2312640" y="3467880"/>
            <a:ext cx="1335960" cy="64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6"/>
          <p:cNvSpPr/>
          <p:nvPr/>
        </p:nvSpPr>
        <p:spPr>
          <a:xfrm rot="10800000">
            <a:off x="8573400" y="3192120"/>
            <a:ext cx="1211040" cy="1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7"/>
          <p:cNvSpPr/>
          <p:nvPr/>
        </p:nvSpPr>
        <p:spPr>
          <a:xfrm>
            <a:off x="1042560" y="234684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Input 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" name="CustomShape 8"/>
          <p:cNvSpPr/>
          <p:nvPr/>
        </p:nvSpPr>
        <p:spPr>
          <a:xfrm>
            <a:off x="1122480" y="377136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Input 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" name="CustomShape 9"/>
          <p:cNvSpPr/>
          <p:nvPr/>
        </p:nvSpPr>
        <p:spPr>
          <a:xfrm>
            <a:off x="6177960" y="290232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Output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11760" y="112680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This simple model is known as a perceptron.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3555720" y="2441520"/>
            <a:ext cx="1381320" cy="1381320"/>
          </a:xfrm>
          <a:prstGeom prst="ellipse">
            <a:avLst/>
          </a:prstGeom>
          <a:solidFill>
            <a:srgbClr val="d9d2e9"/>
          </a:solidFill>
          <a:ln w="28440">
            <a:solidFill>
              <a:srgbClr val="351c7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4"/>
          <p:cNvSpPr/>
          <p:nvPr/>
        </p:nvSpPr>
        <p:spPr>
          <a:xfrm rot="10800000">
            <a:off x="6399360" y="3482280"/>
            <a:ext cx="1411200" cy="28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5"/>
          <p:cNvSpPr/>
          <p:nvPr/>
        </p:nvSpPr>
        <p:spPr>
          <a:xfrm flipH="1">
            <a:off x="2312640" y="3467880"/>
            <a:ext cx="1335960" cy="64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6"/>
          <p:cNvSpPr/>
          <p:nvPr/>
        </p:nvSpPr>
        <p:spPr>
          <a:xfrm rot="10800000">
            <a:off x="8573400" y="3192120"/>
            <a:ext cx="1211040" cy="1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7"/>
          <p:cNvSpPr/>
          <p:nvPr/>
        </p:nvSpPr>
        <p:spPr>
          <a:xfrm>
            <a:off x="1042560" y="234684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Input 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CustomShape 8"/>
          <p:cNvSpPr/>
          <p:nvPr/>
        </p:nvSpPr>
        <p:spPr>
          <a:xfrm>
            <a:off x="1122480" y="377136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Input 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CustomShape 9"/>
          <p:cNvSpPr/>
          <p:nvPr/>
        </p:nvSpPr>
        <p:spPr>
          <a:xfrm>
            <a:off x="6177960" y="290232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Output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11760" y="112680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Simple example of how it can work.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3555720" y="2441520"/>
            <a:ext cx="1381320" cy="1381320"/>
          </a:xfrm>
          <a:prstGeom prst="ellipse">
            <a:avLst/>
          </a:prstGeom>
          <a:solidFill>
            <a:srgbClr val="d9d2e9"/>
          </a:solidFill>
          <a:ln w="28440">
            <a:solidFill>
              <a:srgbClr val="351c7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4"/>
          <p:cNvSpPr/>
          <p:nvPr/>
        </p:nvSpPr>
        <p:spPr>
          <a:xfrm rot="10800000">
            <a:off x="6399360" y="3482280"/>
            <a:ext cx="1411200" cy="28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5"/>
          <p:cNvSpPr/>
          <p:nvPr/>
        </p:nvSpPr>
        <p:spPr>
          <a:xfrm flipH="1">
            <a:off x="2312640" y="3467880"/>
            <a:ext cx="1335960" cy="64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6"/>
          <p:cNvSpPr/>
          <p:nvPr/>
        </p:nvSpPr>
        <p:spPr>
          <a:xfrm rot="10800000">
            <a:off x="8573400" y="3192120"/>
            <a:ext cx="1211040" cy="1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7"/>
          <p:cNvSpPr/>
          <p:nvPr/>
        </p:nvSpPr>
        <p:spPr>
          <a:xfrm>
            <a:off x="1042560" y="234684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Input 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9" name="CustomShape 8"/>
          <p:cNvSpPr/>
          <p:nvPr/>
        </p:nvSpPr>
        <p:spPr>
          <a:xfrm>
            <a:off x="1122480" y="377136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Input 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0" name="CustomShape 9"/>
          <p:cNvSpPr/>
          <p:nvPr/>
        </p:nvSpPr>
        <p:spPr>
          <a:xfrm>
            <a:off x="6177960" y="290232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Output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11760" y="112680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We have two inputs and an output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3555720" y="2441520"/>
            <a:ext cx="1381320" cy="1381320"/>
          </a:xfrm>
          <a:prstGeom prst="ellipse">
            <a:avLst/>
          </a:prstGeom>
          <a:solidFill>
            <a:srgbClr val="d9d2e9"/>
          </a:solidFill>
          <a:ln w="28440">
            <a:solidFill>
              <a:srgbClr val="351c7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 rot="10800000">
            <a:off x="6399360" y="3482280"/>
            <a:ext cx="1411200" cy="28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5"/>
          <p:cNvSpPr/>
          <p:nvPr/>
        </p:nvSpPr>
        <p:spPr>
          <a:xfrm flipH="1">
            <a:off x="2312640" y="3467880"/>
            <a:ext cx="1335960" cy="64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6"/>
          <p:cNvSpPr/>
          <p:nvPr/>
        </p:nvSpPr>
        <p:spPr>
          <a:xfrm rot="10800000">
            <a:off x="8573400" y="3192120"/>
            <a:ext cx="1211040" cy="1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7"/>
          <p:cNvSpPr/>
          <p:nvPr/>
        </p:nvSpPr>
        <p:spPr>
          <a:xfrm>
            <a:off x="1042560" y="234684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Input 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8" name="CustomShape 8"/>
          <p:cNvSpPr/>
          <p:nvPr/>
        </p:nvSpPr>
        <p:spPr>
          <a:xfrm>
            <a:off x="1122480" y="377136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Input 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9" name="CustomShape 9"/>
          <p:cNvSpPr/>
          <p:nvPr/>
        </p:nvSpPr>
        <p:spPr>
          <a:xfrm>
            <a:off x="6177960" y="290232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Output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11760" y="112680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Inputs will be values of features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3555720" y="2441520"/>
            <a:ext cx="1381320" cy="1381320"/>
          </a:xfrm>
          <a:prstGeom prst="ellipse">
            <a:avLst/>
          </a:prstGeom>
          <a:solidFill>
            <a:srgbClr val="d9d2e9"/>
          </a:solidFill>
          <a:ln w="28440">
            <a:solidFill>
              <a:srgbClr val="351c7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4"/>
          <p:cNvSpPr/>
          <p:nvPr/>
        </p:nvSpPr>
        <p:spPr>
          <a:xfrm rot="10800000">
            <a:off x="6399360" y="3482280"/>
            <a:ext cx="1411200" cy="28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5"/>
          <p:cNvSpPr/>
          <p:nvPr/>
        </p:nvSpPr>
        <p:spPr>
          <a:xfrm flipH="1">
            <a:off x="2312640" y="3467880"/>
            <a:ext cx="1335960" cy="64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6"/>
          <p:cNvSpPr/>
          <p:nvPr/>
        </p:nvSpPr>
        <p:spPr>
          <a:xfrm rot="10800000">
            <a:off x="8573400" y="3192120"/>
            <a:ext cx="1211040" cy="1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7"/>
          <p:cNvSpPr/>
          <p:nvPr/>
        </p:nvSpPr>
        <p:spPr>
          <a:xfrm>
            <a:off x="1042560" y="234684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Input 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7" name="CustomShape 8"/>
          <p:cNvSpPr/>
          <p:nvPr/>
        </p:nvSpPr>
        <p:spPr>
          <a:xfrm>
            <a:off x="1122480" y="377136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Input 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8" name="CustomShape 9"/>
          <p:cNvSpPr/>
          <p:nvPr/>
        </p:nvSpPr>
        <p:spPr>
          <a:xfrm>
            <a:off x="6177960" y="290232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Output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9" name="CustomShape 10"/>
          <p:cNvSpPr/>
          <p:nvPr/>
        </p:nvSpPr>
        <p:spPr>
          <a:xfrm>
            <a:off x="1302840" y="2078640"/>
            <a:ext cx="4392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12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0" name="CustomShape 11"/>
          <p:cNvSpPr/>
          <p:nvPr/>
        </p:nvSpPr>
        <p:spPr>
          <a:xfrm>
            <a:off x="1405080" y="3483000"/>
            <a:ext cx="4392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4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11760" y="112680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Inputs are multiplied by a weight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3555720" y="2441520"/>
            <a:ext cx="1381320" cy="1381320"/>
          </a:xfrm>
          <a:prstGeom prst="ellipse">
            <a:avLst/>
          </a:prstGeom>
          <a:solidFill>
            <a:srgbClr val="d9d2e9"/>
          </a:solidFill>
          <a:ln w="28440">
            <a:solidFill>
              <a:srgbClr val="351c7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4"/>
          <p:cNvSpPr/>
          <p:nvPr/>
        </p:nvSpPr>
        <p:spPr>
          <a:xfrm rot="10800000">
            <a:off x="6399360" y="3482280"/>
            <a:ext cx="1411200" cy="28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5"/>
          <p:cNvSpPr/>
          <p:nvPr/>
        </p:nvSpPr>
        <p:spPr>
          <a:xfrm flipH="1">
            <a:off x="2312640" y="3467880"/>
            <a:ext cx="1335960" cy="64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6"/>
          <p:cNvSpPr/>
          <p:nvPr/>
        </p:nvSpPr>
        <p:spPr>
          <a:xfrm rot="10800000">
            <a:off x="8573400" y="3192120"/>
            <a:ext cx="1211040" cy="1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7"/>
          <p:cNvSpPr/>
          <p:nvPr/>
        </p:nvSpPr>
        <p:spPr>
          <a:xfrm>
            <a:off x="1042560" y="234684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Input 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8" name="CustomShape 8"/>
          <p:cNvSpPr/>
          <p:nvPr/>
        </p:nvSpPr>
        <p:spPr>
          <a:xfrm>
            <a:off x="1122480" y="377136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Input 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9" name="CustomShape 9"/>
          <p:cNvSpPr/>
          <p:nvPr/>
        </p:nvSpPr>
        <p:spPr>
          <a:xfrm>
            <a:off x="6177960" y="290232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Output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0" name="CustomShape 10"/>
          <p:cNvSpPr/>
          <p:nvPr/>
        </p:nvSpPr>
        <p:spPr>
          <a:xfrm rot="706200">
            <a:off x="2315880" y="2325240"/>
            <a:ext cx="138132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Weight 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1" name="CustomShape 11"/>
          <p:cNvSpPr/>
          <p:nvPr/>
        </p:nvSpPr>
        <p:spPr>
          <a:xfrm rot="20221800">
            <a:off x="2226960" y="3344400"/>
            <a:ext cx="138132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Weight 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2" name="CustomShape 12"/>
          <p:cNvSpPr/>
          <p:nvPr/>
        </p:nvSpPr>
        <p:spPr>
          <a:xfrm>
            <a:off x="1302840" y="2078640"/>
            <a:ext cx="4392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12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3" name="CustomShape 13"/>
          <p:cNvSpPr/>
          <p:nvPr/>
        </p:nvSpPr>
        <p:spPr>
          <a:xfrm>
            <a:off x="1405080" y="3483000"/>
            <a:ext cx="4392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4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311760" y="112680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Weights initially start off as random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3555720" y="2441520"/>
            <a:ext cx="1381320" cy="1381320"/>
          </a:xfrm>
          <a:prstGeom prst="ellipse">
            <a:avLst/>
          </a:prstGeom>
          <a:solidFill>
            <a:srgbClr val="d9d2e9"/>
          </a:solidFill>
          <a:ln w="28440">
            <a:solidFill>
              <a:srgbClr val="351c7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4"/>
          <p:cNvSpPr/>
          <p:nvPr/>
        </p:nvSpPr>
        <p:spPr>
          <a:xfrm rot="10800000">
            <a:off x="6399360" y="3482280"/>
            <a:ext cx="1411200" cy="28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5"/>
          <p:cNvSpPr/>
          <p:nvPr/>
        </p:nvSpPr>
        <p:spPr>
          <a:xfrm flipH="1">
            <a:off x="2312640" y="3467880"/>
            <a:ext cx="1335960" cy="64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6"/>
          <p:cNvSpPr/>
          <p:nvPr/>
        </p:nvSpPr>
        <p:spPr>
          <a:xfrm rot="10800000">
            <a:off x="8573400" y="3192120"/>
            <a:ext cx="1211040" cy="1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7"/>
          <p:cNvSpPr/>
          <p:nvPr/>
        </p:nvSpPr>
        <p:spPr>
          <a:xfrm>
            <a:off x="1042560" y="234684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Input 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1" name="CustomShape 8"/>
          <p:cNvSpPr/>
          <p:nvPr/>
        </p:nvSpPr>
        <p:spPr>
          <a:xfrm>
            <a:off x="1122480" y="377136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Input 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2" name="CustomShape 9"/>
          <p:cNvSpPr/>
          <p:nvPr/>
        </p:nvSpPr>
        <p:spPr>
          <a:xfrm>
            <a:off x="6177960" y="290232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Output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3" name="CustomShape 10"/>
          <p:cNvSpPr/>
          <p:nvPr/>
        </p:nvSpPr>
        <p:spPr>
          <a:xfrm rot="706200">
            <a:off x="2315880" y="2325240"/>
            <a:ext cx="138132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Weight 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4" name="CustomShape 11"/>
          <p:cNvSpPr/>
          <p:nvPr/>
        </p:nvSpPr>
        <p:spPr>
          <a:xfrm rot="20221800">
            <a:off x="2226960" y="3344400"/>
            <a:ext cx="138132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Weight 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5" name="CustomShape 12"/>
          <p:cNvSpPr/>
          <p:nvPr/>
        </p:nvSpPr>
        <p:spPr>
          <a:xfrm>
            <a:off x="1302840" y="2078640"/>
            <a:ext cx="4392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12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6" name="CustomShape 13"/>
          <p:cNvSpPr/>
          <p:nvPr/>
        </p:nvSpPr>
        <p:spPr>
          <a:xfrm>
            <a:off x="1405080" y="3483000"/>
            <a:ext cx="4392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4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11760" y="112680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Weights initially start off as random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555720" y="2441520"/>
            <a:ext cx="1381320" cy="1381320"/>
          </a:xfrm>
          <a:prstGeom prst="ellipse">
            <a:avLst/>
          </a:prstGeom>
          <a:solidFill>
            <a:srgbClr val="d9d2e9"/>
          </a:solidFill>
          <a:ln w="28440">
            <a:solidFill>
              <a:srgbClr val="351c7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4"/>
          <p:cNvSpPr/>
          <p:nvPr/>
        </p:nvSpPr>
        <p:spPr>
          <a:xfrm rot="10800000">
            <a:off x="6399360" y="3482280"/>
            <a:ext cx="1411200" cy="28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5"/>
          <p:cNvSpPr/>
          <p:nvPr/>
        </p:nvSpPr>
        <p:spPr>
          <a:xfrm flipH="1">
            <a:off x="2312640" y="3467880"/>
            <a:ext cx="1335960" cy="64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6"/>
          <p:cNvSpPr/>
          <p:nvPr/>
        </p:nvSpPr>
        <p:spPr>
          <a:xfrm rot="10800000">
            <a:off x="8573400" y="3192120"/>
            <a:ext cx="1211040" cy="1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7"/>
          <p:cNvSpPr/>
          <p:nvPr/>
        </p:nvSpPr>
        <p:spPr>
          <a:xfrm>
            <a:off x="1042560" y="234684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Input 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4" name="CustomShape 8"/>
          <p:cNvSpPr/>
          <p:nvPr/>
        </p:nvSpPr>
        <p:spPr>
          <a:xfrm>
            <a:off x="1122480" y="377136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Input 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5" name="CustomShape 9"/>
          <p:cNvSpPr/>
          <p:nvPr/>
        </p:nvSpPr>
        <p:spPr>
          <a:xfrm>
            <a:off x="6177960" y="290232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Output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6" name="CustomShape 10"/>
          <p:cNvSpPr/>
          <p:nvPr/>
        </p:nvSpPr>
        <p:spPr>
          <a:xfrm rot="706200">
            <a:off x="2521080" y="2386080"/>
            <a:ext cx="138132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0.5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7" name="CustomShape 11"/>
          <p:cNvSpPr/>
          <p:nvPr/>
        </p:nvSpPr>
        <p:spPr>
          <a:xfrm rot="20221800">
            <a:off x="2597400" y="3202920"/>
            <a:ext cx="138132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-1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8" name="CustomShape 12"/>
          <p:cNvSpPr/>
          <p:nvPr/>
        </p:nvSpPr>
        <p:spPr>
          <a:xfrm>
            <a:off x="1302840" y="2078640"/>
            <a:ext cx="4392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12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9" name="CustomShape 13"/>
          <p:cNvSpPr/>
          <p:nvPr/>
        </p:nvSpPr>
        <p:spPr>
          <a:xfrm>
            <a:off x="1405080" y="3483000"/>
            <a:ext cx="4392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4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311760" y="112680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Inputs are now multiplied by weights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3555720" y="2441520"/>
            <a:ext cx="1381320" cy="1381320"/>
          </a:xfrm>
          <a:prstGeom prst="ellipse">
            <a:avLst/>
          </a:prstGeom>
          <a:solidFill>
            <a:srgbClr val="d9d2e9"/>
          </a:solidFill>
          <a:ln w="28440">
            <a:solidFill>
              <a:srgbClr val="351c7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4"/>
          <p:cNvSpPr/>
          <p:nvPr/>
        </p:nvSpPr>
        <p:spPr>
          <a:xfrm rot="10800000">
            <a:off x="6399360" y="3482280"/>
            <a:ext cx="1411200" cy="28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5"/>
          <p:cNvSpPr/>
          <p:nvPr/>
        </p:nvSpPr>
        <p:spPr>
          <a:xfrm flipH="1">
            <a:off x="2312640" y="3467880"/>
            <a:ext cx="1335960" cy="64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6"/>
          <p:cNvSpPr/>
          <p:nvPr/>
        </p:nvSpPr>
        <p:spPr>
          <a:xfrm rot="10800000">
            <a:off x="8573400" y="3192120"/>
            <a:ext cx="1211040" cy="1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7"/>
          <p:cNvSpPr/>
          <p:nvPr/>
        </p:nvSpPr>
        <p:spPr>
          <a:xfrm>
            <a:off x="1042560" y="234684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Input 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7" name="CustomShape 8"/>
          <p:cNvSpPr/>
          <p:nvPr/>
        </p:nvSpPr>
        <p:spPr>
          <a:xfrm>
            <a:off x="1122480" y="377136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Input 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8" name="CustomShape 9"/>
          <p:cNvSpPr/>
          <p:nvPr/>
        </p:nvSpPr>
        <p:spPr>
          <a:xfrm>
            <a:off x="6177960" y="290232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Output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9" name="CustomShape 10"/>
          <p:cNvSpPr/>
          <p:nvPr/>
        </p:nvSpPr>
        <p:spPr>
          <a:xfrm rot="706200">
            <a:off x="2521080" y="2386080"/>
            <a:ext cx="138132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0.5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0" name="CustomShape 11"/>
          <p:cNvSpPr/>
          <p:nvPr/>
        </p:nvSpPr>
        <p:spPr>
          <a:xfrm rot="20221800">
            <a:off x="2597400" y="3202920"/>
            <a:ext cx="138132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-1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1" name="CustomShape 12"/>
          <p:cNvSpPr/>
          <p:nvPr/>
        </p:nvSpPr>
        <p:spPr>
          <a:xfrm>
            <a:off x="1302840" y="2078640"/>
            <a:ext cx="4392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12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2" name="CustomShape 13"/>
          <p:cNvSpPr/>
          <p:nvPr/>
        </p:nvSpPr>
        <p:spPr>
          <a:xfrm>
            <a:off x="1405080" y="3483000"/>
            <a:ext cx="4392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4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11760" y="112680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Inputs are now multiplied by weights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3555720" y="2441520"/>
            <a:ext cx="1381320" cy="1381320"/>
          </a:xfrm>
          <a:prstGeom prst="ellipse">
            <a:avLst/>
          </a:prstGeom>
          <a:solidFill>
            <a:srgbClr val="d9d2e9"/>
          </a:solidFill>
          <a:ln w="28440">
            <a:solidFill>
              <a:srgbClr val="351c7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4"/>
          <p:cNvSpPr/>
          <p:nvPr/>
        </p:nvSpPr>
        <p:spPr>
          <a:xfrm rot="10800000">
            <a:off x="6399360" y="3482280"/>
            <a:ext cx="1411200" cy="28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5"/>
          <p:cNvSpPr/>
          <p:nvPr/>
        </p:nvSpPr>
        <p:spPr>
          <a:xfrm flipH="1">
            <a:off x="2312640" y="3467880"/>
            <a:ext cx="1335960" cy="64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6"/>
          <p:cNvSpPr/>
          <p:nvPr/>
        </p:nvSpPr>
        <p:spPr>
          <a:xfrm rot="10800000">
            <a:off x="8573400" y="3192120"/>
            <a:ext cx="1211040" cy="1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7"/>
          <p:cNvSpPr/>
          <p:nvPr/>
        </p:nvSpPr>
        <p:spPr>
          <a:xfrm>
            <a:off x="1042560" y="234684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Input 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0" name="CustomShape 8"/>
          <p:cNvSpPr/>
          <p:nvPr/>
        </p:nvSpPr>
        <p:spPr>
          <a:xfrm>
            <a:off x="1122480" y="377136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Input 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1" name="CustomShape 9"/>
          <p:cNvSpPr/>
          <p:nvPr/>
        </p:nvSpPr>
        <p:spPr>
          <a:xfrm>
            <a:off x="6177960" y="290232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Output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2" name="CustomShape 10"/>
          <p:cNvSpPr/>
          <p:nvPr/>
        </p:nvSpPr>
        <p:spPr>
          <a:xfrm rot="706200">
            <a:off x="2248920" y="2358000"/>
            <a:ext cx="165636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12 * 0.5 = 6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3" name="CustomShape 11"/>
          <p:cNvSpPr/>
          <p:nvPr/>
        </p:nvSpPr>
        <p:spPr>
          <a:xfrm rot="20222400">
            <a:off x="2291400" y="3265920"/>
            <a:ext cx="170064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4 * -1 = -4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This series of lectures will cover key theory aspects:</a:t>
            </a:r>
            <a:endParaRPr b="0" lang="en-US" sz="3000" spc="-1" strike="noStrike">
              <a:latin typeface="Arial"/>
            </a:endParaRPr>
          </a:p>
          <a:p>
            <a:pPr lvl="1" marL="13716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○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Neurons and Activation Functions</a:t>
            </a:r>
            <a:endParaRPr b="0" lang="en-US" sz="3000" spc="-1" strike="noStrike">
              <a:latin typeface="Arial"/>
            </a:endParaRPr>
          </a:p>
          <a:p>
            <a:pPr lvl="1" marL="13716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○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Cost Functions</a:t>
            </a:r>
            <a:endParaRPr b="0" lang="en-US" sz="3000" spc="-1" strike="noStrike">
              <a:latin typeface="Arial"/>
            </a:endParaRPr>
          </a:p>
          <a:p>
            <a:pPr lvl="1" marL="13716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○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Gradient Descent</a:t>
            </a:r>
            <a:endParaRPr b="0" lang="en-US" sz="3000" spc="-1" strike="noStrike">
              <a:latin typeface="Arial"/>
            </a:endParaRPr>
          </a:p>
          <a:p>
            <a:pPr lvl="1" marL="13716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○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Backpropagation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311760" y="112680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Then these results are passed to an activation function.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3555720" y="2441520"/>
            <a:ext cx="1381320" cy="1381320"/>
          </a:xfrm>
          <a:prstGeom prst="ellipse">
            <a:avLst/>
          </a:prstGeom>
          <a:solidFill>
            <a:srgbClr val="d9d2e9"/>
          </a:solidFill>
          <a:ln w="28440">
            <a:solidFill>
              <a:srgbClr val="351c7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4"/>
          <p:cNvSpPr/>
          <p:nvPr/>
        </p:nvSpPr>
        <p:spPr>
          <a:xfrm rot="10800000">
            <a:off x="6399360" y="3482280"/>
            <a:ext cx="1411200" cy="28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5"/>
          <p:cNvSpPr/>
          <p:nvPr/>
        </p:nvSpPr>
        <p:spPr>
          <a:xfrm flipH="1">
            <a:off x="2312640" y="3467880"/>
            <a:ext cx="1335960" cy="64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6"/>
          <p:cNvSpPr/>
          <p:nvPr/>
        </p:nvSpPr>
        <p:spPr>
          <a:xfrm rot="10800000">
            <a:off x="8573400" y="3192120"/>
            <a:ext cx="1211040" cy="1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7"/>
          <p:cNvSpPr/>
          <p:nvPr/>
        </p:nvSpPr>
        <p:spPr>
          <a:xfrm>
            <a:off x="1042560" y="234684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Input 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1" name="CustomShape 8"/>
          <p:cNvSpPr/>
          <p:nvPr/>
        </p:nvSpPr>
        <p:spPr>
          <a:xfrm>
            <a:off x="1122480" y="377136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Input 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2" name="CustomShape 9"/>
          <p:cNvSpPr/>
          <p:nvPr/>
        </p:nvSpPr>
        <p:spPr>
          <a:xfrm>
            <a:off x="3465720" y="2777040"/>
            <a:ext cx="156168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Activation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Function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3" name="CustomShape 10"/>
          <p:cNvSpPr/>
          <p:nvPr/>
        </p:nvSpPr>
        <p:spPr>
          <a:xfrm rot="706200">
            <a:off x="2248920" y="2358000"/>
            <a:ext cx="165636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12 * 0.5 = 6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4" name="CustomShape 11"/>
          <p:cNvSpPr/>
          <p:nvPr/>
        </p:nvSpPr>
        <p:spPr>
          <a:xfrm rot="20222400">
            <a:off x="2291400" y="3265920"/>
            <a:ext cx="170064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4 * -1 = -4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5" name="CustomShape 12"/>
          <p:cNvSpPr/>
          <p:nvPr/>
        </p:nvSpPr>
        <p:spPr>
          <a:xfrm>
            <a:off x="6245280" y="292932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Output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311760" y="112680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Many activation functions to choose from, we’ll cover this in more detail later!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3555720" y="2441520"/>
            <a:ext cx="1381320" cy="1381320"/>
          </a:xfrm>
          <a:prstGeom prst="ellipse">
            <a:avLst/>
          </a:prstGeom>
          <a:solidFill>
            <a:srgbClr val="d9d2e9"/>
          </a:solidFill>
          <a:ln w="28440">
            <a:solidFill>
              <a:srgbClr val="351c7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4"/>
          <p:cNvSpPr/>
          <p:nvPr/>
        </p:nvSpPr>
        <p:spPr>
          <a:xfrm rot="10800000">
            <a:off x="6399360" y="3482280"/>
            <a:ext cx="1411200" cy="28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5"/>
          <p:cNvSpPr/>
          <p:nvPr/>
        </p:nvSpPr>
        <p:spPr>
          <a:xfrm flipH="1">
            <a:off x="2312640" y="3467880"/>
            <a:ext cx="1335960" cy="64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6"/>
          <p:cNvSpPr/>
          <p:nvPr/>
        </p:nvSpPr>
        <p:spPr>
          <a:xfrm rot="10800000">
            <a:off x="8573400" y="3192120"/>
            <a:ext cx="1211040" cy="1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7"/>
          <p:cNvSpPr/>
          <p:nvPr/>
        </p:nvSpPr>
        <p:spPr>
          <a:xfrm>
            <a:off x="1042560" y="234684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Input 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3" name="CustomShape 8"/>
          <p:cNvSpPr/>
          <p:nvPr/>
        </p:nvSpPr>
        <p:spPr>
          <a:xfrm>
            <a:off x="1122480" y="377136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Input 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4" name="CustomShape 9"/>
          <p:cNvSpPr/>
          <p:nvPr/>
        </p:nvSpPr>
        <p:spPr>
          <a:xfrm>
            <a:off x="3465720" y="2777040"/>
            <a:ext cx="156168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Activation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Function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5" name="CustomShape 10"/>
          <p:cNvSpPr/>
          <p:nvPr/>
        </p:nvSpPr>
        <p:spPr>
          <a:xfrm rot="706200">
            <a:off x="2248920" y="2358000"/>
            <a:ext cx="165636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12 * 0.5 = 6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6" name="CustomShape 11"/>
          <p:cNvSpPr/>
          <p:nvPr/>
        </p:nvSpPr>
        <p:spPr>
          <a:xfrm rot="20222400">
            <a:off x="2291400" y="3265920"/>
            <a:ext cx="170064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4 * -1 = -4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7" name="CustomShape 12"/>
          <p:cNvSpPr/>
          <p:nvPr/>
        </p:nvSpPr>
        <p:spPr>
          <a:xfrm>
            <a:off x="6215400" y="290232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Output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311760" y="112680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For now our activation function will be very simple...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3555720" y="2441520"/>
            <a:ext cx="1381320" cy="1381320"/>
          </a:xfrm>
          <a:prstGeom prst="ellipse">
            <a:avLst/>
          </a:prstGeom>
          <a:solidFill>
            <a:srgbClr val="d9d2e9"/>
          </a:solidFill>
          <a:ln w="28440">
            <a:solidFill>
              <a:srgbClr val="351c7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4"/>
          <p:cNvSpPr/>
          <p:nvPr/>
        </p:nvSpPr>
        <p:spPr>
          <a:xfrm rot="10800000">
            <a:off x="6399360" y="3482280"/>
            <a:ext cx="1411200" cy="28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5"/>
          <p:cNvSpPr/>
          <p:nvPr/>
        </p:nvSpPr>
        <p:spPr>
          <a:xfrm flipH="1">
            <a:off x="2312640" y="3467880"/>
            <a:ext cx="1335960" cy="64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6"/>
          <p:cNvSpPr/>
          <p:nvPr/>
        </p:nvSpPr>
        <p:spPr>
          <a:xfrm rot="10800000">
            <a:off x="8573400" y="3192120"/>
            <a:ext cx="1211040" cy="1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7"/>
          <p:cNvSpPr/>
          <p:nvPr/>
        </p:nvSpPr>
        <p:spPr>
          <a:xfrm>
            <a:off x="1042560" y="234684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Input 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5" name="CustomShape 8"/>
          <p:cNvSpPr/>
          <p:nvPr/>
        </p:nvSpPr>
        <p:spPr>
          <a:xfrm>
            <a:off x="1122480" y="377136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Input 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6" name="CustomShape 9"/>
          <p:cNvSpPr/>
          <p:nvPr/>
        </p:nvSpPr>
        <p:spPr>
          <a:xfrm>
            <a:off x="3465720" y="2777040"/>
            <a:ext cx="156168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Activation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Function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7" name="CustomShape 10"/>
          <p:cNvSpPr/>
          <p:nvPr/>
        </p:nvSpPr>
        <p:spPr>
          <a:xfrm rot="706200">
            <a:off x="2248920" y="2358000"/>
            <a:ext cx="165636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12 * 0.5 = 6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8" name="CustomShape 11"/>
          <p:cNvSpPr/>
          <p:nvPr/>
        </p:nvSpPr>
        <p:spPr>
          <a:xfrm rot="20222400">
            <a:off x="2291400" y="3265920"/>
            <a:ext cx="170064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4 * -1 = -4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9" name="CustomShape 12"/>
          <p:cNvSpPr/>
          <p:nvPr/>
        </p:nvSpPr>
        <p:spPr>
          <a:xfrm>
            <a:off x="6255360" y="287928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Output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311760" y="112680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If sum of inputs is positive return 1, if sum is negative output 0.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3555720" y="2441520"/>
            <a:ext cx="1381320" cy="1381320"/>
          </a:xfrm>
          <a:prstGeom prst="ellipse">
            <a:avLst/>
          </a:prstGeom>
          <a:solidFill>
            <a:srgbClr val="d9d2e9"/>
          </a:solidFill>
          <a:ln w="28440">
            <a:solidFill>
              <a:srgbClr val="351c7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4"/>
          <p:cNvSpPr/>
          <p:nvPr/>
        </p:nvSpPr>
        <p:spPr>
          <a:xfrm rot="10800000">
            <a:off x="6399360" y="3482280"/>
            <a:ext cx="1411200" cy="28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5"/>
          <p:cNvSpPr/>
          <p:nvPr/>
        </p:nvSpPr>
        <p:spPr>
          <a:xfrm flipH="1">
            <a:off x="2312640" y="3467880"/>
            <a:ext cx="1335960" cy="64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6"/>
          <p:cNvSpPr/>
          <p:nvPr/>
        </p:nvSpPr>
        <p:spPr>
          <a:xfrm rot="10800000">
            <a:off x="8573400" y="3192120"/>
            <a:ext cx="1211040" cy="1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7"/>
          <p:cNvSpPr/>
          <p:nvPr/>
        </p:nvSpPr>
        <p:spPr>
          <a:xfrm>
            <a:off x="1042560" y="234684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Input 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7" name="CustomShape 8"/>
          <p:cNvSpPr/>
          <p:nvPr/>
        </p:nvSpPr>
        <p:spPr>
          <a:xfrm>
            <a:off x="1122480" y="377136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Input 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8" name="CustomShape 9"/>
          <p:cNvSpPr/>
          <p:nvPr/>
        </p:nvSpPr>
        <p:spPr>
          <a:xfrm>
            <a:off x="3465720" y="2777040"/>
            <a:ext cx="156168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Activation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Function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9" name="CustomShape 10"/>
          <p:cNvSpPr/>
          <p:nvPr/>
        </p:nvSpPr>
        <p:spPr>
          <a:xfrm rot="706200">
            <a:off x="2248920" y="2358000"/>
            <a:ext cx="165636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12 * 0.5 = 6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0" name="CustomShape 11"/>
          <p:cNvSpPr/>
          <p:nvPr/>
        </p:nvSpPr>
        <p:spPr>
          <a:xfrm rot="20222400">
            <a:off x="2291400" y="3265920"/>
            <a:ext cx="170064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4 * -1 = -4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1" name="CustomShape 12"/>
          <p:cNvSpPr/>
          <p:nvPr/>
        </p:nvSpPr>
        <p:spPr>
          <a:xfrm>
            <a:off x="6245280" y="290232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Output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311760" y="112680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In this case 6-4=2 so the activation function returns 1.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3555720" y="2441520"/>
            <a:ext cx="1381320" cy="1381320"/>
          </a:xfrm>
          <a:prstGeom prst="ellipse">
            <a:avLst/>
          </a:prstGeom>
          <a:solidFill>
            <a:srgbClr val="d9d2e9"/>
          </a:solidFill>
          <a:ln w="28440">
            <a:solidFill>
              <a:srgbClr val="351c7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4"/>
          <p:cNvSpPr/>
          <p:nvPr/>
        </p:nvSpPr>
        <p:spPr>
          <a:xfrm rot="10800000">
            <a:off x="6399360" y="3482280"/>
            <a:ext cx="1411200" cy="28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5"/>
          <p:cNvSpPr/>
          <p:nvPr/>
        </p:nvSpPr>
        <p:spPr>
          <a:xfrm flipH="1">
            <a:off x="2312640" y="3467880"/>
            <a:ext cx="1335960" cy="64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6"/>
          <p:cNvSpPr/>
          <p:nvPr/>
        </p:nvSpPr>
        <p:spPr>
          <a:xfrm rot="10800000">
            <a:off x="8573400" y="3192120"/>
            <a:ext cx="1211040" cy="1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7"/>
          <p:cNvSpPr/>
          <p:nvPr/>
        </p:nvSpPr>
        <p:spPr>
          <a:xfrm>
            <a:off x="1042560" y="234684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Input 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9" name="CustomShape 8"/>
          <p:cNvSpPr/>
          <p:nvPr/>
        </p:nvSpPr>
        <p:spPr>
          <a:xfrm>
            <a:off x="1122480" y="377136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Input 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0" name="CustomShape 9"/>
          <p:cNvSpPr/>
          <p:nvPr/>
        </p:nvSpPr>
        <p:spPr>
          <a:xfrm>
            <a:off x="3465720" y="2777040"/>
            <a:ext cx="156168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Activation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Function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1" name="CustomShape 10"/>
          <p:cNvSpPr/>
          <p:nvPr/>
        </p:nvSpPr>
        <p:spPr>
          <a:xfrm rot="706200">
            <a:off x="2248920" y="2358000"/>
            <a:ext cx="165636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12 * 0.5 = 6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2" name="CustomShape 11"/>
          <p:cNvSpPr/>
          <p:nvPr/>
        </p:nvSpPr>
        <p:spPr>
          <a:xfrm rot="20222400">
            <a:off x="2291400" y="3265920"/>
            <a:ext cx="170064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4 * -1 = -4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3" name="CustomShape 12"/>
          <p:cNvSpPr/>
          <p:nvPr/>
        </p:nvSpPr>
        <p:spPr>
          <a:xfrm>
            <a:off x="6330600" y="305460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Output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4" name="CustomShape 13"/>
          <p:cNvSpPr/>
          <p:nvPr/>
        </p:nvSpPr>
        <p:spPr>
          <a:xfrm rot="600">
            <a:off x="6654960" y="2746440"/>
            <a:ext cx="119556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1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311760" y="112680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There is a possible issue. What if the original inputs started off as zero?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3555720" y="2441520"/>
            <a:ext cx="1381320" cy="1381320"/>
          </a:xfrm>
          <a:prstGeom prst="ellipse">
            <a:avLst/>
          </a:prstGeom>
          <a:solidFill>
            <a:srgbClr val="d9d2e9"/>
          </a:solidFill>
          <a:ln w="28440">
            <a:solidFill>
              <a:srgbClr val="351c7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4"/>
          <p:cNvSpPr/>
          <p:nvPr/>
        </p:nvSpPr>
        <p:spPr>
          <a:xfrm rot="10800000">
            <a:off x="6399360" y="3482280"/>
            <a:ext cx="1411200" cy="28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5"/>
          <p:cNvSpPr/>
          <p:nvPr/>
        </p:nvSpPr>
        <p:spPr>
          <a:xfrm flipH="1">
            <a:off x="2312640" y="3467880"/>
            <a:ext cx="1335960" cy="64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6"/>
          <p:cNvSpPr/>
          <p:nvPr/>
        </p:nvSpPr>
        <p:spPr>
          <a:xfrm rot="10800000">
            <a:off x="8573400" y="3192120"/>
            <a:ext cx="1211040" cy="1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7"/>
          <p:cNvSpPr/>
          <p:nvPr/>
        </p:nvSpPr>
        <p:spPr>
          <a:xfrm>
            <a:off x="1042560" y="234684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Input 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2" name="CustomShape 8"/>
          <p:cNvSpPr/>
          <p:nvPr/>
        </p:nvSpPr>
        <p:spPr>
          <a:xfrm>
            <a:off x="1122480" y="377136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Input 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3" name="CustomShape 9"/>
          <p:cNvSpPr/>
          <p:nvPr/>
        </p:nvSpPr>
        <p:spPr>
          <a:xfrm>
            <a:off x="3465720" y="2777040"/>
            <a:ext cx="156168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Activation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Function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4" name="CustomShape 10"/>
          <p:cNvSpPr/>
          <p:nvPr/>
        </p:nvSpPr>
        <p:spPr>
          <a:xfrm rot="706200">
            <a:off x="2248920" y="2358000"/>
            <a:ext cx="165636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12 * 0.5 = 6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5" name="CustomShape 11"/>
          <p:cNvSpPr/>
          <p:nvPr/>
        </p:nvSpPr>
        <p:spPr>
          <a:xfrm rot="20222400">
            <a:off x="2291400" y="3265920"/>
            <a:ext cx="170064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4 * -1 = -4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6" name="CustomShape 12"/>
          <p:cNvSpPr/>
          <p:nvPr/>
        </p:nvSpPr>
        <p:spPr>
          <a:xfrm>
            <a:off x="6330600" y="305460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Output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7" name="CustomShape 13"/>
          <p:cNvSpPr/>
          <p:nvPr/>
        </p:nvSpPr>
        <p:spPr>
          <a:xfrm rot="600">
            <a:off x="6654960" y="2746440"/>
            <a:ext cx="119556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1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311760" y="112680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Then any weight multiplied by the input would still result in zero!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3555720" y="2441520"/>
            <a:ext cx="1381320" cy="1381320"/>
          </a:xfrm>
          <a:prstGeom prst="ellipse">
            <a:avLst/>
          </a:prstGeom>
          <a:solidFill>
            <a:srgbClr val="d9d2e9"/>
          </a:solidFill>
          <a:ln w="28440">
            <a:solidFill>
              <a:srgbClr val="351c7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4"/>
          <p:cNvSpPr/>
          <p:nvPr/>
        </p:nvSpPr>
        <p:spPr>
          <a:xfrm rot="10800000">
            <a:off x="6399360" y="3482280"/>
            <a:ext cx="1411200" cy="28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5"/>
          <p:cNvSpPr/>
          <p:nvPr/>
        </p:nvSpPr>
        <p:spPr>
          <a:xfrm flipH="1">
            <a:off x="2312640" y="3467880"/>
            <a:ext cx="1335960" cy="64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6"/>
          <p:cNvSpPr/>
          <p:nvPr/>
        </p:nvSpPr>
        <p:spPr>
          <a:xfrm rot="10800000">
            <a:off x="8573400" y="3192120"/>
            <a:ext cx="1211040" cy="1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7"/>
          <p:cNvSpPr/>
          <p:nvPr/>
        </p:nvSpPr>
        <p:spPr>
          <a:xfrm>
            <a:off x="1042560" y="234684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Input 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5" name="CustomShape 8"/>
          <p:cNvSpPr/>
          <p:nvPr/>
        </p:nvSpPr>
        <p:spPr>
          <a:xfrm>
            <a:off x="1122480" y="377136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Input 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6" name="CustomShape 9"/>
          <p:cNvSpPr/>
          <p:nvPr/>
        </p:nvSpPr>
        <p:spPr>
          <a:xfrm>
            <a:off x="3465720" y="2777040"/>
            <a:ext cx="156168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Activation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Function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7" name="CustomShape 10"/>
          <p:cNvSpPr/>
          <p:nvPr/>
        </p:nvSpPr>
        <p:spPr>
          <a:xfrm rot="706200">
            <a:off x="2248920" y="2358000"/>
            <a:ext cx="165636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12 * 0.5 = 6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8" name="CustomShape 11"/>
          <p:cNvSpPr/>
          <p:nvPr/>
        </p:nvSpPr>
        <p:spPr>
          <a:xfrm rot="20222400">
            <a:off x="2291400" y="3265920"/>
            <a:ext cx="170064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4 * -1 = -4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9" name="CustomShape 12"/>
          <p:cNvSpPr/>
          <p:nvPr/>
        </p:nvSpPr>
        <p:spPr>
          <a:xfrm>
            <a:off x="6330600" y="305460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Output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0" name="CustomShape 13"/>
          <p:cNvSpPr/>
          <p:nvPr/>
        </p:nvSpPr>
        <p:spPr>
          <a:xfrm rot="600">
            <a:off x="6654960" y="2746440"/>
            <a:ext cx="119556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1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311760" y="112680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We fix this by adding in a bias term, in this case we choose 1.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3555720" y="2441520"/>
            <a:ext cx="1381320" cy="1381320"/>
          </a:xfrm>
          <a:prstGeom prst="ellipse">
            <a:avLst/>
          </a:prstGeom>
          <a:solidFill>
            <a:srgbClr val="d9d2e9"/>
          </a:solidFill>
          <a:ln w="28440">
            <a:solidFill>
              <a:srgbClr val="351c7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4"/>
          <p:cNvSpPr/>
          <p:nvPr/>
        </p:nvSpPr>
        <p:spPr>
          <a:xfrm rot="10800000">
            <a:off x="6399360" y="3482280"/>
            <a:ext cx="1411200" cy="28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5"/>
          <p:cNvSpPr/>
          <p:nvPr/>
        </p:nvSpPr>
        <p:spPr>
          <a:xfrm flipH="1">
            <a:off x="2197440" y="3348000"/>
            <a:ext cx="1371240" cy="29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6"/>
          <p:cNvSpPr/>
          <p:nvPr/>
        </p:nvSpPr>
        <p:spPr>
          <a:xfrm rot="10800000">
            <a:off x="8573400" y="3192120"/>
            <a:ext cx="1211040" cy="1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7"/>
          <p:cNvSpPr/>
          <p:nvPr/>
        </p:nvSpPr>
        <p:spPr>
          <a:xfrm>
            <a:off x="1042560" y="234684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Input 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8" name="CustomShape 8"/>
          <p:cNvSpPr/>
          <p:nvPr/>
        </p:nvSpPr>
        <p:spPr>
          <a:xfrm>
            <a:off x="1072440" y="318312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Input 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9" name="CustomShape 9"/>
          <p:cNvSpPr/>
          <p:nvPr/>
        </p:nvSpPr>
        <p:spPr>
          <a:xfrm>
            <a:off x="3465720" y="2777040"/>
            <a:ext cx="156168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Activation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Function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0" name="CustomShape 10"/>
          <p:cNvSpPr/>
          <p:nvPr/>
        </p:nvSpPr>
        <p:spPr>
          <a:xfrm rot="706200">
            <a:off x="2248920" y="2358000"/>
            <a:ext cx="165636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12 * 0.5 = 6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1" name="CustomShape 11"/>
          <p:cNvSpPr/>
          <p:nvPr/>
        </p:nvSpPr>
        <p:spPr>
          <a:xfrm rot="21063600">
            <a:off x="2131200" y="3054240"/>
            <a:ext cx="170064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4 * -1 = -4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2" name="CustomShape 12"/>
          <p:cNvSpPr/>
          <p:nvPr/>
        </p:nvSpPr>
        <p:spPr>
          <a:xfrm>
            <a:off x="6330600" y="305460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Output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3" name="CustomShape 13"/>
          <p:cNvSpPr/>
          <p:nvPr/>
        </p:nvSpPr>
        <p:spPr>
          <a:xfrm rot="600">
            <a:off x="6654960" y="2746440"/>
            <a:ext cx="119556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4" name="CustomShape 14"/>
          <p:cNvSpPr/>
          <p:nvPr/>
        </p:nvSpPr>
        <p:spPr>
          <a:xfrm>
            <a:off x="1472400" y="419040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Bias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5" name="CustomShape 15"/>
          <p:cNvSpPr/>
          <p:nvPr/>
        </p:nvSpPr>
        <p:spPr>
          <a:xfrm rot="20011800">
            <a:off x="2471040" y="3499560"/>
            <a:ext cx="170064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+ 1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6" name="CustomShape 16"/>
          <p:cNvSpPr/>
          <p:nvPr/>
        </p:nvSpPr>
        <p:spPr>
          <a:xfrm flipH="1">
            <a:off x="2195640" y="3683520"/>
            <a:ext cx="1613160" cy="82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311760" y="112680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So what does this look like mathematically? 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3555720" y="2441520"/>
            <a:ext cx="1381320" cy="1381320"/>
          </a:xfrm>
          <a:prstGeom prst="ellipse">
            <a:avLst/>
          </a:prstGeom>
          <a:solidFill>
            <a:srgbClr val="d9d2e9"/>
          </a:solidFill>
          <a:ln w="28440">
            <a:solidFill>
              <a:srgbClr val="351c7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4"/>
          <p:cNvSpPr/>
          <p:nvPr/>
        </p:nvSpPr>
        <p:spPr>
          <a:xfrm rot="10800000">
            <a:off x="6399360" y="3482280"/>
            <a:ext cx="1411200" cy="28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5"/>
          <p:cNvSpPr/>
          <p:nvPr/>
        </p:nvSpPr>
        <p:spPr>
          <a:xfrm flipH="1">
            <a:off x="2197440" y="3348000"/>
            <a:ext cx="1371240" cy="29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6"/>
          <p:cNvSpPr/>
          <p:nvPr/>
        </p:nvSpPr>
        <p:spPr>
          <a:xfrm rot="10800000">
            <a:off x="8573400" y="3192120"/>
            <a:ext cx="1211040" cy="1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7"/>
          <p:cNvSpPr/>
          <p:nvPr/>
        </p:nvSpPr>
        <p:spPr>
          <a:xfrm>
            <a:off x="1042560" y="234684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Input 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4" name="CustomShape 8"/>
          <p:cNvSpPr/>
          <p:nvPr/>
        </p:nvSpPr>
        <p:spPr>
          <a:xfrm>
            <a:off x="1072440" y="318312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Input 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5" name="CustomShape 9"/>
          <p:cNvSpPr/>
          <p:nvPr/>
        </p:nvSpPr>
        <p:spPr>
          <a:xfrm>
            <a:off x="3465720" y="2777040"/>
            <a:ext cx="156168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Activation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Function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6" name="CustomShape 10"/>
          <p:cNvSpPr/>
          <p:nvPr/>
        </p:nvSpPr>
        <p:spPr>
          <a:xfrm rot="706200">
            <a:off x="2248920" y="2358000"/>
            <a:ext cx="165636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12 * 0.5 = 6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7" name="CustomShape 11"/>
          <p:cNvSpPr/>
          <p:nvPr/>
        </p:nvSpPr>
        <p:spPr>
          <a:xfrm rot="21063600">
            <a:off x="2131200" y="3054240"/>
            <a:ext cx="170064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4 * -1 = -4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8" name="CustomShape 12"/>
          <p:cNvSpPr/>
          <p:nvPr/>
        </p:nvSpPr>
        <p:spPr>
          <a:xfrm>
            <a:off x="6330600" y="305460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Output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9" name="CustomShape 13"/>
          <p:cNvSpPr/>
          <p:nvPr/>
        </p:nvSpPr>
        <p:spPr>
          <a:xfrm rot="600">
            <a:off x="6654960" y="2746440"/>
            <a:ext cx="119556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0" name="CustomShape 14"/>
          <p:cNvSpPr/>
          <p:nvPr/>
        </p:nvSpPr>
        <p:spPr>
          <a:xfrm>
            <a:off x="1472400" y="419040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Bias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1" name="CustomShape 15"/>
          <p:cNvSpPr/>
          <p:nvPr/>
        </p:nvSpPr>
        <p:spPr>
          <a:xfrm rot="20011800">
            <a:off x="2471040" y="3499560"/>
            <a:ext cx="170064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+ 1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2" name="CustomShape 16"/>
          <p:cNvSpPr/>
          <p:nvPr/>
        </p:nvSpPr>
        <p:spPr>
          <a:xfrm flipH="1">
            <a:off x="2195640" y="3683520"/>
            <a:ext cx="1613160" cy="82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Let’s quickly think about how we can represent this perceptron model mathematically: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335" name="Google Shape;483;p41" descr=""/>
          <p:cNvPicPr/>
          <p:nvPr/>
        </p:nvPicPr>
        <p:blipFill>
          <a:blip r:embed="rId1"/>
          <a:stretch/>
        </p:blipFill>
        <p:spPr>
          <a:xfrm>
            <a:off x="2328840" y="2755080"/>
            <a:ext cx="3092040" cy="181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Once we build a general high level understanding we will code out all these topics manually with Python, without the use of a deep learning library.</a:t>
            </a:r>
            <a:endParaRPr b="0" lang="en-US" sz="3000" spc="-1" strike="noStrike">
              <a:latin typeface="Arial"/>
            </a:endParaRPr>
          </a:p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Then we can move on to using TensorFlow!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Once we have many perceptrons in a network we’ll see how we can easily extend this to a matrix form!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338" name="Google Shape;492;p42" descr=""/>
          <p:cNvPicPr/>
          <p:nvPr/>
        </p:nvPicPr>
        <p:blipFill>
          <a:blip r:embed="rId1"/>
          <a:stretch/>
        </p:blipFill>
        <p:spPr>
          <a:xfrm>
            <a:off x="2328840" y="2755080"/>
            <a:ext cx="3092040" cy="181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Review</a:t>
            </a:r>
            <a:endParaRPr b="0" lang="en-US" sz="3000" spc="-1" strike="noStrike">
              <a:latin typeface="Arial"/>
            </a:endParaRPr>
          </a:p>
          <a:p>
            <a:pPr lvl="1" marL="13716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○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Biological Neuron</a:t>
            </a:r>
            <a:endParaRPr b="0" lang="en-US" sz="3000" spc="-1" strike="noStrike">
              <a:latin typeface="Arial"/>
            </a:endParaRPr>
          </a:p>
          <a:p>
            <a:pPr lvl="1" marL="13716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○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Perceptron Model</a:t>
            </a:r>
            <a:endParaRPr b="0" lang="en-US" sz="3000" spc="-1" strike="noStrike">
              <a:latin typeface="Arial"/>
            </a:endParaRPr>
          </a:p>
          <a:p>
            <a:pPr lvl="1" marL="13716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○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Mathematical Representation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311760" y="1545480"/>
            <a:ext cx="8519400" cy="13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n-US" sz="5200" spc="-1" strike="noStrike">
                <a:solidFill>
                  <a:srgbClr val="000000"/>
                </a:solidFill>
                <a:latin typeface="Montserrat"/>
                <a:ea typeface="Montserrat"/>
              </a:rPr>
              <a:t>Introduction to </a:t>
            </a:r>
            <a:br/>
            <a:r>
              <a:rPr b="1" lang="en-US" sz="5200" spc="-1" strike="noStrike">
                <a:solidFill>
                  <a:srgbClr val="000000"/>
                </a:solidFill>
                <a:latin typeface="Montserrat"/>
                <a:ea typeface="Montserrat"/>
              </a:rPr>
              <a:t>Neural Networks</a:t>
            </a:r>
            <a:endParaRPr b="0" lang="en-US" sz="5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We’ve seen how a single perceptron behaves, now let’s expand this concept to the idea of a neural network!</a:t>
            </a:r>
            <a:endParaRPr b="0" lang="en-US" sz="3000" spc="-1" strike="noStrike">
              <a:latin typeface="Arial"/>
            </a:endParaRPr>
          </a:p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Let’s see how to connect many perceptrons together and then how to represent this mathematically!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311760" y="1152360"/>
            <a:ext cx="8519400" cy="67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Multiple Perceptrons Network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2183760" y="2115720"/>
            <a:ext cx="595080" cy="595080"/>
          </a:xfrm>
          <a:prstGeom prst="ellipse">
            <a:avLst/>
          </a:prstGeom>
          <a:solidFill>
            <a:srgbClr val="d9d2e9"/>
          </a:solidFill>
          <a:ln w="28440">
            <a:solidFill>
              <a:srgbClr val="351c7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4"/>
          <p:cNvSpPr/>
          <p:nvPr/>
        </p:nvSpPr>
        <p:spPr>
          <a:xfrm>
            <a:off x="2183760" y="2884320"/>
            <a:ext cx="595080" cy="595080"/>
          </a:xfrm>
          <a:prstGeom prst="ellipse">
            <a:avLst/>
          </a:prstGeom>
          <a:solidFill>
            <a:srgbClr val="d9d2e9"/>
          </a:solidFill>
          <a:ln w="28440">
            <a:solidFill>
              <a:srgbClr val="351c7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5"/>
          <p:cNvSpPr/>
          <p:nvPr/>
        </p:nvSpPr>
        <p:spPr>
          <a:xfrm>
            <a:off x="2183760" y="3702960"/>
            <a:ext cx="595080" cy="595080"/>
          </a:xfrm>
          <a:prstGeom prst="ellipse">
            <a:avLst/>
          </a:prstGeom>
          <a:solidFill>
            <a:srgbClr val="d9d2e9"/>
          </a:solidFill>
          <a:ln w="28440">
            <a:solidFill>
              <a:srgbClr val="351c7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6"/>
          <p:cNvSpPr/>
          <p:nvPr/>
        </p:nvSpPr>
        <p:spPr>
          <a:xfrm>
            <a:off x="3432960" y="2515320"/>
            <a:ext cx="595080" cy="595080"/>
          </a:xfrm>
          <a:prstGeom prst="ellipse">
            <a:avLst/>
          </a:prstGeom>
          <a:solidFill>
            <a:srgbClr val="cfe2f3"/>
          </a:solidFill>
          <a:ln w="28440">
            <a:solidFill>
              <a:srgbClr val="0b539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7"/>
          <p:cNvSpPr/>
          <p:nvPr/>
        </p:nvSpPr>
        <p:spPr>
          <a:xfrm>
            <a:off x="3432960" y="3251160"/>
            <a:ext cx="595080" cy="595080"/>
          </a:xfrm>
          <a:prstGeom prst="ellipse">
            <a:avLst/>
          </a:prstGeom>
          <a:solidFill>
            <a:srgbClr val="cfe2f3"/>
          </a:solidFill>
          <a:ln w="28440">
            <a:solidFill>
              <a:srgbClr val="0b539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8"/>
          <p:cNvSpPr/>
          <p:nvPr/>
        </p:nvSpPr>
        <p:spPr>
          <a:xfrm>
            <a:off x="4546800" y="1972080"/>
            <a:ext cx="595080" cy="595080"/>
          </a:xfrm>
          <a:prstGeom prst="ellipse">
            <a:avLst/>
          </a:prstGeom>
          <a:solidFill>
            <a:srgbClr val="d9ead3"/>
          </a:solidFill>
          <a:ln w="28440">
            <a:solidFill>
              <a:srgbClr val="38761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9"/>
          <p:cNvSpPr/>
          <p:nvPr/>
        </p:nvSpPr>
        <p:spPr>
          <a:xfrm>
            <a:off x="4546800" y="2935440"/>
            <a:ext cx="595080" cy="595080"/>
          </a:xfrm>
          <a:prstGeom prst="ellipse">
            <a:avLst/>
          </a:prstGeom>
          <a:solidFill>
            <a:srgbClr val="d9ead3"/>
          </a:solidFill>
          <a:ln w="28440">
            <a:solidFill>
              <a:srgbClr val="38761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10"/>
          <p:cNvSpPr/>
          <p:nvPr/>
        </p:nvSpPr>
        <p:spPr>
          <a:xfrm>
            <a:off x="4546800" y="3959280"/>
            <a:ext cx="595080" cy="595080"/>
          </a:xfrm>
          <a:prstGeom prst="ellipse">
            <a:avLst/>
          </a:prstGeom>
          <a:solidFill>
            <a:srgbClr val="d9ead3"/>
          </a:solidFill>
          <a:ln w="28440">
            <a:solidFill>
              <a:srgbClr val="38761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11"/>
          <p:cNvSpPr/>
          <p:nvPr/>
        </p:nvSpPr>
        <p:spPr>
          <a:xfrm>
            <a:off x="5866920" y="2935440"/>
            <a:ext cx="595080" cy="595080"/>
          </a:xfrm>
          <a:prstGeom prst="ellipse">
            <a:avLst/>
          </a:prstGeom>
          <a:solidFill>
            <a:srgbClr val="f4cccc"/>
          </a:solidFill>
          <a:ln w="28440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12"/>
          <p:cNvSpPr/>
          <p:nvPr/>
        </p:nvSpPr>
        <p:spPr>
          <a:xfrm>
            <a:off x="2779560" y="2413800"/>
            <a:ext cx="651960" cy="39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13"/>
          <p:cNvSpPr/>
          <p:nvPr/>
        </p:nvSpPr>
        <p:spPr>
          <a:xfrm>
            <a:off x="2779560" y="2436120"/>
            <a:ext cx="651960" cy="111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14"/>
          <p:cNvSpPr/>
          <p:nvPr/>
        </p:nvSpPr>
        <p:spPr>
          <a:xfrm>
            <a:off x="4028760" y="2813040"/>
            <a:ext cx="516600" cy="41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15"/>
          <p:cNvSpPr/>
          <p:nvPr/>
        </p:nvSpPr>
        <p:spPr>
          <a:xfrm flipH="1" rot="10800000">
            <a:off x="5579640" y="3898440"/>
            <a:ext cx="516600" cy="54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16"/>
          <p:cNvSpPr/>
          <p:nvPr/>
        </p:nvSpPr>
        <p:spPr>
          <a:xfrm>
            <a:off x="4028760" y="2813040"/>
            <a:ext cx="604080" cy="1232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17"/>
          <p:cNvSpPr/>
          <p:nvPr/>
        </p:nvSpPr>
        <p:spPr>
          <a:xfrm>
            <a:off x="5142960" y="2270160"/>
            <a:ext cx="722880" cy="96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18"/>
          <p:cNvSpPr/>
          <p:nvPr/>
        </p:nvSpPr>
        <p:spPr>
          <a:xfrm>
            <a:off x="5142960" y="3230280"/>
            <a:ext cx="722880" cy="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19"/>
          <p:cNvSpPr/>
          <p:nvPr/>
        </p:nvSpPr>
        <p:spPr>
          <a:xfrm flipH="1" rot="10800000">
            <a:off x="7242480" y="6303960"/>
            <a:ext cx="687600" cy="102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20"/>
          <p:cNvSpPr/>
          <p:nvPr/>
        </p:nvSpPr>
        <p:spPr>
          <a:xfrm flipH="1" rot="10800000">
            <a:off x="5579640" y="6106320"/>
            <a:ext cx="516600" cy="12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21"/>
          <p:cNvSpPr/>
          <p:nvPr/>
        </p:nvSpPr>
        <p:spPr>
          <a:xfrm>
            <a:off x="4028760" y="3549240"/>
            <a:ext cx="516600" cy="70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22"/>
          <p:cNvSpPr/>
          <p:nvPr/>
        </p:nvSpPr>
        <p:spPr>
          <a:xfrm flipH="1" rot="10800000">
            <a:off x="5579640" y="4236840"/>
            <a:ext cx="516600" cy="33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23"/>
          <p:cNvSpPr/>
          <p:nvPr/>
        </p:nvSpPr>
        <p:spPr>
          <a:xfrm flipH="1" rot="10800000">
            <a:off x="4736520" y="3974040"/>
            <a:ext cx="651960" cy="38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24"/>
          <p:cNvSpPr/>
          <p:nvPr/>
        </p:nvSpPr>
        <p:spPr>
          <a:xfrm>
            <a:off x="2779560" y="3200400"/>
            <a:ext cx="651960" cy="34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25"/>
          <p:cNvSpPr/>
          <p:nvPr/>
        </p:nvSpPr>
        <p:spPr>
          <a:xfrm flipH="1" rot="10800000">
            <a:off x="4686120" y="6333840"/>
            <a:ext cx="626400" cy="117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26"/>
          <p:cNvSpPr/>
          <p:nvPr/>
        </p:nvSpPr>
        <p:spPr>
          <a:xfrm flipH="1" rot="10800000">
            <a:off x="4686120" y="4862160"/>
            <a:ext cx="626400" cy="43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Input Layer. 2 hidden layers. Output Layer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2183760" y="2115720"/>
            <a:ext cx="595080" cy="595080"/>
          </a:xfrm>
          <a:prstGeom prst="ellipse">
            <a:avLst/>
          </a:prstGeom>
          <a:solidFill>
            <a:srgbClr val="d9d2e9"/>
          </a:solidFill>
          <a:ln w="28440">
            <a:solidFill>
              <a:srgbClr val="351c7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4"/>
          <p:cNvSpPr/>
          <p:nvPr/>
        </p:nvSpPr>
        <p:spPr>
          <a:xfrm>
            <a:off x="2183760" y="2884320"/>
            <a:ext cx="595080" cy="595080"/>
          </a:xfrm>
          <a:prstGeom prst="ellipse">
            <a:avLst/>
          </a:prstGeom>
          <a:solidFill>
            <a:srgbClr val="d9d2e9"/>
          </a:solidFill>
          <a:ln w="28440">
            <a:solidFill>
              <a:srgbClr val="351c7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5"/>
          <p:cNvSpPr/>
          <p:nvPr/>
        </p:nvSpPr>
        <p:spPr>
          <a:xfrm>
            <a:off x="2183760" y="3702960"/>
            <a:ext cx="595080" cy="595080"/>
          </a:xfrm>
          <a:prstGeom prst="ellipse">
            <a:avLst/>
          </a:prstGeom>
          <a:solidFill>
            <a:srgbClr val="d9d2e9"/>
          </a:solidFill>
          <a:ln w="28440">
            <a:solidFill>
              <a:srgbClr val="351c7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6"/>
          <p:cNvSpPr/>
          <p:nvPr/>
        </p:nvSpPr>
        <p:spPr>
          <a:xfrm>
            <a:off x="3432960" y="2515320"/>
            <a:ext cx="595080" cy="595080"/>
          </a:xfrm>
          <a:prstGeom prst="ellipse">
            <a:avLst/>
          </a:prstGeom>
          <a:solidFill>
            <a:srgbClr val="cfe2f3"/>
          </a:solidFill>
          <a:ln w="28440">
            <a:solidFill>
              <a:srgbClr val="0b539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7"/>
          <p:cNvSpPr/>
          <p:nvPr/>
        </p:nvSpPr>
        <p:spPr>
          <a:xfrm>
            <a:off x="3432960" y="3251160"/>
            <a:ext cx="595080" cy="595080"/>
          </a:xfrm>
          <a:prstGeom prst="ellipse">
            <a:avLst/>
          </a:prstGeom>
          <a:solidFill>
            <a:srgbClr val="cfe2f3"/>
          </a:solidFill>
          <a:ln w="28440">
            <a:solidFill>
              <a:srgbClr val="0b539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8"/>
          <p:cNvSpPr/>
          <p:nvPr/>
        </p:nvSpPr>
        <p:spPr>
          <a:xfrm>
            <a:off x="4546800" y="1972080"/>
            <a:ext cx="595080" cy="595080"/>
          </a:xfrm>
          <a:prstGeom prst="ellipse">
            <a:avLst/>
          </a:prstGeom>
          <a:solidFill>
            <a:srgbClr val="d9ead3"/>
          </a:solidFill>
          <a:ln w="28440">
            <a:solidFill>
              <a:srgbClr val="38761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9"/>
          <p:cNvSpPr/>
          <p:nvPr/>
        </p:nvSpPr>
        <p:spPr>
          <a:xfrm>
            <a:off x="4546800" y="2935440"/>
            <a:ext cx="595080" cy="595080"/>
          </a:xfrm>
          <a:prstGeom prst="ellipse">
            <a:avLst/>
          </a:prstGeom>
          <a:solidFill>
            <a:srgbClr val="d9ead3"/>
          </a:solidFill>
          <a:ln w="28440">
            <a:solidFill>
              <a:srgbClr val="38761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10"/>
          <p:cNvSpPr/>
          <p:nvPr/>
        </p:nvSpPr>
        <p:spPr>
          <a:xfrm>
            <a:off x="4546800" y="3959280"/>
            <a:ext cx="595080" cy="595080"/>
          </a:xfrm>
          <a:prstGeom prst="ellipse">
            <a:avLst/>
          </a:prstGeom>
          <a:solidFill>
            <a:srgbClr val="d9ead3"/>
          </a:solidFill>
          <a:ln w="28440">
            <a:solidFill>
              <a:srgbClr val="38761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11"/>
          <p:cNvSpPr/>
          <p:nvPr/>
        </p:nvSpPr>
        <p:spPr>
          <a:xfrm>
            <a:off x="5866920" y="2935440"/>
            <a:ext cx="595080" cy="595080"/>
          </a:xfrm>
          <a:prstGeom prst="ellipse">
            <a:avLst/>
          </a:prstGeom>
          <a:solidFill>
            <a:srgbClr val="f4cccc"/>
          </a:solidFill>
          <a:ln w="28440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12"/>
          <p:cNvSpPr/>
          <p:nvPr/>
        </p:nvSpPr>
        <p:spPr>
          <a:xfrm>
            <a:off x="2779560" y="2413800"/>
            <a:ext cx="651960" cy="39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13"/>
          <p:cNvSpPr/>
          <p:nvPr/>
        </p:nvSpPr>
        <p:spPr>
          <a:xfrm>
            <a:off x="2779560" y="2436120"/>
            <a:ext cx="651960" cy="111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14"/>
          <p:cNvSpPr/>
          <p:nvPr/>
        </p:nvSpPr>
        <p:spPr>
          <a:xfrm>
            <a:off x="4028760" y="2813040"/>
            <a:ext cx="516600" cy="41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15"/>
          <p:cNvSpPr/>
          <p:nvPr/>
        </p:nvSpPr>
        <p:spPr>
          <a:xfrm flipH="1" rot="10800000">
            <a:off x="5579640" y="3898440"/>
            <a:ext cx="516600" cy="54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16"/>
          <p:cNvSpPr/>
          <p:nvPr/>
        </p:nvSpPr>
        <p:spPr>
          <a:xfrm>
            <a:off x="4028760" y="2813040"/>
            <a:ext cx="604080" cy="1232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17"/>
          <p:cNvSpPr/>
          <p:nvPr/>
        </p:nvSpPr>
        <p:spPr>
          <a:xfrm>
            <a:off x="5142960" y="2270160"/>
            <a:ext cx="722880" cy="96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18"/>
          <p:cNvSpPr/>
          <p:nvPr/>
        </p:nvSpPr>
        <p:spPr>
          <a:xfrm>
            <a:off x="5142960" y="3230280"/>
            <a:ext cx="722880" cy="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19"/>
          <p:cNvSpPr/>
          <p:nvPr/>
        </p:nvSpPr>
        <p:spPr>
          <a:xfrm flipH="1" rot="10800000">
            <a:off x="7242480" y="6303960"/>
            <a:ext cx="687600" cy="102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20"/>
          <p:cNvSpPr/>
          <p:nvPr/>
        </p:nvSpPr>
        <p:spPr>
          <a:xfrm flipH="1" rot="10800000">
            <a:off x="5579640" y="6106320"/>
            <a:ext cx="516600" cy="12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21"/>
          <p:cNvSpPr/>
          <p:nvPr/>
        </p:nvSpPr>
        <p:spPr>
          <a:xfrm>
            <a:off x="4028760" y="3549240"/>
            <a:ext cx="516600" cy="70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22"/>
          <p:cNvSpPr/>
          <p:nvPr/>
        </p:nvSpPr>
        <p:spPr>
          <a:xfrm flipH="1" rot="10800000">
            <a:off x="5579640" y="4236840"/>
            <a:ext cx="516600" cy="33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23"/>
          <p:cNvSpPr/>
          <p:nvPr/>
        </p:nvSpPr>
        <p:spPr>
          <a:xfrm flipH="1" rot="10800000">
            <a:off x="4736520" y="3974040"/>
            <a:ext cx="651960" cy="38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24"/>
          <p:cNvSpPr/>
          <p:nvPr/>
        </p:nvSpPr>
        <p:spPr>
          <a:xfrm>
            <a:off x="2779560" y="3200400"/>
            <a:ext cx="651960" cy="34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25"/>
          <p:cNvSpPr/>
          <p:nvPr/>
        </p:nvSpPr>
        <p:spPr>
          <a:xfrm flipH="1" rot="10800000">
            <a:off x="4686120" y="6333840"/>
            <a:ext cx="626400" cy="117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26"/>
          <p:cNvSpPr/>
          <p:nvPr/>
        </p:nvSpPr>
        <p:spPr>
          <a:xfrm flipH="1" rot="10800000">
            <a:off x="4686120" y="4862160"/>
            <a:ext cx="626400" cy="43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397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Input Layers</a:t>
            </a:r>
            <a:endParaRPr b="0" lang="en-US" sz="3000" spc="-1" strike="noStrike">
              <a:latin typeface="Arial"/>
            </a:endParaRPr>
          </a:p>
          <a:p>
            <a:pPr lvl="1" marL="13716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○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Real values from the data</a:t>
            </a:r>
            <a:endParaRPr b="0" lang="en-US" sz="3000" spc="-1" strike="noStrike">
              <a:latin typeface="Arial"/>
            </a:endParaRPr>
          </a:p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Hidden Layers</a:t>
            </a:r>
            <a:endParaRPr b="0" lang="en-US" sz="3000" spc="-1" strike="noStrike">
              <a:latin typeface="Arial"/>
            </a:endParaRPr>
          </a:p>
          <a:p>
            <a:pPr lvl="1" marL="13716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○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Layers in between input and output</a:t>
            </a:r>
            <a:endParaRPr b="0" lang="en-US" sz="3000" spc="-1" strike="noStrike">
              <a:latin typeface="Arial"/>
            </a:endParaRPr>
          </a:p>
          <a:p>
            <a:pPr lvl="1" marL="13716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○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3 or more layers is “deep network”</a:t>
            </a:r>
            <a:endParaRPr b="0" lang="en-US" sz="3000" spc="-1" strike="noStrike">
              <a:latin typeface="Arial"/>
            </a:endParaRPr>
          </a:p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Output Layer</a:t>
            </a:r>
            <a:endParaRPr b="0" lang="en-US" sz="3000" spc="-1" strike="noStrike">
              <a:latin typeface="Arial"/>
            </a:endParaRPr>
          </a:p>
          <a:p>
            <a:pPr lvl="1" marL="13716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○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Final estimate of the output</a:t>
            </a:r>
            <a:endParaRPr b="0" lang="en-US" sz="30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endParaRPr b="0" lang="en-US" sz="30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399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As you go forwards through more layers, the level of abstraction increases.</a:t>
            </a:r>
            <a:endParaRPr b="0" lang="en-US" sz="3000" spc="-1" strike="noStrike">
              <a:latin typeface="Arial"/>
            </a:endParaRPr>
          </a:p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Let’s now discuss the activation function in a little more detail!</a:t>
            </a:r>
            <a:endParaRPr b="0" lang="en-US" sz="30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endParaRPr b="0" lang="en-US" sz="30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311760" y="1152360"/>
            <a:ext cx="8519400" cy="11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Previously our activation function was just  a simple function that output 0 or 1.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02" name="CustomShape 3"/>
          <p:cNvSpPr/>
          <p:nvPr/>
        </p:nvSpPr>
        <p:spPr>
          <a:xfrm rot="10800000">
            <a:off x="3666960" y="7548480"/>
            <a:ext cx="360" cy="174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4"/>
          <p:cNvSpPr/>
          <p:nvPr/>
        </p:nvSpPr>
        <p:spPr>
          <a:xfrm>
            <a:off x="3661200" y="4053960"/>
            <a:ext cx="2673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5"/>
          <p:cNvSpPr/>
          <p:nvPr/>
        </p:nvSpPr>
        <p:spPr>
          <a:xfrm>
            <a:off x="4091760" y="4469760"/>
            <a:ext cx="201240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z = wx + b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05" name="CustomShape 6"/>
          <p:cNvSpPr/>
          <p:nvPr/>
        </p:nvSpPr>
        <p:spPr>
          <a:xfrm>
            <a:off x="1935360" y="2919240"/>
            <a:ext cx="134892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Output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06" name="CustomShape 7"/>
          <p:cNvSpPr/>
          <p:nvPr/>
        </p:nvSpPr>
        <p:spPr>
          <a:xfrm>
            <a:off x="3224520" y="3662640"/>
            <a:ext cx="134892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07" name="CustomShape 8"/>
          <p:cNvSpPr/>
          <p:nvPr/>
        </p:nvSpPr>
        <p:spPr>
          <a:xfrm>
            <a:off x="3261960" y="2451240"/>
            <a:ext cx="134892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08" name="CustomShape 9"/>
          <p:cNvSpPr/>
          <p:nvPr/>
        </p:nvSpPr>
        <p:spPr>
          <a:xfrm flipH="1" rot="10800000">
            <a:off x="11566800" y="6582240"/>
            <a:ext cx="2633400" cy="131616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1155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10"/>
          <p:cNvSpPr/>
          <p:nvPr/>
        </p:nvSpPr>
        <p:spPr>
          <a:xfrm>
            <a:off x="4799520" y="3948840"/>
            <a:ext cx="44820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411" name="CustomShape 2"/>
          <p:cNvSpPr/>
          <p:nvPr/>
        </p:nvSpPr>
        <p:spPr>
          <a:xfrm>
            <a:off x="311760" y="1152360"/>
            <a:ext cx="8519400" cy="11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This is a pretty dramatic function, since small changes aren’t reflected.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12" name="CustomShape 3"/>
          <p:cNvSpPr/>
          <p:nvPr/>
        </p:nvSpPr>
        <p:spPr>
          <a:xfrm rot="10800000">
            <a:off x="3666960" y="7548480"/>
            <a:ext cx="360" cy="174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4"/>
          <p:cNvSpPr/>
          <p:nvPr/>
        </p:nvSpPr>
        <p:spPr>
          <a:xfrm>
            <a:off x="3661200" y="4053960"/>
            <a:ext cx="2673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5"/>
          <p:cNvSpPr/>
          <p:nvPr/>
        </p:nvSpPr>
        <p:spPr>
          <a:xfrm>
            <a:off x="4091760" y="4469760"/>
            <a:ext cx="201240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z = wx + b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5" name="CustomShape 6"/>
          <p:cNvSpPr/>
          <p:nvPr/>
        </p:nvSpPr>
        <p:spPr>
          <a:xfrm>
            <a:off x="1935360" y="2919240"/>
            <a:ext cx="134892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Output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6" name="CustomShape 7"/>
          <p:cNvSpPr/>
          <p:nvPr/>
        </p:nvSpPr>
        <p:spPr>
          <a:xfrm>
            <a:off x="3224520" y="3662640"/>
            <a:ext cx="134892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7" name="CustomShape 8"/>
          <p:cNvSpPr/>
          <p:nvPr/>
        </p:nvSpPr>
        <p:spPr>
          <a:xfrm>
            <a:off x="3261960" y="2451240"/>
            <a:ext cx="134892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8" name="CustomShape 9"/>
          <p:cNvSpPr/>
          <p:nvPr/>
        </p:nvSpPr>
        <p:spPr>
          <a:xfrm flipH="1" rot="10800000">
            <a:off x="11566800" y="6582240"/>
            <a:ext cx="2633400" cy="131616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1155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10"/>
          <p:cNvSpPr/>
          <p:nvPr/>
        </p:nvSpPr>
        <p:spPr>
          <a:xfrm>
            <a:off x="4799520" y="3948840"/>
            <a:ext cx="44820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Understanding a high level overview of these key elements will make it much easier to understand what is happening when we begin to use TensorFlow!</a:t>
            </a:r>
            <a:endParaRPr b="0" lang="en-US" sz="3000" spc="-1" strike="noStrike">
              <a:latin typeface="Arial"/>
            </a:endParaRPr>
          </a:p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Tensorflow has direct connections to these concepts in its syntax!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421" name="CustomShape 2"/>
          <p:cNvSpPr/>
          <p:nvPr/>
        </p:nvSpPr>
        <p:spPr>
          <a:xfrm>
            <a:off x="311760" y="1152360"/>
            <a:ext cx="8831160" cy="11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It would be nice if we could have a more dynamic function, for example the red line!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22" name="CustomShape 3"/>
          <p:cNvSpPr/>
          <p:nvPr/>
        </p:nvSpPr>
        <p:spPr>
          <a:xfrm rot="10800000">
            <a:off x="3666960" y="7548480"/>
            <a:ext cx="360" cy="174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4"/>
          <p:cNvSpPr/>
          <p:nvPr/>
        </p:nvSpPr>
        <p:spPr>
          <a:xfrm>
            <a:off x="3661200" y="4053960"/>
            <a:ext cx="2673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5"/>
          <p:cNvSpPr/>
          <p:nvPr/>
        </p:nvSpPr>
        <p:spPr>
          <a:xfrm>
            <a:off x="4091760" y="4469760"/>
            <a:ext cx="201240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z = wx + b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25" name="CustomShape 6"/>
          <p:cNvSpPr/>
          <p:nvPr/>
        </p:nvSpPr>
        <p:spPr>
          <a:xfrm>
            <a:off x="1935360" y="2919240"/>
            <a:ext cx="134892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Output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26" name="CustomShape 7"/>
          <p:cNvSpPr/>
          <p:nvPr/>
        </p:nvSpPr>
        <p:spPr>
          <a:xfrm>
            <a:off x="3224520" y="3662640"/>
            <a:ext cx="134892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27" name="CustomShape 8"/>
          <p:cNvSpPr/>
          <p:nvPr/>
        </p:nvSpPr>
        <p:spPr>
          <a:xfrm>
            <a:off x="3261960" y="2451240"/>
            <a:ext cx="134892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28" name="CustomShape 9"/>
          <p:cNvSpPr/>
          <p:nvPr/>
        </p:nvSpPr>
        <p:spPr>
          <a:xfrm flipH="1" rot="10800000">
            <a:off x="11566800" y="6582240"/>
            <a:ext cx="2633400" cy="131616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1155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10"/>
          <p:cNvSpPr/>
          <p:nvPr/>
        </p:nvSpPr>
        <p:spPr>
          <a:xfrm>
            <a:off x="4799520" y="3948840"/>
            <a:ext cx="44820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30" name="CustomShape 11"/>
          <p:cNvSpPr/>
          <p:nvPr/>
        </p:nvSpPr>
        <p:spPr>
          <a:xfrm flipH="1" rot="10800000">
            <a:off x="11521440" y="6582240"/>
            <a:ext cx="2613240" cy="13111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432" name="CustomShape 2"/>
          <p:cNvSpPr/>
          <p:nvPr/>
        </p:nvSpPr>
        <p:spPr>
          <a:xfrm>
            <a:off x="311760" y="1152360"/>
            <a:ext cx="8831160" cy="11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Lucky for us, this is the sigmoid function!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33" name="CustomShape 3"/>
          <p:cNvSpPr/>
          <p:nvPr/>
        </p:nvSpPr>
        <p:spPr>
          <a:xfrm rot="10800000">
            <a:off x="3666960" y="7548480"/>
            <a:ext cx="360" cy="174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4"/>
          <p:cNvSpPr/>
          <p:nvPr/>
        </p:nvSpPr>
        <p:spPr>
          <a:xfrm>
            <a:off x="3661200" y="4053960"/>
            <a:ext cx="2673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5"/>
          <p:cNvSpPr/>
          <p:nvPr/>
        </p:nvSpPr>
        <p:spPr>
          <a:xfrm>
            <a:off x="4091760" y="4469760"/>
            <a:ext cx="201240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z = wx + b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36" name="CustomShape 6"/>
          <p:cNvSpPr/>
          <p:nvPr/>
        </p:nvSpPr>
        <p:spPr>
          <a:xfrm>
            <a:off x="1935360" y="2919240"/>
            <a:ext cx="134892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Output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37" name="CustomShape 7"/>
          <p:cNvSpPr/>
          <p:nvPr/>
        </p:nvSpPr>
        <p:spPr>
          <a:xfrm>
            <a:off x="3224520" y="3662640"/>
            <a:ext cx="134892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38" name="CustomShape 8"/>
          <p:cNvSpPr/>
          <p:nvPr/>
        </p:nvSpPr>
        <p:spPr>
          <a:xfrm>
            <a:off x="3261960" y="2451240"/>
            <a:ext cx="134892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39" name="CustomShape 9"/>
          <p:cNvSpPr/>
          <p:nvPr/>
        </p:nvSpPr>
        <p:spPr>
          <a:xfrm flipH="1" rot="10800000">
            <a:off x="11566800" y="6582240"/>
            <a:ext cx="2633400" cy="131616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1155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10"/>
          <p:cNvSpPr/>
          <p:nvPr/>
        </p:nvSpPr>
        <p:spPr>
          <a:xfrm>
            <a:off x="4799520" y="3948840"/>
            <a:ext cx="44820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41" name="CustomShape 11"/>
          <p:cNvSpPr/>
          <p:nvPr/>
        </p:nvSpPr>
        <p:spPr>
          <a:xfrm flipH="1" rot="10800000">
            <a:off x="11521440" y="6582240"/>
            <a:ext cx="2613240" cy="13111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42" name="Google Shape;662;p53" descr=""/>
          <p:cNvPicPr/>
          <p:nvPr/>
        </p:nvPicPr>
        <p:blipFill>
          <a:blip r:embed="rId1"/>
          <a:stretch/>
        </p:blipFill>
        <p:spPr>
          <a:xfrm>
            <a:off x="6747480" y="2705400"/>
            <a:ext cx="2243160" cy="1000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444" name="CustomShape 2"/>
          <p:cNvSpPr/>
          <p:nvPr/>
        </p:nvSpPr>
        <p:spPr>
          <a:xfrm>
            <a:off x="311760" y="1152360"/>
            <a:ext cx="8831160" cy="11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Changing the activation function used can be beneficial depending on the task!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45" name="CustomShape 3"/>
          <p:cNvSpPr/>
          <p:nvPr/>
        </p:nvSpPr>
        <p:spPr>
          <a:xfrm rot="10800000">
            <a:off x="3666960" y="7548480"/>
            <a:ext cx="360" cy="174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4"/>
          <p:cNvSpPr/>
          <p:nvPr/>
        </p:nvSpPr>
        <p:spPr>
          <a:xfrm>
            <a:off x="3661200" y="4053960"/>
            <a:ext cx="2673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5"/>
          <p:cNvSpPr/>
          <p:nvPr/>
        </p:nvSpPr>
        <p:spPr>
          <a:xfrm>
            <a:off x="4091760" y="4469760"/>
            <a:ext cx="201240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z = wx + b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48" name="CustomShape 6"/>
          <p:cNvSpPr/>
          <p:nvPr/>
        </p:nvSpPr>
        <p:spPr>
          <a:xfrm>
            <a:off x="1935360" y="2919240"/>
            <a:ext cx="134892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Output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49" name="CustomShape 7"/>
          <p:cNvSpPr/>
          <p:nvPr/>
        </p:nvSpPr>
        <p:spPr>
          <a:xfrm>
            <a:off x="3224520" y="3662640"/>
            <a:ext cx="134892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0" name="CustomShape 8"/>
          <p:cNvSpPr/>
          <p:nvPr/>
        </p:nvSpPr>
        <p:spPr>
          <a:xfrm>
            <a:off x="3261960" y="2451240"/>
            <a:ext cx="134892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1" name="CustomShape 9"/>
          <p:cNvSpPr/>
          <p:nvPr/>
        </p:nvSpPr>
        <p:spPr>
          <a:xfrm flipH="1" rot="10800000">
            <a:off x="11566800" y="6582240"/>
            <a:ext cx="2633400" cy="131616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1155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10"/>
          <p:cNvSpPr/>
          <p:nvPr/>
        </p:nvSpPr>
        <p:spPr>
          <a:xfrm>
            <a:off x="4799520" y="3948840"/>
            <a:ext cx="44820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3" name="CustomShape 11"/>
          <p:cNvSpPr/>
          <p:nvPr/>
        </p:nvSpPr>
        <p:spPr>
          <a:xfrm flipH="1" rot="10800000">
            <a:off x="11521440" y="6582240"/>
            <a:ext cx="2613240" cy="13111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54" name="Google Shape;680;p54" descr=""/>
          <p:cNvPicPr/>
          <p:nvPr/>
        </p:nvPicPr>
        <p:blipFill>
          <a:blip r:embed="rId1"/>
          <a:stretch/>
        </p:blipFill>
        <p:spPr>
          <a:xfrm>
            <a:off x="6747480" y="2705400"/>
            <a:ext cx="2243160" cy="1000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456" name="CustomShape 2"/>
          <p:cNvSpPr/>
          <p:nvPr/>
        </p:nvSpPr>
        <p:spPr>
          <a:xfrm>
            <a:off x="311760" y="1152360"/>
            <a:ext cx="8831160" cy="11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Let’s discuss a few more activation functions that we’ll encounter!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57" name="CustomShape 3"/>
          <p:cNvSpPr/>
          <p:nvPr/>
        </p:nvSpPr>
        <p:spPr>
          <a:xfrm rot="10800000">
            <a:off x="3666960" y="7548480"/>
            <a:ext cx="360" cy="174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4"/>
          <p:cNvSpPr/>
          <p:nvPr/>
        </p:nvSpPr>
        <p:spPr>
          <a:xfrm>
            <a:off x="3661200" y="4053960"/>
            <a:ext cx="2673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5"/>
          <p:cNvSpPr/>
          <p:nvPr/>
        </p:nvSpPr>
        <p:spPr>
          <a:xfrm>
            <a:off x="4091760" y="4469760"/>
            <a:ext cx="201240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z = wx + b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60" name="CustomShape 6"/>
          <p:cNvSpPr/>
          <p:nvPr/>
        </p:nvSpPr>
        <p:spPr>
          <a:xfrm>
            <a:off x="1935360" y="2919240"/>
            <a:ext cx="134892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Output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61" name="CustomShape 7"/>
          <p:cNvSpPr/>
          <p:nvPr/>
        </p:nvSpPr>
        <p:spPr>
          <a:xfrm>
            <a:off x="3224520" y="3662640"/>
            <a:ext cx="134892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62" name="CustomShape 8"/>
          <p:cNvSpPr/>
          <p:nvPr/>
        </p:nvSpPr>
        <p:spPr>
          <a:xfrm>
            <a:off x="3261960" y="2451240"/>
            <a:ext cx="134892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63" name="CustomShape 9"/>
          <p:cNvSpPr/>
          <p:nvPr/>
        </p:nvSpPr>
        <p:spPr>
          <a:xfrm>
            <a:off x="4799520" y="3948840"/>
            <a:ext cx="44820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465" name="CustomShape 2"/>
          <p:cNvSpPr/>
          <p:nvPr/>
        </p:nvSpPr>
        <p:spPr>
          <a:xfrm>
            <a:off x="311760" y="1152360"/>
            <a:ext cx="8831160" cy="11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Hyperbolic Tangent: tanh(z)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66" name="CustomShape 3"/>
          <p:cNvSpPr/>
          <p:nvPr/>
        </p:nvSpPr>
        <p:spPr>
          <a:xfrm rot="10800000">
            <a:off x="3666960" y="7548480"/>
            <a:ext cx="360" cy="174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4"/>
          <p:cNvSpPr/>
          <p:nvPr/>
        </p:nvSpPr>
        <p:spPr>
          <a:xfrm>
            <a:off x="3661200" y="4053960"/>
            <a:ext cx="2673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5"/>
          <p:cNvSpPr/>
          <p:nvPr/>
        </p:nvSpPr>
        <p:spPr>
          <a:xfrm>
            <a:off x="4091760" y="4469760"/>
            <a:ext cx="201240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z = wx + b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69" name="CustomShape 6"/>
          <p:cNvSpPr/>
          <p:nvPr/>
        </p:nvSpPr>
        <p:spPr>
          <a:xfrm>
            <a:off x="1935360" y="2919240"/>
            <a:ext cx="134892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Output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70" name="CustomShape 7"/>
          <p:cNvSpPr/>
          <p:nvPr/>
        </p:nvSpPr>
        <p:spPr>
          <a:xfrm>
            <a:off x="3224520" y="3662640"/>
            <a:ext cx="134892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-1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71" name="CustomShape 8"/>
          <p:cNvSpPr/>
          <p:nvPr/>
        </p:nvSpPr>
        <p:spPr>
          <a:xfrm>
            <a:off x="3261960" y="2451240"/>
            <a:ext cx="134892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72" name="CustomShape 9"/>
          <p:cNvSpPr/>
          <p:nvPr/>
        </p:nvSpPr>
        <p:spPr>
          <a:xfrm>
            <a:off x="4799520" y="3948840"/>
            <a:ext cx="44820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73" name="Google Shape;711;p56" descr=""/>
          <p:cNvPicPr/>
          <p:nvPr/>
        </p:nvPicPr>
        <p:blipFill>
          <a:blip r:embed="rId1"/>
          <a:srcRect l="0" t="0" r="65001" b="30740"/>
          <a:stretch/>
        </p:blipFill>
        <p:spPr>
          <a:xfrm>
            <a:off x="6856920" y="3114360"/>
            <a:ext cx="1974240" cy="1354320"/>
          </a:xfrm>
          <a:prstGeom prst="rect">
            <a:avLst/>
          </a:prstGeom>
          <a:ln>
            <a:noFill/>
          </a:ln>
        </p:spPr>
      </p:pic>
      <p:pic>
        <p:nvPicPr>
          <p:cNvPr id="474" name="Google Shape;712;p56" descr=""/>
          <p:cNvPicPr/>
          <p:nvPr/>
        </p:nvPicPr>
        <p:blipFill>
          <a:blip r:embed="rId2"/>
          <a:srcRect l="55437" t="0" r="8884" b="68446"/>
          <a:stretch/>
        </p:blipFill>
        <p:spPr>
          <a:xfrm>
            <a:off x="6818760" y="2350800"/>
            <a:ext cx="2012400" cy="616680"/>
          </a:xfrm>
          <a:prstGeom prst="rect">
            <a:avLst/>
          </a:prstGeom>
          <a:ln>
            <a:noFill/>
          </a:ln>
        </p:spPr>
      </p:pic>
      <p:sp>
        <p:nvSpPr>
          <p:cNvPr id="475" name="CustomShape 10"/>
          <p:cNvSpPr/>
          <p:nvPr/>
        </p:nvSpPr>
        <p:spPr>
          <a:xfrm flipH="1" rot="10800000">
            <a:off x="11521440" y="6582240"/>
            <a:ext cx="2613240" cy="13111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477" name="CustomShape 2"/>
          <p:cNvSpPr/>
          <p:nvPr/>
        </p:nvSpPr>
        <p:spPr>
          <a:xfrm>
            <a:off x="311760" y="1152360"/>
            <a:ext cx="8831160" cy="11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Rectified Linear Unit (ReLU): This is actually a relatively simple function: max(0,z)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78" name="CustomShape 3"/>
          <p:cNvSpPr/>
          <p:nvPr/>
        </p:nvSpPr>
        <p:spPr>
          <a:xfrm rot="10800000">
            <a:off x="4988880" y="7578720"/>
            <a:ext cx="360" cy="174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4"/>
          <p:cNvSpPr/>
          <p:nvPr/>
        </p:nvSpPr>
        <p:spPr>
          <a:xfrm>
            <a:off x="3661200" y="4053960"/>
            <a:ext cx="2673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5"/>
          <p:cNvSpPr/>
          <p:nvPr/>
        </p:nvSpPr>
        <p:spPr>
          <a:xfrm>
            <a:off x="4091760" y="4469760"/>
            <a:ext cx="201240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z = wx + b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81" name="CustomShape 6"/>
          <p:cNvSpPr/>
          <p:nvPr/>
        </p:nvSpPr>
        <p:spPr>
          <a:xfrm>
            <a:off x="2239560" y="2922120"/>
            <a:ext cx="134892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Output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82" name="CustomShape 7"/>
          <p:cNvSpPr/>
          <p:nvPr/>
        </p:nvSpPr>
        <p:spPr>
          <a:xfrm>
            <a:off x="4799520" y="3948840"/>
            <a:ext cx="44820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83" name="CustomShape 8"/>
          <p:cNvSpPr/>
          <p:nvPr/>
        </p:nvSpPr>
        <p:spPr>
          <a:xfrm>
            <a:off x="3691080" y="2922120"/>
            <a:ext cx="2558160" cy="1085760"/>
          </a:xfrm>
          <a:custGeom>
            <a:avLst/>
            <a:gdLst/>
            <a:ahLst/>
            <a:rect l="l" t="t" r="r" b="b"/>
            <a:pathLst>
              <a:path w="102369" h="43471">
                <a:moveTo>
                  <a:pt x="0" y="43471"/>
                </a:moveTo>
                <a:lnTo>
                  <a:pt x="52286" y="43071"/>
                </a:lnTo>
                <a:lnTo>
                  <a:pt x="102369" y="0"/>
                </a:lnTo>
              </a:path>
            </a:pathLst>
          </a:custGeom>
          <a:noFill/>
          <a:ln w="38160">
            <a:solidFill>
              <a:srgbClr val="99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485" name="CustomShape 2"/>
          <p:cNvSpPr/>
          <p:nvPr/>
        </p:nvSpPr>
        <p:spPr>
          <a:xfrm>
            <a:off x="311760" y="1152360"/>
            <a:ext cx="8831160" cy="11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ReLu and tanh tend to have the best performance, so we will focus on these two.</a:t>
            </a:r>
            <a:endParaRPr b="0" lang="en-US" sz="3000" spc="-1" strike="noStrike">
              <a:latin typeface="Arial"/>
            </a:endParaRPr>
          </a:p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Deep Learning libraries have these built in for us, so we don’t need to worry about having to implement them manually!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487" name="CustomShape 2"/>
          <p:cNvSpPr/>
          <p:nvPr/>
        </p:nvSpPr>
        <p:spPr>
          <a:xfrm>
            <a:off x="311760" y="1152360"/>
            <a:ext cx="8831160" cy="11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As we continue on, we’ll also talk about some more state of the art activation functions.</a:t>
            </a:r>
            <a:endParaRPr b="0" lang="en-US" sz="3000" spc="-1" strike="noStrike">
              <a:latin typeface="Arial"/>
            </a:endParaRPr>
          </a:p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Up next, we’ll discuss cost functions, which will allow us to measure how well these neurons are performing!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CustomShape 1"/>
          <p:cNvSpPr/>
          <p:nvPr/>
        </p:nvSpPr>
        <p:spPr>
          <a:xfrm>
            <a:off x="311760" y="1545480"/>
            <a:ext cx="8519400" cy="13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n-US" sz="5200" spc="-1" strike="noStrike">
                <a:solidFill>
                  <a:srgbClr val="000000"/>
                </a:solidFill>
                <a:latin typeface="Montserrat"/>
                <a:ea typeface="Montserrat"/>
              </a:rPr>
              <a:t>Cost Functions</a:t>
            </a:r>
            <a:endParaRPr b="0" lang="en-US" sz="5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90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Let’s now explore how we can evaluate performance of a neuron!</a:t>
            </a:r>
            <a:endParaRPr b="0" lang="en-US" sz="3000" spc="-1" strike="noStrike">
              <a:latin typeface="Arial"/>
            </a:endParaRPr>
          </a:p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We can use a cost function to measure how far off we are from the expected value.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11760" y="1545480"/>
            <a:ext cx="8519400" cy="13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n-US" sz="5200" spc="-1" strike="noStrike">
                <a:solidFill>
                  <a:srgbClr val="000000"/>
                </a:solidFill>
                <a:latin typeface="Montserrat"/>
                <a:ea typeface="Montserrat"/>
              </a:rPr>
              <a:t>Let’s get started!</a:t>
            </a:r>
            <a:endParaRPr b="0" lang="en-US" sz="5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92" name="CustomShape 2"/>
          <p:cNvSpPr/>
          <p:nvPr/>
        </p:nvSpPr>
        <p:spPr>
          <a:xfrm>
            <a:off x="311760" y="1152360"/>
            <a:ext cx="874872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We’ll use the following variables:</a:t>
            </a:r>
            <a:endParaRPr b="0" lang="en-US" sz="3000" spc="-1" strike="noStrike">
              <a:latin typeface="Arial"/>
            </a:endParaRPr>
          </a:p>
          <a:p>
            <a:pPr lvl="1" marL="13716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○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y to represent the true value</a:t>
            </a:r>
            <a:endParaRPr b="0" lang="en-US" sz="3000" spc="-1" strike="noStrike">
              <a:latin typeface="Arial"/>
            </a:endParaRPr>
          </a:p>
          <a:p>
            <a:pPr lvl="1" marL="13716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○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a to represent neuron’s prediction</a:t>
            </a:r>
            <a:endParaRPr b="0" lang="en-US" sz="3000" spc="-1" strike="noStrike">
              <a:latin typeface="Arial"/>
            </a:endParaRPr>
          </a:p>
          <a:p>
            <a:pPr marL="9144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In terms of weights and bias:</a:t>
            </a:r>
            <a:endParaRPr b="0" lang="en-US" sz="3000" spc="-1" strike="noStrike">
              <a:latin typeface="Arial"/>
            </a:endParaRPr>
          </a:p>
          <a:p>
            <a:pPr lvl="1" marL="13716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○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w*x + b = z</a:t>
            </a:r>
            <a:endParaRPr b="0" lang="en-US" sz="3000" spc="-1" strike="noStrike">
              <a:latin typeface="Arial"/>
            </a:endParaRPr>
          </a:p>
          <a:p>
            <a:pPr lvl="1" marL="13716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○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Pass z into activation function σ(z) = a 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94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Quadratic Cost</a:t>
            </a:r>
            <a:endParaRPr b="0" lang="en-US" sz="3000" spc="-1" strike="noStrike">
              <a:latin typeface="Arial"/>
            </a:endParaRPr>
          </a:p>
          <a:p>
            <a:pPr lvl="1" marL="1371600" indent="-449640">
              <a:lnSpc>
                <a:spcPct val="115000"/>
              </a:lnSpc>
              <a:buClr>
                <a:srgbClr val="434343"/>
              </a:buClr>
              <a:buFont typeface="Roboto"/>
              <a:buChar char="○"/>
            </a:pPr>
            <a:r>
              <a:rPr b="0" lang="en-US" sz="3500" spc="-1" strike="noStrike">
                <a:solidFill>
                  <a:srgbClr val="434343"/>
                </a:solidFill>
                <a:latin typeface="Roboto"/>
                <a:ea typeface="Roboto"/>
              </a:rPr>
              <a:t>C = Σ(y-a)</a:t>
            </a:r>
            <a:r>
              <a:rPr b="0" lang="en-US" sz="3500" spc="-1" strike="noStrike" baseline="30000">
                <a:solidFill>
                  <a:srgbClr val="434343"/>
                </a:solidFill>
                <a:latin typeface="Roboto"/>
                <a:ea typeface="Roboto"/>
              </a:rPr>
              <a:t>2 </a:t>
            </a:r>
            <a:r>
              <a:rPr b="0" lang="en-US" sz="3500" spc="-1" strike="noStrike">
                <a:solidFill>
                  <a:srgbClr val="434343"/>
                </a:solidFill>
                <a:latin typeface="Roboto"/>
                <a:ea typeface="Roboto"/>
              </a:rPr>
              <a:t>/ n</a:t>
            </a:r>
            <a:endParaRPr b="0" lang="en-US" sz="3500" spc="-1" strike="noStrike">
              <a:latin typeface="Arial"/>
            </a:endParaRPr>
          </a:p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We can see that larger errors are more prominent due to the squaring. </a:t>
            </a:r>
            <a:endParaRPr b="0" lang="en-US" sz="3000" spc="-1" strike="noStrike">
              <a:latin typeface="Arial"/>
            </a:endParaRPr>
          </a:p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Unfortunately this calculation can cause a slowdown in our learning speed.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1" dur="indefinite" restart="never" nodeType="tmRoot">
          <p:childTnLst>
            <p:seq>
              <p:cTn id="1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96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Cross Entropy</a:t>
            </a:r>
            <a:endParaRPr b="0" lang="en-US" sz="3000" spc="-1" strike="noStrike">
              <a:latin typeface="Arial"/>
            </a:endParaRPr>
          </a:p>
          <a:p>
            <a:pPr lvl="1" marL="1371600" indent="-417960">
              <a:lnSpc>
                <a:spcPct val="115000"/>
              </a:lnSpc>
              <a:buClr>
                <a:srgbClr val="434343"/>
              </a:buClr>
              <a:buFont typeface="Roboto"/>
              <a:buChar char="○"/>
            </a:pPr>
            <a:r>
              <a:rPr b="0" lang="en-US" sz="3000" spc="-1" strike="noStrike">
                <a:solidFill>
                  <a:srgbClr val="434343"/>
                </a:solidFill>
                <a:latin typeface="Roboto"/>
                <a:ea typeface="Roboto"/>
              </a:rPr>
              <a:t>C = (-1/n) Σ (y⋅ln(a) + (1-y)⋅ln(1-a)</a:t>
            </a:r>
            <a:endParaRPr b="0" lang="en-US" sz="3000" spc="-1" strike="noStrike">
              <a:latin typeface="Arial"/>
            </a:endParaRPr>
          </a:p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This cost function allows for faster learning.</a:t>
            </a:r>
            <a:endParaRPr b="0" lang="en-US" sz="3000" spc="-1" strike="noStrike">
              <a:latin typeface="Arial"/>
            </a:endParaRPr>
          </a:p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The larger the difference, the faster the neuron can learn.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3" dur="indefinite" restart="never" nodeType="tmRoot">
          <p:childTnLst>
            <p:seq>
              <p:cTn id="1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98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We now have 2 key aspects of learning with neural networks, the neurons with their activation function and the cost function.</a:t>
            </a:r>
            <a:endParaRPr b="0" lang="en-US" sz="3000" spc="-1" strike="noStrike">
              <a:latin typeface="Arial"/>
            </a:endParaRPr>
          </a:p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We’re still missing a key step, actually “learning”!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5" dur="indefinite" restart="never" nodeType="tmRoot">
          <p:childTnLst>
            <p:seq>
              <p:cTn id="1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00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We need to figure out how we can use our neurons and the measurement of error (our cost function) and then attempt to correct our prediction, in other words, “learn”!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7" dur="indefinite" restart="never" nodeType="tmRoot">
          <p:childTnLst>
            <p:seq>
              <p:cTn id="1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02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In the next lecture we’ll briefly cover how we can do this with Gradient Descent!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9" dur="indefinite" restart="never" nodeType="tmRoot">
          <p:childTnLst>
            <p:seq>
              <p:cTn id="1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CustomShape 1"/>
          <p:cNvSpPr/>
          <p:nvPr/>
        </p:nvSpPr>
        <p:spPr>
          <a:xfrm>
            <a:off x="311760" y="1898280"/>
            <a:ext cx="8519400" cy="13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n-US" sz="5200" spc="-1" strike="noStrike">
                <a:solidFill>
                  <a:srgbClr val="000000"/>
                </a:solidFill>
                <a:latin typeface="Montserrat"/>
                <a:ea typeface="Montserrat"/>
              </a:rPr>
              <a:t>Gradient Descent</a:t>
            </a:r>
            <a:br/>
            <a:r>
              <a:rPr b="1" lang="en-US" sz="5200" spc="-1" strike="noStrike">
                <a:solidFill>
                  <a:srgbClr val="000000"/>
                </a:solidFill>
                <a:latin typeface="Montserrat"/>
                <a:ea typeface="Montserrat"/>
              </a:rPr>
              <a:t>and Backpropagation</a:t>
            </a:r>
            <a:endParaRPr b="0" lang="en-US" sz="5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1" dur="indefinite" restart="never" nodeType="tmRoot">
          <p:childTnLst>
            <p:seq>
              <p:cTn id="1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05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If you’ve dabbled in machine learning before, you may have already heard of Gradient Descent!</a:t>
            </a:r>
            <a:endParaRPr b="0" lang="en-US" sz="3000" spc="-1" strike="noStrike">
              <a:latin typeface="Arial"/>
            </a:endParaRPr>
          </a:p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Let’s quickly go over it with a high level overview!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3" dur="indefinite" restart="never" nodeType="tmRoot">
          <p:childTnLst>
            <p:seq>
              <p:cTn id="1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07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Gradient descent is an optimization algorithm for finding the minimum of a function.</a:t>
            </a:r>
            <a:endParaRPr b="0" lang="en-US" sz="3000" spc="-1" strike="noStrike">
              <a:latin typeface="Arial"/>
            </a:endParaRPr>
          </a:p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To find a local minimum, we take steps proportional to the negative of the gradient.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5" dur="indefinite" restart="never" nodeType="tmRoot">
          <p:childTnLst>
            <p:seq>
              <p:cTn id="1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09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Gradient Descent (in 1 dimension)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10" name="CustomShape 3"/>
          <p:cNvSpPr/>
          <p:nvPr/>
        </p:nvSpPr>
        <p:spPr>
          <a:xfrm rot="10800000">
            <a:off x="2805840" y="9170280"/>
            <a:ext cx="7560" cy="23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4"/>
          <p:cNvSpPr/>
          <p:nvPr/>
        </p:nvSpPr>
        <p:spPr>
          <a:xfrm>
            <a:off x="2603160" y="4404600"/>
            <a:ext cx="3384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5"/>
          <p:cNvSpPr/>
          <p:nvPr/>
        </p:nvSpPr>
        <p:spPr>
          <a:xfrm>
            <a:off x="4091760" y="4469760"/>
            <a:ext cx="60480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13" name="CustomShape 6"/>
          <p:cNvSpPr/>
          <p:nvPr/>
        </p:nvSpPr>
        <p:spPr>
          <a:xfrm>
            <a:off x="2314800" y="2942280"/>
            <a:ext cx="38340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C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14" name="CustomShape 7"/>
          <p:cNvSpPr/>
          <p:nvPr/>
        </p:nvSpPr>
        <p:spPr>
          <a:xfrm>
            <a:off x="3155400" y="2296080"/>
            <a:ext cx="2638440" cy="1671840"/>
          </a:xfrm>
          <a:custGeom>
            <a:avLst/>
            <a:gdLst/>
            <a:ahLst/>
            <a:rect l="l" t="t" r="r" b="b"/>
            <a:pathLst>
              <a:path w="98964" h="58698">
                <a:moveTo>
                  <a:pt x="0" y="1803"/>
                </a:moveTo>
                <a:cubicBezTo>
                  <a:pt x="7713" y="11285"/>
                  <a:pt x="29783" y="58998"/>
                  <a:pt x="46277" y="58697"/>
                </a:cubicBezTo>
                <a:cubicBezTo>
                  <a:pt x="62771" y="58397"/>
                  <a:pt x="90183" y="9783"/>
                  <a:pt x="98964" y="0"/>
                </a:cubicBezTo>
              </a:path>
            </a:pathLst>
          </a:custGeom>
          <a:noFill/>
          <a:ln w="28440">
            <a:solidFill>
              <a:srgbClr val="99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7" dur="indefinite" restart="never" nodeType="tmRoot">
          <p:childTnLst>
            <p:seq>
              <p:cTn id="1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11760" y="1545480"/>
            <a:ext cx="8519400" cy="20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n-US" sz="5200" spc="-1" strike="noStrike">
                <a:solidFill>
                  <a:srgbClr val="000000"/>
                </a:solidFill>
                <a:latin typeface="Montserrat"/>
                <a:ea typeface="Montserrat"/>
              </a:rPr>
              <a:t>Introduction to </a:t>
            </a:r>
            <a:br/>
            <a:r>
              <a:rPr b="1" lang="en-US" sz="5200" spc="-1" strike="noStrike">
                <a:solidFill>
                  <a:srgbClr val="000000"/>
                </a:solidFill>
                <a:latin typeface="Montserrat"/>
                <a:ea typeface="Montserrat"/>
              </a:rPr>
              <a:t>the Perceptron</a:t>
            </a:r>
            <a:endParaRPr b="0" lang="en-US" sz="5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16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Gradient Descent (in 1 dimension)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17" name="CustomShape 3"/>
          <p:cNvSpPr/>
          <p:nvPr/>
        </p:nvSpPr>
        <p:spPr>
          <a:xfrm rot="10800000">
            <a:off x="2805840" y="9170280"/>
            <a:ext cx="7560" cy="23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4"/>
          <p:cNvSpPr/>
          <p:nvPr/>
        </p:nvSpPr>
        <p:spPr>
          <a:xfrm>
            <a:off x="2603160" y="4404600"/>
            <a:ext cx="3384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5"/>
          <p:cNvSpPr/>
          <p:nvPr/>
        </p:nvSpPr>
        <p:spPr>
          <a:xfrm>
            <a:off x="4091760" y="4469760"/>
            <a:ext cx="60480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20" name="CustomShape 6"/>
          <p:cNvSpPr/>
          <p:nvPr/>
        </p:nvSpPr>
        <p:spPr>
          <a:xfrm>
            <a:off x="2314800" y="2942280"/>
            <a:ext cx="38340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C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21" name="CustomShape 7"/>
          <p:cNvSpPr/>
          <p:nvPr/>
        </p:nvSpPr>
        <p:spPr>
          <a:xfrm>
            <a:off x="3155400" y="2296080"/>
            <a:ext cx="2638440" cy="1671840"/>
          </a:xfrm>
          <a:custGeom>
            <a:avLst/>
            <a:gdLst/>
            <a:ahLst/>
            <a:rect l="l" t="t" r="r" b="b"/>
            <a:pathLst>
              <a:path w="98964" h="58698">
                <a:moveTo>
                  <a:pt x="0" y="1803"/>
                </a:moveTo>
                <a:cubicBezTo>
                  <a:pt x="7713" y="11285"/>
                  <a:pt x="29783" y="58998"/>
                  <a:pt x="46277" y="58697"/>
                </a:cubicBezTo>
                <a:cubicBezTo>
                  <a:pt x="62771" y="58397"/>
                  <a:pt x="90183" y="9783"/>
                  <a:pt x="98964" y="0"/>
                </a:cubicBezTo>
              </a:path>
            </a:pathLst>
          </a:custGeom>
          <a:noFill/>
          <a:ln w="28440">
            <a:solidFill>
              <a:srgbClr val="99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8"/>
          <p:cNvSpPr/>
          <p:nvPr/>
        </p:nvSpPr>
        <p:spPr>
          <a:xfrm>
            <a:off x="3796200" y="3503160"/>
            <a:ext cx="184320" cy="184320"/>
          </a:xfrm>
          <a:prstGeom prst="ellipse">
            <a:avLst/>
          </a:prstGeom>
          <a:solidFill>
            <a:srgbClr val="0000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9" dur="indefinite" restart="never" nodeType="tmRoot">
          <p:childTnLst>
            <p:seq>
              <p:cTn id="1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24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Gradient Descent (in 1 dimension)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25" name="CustomShape 3"/>
          <p:cNvSpPr/>
          <p:nvPr/>
        </p:nvSpPr>
        <p:spPr>
          <a:xfrm rot="10800000">
            <a:off x="2805840" y="9170280"/>
            <a:ext cx="7560" cy="23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4"/>
          <p:cNvSpPr/>
          <p:nvPr/>
        </p:nvSpPr>
        <p:spPr>
          <a:xfrm>
            <a:off x="2603160" y="4404600"/>
            <a:ext cx="3384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5"/>
          <p:cNvSpPr/>
          <p:nvPr/>
        </p:nvSpPr>
        <p:spPr>
          <a:xfrm>
            <a:off x="4091760" y="4469760"/>
            <a:ext cx="60480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28" name="CustomShape 6"/>
          <p:cNvSpPr/>
          <p:nvPr/>
        </p:nvSpPr>
        <p:spPr>
          <a:xfrm>
            <a:off x="2314800" y="2942280"/>
            <a:ext cx="38340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C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29" name="CustomShape 7"/>
          <p:cNvSpPr/>
          <p:nvPr/>
        </p:nvSpPr>
        <p:spPr>
          <a:xfrm>
            <a:off x="3155400" y="2296080"/>
            <a:ext cx="2638440" cy="1671840"/>
          </a:xfrm>
          <a:custGeom>
            <a:avLst/>
            <a:gdLst/>
            <a:ahLst/>
            <a:rect l="l" t="t" r="r" b="b"/>
            <a:pathLst>
              <a:path w="98964" h="58698">
                <a:moveTo>
                  <a:pt x="0" y="1803"/>
                </a:moveTo>
                <a:cubicBezTo>
                  <a:pt x="7713" y="11285"/>
                  <a:pt x="29783" y="58998"/>
                  <a:pt x="46277" y="58697"/>
                </a:cubicBezTo>
                <a:cubicBezTo>
                  <a:pt x="62771" y="58397"/>
                  <a:pt x="90183" y="9783"/>
                  <a:pt x="98964" y="0"/>
                </a:cubicBezTo>
              </a:path>
            </a:pathLst>
          </a:custGeom>
          <a:noFill/>
          <a:ln w="28440">
            <a:solidFill>
              <a:srgbClr val="99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8"/>
          <p:cNvSpPr/>
          <p:nvPr/>
        </p:nvSpPr>
        <p:spPr>
          <a:xfrm>
            <a:off x="3796200" y="3503160"/>
            <a:ext cx="184320" cy="184320"/>
          </a:xfrm>
          <a:prstGeom prst="ellipse">
            <a:avLst/>
          </a:prstGeom>
          <a:solidFill>
            <a:srgbClr val="0000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CustomShape 9"/>
          <p:cNvSpPr/>
          <p:nvPr/>
        </p:nvSpPr>
        <p:spPr>
          <a:xfrm>
            <a:off x="3400560" y="2942280"/>
            <a:ext cx="865440" cy="119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99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1" dur="indefinite" restart="never" nodeType="tmRoot">
          <p:childTnLst>
            <p:seq>
              <p:cTn id="1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33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Gradient Descent (in 1 dimension)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34" name="CustomShape 3"/>
          <p:cNvSpPr/>
          <p:nvPr/>
        </p:nvSpPr>
        <p:spPr>
          <a:xfrm rot="10800000">
            <a:off x="2805840" y="9170280"/>
            <a:ext cx="7560" cy="23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4"/>
          <p:cNvSpPr/>
          <p:nvPr/>
        </p:nvSpPr>
        <p:spPr>
          <a:xfrm>
            <a:off x="2603160" y="4404600"/>
            <a:ext cx="3384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5"/>
          <p:cNvSpPr/>
          <p:nvPr/>
        </p:nvSpPr>
        <p:spPr>
          <a:xfrm>
            <a:off x="4091760" y="4469760"/>
            <a:ext cx="60480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37" name="CustomShape 6"/>
          <p:cNvSpPr/>
          <p:nvPr/>
        </p:nvSpPr>
        <p:spPr>
          <a:xfrm>
            <a:off x="2314800" y="2942280"/>
            <a:ext cx="38340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C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38" name="CustomShape 7"/>
          <p:cNvSpPr/>
          <p:nvPr/>
        </p:nvSpPr>
        <p:spPr>
          <a:xfrm>
            <a:off x="3155400" y="2296080"/>
            <a:ext cx="2638440" cy="1671840"/>
          </a:xfrm>
          <a:custGeom>
            <a:avLst/>
            <a:gdLst/>
            <a:ahLst/>
            <a:rect l="l" t="t" r="r" b="b"/>
            <a:pathLst>
              <a:path w="98964" h="58698">
                <a:moveTo>
                  <a:pt x="0" y="1803"/>
                </a:moveTo>
                <a:cubicBezTo>
                  <a:pt x="7713" y="11285"/>
                  <a:pt x="29783" y="58998"/>
                  <a:pt x="46277" y="58697"/>
                </a:cubicBezTo>
                <a:cubicBezTo>
                  <a:pt x="62771" y="58397"/>
                  <a:pt x="90183" y="9783"/>
                  <a:pt x="98964" y="0"/>
                </a:cubicBezTo>
              </a:path>
            </a:pathLst>
          </a:custGeom>
          <a:noFill/>
          <a:ln w="28440">
            <a:solidFill>
              <a:srgbClr val="99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8"/>
          <p:cNvSpPr/>
          <p:nvPr/>
        </p:nvSpPr>
        <p:spPr>
          <a:xfrm>
            <a:off x="4001760" y="3743640"/>
            <a:ext cx="184320" cy="184320"/>
          </a:xfrm>
          <a:prstGeom prst="ellipse">
            <a:avLst/>
          </a:prstGeom>
          <a:solidFill>
            <a:srgbClr val="0000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9"/>
          <p:cNvSpPr/>
          <p:nvPr/>
        </p:nvSpPr>
        <p:spPr>
          <a:xfrm>
            <a:off x="3691080" y="3425400"/>
            <a:ext cx="805320" cy="82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99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3" dur="indefinite" restart="never" nodeType="tmRoot">
          <p:childTnLst>
            <p:seq>
              <p:cTn id="1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42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Visually we can see what parameter value to choose to minimize our Cost!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43" name="CustomShape 3"/>
          <p:cNvSpPr/>
          <p:nvPr/>
        </p:nvSpPr>
        <p:spPr>
          <a:xfrm rot="10800000">
            <a:off x="2805840" y="9170280"/>
            <a:ext cx="7560" cy="23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4"/>
          <p:cNvSpPr/>
          <p:nvPr/>
        </p:nvSpPr>
        <p:spPr>
          <a:xfrm>
            <a:off x="2603160" y="4404600"/>
            <a:ext cx="3384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5"/>
          <p:cNvSpPr/>
          <p:nvPr/>
        </p:nvSpPr>
        <p:spPr>
          <a:xfrm>
            <a:off x="4091760" y="4469760"/>
            <a:ext cx="60480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46" name="CustomShape 6"/>
          <p:cNvSpPr/>
          <p:nvPr/>
        </p:nvSpPr>
        <p:spPr>
          <a:xfrm>
            <a:off x="2314800" y="2942280"/>
            <a:ext cx="38340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C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47" name="CustomShape 7"/>
          <p:cNvSpPr/>
          <p:nvPr/>
        </p:nvSpPr>
        <p:spPr>
          <a:xfrm>
            <a:off x="3155400" y="2296080"/>
            <a:ext cx="2638440" cy="1671840"/>
          </a:xfrm>
          <a:custGeom>
            <a:avLst/>
            <a:gdLst/>
            <a:ahLst/>
            <a:rect l="l" t="t" r="r" b="b"/>
            <a:pathLst>
              <a:path w="98964" h="58698">
                <a:moveTo>
                  <a:pt x="0" y="1803"/>
                </a:moveTo>
                <a:cubicBezTo>
                  <a:pt x="7713" y="11285"/>
                  <a:pt x="29783" y="58998"/>
                  <a:pt x="46277" y="58697"/>
                </a:cubicBezTo>
                <a:cubicBezTo>
                  <a:pt x="62771" y="58397"/>
                  <a:pt x="90183" y="9783"/>
                  <a:pt x="98964" y="0"/>
                </a:cubicBezTo>
              </a:path>
            </a:pathLst>
          </a:custGeom>
          <a:noFill/>
          <a:ln w="28440">
            <a:solidFill>
              <a:srgbClr val="99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CustomShape 8"/>
          <p:cNvSpPr/>
          <p:nvPr/>
        </p:nvSpPr>
        <p:spPr>
          <a:xfrm>
            <a:off x="4262040" y="3868920"/>
            <a:ext cx="184320" cy="184320"/>
          </a:xfrm>
          <a:prstGeom prst="ellipse">
            <a:avLst/>
          </a:prstGeom>
          <a:solidFill>
            <a:srgbClr val="0000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5" dur="indefinite" restart="never" nodeType="tmRoot">
          <p:childTnLst>
            <p:seq>
              <p:cTn id="1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0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Finding this minimum is simple for 1 dimension, but our cases will have many more parameters, meaning we’ll need to use the built-in linear algebra that our Deep Learning library will provide!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7" dur="indefinite" restart="never" nodeType="tmRoot">
          <p:childTnLst>
            <p:seq>
              <p:cTn id="1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2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Using gradient descent we can figure out the best parameters for minimizing our cost, for example, finding the best values for the weights of the neuron inputs.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9" dur="indefinite" restart="never" nodeType="tmRoot">
          <p:childTnLst>
            <p:seq>
              <p:cTn id="1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4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We now just have one issue to solve, how can we quickly adjust the optimal parameters or weights across our entire network?</a:t>
            </a:r>
            <a:endParaRPr b="0" lang="en-US" sz="3000" spc="-1" strike="noStrike">
              <a:latin typeface="Arial"/>
            </a:endParaRPr>
          </a:p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This is where backpropagation comes in!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1" dur="indefinite" restart="never" nodeType="tmRoot">
          <p:childTnLst>
            <p:seq>
              <p:cTn id="1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6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Backpropagation is used to calculate the error contribution of each neuron after a batch of data is processed.</a:t>
            </a:r>
            <a:endParaRPr b="0" lang="en-US" sz="3000" spc="-1" strike="noStrike">
              <a:latin typeface="Arial"/>
            </a:endParaRPr>
          </a:p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It relies heavily on the chain rule to go back through the network and calculate these errors. 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3" dur="indefinite" restart="never" nodeType="tmRoot">
          <p:childTnLst>
            <p:seq>
              <p:cTn id="1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8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Backpropagation works by calculating  the error at the output and then distributes back through the network layers.</a:t>
            </a:r>
            <a:endParaRPr b="0" lang="en-US" sz="3000" spc="-1" strike="noStrike">
              <a:latin typeface="Arial"/>
            </a:endParaRPr>
          </a:p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It requires a known desired output for each input value (supervised learning).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5" dur="indefinite" restart="never" nodeType="tmRoot">
          <p:childTnLst>
            <p:seq>
              <p:cTn id="1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60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The implementation of backpropagation will be further clarified when we dive into the math example!</a:t>
            </a:r>
            <a:endParaRPr b="0" lang="en-US" sz="3000" spc="-1" strike="noStrike">
              <a:latin typeface="Arial"/>
            </a:endParaRPr>
          </a:p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For now let’s finish off our high level discussion with TensorFlow’s playground!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7" dur="indefinite" restart="never" nodeType="tmRoot">
          <p:childTnLst>
            <p:seq>
              <p:cTn id="1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Before we launch straight into neural networks, we need to understand the individual components first, such as a single “neuron”.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CustomShape 1"/>
          <p:cNvSpPr/>
          <p:nvPr/>
        </p:nvSpPr>
        <p:spPr>
          <a:xfrm>
            <a:off x="311760" y="1545480"/>
            <a:ext cx="8519400" cy="13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n-US" sz="5200" spc="-1" strike="noStrike">
                <a:solidFill>
                  <a:srgbClr val="000000"/>
                </a:solidFill>
                <a:latin typeface="Montserrat"/>
                <a:ea typeface="Montserrat"/>
              </a:rPr>
              <a:t>TensorFlow Playground</a:t>
            </a:r>
            <a:endParaRPr b="0" lang="en-US" sz="5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9" dur="indefinite" restart="never" nodeType="tmRoot">
          <p:childTnLst>
            <p:seq>
              <p:cTn id="1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63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8168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4000" spc="-1" strike="noStrike">
                <a:solidFill>
                  <a:srgbClr val="434343"/>
                </a:solidFill>
                <a:latin typeface="Montserrat"/>
                <a:ea typeface="Montserrat"/>
              </a:rPr>
              <a:t>Go to:</a:t>
            </a:r>
            <a:endParaRPr b="0" lang="en-US" sz="4000" spc="-1" strike="noStrike">
              <a:latin typeface="Arial"/>
            </a:endParaRPr>
          </a:p>
          <a:p>
            <a:pPr lvl="1" marL="1371600" indent="-481680">
              <a:lnSpc>
                <a:spcPct val="115000"/>
              </a:lnSpc>
              <a:buClr>
                <a:srgbClr val="434343"/>
              </a:buClr>
              <a:buFont typeface="Montserrat"/>
              <a:buChar char="○"/>
            </a:pPr>
            <a:r>
              <a:rPr b="0" lang="en-US" sz="4000" spc="-1" strike="noStrike">
                <a:solidFill>
                  <a:srgbClr val="434343"/>
                </a:solidFill>
                <a:latin typeface="Montserrat"/>
                <a:ea typeface="Montserrat"/>
              </a:rPr>
              <a:t>playground.tensorflow.org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1" dur="indefinite" restart="never" nodeType="tmRoot">
          <p:childTnLst>
            <p:seq>
              <p:cTn id="1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CustomShape 1"/>
          <p:cNvSpPr/>
          <p:nvPr/>
        </p:nvSpPr>
        <p:spPr>
          <a:xfrm>
            <a:off x="311760" y="1545480"/>
            <a:ext cx="8519400" cy="20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n-US" sz="5200" spc="-1" strike="noStrike">
                <a:solidFill>
                  <a:srgbClr val="000000"/>
                </a:solidFill>
                <a:latin typeface="Montserrat"/>
                <a:ea typeface="Montserrat"/>
              </a:rPr>
              <a:t>Manual Neural Network</a:t>
            </a:r>
            <a:br/>
            <a:r>
              <a:rPr b="1" lang="en-US" sz="5200" spc="-1" strike="noStrike">
                <a:solidFill>
                  <a:srgbClr val="000000"/>
                </a:solidFill>
                <a:latin typeface="Montserrat"/>
                <a:ea typeface="Montserrat"/>
              </a:rPr>
              <a:t>Part 2 - Operation</a:t>
            </a:r>
            <a:endParaRPr b="0" lang="en-US" sz="5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3" dur="indefinite" restart="never" nodeType="tmRoot">
          <p:childTnLst>
            <p:seq>
              <p:cTn id="1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66" name="CustomShape 2"/>
          <p:cNvSpPr/>
          <p:nvPr/>
        </p:nvSpPr>
        <p:spPr>
          <a:xfrm>
            <a:off x="311760" y="1152360"/>
            <a:ext cx="87822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Operation Class</a:t>
            </a:r>
            <a:endParaRPr b="0" lang="en-US" sz="3000" spc="-1" strike="noStrike">
              <a:latin typeface="Arial"/>
            </a:endParaRPr>
          </a:p>
          <a:p>
            <a:pPr lvl="1" marL="13716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○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Input Nodes</a:t>
            </a:r>
            <a:endParaRPr b="0" lang="en-US" sz="3000" spc="-1" strike="noStrike">
              <a:latin typeface="Arial"/>
            </a:endParaRPr>
          </a:p>
          <a:p>
            <a:pPr lvl="1" marL="13716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○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Output Nodes</a:t>
            </a:r>
            <a:endParaRPr b="0" lang="en-US" sz="3000" spc="-1" strike="noStrike">
              <a:latin typeface="Arial"/>
            </a:endParaRPr>
          </a:p>
          <a:p>
            <a:pPr lvl="1" marL="13716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○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Global Default Graph Variable</a:t>
            </a:r>
            <a:endParaRPr b="0" lang="en-US" sz="3000" spc="-1" strike="noStrike">
              <a:latin typeface="Arial"/>
            </a:endParaRPr>
          </a:p>
          <a:p>
            <a:pPr lvl="1" marL="13716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○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Compute </a:t>
            </a:r>
            <a:endParaRPr b="0" lang="en-US" sz="3000" spc="-1" strike="noStrike">
              <a:latin typeface="Arial"/>
            </a:endParaRPr>
          </a:p>
          <a:p>
            <a:pPr lvl="2" marL="18288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■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Overwritten by extended classes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5" dur="indefinite" restart="never" nodeType="tmRoot">
          <p:childTnLst>
            <p:seq>
              <p:cTn id="1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68" name="CustomShape 2"/>
          <p:cNvSpPr/>
          <p:nvPr/>
        </p:nvSpPr>
        <p:spPr>
          <a:xfrm>
            <a:off x="311760" y="1152360"/>
            <a:ext cx="87822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Graph - A global variable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69" name="CustomShape 3"/>
          <p:cNvSpPr/>
          <p:nvPr/>
        </p:nvSpPr>
        <p:spPr>
          <a:xfrm>
            <a:off x="1907280" y="2125800"/>
            <a:ext cx="695160" cy="695160"/>
          </a:xfrm>
          <a:prstGeom prst="ellipse">
            <a:avLst/>
          </a:prstGeom>
          <a:solidFill>
            <a:srgbClr val="d9d2e9"/>
          </a:solidFill>
          <a:ln w="28440">
            <a:solidFill>
              <a:srgbClr val="351c7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CustomShape 4"/>
          <p:cNvSpPr/>
          <p:nvPr/>
        </p:nvSpPr>
        <p:spPr>
          <a:xfrm>
            <a:off x="2002680" y="2203560"/>
            <a:ext cx="56484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n1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71" name="CustomShape 5"/>
          <p:cNvSpPr/>
          <p:nvPr/>
        </p:nvSpPr>
        <p:spPr>
          <a:xfrm>
            <a:off x="1923120" y="3540240"/>
            <a:ext cx="695160" cy="695160"/>
          </a:xfrm>
          <a:prstGeom prst="ellipse">
            <a:avLst/>
          </a:prstGeom>
          <a:solidFill>
            <a:srgbClr val="d9d2e9"/>
          </a:solidFill>
          <a:ln w="28440">
            <a:solidFill>
              <a:srgbClr val="351c7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CustomShape 6"/>
          <p:cNvSpPr/>
          <p:nvPr/>
        </p:nvSpPr>
        <p:spPr>
          <a:xfrm>
            <a:off x="2018520" y="3618000"/>
            <a:ext cx="56484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n2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73" name="CustomShape 7"/>
          <p:cNvSpPr/>
          <p:nvPr/>
        </p:nvSpPr>
        <p:spPr>
          <a:xfrm>
            <a:off x="3630240" y="3582720"/>
            <a:ext cx="695160" cy="695160"/>
          </a:xfrm>
          <a:prstGeom prst="ellipse">
            <a:avLst/>
          </a:prstGeom>
          <a:solidFill>
            <a:srgbClr val="d9d2e9"/>
          </a:solidFill>
          <a:ln w="28440">
            <a:solidFill>
              <a:srgbClr val="351c7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CustomShape 8"/>
          <p:cNvSpPr/>
          <p:nvPr/>
        </p:nvSpPr>
        <p:spPr>
          <a:xfrm>
            <a:off x="3725640" y="3660480"/>
            <a:ext cx="56484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n3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75" name="CustomShape 9"/>
          <p:cNvSpPr/>
          <p:nvPr/>
        </p:nvSpPr>
        <p:spPr>
          <a:xfrm>
            <a:off x="2588400" y="2631600"/>
            <a:ext cx="1146600" cy="101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CustomShape 10"/>
          <p:cNvSpPr/>
          <p:nvPr/>
        </p:nvSpPr>
        <p:spPr>
          <a:xfrm flipH="1" rot="10800000">
            <a:off x="5674320" y="3927240"/>
            <a:ext cx="1007640" cy="1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CustomShape 11"/>
          <p:cNvSpPr/>
          <p:nvPr/>
        </p:nvSpPr>
        <p:spPr>
          <a:xfrm>
            <a:off x="4363560" y="3928680"/>
            <a:ext cx="1119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CustomShape 12"/>
          <p:cNvSpPr/>
          <p:nvPr/>
        </p:nvSpPr>
        <p:spPr>
          <a:xfrm>
            <a:off x="1542600" y="1669320"/>
            <a:ext cx="150120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ontserrat"/>
                <a:ea typeface="Montserrat"/>
              </a:rPr>
              <a:t>Constant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79" name="CustomShape 13"/>
          <p:cNvSpPr/>
          <p:nvPr/>
        </p:nvSpPr>
        <p:spPr>
          <a:xfrm>
            <a:off x="1542600" y="3107880"/>
            <a:ext cx="150120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ontserrat"/>
                <a:ea typeface="Montserrat"/>
              </a:rPr>
              <a:t>Constant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80" name="CustomShape 14"/>
          <p:cNvSpPr/>
          <p:nvPr/>
        </p:nvSpPr>
        <p:spPr>
          <a:xfrm>
            <a:off x="3659400" y="3134520"/>
            <a:ext cx="186084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ontserrat"/>
                <a:ea typeface="Montserrat"/>
              </a:rPr>
              <a:t>Operation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81" name="CustomShape 15"/>
          <p:cNvSpPr/>
          <p:nvPr/>
        </p:nvSpPr>
        <p:spPr>
          <a:xfrm>
            <a:off x="2903760" y="2608560"/>
            <a:ext cx="150120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ontserrat"/>
                <a:ea typeface="Montserrat"/>
              </a:rPr>
              <a:t>1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82" name="CustomShape 16"/>
          <p:cNvSpPr/>
          <p:nvPr/>
        </p:nvSpPr>
        <p:spPr>
          <a:xfrm>
            <a:off x="2700720" y="3494160"/>
            <a:ext cx="150120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ontserrat"/>
                <a:ea typeface="Montserrat"/>
              </a:rPr>
              <a:t>2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7" dur="indefinite" restart="never" nodeType="tmRoot">
          <p:childTnLst>
            <p:seq>
              <p:cTn id="1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84" name="CustomShape 2"/>
          <p:cNvSpPr/>
          <p:nvPr/>
        </p:nvSpPr>
        <p:spPr>
          <a:xfrm>
            <a:off x="311760" y="1152360"/>
            <a:ext cx="87822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Graph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85" name="CustomShape 3"/>
          <p:cNvSpPr/>
          <p:nvPr/>
        </p:nvSpPr>
        <p:spPr>
          <a:xfrm>
            <a:off x="1907280" y="2125800"/>
            <a:ext cx="695160" cy="695160"/>
          </a:xfrm>
          <a:prstGeom prst="ellipse">
            <a:avLst/>
          </a:prstGeom>
          <a:solidFill>
            <a:srgbClr val="d9d2e9"/>
          </a:solidFill>
          <a:ln w="28440">
            <a:solidFill>
              <a:srgbClr val="351c7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CustomShape 4"/>
          <p:cNvSpPr/>
          <p:nvPr/>
        </p:nvSpPr>
        <p:spPr>
          <a:xfrm>
            <a:off x="2002680" y="2203560"/>
            <a:ext cx="56484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n1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87" name="CustomShape 5"/>
          <p:cNvSpPr/>
          <p:nvPr/>
        </p:nvSpPr>
        <p:spPr>
          <a:xfrm>
            <a:off x="1923120" y="3540240"/>
            <a:ext cx="695160" cy="695160"/>
          </a:xfrm>
          <a:prstGeom prst="ellipse">
            <a:avLst/>
          </a:prstGeom>
          <a:solidFill>
            <a:srgbClr val="d9d2e9"/>
          </a:solidFill>
          <a:ln w="28440">
            <a:solidFill>
              <a:srgbClr val="351c7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CustomShape 6"/>
          <p:cNvSpPr/>
          <p:nvPr/>
        </p:nvSpPr>
        <p:spPr>
          <a:xfrm>
            <a:off x="2018520" y="3618000"/>
            <a:ext cx="56484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n2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89" name="CustomShape 7"/>
          <p:cNvSpPr/>
          <p:nvPr/>
        </p:nvSpPr>
        <p:spPr>
          <a:xfrm>
            <a:off x="3630240" y="3582720"/>
            <a:ext cx="695160" cy="695160"/>
          </a:xfrm>
          <a:prstGeom prst="ellipse">
            <a:avLst/>
          </a:prstGeom>
          <a:solidFill>
            <a:srgbClr val="d9d2e9"/>
          </a:solidFill>
          <a:ln w="28440">
            <a:solidFill>
              <a:srgbClr val="351c7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CustomShape 8"/>
          <p:cNvSpPr/>
          <p:nvPr/>
        </p:nvSpPr>
        <p:spPr>
          <a:xfrm>
            <a:off x="3725640" y="3660480"/>
            <a:ext cx="56484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n3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91" name="CustomShape 9"/>
          <p:cNvSpPr/>
          <p:nvPr/>
        </p:nvSpPr>
        <p:spPr>
          <a:xfrm>
            <a:off x="2588400" y="2631600"/>
            <a:ext cx="1146600" cy="101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CustomShape 10"/>
          <p:cNvSpPr/>
          <p:nvPr/>
        </p:nvSpPr>
        <p:spPr>
          <a:xfrm flipH="1" rot="10800000">
            <a:off x="5674320" y="3927240"/>
            <a:ext cx="1007640" cy="1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CustomShape 11"/>
          <p:cNvSpPr/>
          <p:nvPr/>
        </p:nvSpPr>
        <p:spPr>
          <a:xfrm>
            <a:off x="4363560" y="3928680"/>
            <a:ext cx="1119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CustomShape 12"/>
          <p:cNvSpPr/>
          <p:nvPr/>
        </p:nvSpPr>
        <p:spPr>
          <a:xfrm>
            <a:off x="1542600" y="1669320"/>
            <a:ext cx="150120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ontserrat"/>
                <a:ea typeface="Montserrat"/>
              </a:rPr>
              <a:t>Constant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95" name="CustomShape 13"/>
          <p:cNvSpPr/>
          <p:nvPr/>
        </p:nvSpPr>
        <p:spPr>
          <a:xfrm>
            <a:off x="1542600" y="3107880"/>
            <a:ext cx="150120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ontserrat"/>
                <a:ea typeface="Montserrat"/>
              </a:rPr>
              <a:t>Constant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96" name="CustomShape 14"/>
          <p:cNvSpPr/>
          <p:nvPr/>
        </p:nvSpPr>
        <p:spPr>
          <a:xfrm>
            <a:off x="3659400" y="3134520"/>
            <a:ext cx="265500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ontserrat"/>
                <a:ea typeface="Montserrat"/>
              </a:rPr>
              <a:t>Add(Operation)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97" name="CustomShape 15"/>
          <p:cNvSpPr/>
          <p:nvPr/>
        </p:nvSpPr>
        <p:spPr>
          <a:xfrm>
            <a:off x="2903760" y="2608560"/>
            <a:ext cx="150120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ontserrat"/>
                <a:ea typeface="Montserrat"/>
              </a:rPr>
              <a:t>1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98" name="CustomShape 16"/>
          <p:cNvSpPr/>
          <p:nvPr/>
        </p:nvSpPr>
        <p:spPr>
          <a:xfrm>
            <a:off x="2700720" y="3494160"/>
            <a:ext cx="150120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ontserrat"/>
                <a:ea typeface="Montserrat"/>
              </a:rPr>
              <a:t>2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99" name="CustomShape 17"/>
          <p:cNvSpPr/>
          <p:nvPr/>
        </p:nvSpPr>
        <p:spPr>
          <a:xfrm>
            <a:off x="5520960" y="3660480"/>
            <a:ext cx="150120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ontserrat"/>
                <a:ea typeface="Montserrat"/>
              </a:rPr>
              <a:t>3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9" dur="indefinite" restart="never" nodeType="tmRoot">
          <p:childTnLst>
            <p:seq>
              <p:cTn id="1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01" name="CustomShape 2"/>
          <p:cNvSpPr/>
          <p:nvPr/>
        </p:nvSpPr>
        <p:spPr>
          <a:xfrm>
            <a:off x="311760" y="1152360"/>
            <a:ext cx="87822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Graph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602" name="CustomShape 3"/>
          <p:cNvSpPr/>
          <p:nvPr/>
        </p:nvSpPr>
        <p:spPr>
          <a:xfrm>
            <a:off x="1907280" y="2125800"/>
            <a:ext cx="695160" cy="695160"/>
          </a:xfrm>
          <a:prstGeom prst="ellipse">
            <a:avLst/>
          </a:prstGeom>
          <a:solidFill>
            <a:srgbClr val="d9d2e9"/>
          </a:solidFill>
          <a:ln w="28440">
            <a:solidFill>
              <a:srgbClr val="351c7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CustomShape 4"/>
          <p:cNvSpPr/>
          <p:nvPr/>
        </p:nvSpPr>
        <p:spPr>
          <a:xfrm>
            <a:off x="2002680" y="2203560"/>
            <a:ext cx="56484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n1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04" name="CustomShape 5"/>
          <p:cNvSpPr/>
          <p:nvPr/>
        </p:nvSpPr>
        <p:spPr>
          <a:xfrm>
            <a:off x="1923120" y="3540240"/>
            <a:ext cx="695160" cy="695160"/>
          </a:xfrm>
          <a:prstGeom prst="ellipse">
            <a:avLst/>
          </a:prstGeom>
          <a:solidFill>
            <a:srgbClr val="d9d2e9"/>
          </a:solidFill>
          <a:ln w="28440">
            <a:solidFill>
              <a:srgbClr val="351c7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CustomShape 6"/>
          <p:cNvSpPr/>
          <p:nvPr/>
        </p:nvSpPr>
        <p:spPr>
          <a:xfrm>
            <a:off x="2018520" y="3618000"/>
            <a:ext cx="56484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n2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06" name="CustomShape 7"/>
          <p:cNvSpPr/>
          <p:nvPr/>
        </p:nvSpPr>
        <p:spPr>
          <a:xfrm>
            <a:off x="3630240" y="3582720"/>
            <a:ext cx="695160" cy="695160"/>
          </a:xfrm>
          <a:prstGeom prst="ellipse">
            <a:avLst/>
          </a:prstGeom>
          <a:solidFill>
            <a:srgbClr val="d9d2e9"/>
          </a:solidFill>
          <a:ln w="28440">
            <a:solidFill>
              <a:srgbClr val="351c7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CustomShape 8"/>
          <p:cNvSpPr/>
          <p:nvPr/>
        </p:nvSpPr>
        <p:spPr>
          <a:xfrm>
            <a:off x="3725640" y="3660480"/>
            <a:ext cx="56484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n3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08" name="CustomShape 9"/>
          <p:cNvSpPr/>
          <p:nvPr/>
        </p:nvSpPr>
        <p:spPr>
          <a:xfrm>
            <a:off x="2588400" y="2631600"/>
            <a:ext cx="1146600" cy="101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CustomShape 10"/>
          <p:cNvSpPr/>
          <p:nvPr/>
        </p:nvSpPr>
        <p:spPr>
          <a:xfrm flipH="1" rot="10800000">
            <a:off x="5674320" y="3927240"/>
            <a:ext cx="1007640" cy="1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CustomShape 11"/>
          <p:cNvSpPr/>
          <p:nvPr/>
        </p:nvSpPr>
        <p:spPr>
          <a:xfrm>
            <a:off x="4363560" y="3928680"/>
            <a:ext cx="1119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CustomShape 12"/>
          <p:cNvSpPr/>
          <p:nvPr/>
        </p:nvSpPr>
        <p:spPr>
          <a:xfrm>
            <a:off x="1542600" y="1669320"/>
            <a:ext cx="150120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ontserrat"/>
                <a:ea typeface="Montserrat"/>
              </a:rPr>
              <a:t>Constant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12" name="CustomShape 13"/>
          <p:cNvSpPr/>
          <p:nvPr/>
        </p:nvSpPr>
        <p:spPr>
          <a:xfrm>
            <a:off x="1542600" y="3107880"/>
            <a:ext cx="150120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ontserrat"/>
                <a:ea typeface="Montserrat"/>
              </a:rPr>
              <a:t>Constant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13" name="CustomShape 14"/>
          <p:cNvSpPr/>
          <p:nvPr/>
        </p:nvSpPr>
        <p:spPr>
          <a:xfrm>
            <a:off x="3659400" y="3134520"/>
            <a:ext cx="352044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ontserrat"/>
                <a:ea typeface="Montserrat"/>
              </a:rPr>
              <a:t>Multiply(Operation)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14" name="CustomShape 15"/>
          <p:cNvSpPr/>
          <p:nvPr/>
        </p:nvSpPr>
        <p:spPr>
          <a:xfrm>
            <a:off x="2903760" y="2608560"/>
            <a:ext cx="150120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ontserrat"/>
                <a:ea typeface="Montserrat"/>
              </a:rPr>
              <a:t>1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15" name="CustomShape 16"/>
          <p:cNvSpPr/>
          <p:nvPr/>
        </p:nvSpPr>
        <p:spPr>
          <a:xfrm>
            <a:off x="2700720" y="3494160"/>
            <a:ext cx="150120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ontserrat"/>
                <a:ea typeface="Montserrat"/>
              </a:rPr>
              <a:t>2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16" name="CustomShape 17"/>
          <p:cNvSpPr/>
          <p:nvPr/>
        </p:nvSpPr>
        <p:spPr>
          <a:xfrm>
            <a:off x="5520960" y="3660480"/>
            <a:ext cx="150120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ontserrat"/>
                <a:ea typeface="Montserrat"/>
              </a:rPr>
              <a:t>2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1" dur="indefinite" restart="never" nodeType="tmRoot">
          <p:childTnLst>
            <p:seq>
              <p:cTn id="1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CustomShape 1"/>
          <p:cNvSpPr/>
          <p:nvPr/>
        </p:nvSpPr>
        <p:spPr>
          <a:xfrm>
            <a:off x="311760" y="1759320"/>
            <a:ext cx="8519400" cy="20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n-US" sz="5200" spc="-1" strike="noStrike">
                <a:solidFill>
                  <a:srgbClr val="000000"/>
                </a:solidFill>
                <a:latin typeface="Montserrat"/>
                <a:ea typeface="Montserrat"/>
              </a:rPr>
              <a:t>Manual Neural Network</a:t>
            </a:r>
            <a:br/>
            <a:r>
              <a:rPr b="1" lang="en-US" sz="5200" spc="-1" strike="noStrike">
                <a:solidFill>
                  <a:srgbClr val="000000"/>
                </a:solidFill>
                <a:latin typeface="Montserrat"/>
                <a:ea typeface="Montserrat"/>
              </a:rPr>
              <a:t>Variables,Placeholders, and Graphs</a:t>
            </a:r>
            <a:endParaRPr b="0" lang="en-US" sz="5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3" dur="indefinite" restart="never" nodeType="tmRoot">
          <p:childTnLst>
            <p:seq>
              <p:cTn id="1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19" name="CustomShape 2"/>
          <p:cNvSpPr/>
          <p:nvPr/>
        </p:nvSpPr>
        <p:spPr>
          <a:xfrm>
            <a:off x="311760" y="1152360"/>
            <a:ext cx="87822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Placeholder - An “empty” node that needs a value to be provided to compute output.</a:t>
            </a:r>
            <a:endParaRPr b="0" lang="en-US" sz="3000" spc="-1" strike="noStrike">
              <a:latin typeface="Arial"/>
            </a:endParaRPr>
          </a:p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Variables - Changeable parameter of Graph</a:t>
            </a:r>
            <a:endParaRPr b="0" lang="en-US" sz="3000" spc="-1" strike="noStrike">
              <a:latin typeface="Arial"/>
            </a:endParaRPr>
          </a:p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Graph - Global Variable connecting variables and placeholders to operations.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5" dur="indefinite" restart="never" nodeType="tmRoot">
          <p:childTnLst>
            <p:seq>
              <p:cTn id="1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CustomShape 1"/>
          <p:cNvSpPr/>
          <p:nvPr/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n-US" sz="5200" spc="-1" strike="noStrike">
                <a:solidFill>
                  <a:srgbClr val="000000"/>
                </a:solidFill>
                <a:latin typeface="Montserrat"/>
                <a:ea typeface="Montserrat"/>
              </a:rPr>
              <a:t>Let’s get started!</a:t>
            </a:r>
            <a:endParaRPr b="0" lang="en-US" sz="5200" spc="-1" strike="noStrike">
              <a:latin typeface="Arial"/>
            </a:endParaRPr>
          </a:p>
        </p:txBody>
      </p:sp>
      <p:sp>
        <p:nvSpPr>
          <p:cNvPr id="621" name="CustomShape 2"/>
          <p:cNvSpPr/>
          <p:nvPr/>
        </p:nvSpPr>
        <p:spPr>
          <a:xfrm>
            <a:off x="311760" y="2834280"/>
            <a:ext cx="851940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7" dur="indefinite" restart="never" nodeType="tmRoot">
          <p:childTnLst>
            <p:seq>
              <p:cTn id="1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Artificial Neural Networks (ANN) actually have a basis in biology!</a:t>
            </a:r>
            <a:endParaRPr b="0" lang="en-US" sz="3000" spc="-1" strike="noStrike">
              <a:latin typeface="Arial"/>
            </a:endParaRPr>
          </a:p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Let’s see how we can attempt to mimic biological neurons with an artificial neuron, known as a perceptron!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CustomShape 1"/>
          <p:cNvSpPr/>
          <p:nvPr/>
        </p:nvSpPr>
        <p:spPr>
          <a:xfrm>
            <a:off x="311760" y="1759320"/>
            <a:ext cx="8519400" cy="20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n-US" sz="5200" spc="-1" strike="noStrike">
                <a:solidFill>
                  <a:srgbClr val="000000"/>
                </a:solidFill>
                <a:latin typeface="Montserrat"/>
                <a:ea typeface="Montserrat"/>
              </a:rPr>
              <a:t>Manual Neural Network</a:t>
            </a:r>
            <a:br/>
            <a:r>
              <a:rPr b="1" lang="en-US" sz="5200" spc="-1" strike="noStrike">
                <a:solidFill>
                  <a:srgbClr val="000000"/>
                </a:solidFill>
                <a:latin typeface="Montserrat"/>
                <a:ea typeface="Montserrat"/>
              </a:rPr>
              <a:t>Session</a:t>
            </a:r>
            <a:endParaRPr b="0" lang="en-US" sz="5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9" dur="indefinite" restart="never" nodeType="tmRoot">
          <p:childTnLst>
            <p:seq>
              <p:cTn id="1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24" name="CustomShape 2"/>
          <p:cNvSpPr/>
          <p:nvPr/>
        </p:nvSpPr>
        <p:spPr>
          <a:xfrm>
            <a:off x="311760" y="1152360"/>
            <a:ext cx="87822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Now that the Graph has all the nodes, we need to execute all the operations within a Session.</a:t>
            </a:r>
            <a:endParaRPr b="0" lang="en-US" sz="3000" spc="-1" strike="noStrike">
              <a:latin typeface="Arial"/>
            </a:endParaRPr>
          </a:p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We’ll use a PostOrder Tree Traversal to make sure we execute the nodes in the correct order.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1" dur="indefinite" restart="never" nodeType="tmRoot">
          <p:childTnLst>
            <p:seq>
              <p:cTn id="1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CustomShape 1"/>
          <p:cNvSpPr/>
          <p:nvPr/>
        </p:nvSpPr>
        <p:spPr>
          <a:xfrm>
            <a:off x="311760" y="1759320"/>
            <a:ext cx="8519400" cy="20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n-US" sz="5200" spc="-1" strike="noStrike">
                <a:solidFill>
                  <a:srgbClr val="000000"/>
                </a:solidFill>
                <a:latin typeface="Montserrat"/>
                <a:ea typeface="Montserrat"/>
              </a:rPr>
              <a:t>Manual Neural Network</a:t>
            </a:r>
            <a:br/>
            <a:r>
              <a:rPr b="1" lang="en-US" sz="5200" spc="-1" strike="noStrike">
                <a:solidFill>
                  <a:srgbClr val="000000"/>
                </a:solidFill>
                <a:latin typeface="Montserrat"/>
                <a:ea typeface="Montserrat"/>
              </a:rPr>
              <a:t>Classification</a:t>
            </a:r>
            <a:endParaRPr b="0" lang="en-US" sz="5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3" dur="indefinite" restart="never" nodeType="tmRoot">
          <p:childTnLst>
            <p:seq>
              <p:cTn id="1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27" name="CustomShape 2"/>
          <p:cNvSpPr/>
          <p:nvPr/>
        </p:nvSpPr>
        <p:spPr>
          <a:xfrm>
            <a:off x="311760" y="1152360"/>
            <a:ext cx="87822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37040">
              <a:lnSpc>
                <a:spcPct val="100000"/>
              </a:lnSpc>
              <a:buClr>
                <a:srgbClr val="434343"/>
              </a:buClr>
              <a:buFont typeface="Ubuntu"/>
              <a:buChar char="●"/>
            </a:pPr>
            <a:r>
              <a:rPr b="0" lang="en-US" sz="3300" spc="-1" strike="noStrike">
                <a:solidFill>
                  <a:srgbClr val="434343"/>
                </a:solidFill>
                <a:latin typeface="Ubuntu"/>
                <a:ea typeface="Ubuntu"/>
              </a:rPr>
              <a:t>y = mx + b</a:t>
            </a:r>
            <a:endParaRPr b="0" lang="en-US" sz="3300" spc="-1" strike="noStrike">
              <a:latin typeface="Arial"/>
            </a:endParaRPr>
          </a:p>
          <a:p>
            <a:pPr marL="457200" indent="-437040">
              <a:lnSpc>
                <a:spcPct val="100000"/>
              </a:lnSpc>
              <a:buClr>
                <a:srgbClr val="434343"/>
              </a:buClr>
              <a:buFont typeface="Ubuntu"/>
              <a:buChar char="●"/>
            </a:pPr>
            <a:r>
              <a:rPr b="0" lang="en-US" sz="3300" spc="-1" strike="noStrike">
                <a:solidFill>
                  <a:srgbClr val="434343"/>
                </a:solidFill>
                <a:latin typeface="Ubuntu"/>
                <a:ea typeface="Ubuntu"/>
              </a:rPr>
              <a:t>y = -1x + 5</a:t>
            </a:r>
            <a:endParaRPr b="0" lang="en-US" sz="3300" spc="-1" strike="noStrike">
              <a:latin typeface="Arial"/>
            </a:endParaRPr>
          </a:p>
          <a:p>
            <a:pPr marL="457200" indent="-437040">
              <a:lnSpc>
                <a:spcPct val="100000"/>
              </a:lnSpc>
              <a:buClr>
                <a:srgbClr val="434343"/>
              </a:buClr>
              <a:buFont typeface="Ubuntu"/>
              <a:buChar char="●"/>
            </a:pPr>
            <a:r>
              <a:rPr b="0" lang="en-US" sz="3300" spc="-1" strike="noStrike">
                <a:solidFill>
                  <a:srgbClr val="434343"/>
                </a:solidFill>
                <a:latin typeface="Ubuntu"/>
                <a:ea typeface="Ubuntu"/>
              </a:rPr>
              <a:t>Remember that both y and x are features!</a:t>
            </a:r>
            <a:endParaRPr b="0" lang="en-US" sz="3300" spc="-1" strike="noStrike">
              <a:latin typeface="Arial"/>
            </a:endParaRPr>
          </a:p>
          <a:p>
            <a:pPr marL="457200" indent="-437040">
              <a:lnSpc>
                <a:spcPct val="100000"/>
              </a:lnSpc>
              <a:buClr>
                <a:srgbClr val="434343"/>
              </a:buClr>
              <a:buFont typeface="Ubuntu"/>
              <a:buChar char="●"/>
            </a:pPr>
            <a:r>
              <a:rPr b="0" lang="en-US" sz="3300" spc="-1" strike="noStrike">
                <a:solidFill>
                  <a:srgbClr val="434343"/>
                </a:solidFill>
                <a:latin typeface="Ubuntu"/>
                <a:ea typeface="Ubuntu"/>
              </a:rPr>
              <a:t>Feat2 = -1*Feat1 + 5</a:t>
            </a:r>
            <a:endParaRPr b="0" lang="en-US" sz="3300" spc="-1" strike="noStrike">
              <a:latin typeface="Arial"/>
            </a:endParaRPr>
          </a:p>
          <a:p>
            <a:pPr marL="457200" indent="-437040">
              <a:lnSpc>
                <a:spcPct val="100000"/>
              </a:lnSpc>
              <a:buClr>
                <a:srgbClr val="434343"/>
              </a:buClr>
              <a:buFont typeface="Ubuntu"/>
              <a:buChar char="●"/>
            </a:pPr>
            <a:r>
              <a:rPr b="0" lang="en-US" sz="3300" spc="-1" strike="noStrike">
                <a:solidFill>
                  <a:srgbClr val="434343"/>
                </a:solidFill>
                <a:latin typeface="Ubuntu"/>
                <a:ea typeface="Ubuntu"/>
              </a:rPr>
              <a:t>Feat2 + Feat1 - 5 = 0</a:t>
            </a:r>
            <a:endParaRPr b="0" lang="en-US" sz="3300" spc="-1" strike="noStrike">
              <a:latin typeface="Arial"/>
            </a:endParaRPr>
          </a:p>
          <a:p>
            <a:pPr marL="457200" indent="-437040">
              <a:lnSpc>
                <a:spcPct val="100000"/>
              </a:lnSpc>
              <a:buClr>
                <a:srgbClr val="434343"/>
              </a:buClr>
              <a:buFont typeface="Ubuntu"/>
              <a:buChar char="●"/>
            </a:pPr>
            <a:r>
              <a:rPr b="0" lang="en-US" sz="3300" spc="-1" strike="noStrike">
                <a:solidFill>
                  <a:srgbClr val="434343"/>
                </a:solidFill>
                <a:latin typeface="Ubuntu"/>
                <a:ea typeface="Ubuntu"/>
              </a:rPr>
              <a:t>FeatMatrix[ 1, 1] - 5 = 0</a:t>
            </a:r>
            <a:endParaRPr b="0" lang="en-US" sz="3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5" dur="indefinite" restart="never" nodeType="tmRoot">
          <p:childTnLst>
            <p:seq>
              <p:cTn id="1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042560" y="295920"/>
            <a:ext cx="7788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Montserrat"/>
                <a:ea typeface="Montserrat"/>
              </a:rPr>
              <a:t>Deep Learning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7960">
              <a:lnSpc>
                <a:spcPct val="115000"/>
              </a:lnSpc>
              <a:buClr>
                <a:srgbClr val="434343"/>
              </a:buClr>
              <a:buFont typeface="Montserrat"/>
              <a:buChar char="●"/>
            </a:pPr>
            <a:r>
              <a:rPr b="0" lang="en-US" sz="3000" spc="-1" strike="noStrike">
                <a:solidFill>
                  <a:srgbClr val="434343"/>
                </a:solidFill>
                <a:latin typeface="Montserrat"/>
                <a:ea typeface="Montserrat"/>
              </a:rPr>
              <a:t>The biological neuron: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1517400" y="2065680"/>
            <a:ext cx="2017440" cy="895320"/>
          </a:xfrm>
          <a:custGeom>
            <a:avLst/>
            <a:gdLst/>
            <a:ahLst/>
            <a:rect l="l" t="t" r="r" b="b"/>
            <a:pathLst>
              <a:path w="80734" h="35859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w="114480">
            <a:solidFill>
              <a:srgbClr val="c27ba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4"/>
          <p:cNvSpPr/>
          <p:nvPr/>
        </p:nvSpPr>
        <p:spPr>
          <a:xfrm>
            <a:off x="1512360" y="2311200"/>
            <a:ext cx="955440" cy="304560"/>
          </a:xfrm>
          <a:custGeom>
            <a:avLst/>
            <a:gdLst/>
            <a:ahLst/>
            <a:rect l="l" t="t" r="r" b="b"/>
            <a:pathLst>
              <a:path w="38263" h="12220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w="114480">
            <a:solidFill>
              <a:srgbClr val="c27ba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5"/>
          <p:cNvSpPr/>
          <p:nvPr/>
        </p:nvSpPr>
        <p:spPr>
          <a:xfrm flipH="1" rot="10800000">
            <a:off x="7522920" y="4908240"/>
            <a:ext cx="2012400" cy="648000"/>
          </a:xfrm>
          <a:custGeom>
            <a:avLst/>
            <a:gdLst/>
            <a:ahLst/>
            <a:rect l="l" t="t" r="r" b="b"/>
            <a:pathLst>
              <a:path w="80734" h="35859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w="114480">
            <a:solidFill>
              <a:srgbClr val="c27ba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6"/>
          <p:cNvSpPr/>
          <p:nvPr/>
        </p:nvSpPr>
        <p:spPr>
          <a:xfrm flipH="1" rot="10800000">
            <a:off x="4340520" y="3874680"/>
            <a:ext cx="953280" cy="219960"/>
          </a:xfrm>
          <a:custGeom>
            <a:avLst/>
            <a:gdLst/>
            <a:ahLst/>
            <a:rect l="l" t="t" r="r" b="b"/>
            <a:pathLst>
              <a:path w="38263" h="12220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w="114480">
            <a:solidFill>
              <a:srgbClr val="c27ba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7"/>
          <p:cNvSpPr/>
          <p:nvPr/>
        </p:nvSpPr>
        <p:spPr>
          <a:xfrm flipH="1" rot="10800000">
            <a:off x="7700760" y="7633440"/>
            <a:ext cx="2082240" cy="1556280"/>
          </a:xfrm>
          <a:custGeom>
            <a:avLst/>
            <a:gdLst/>
            <a:ahLst/>
            <a:rect l="l" t="t" r="r" b="b"/>
            <a:pathLst>
              <a:path w="80734" h="35859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w="114480">
            <a:solidFill>
              <a:srgbClr val="c27ba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8"/>
          <p:cNvSpPr/>
          <p:nvPr/>
        </p:nvSpPr>
        <p:spPr>
          <a:xfrm flipH="1" rot="10800000">
            <a:off x="4808160" y="4281120"/>
            <a:ext cx="1186560" cy="93240"/>
          </a:xfrm>
          <a:custGeom>
            <a:avLst/>
            <a:gdLst/>
            <a:ahLst/>
            <a:rect l="l" t="t" r="r" b="b"/>
            <a:pathLst>
              <a:path w="38263" h="12220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w="114480">
            <a:solidFill>
              <a:srgbClr val="c27ba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9"/>
          <p:cNvSpPr/>
          <p:nvPr/>
        </p:nvSpPr>
        <p:spPr>
          <a:xfrm rot="10800000">
            <a:off x="11342160" y="5279400"/>
            <a:ext cx="2106720" cy="808200"/>
          </a:xfrm>
          <a:custGeom>
            <a:avLst/>
            <a:gdLst/>
            <a:ahLst/>
            <a:rect l="l" t="t" r="r" b="b"/>
            <a:pathLst>
              <a:path w="80734" h="35859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w="114480">
            <a:solidFill>
              <a:srgbClr val="c27ba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0"/>
          <p:cNvSpPr/>
          <p:nvPr/>
        </p:nvSpPr>
        <p:spPr>
          <a:xfrm rot="10800000">
            <a:off x="9910800" y="3337920"/>
            <a:ext cx="1359720" cy="47880"/>
          </a:xfrm>
          <a:custGeom>
            <a:avLst/>
            <a:gdLst/>
            <a:ahLst/>
            <a:rect l="l" t="t" r="r" b="b"/>
            <a:pathLst>
              <a:path w="38263" h="12220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w="114480">
            <a:solidFill>
              <a:srgbClr val="c27ba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1"/>
          <p:cNvSpPr/>
          <p:nvPr/>
        </p:nvSpPr>
        <p:spPr>
          <a:xfrm>
            <a:off x="3425760" y="2364120"/>
            <a:ext cx="1636560" cy="1186200"/>
          </a:xfrm>
          <a:prstGeom prst="ellipse">
            <a:avLst/>
          </a:prstGeom>
          <a:solidFill>
            <a:srgbClr val="ead1dc"/>
          </a:solidFill>
          <a:ln w="76320">
            <a:solidFill>
              <a:srgbClr val="a64d7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2"/>
          <p:cNvSpPr/>
          <p:nvPr/>
        </p:nvSpPr>
        <p:spPr>
          <a:xfrm>
            <a:off x="5654520" y="2555280"/>
            <a:ext cx="158652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Montserrat"/>
                <a:ea typeface="Montserrat"/>
              </a:rPr>
              <a:t>Axon 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02" name="CustomShape 13"/>
          <p:cNvSpPr/>
          <p:nvPr/>
        </p:nvSpPr>
        <p:spPr>
          <a:xfrm>
            <a:off x="3723480" y="2616840"/>
            <a:ext cx="158652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Montserrat"/>
                <a:ea typeface="Montserrat"/>
              </a:rPr>
              <a:t>Body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03" name="CustomShape 14"/>
          <p:cNvSpPr/>
          <p:nvPr/>
        </p:nvSpPr>
        <p:spPr>
          <a:xfrm>
            <a:off x="-76320" y="2652480"/>
            <a:ext cx="20826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Montserrat"/>
                <a:ea typeface="Montserrat"/>
              </a:rPr>
              <a:t>Dendrites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Application>LibreOffice/6.1.2.1$Windows_X86_64 LibreOffice_project/65905a128db06ba48db947242809d14d3f9a93fe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2018-11-20T15:20:39Z</dcterms:modified>
  <cp:revision>3</cp:revision>
  <dc:subject/>
  <dc:title/>
</cp:coreProperties>
</file>