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_rels/slide9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38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20120" cy="951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20120" cy="951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/>
          <a:p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D940E4DD-26F6-4F8B-A810-7D25D726F869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86F2281F-2D3F-46C1-8CAE-F02AF59D3977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1" lang="en-US" sz="5200" spc="-1" strike="noStrike">
                <a:solidFill>
                  <a:srgbClr val="000000"/>
                </a:solidFill>
                <a:latin typeface="Montserrat"/>
                <a:ea typeface="Montserrat"/>
              </a:rPr>
              <a:t>TensorFlow Basics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1042560" y="295920"/>
            <a:ext cx="77893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Montserrat"/>
                <a:ea typeface="Montserrat"/>
              </a:rPr>
              <a:t>Deep Learning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311760" y="11523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41868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We’ll start by building out this graph: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1907280" y="2125800"/>
            <a:ext cx="695880" cy="695880"/>
          </a:xfrm>
          <a:prstGeom prst="ellipse">
            <a:avLst/>
          </a:prstGeom>
          <a:solidFill>
            <a:srgbClr val="d9d2e9"/>
          </a:solidFill>
          <a:ln w="28440">
            <a:solidFill>
              <a:srgbClr val="351c7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4"/>
          <p:cNvSpPr/>
          <p:nvPr/>
        </p:nvSpPr>
        <p:spPr>
          <a:xfrm>
            <a:off x="2002680" y="2203560"/>
            <a:ext cx="565560" cy="31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Montserrat"/>
                <a:ea typeface="Montserrat"/>
              </a:rPr>
              <a:t>n1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1923120" y="3540240"/>
            <a:ext cx="695880" cy="695880"/>
          </a:xfrm>
          <a:prstGeom prst="ellipse">
            <a:avLst/>
          </a:prstGeom>
          <a:solidFill>
            <a:srgbClr val="d9d2e9"/>
          </a:solidFill>
          <a:ln w="28440">
            <a:solidFill>
              <a:srgbClr val="351c7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6"/>
          <p:cNvSpPr/>
          <p:nvPr/>
        </p:nvSpPr>
        <p:spPr>
          <a:xfrm>
            <a:off x="2018520" y="3618000"/>
            <a:ext cx="565560" cy="31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Montserrat"/>
                <a:ea typeface="Montserrat"/>
              </a:rPr>
              <a:t>n2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2" name="CustomShape 7"/>
          <p:cNvSpPr/>
          <p:nvPr/>
        </p:nvSpPr>
        <p:spPr>
          <a:xfrm>
            <a:off x="3630240" y="3582720"/>
            <a:ext cx="695880" cy="695880"/>
          </a:xfrm>
          <a:prstGeom prst="ellipse">
            <a:avLst/>
          </a:prstGeom>
          <a:solidFill>
            <a:srgbClr val="d9d2e9"/>
          </a:solidFill>
          <a:ln w="28440">
            <a:solidFill>
              <a:srgbClr val="351c7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8"/>
          <p:cNvSpPr/>
          <p:nvPr/>
        </p:nvSpPr>
        <p:spPr>
          <a:xfrm>
            <a:off x="3725640" y="3660480"/>
            <a:ext cx="565560" cy="31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Montserrat"/>
                <a:ea typeface="Montserrat"/>
              </a:rPr>
              <a:t>n3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4" name="CustomShape 9"/>
          <p:cNvSpPr/>
          <p:nvPr/>
        </p:nvSpPr>
        <p:spPr>
          <a:xfrm>
            <a:off x="2588400" y="2631600"/>
            <a:ext cx="1147320" cy="101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10"/>
          <p:cNvSpPr/>
          <p:nvPr/>
        </p:nvSpPr>
        <p:spPr>
          <a:xfrm flipH="1" rot="10800000">
            <a:off x="3658680" y="3896640"/>
            <a:ext cx="1008360" cy="1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11"/>
          <p:cNvSpPr/>
          <p:nvPr/>
        </p:nvSpPr>
        <p:spPr>
          <a:xfrm>
            <a:off x="4363560" y="3928680"/>
            <a:ext cx="1120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12"/>
          <p:cNvSpPr/>
          <p:nvPr/>
        </p:nvSpPr>
        <p:spPr>
          <a:xfrm>
            <a:off x="1542600" y="1725120"/>
            <a:ext cx="1501920" cy="31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ontserrat"/>
                <a:ea typeface="Montserrat"/>
              </a:rPr>
              <a:t>Constant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08" name="CustomShape 13"/>
          <p:cNvSpPr/>
          <p:nvPr/>
        </p:nvSpPr>
        <p:spPr>
          <a:xfrm>
            <a:off x="1542600" y="3107880"/>
            <a:ext cx="1501920" cy="31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ontserrat"/>
                <a:ea typeface="Montserrat"/>
              </a:rPr>
              <a:t>Constant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09" name="CustomShape 14"/>
          <p:cNvSpPr/>
          <p:nvPr/>
        </p:nvSpPr>
        <p:spPr>
          <a:xfrm>
            <a:off x="3725640" y="3189960"/>
            <a:ext cx="1501920" cy="31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ontserrat"/>
                <a:ea typeface="Montserrat"/>
              </a:rPr>
              <a:t>Add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10" name="CustomShape 15"/>
          <p:cNvSpPr/>
          <p:nvPr/>
        </p:nvSpPr>
        <p:spPr>
          <a:xfrm>
            <a:off x="5520960" y="3733200"/>
            <a:ext cx="1501920" cy="31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ontserrat"/>
                <a:ea typeface="Montserrat"/>
              </a:rPr>
              <a:t>3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11" name="CustomShape 16"/>
          <p:cNvSpPr/>
          <p:nvPr/>
        </p:nvSpPr>
        <p:spPr>
          <a:xfrm>
            <a:off x="2903760" y="2608560"/>
            <a:ext cx="1501920" cy="31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ontserrat"/>
                <a:ea typeface="Montserrat"/>
              </a:rPr>
              <a:t>1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12" name="CustomShape 17"/>
          <p:cNvSpPr/>
          <p:nvPr/>
        </p:nvSpPr>
        <p:spPr>
          <a:xfrm>
            <a:off x="2700720" y="3494160"/>
            <a:ext cx="1501920" cy="31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ontserrat"/>
                <a:ea typeface="Montserrat"/>
              </a:rPr>
              <a:t>2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44640" y="1545480"/>
            <a:ext cx="9143640" cy="205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1" lang="en-US" sz="5200" spc="-1" strike="noStrike">
                <a:solidFill>
                  <a:srgbClr val="000000"/>
                </a:solidFill>
                <a:latin typeface="Montserrat"/>
                <a:ea typeface="Montserrat"/>
              </a:rPr>
              <a:t>Variables and Placeholders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1042560" y="295920"/>
            <a:ext cx="77893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Montserrat"/>
                <a:ea typeface="Montserrat"/>
              </a:rPr>
              <a:t>Deep Learning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41868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There are two main types of tensor objects in a Graph: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1" marL="1371600" indent="-418680">
              <a:lnSpc>
                <a:spcPct val="115000"/>
              </a:lnSpc>
              <a:buClr>
                <a:srgbClr val="434343"/>
              </a:buClr>
              <a:buFont typeface="Montserrat"/>
              <a:buChar char="○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Variables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1" marL="1371600" indent="-418680">
              <a:lnSpc>
                <a:spcPct val="115000"/>
              </a:lnSpc>
              <a:buClr>
                <a:srgbClr val="434343"/>
              </a:buClr>
              <a:buFont typeface="Montserrat"/>
              <a:buChar char="○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Placeholders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1042560" y="295920"/>
            <a:ext cx="77893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Montserrat"/>
                <a:ea typeface="Montserrat"/>
              </a:rPr>
              <a:t>Deep Learning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41868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During the optimization process TensorFlow tunes the parameters of the model.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Variables can hold the values of weights and biases throughout the session.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Variables need to be initialized.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1042560" y="295920"/>
            <a:ext cx="77893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Montserrat"/>
                <a:ea typeface="Montserrat"/>
              </a:rPr>
              <a:t>Deep Learning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41868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Placeholders are initially empty and are used to feed in the actual training examples.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However they do need a declared expected data type (tf.float32) with an optional shape argument.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1042560" y="295920"/>
            <a:ext cx="77893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Montserrat"/>
                <a:ea typeface="Montserrat"/>
              </a:rPr>
              <a:t>Deep Learning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41868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Let’s see some examples of each.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Once we understand how they work we’ll be ready to build our first model with TensorFlow!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0" y="744480"/>
            <a:ext cx="9143640" cy="205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1" lang="en-US" sz="5200" spc="-1" strike="noStrike">
                <a:solidFill>
                  <a:srgbClr val="000000"/>
                </a:solidFill>
                <a:latin typeface="Montserrat"/>
                <a:ea typeface="Montserrat"/>
              </a:rPr>
              <a:t>First TF Neural Network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1042560" y="295920"/>
            <a:ext cx="77893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Montserrat"/>
                <a:ea typeface="Montserrat"/>
              </a:rPr>
              <a:t>Deep Learning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41868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We’ve learned about Sessions, Graphs, Variables, and Placeholders.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With these building blocks we can create our first neuron!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We’ll create a neuron that performs a very simple linear fit to some 2-D data.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1042560" y="295920"/>
            <a:ext cx="77893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Montserrat"/>
                <a:ea typeface="Montserrat"/>
              </a:rPr>
              <a:t>Deep Learning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41868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Our steps are: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1" marL="1371600" indent="-418680">
              <a:lnSpc>
                <a:spcPct val="115000"/>
              </a:lnSpc>
              <a:buClr>
                <a:srgbClr val="434343"/>
              </a:buClr>
              <a:buFont typeface="Montserrat"/>
              <a:buChar char="○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Build a Graph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1" marL="1371600" indent="-418680">
              <a:lnSpc>
                <a:spcPct val="115000"/>
              </a:lnSpc>
              <a:buClr>
                <a:srgbClr val="434343"/>
              </a:buClr>
              <a:buFont typeface="Montserrat"/>
              <a:buChar char="○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Initiate the Session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1" marL="1371600" indent="-418680">
              <a:lnSpc>
                <a:spcPct val="115000"/>
              </a:lnSpc>
              <a:buClr>
                <a:srgbClr val="434343"/>
              </a:buClr>
              <a:buFont typeface="Montserrat"/>
              <a:buChar char="○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Feed Data In and get Output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914400" indent="-41868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We’ll use the basics we’ve learned so far to accomplish this task!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1042560" y="295920"/>
            <a:ext cx="77893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Montserrat"/>
                <a:ea typeface="Montserrat"/>
              </a:rPr>
              <a:t>Deep Learning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1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What does the graph of wx+b=z look like?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721080" y="2161080"/>
            <a:ext cx="991080" cy="730800"/>
          </a:xfrm>
          <a:prstGeom prst="roundRect">
            <a:avLst>
              <a:gd name="adj" fmla="val 16667"/>
            </a:avLst>
          </a:prstGeom>
          <a:solidFill>
            <a:srgbClr val="e6b8af"/>
          </a:solidFill>
          <a:ln w="38160">
            <a:solidFill>
              <a:srgbClr val="99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4"/>
          <p:cNvSpPr/>
          <p:nvPr/>
        </p:nvSpPr>
        <p:spPr>
          <a:xfrm>
            <a:off x="721080" y="3652560"/>
            <a:ext cx="991080" cy="7308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38160">
            <a:solidFill>
              <a:srgbClr val="0b539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5"/>
          <p:cNvSpPr/>
          <p:nvPr/>
        </p:nvSpPr>
        <p:spPr>
          <a:xfrm>
            <a:off x="2180160" y="2891880"/>
            <a:ext cx="1746360" cy="7308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38160">
            <a:solidFill>
              <a:srgbClr val="38761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6"/>
          <p:cNvSpPr/>
          <p:nvPr/>
        </p:nvSpPr>
        <p:spPr>
          <a:xfrm>
            <a:off x="4886640" y="2891880"/>
            <a:ext cx="1746360" cy="7308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38160">
            <a:solidFill>
              <a:srgbClr val="38761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7"/>
          <p:cNvSpPr/>
          <p:nvPr/>
        </p:nvSpPr>
        <p:spPr>
          <a:xfrm>
            <a:off x="1712880" y="2526480"/>
            <a:ext cx="490680" cy="405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8"/>
          <p:cNvSpPr/>
          <p:nvPr/>
        </p:nvSpPr>
        <p:spPr>
          <a:xfrm flipH="1" rot="10800000">
            <a:off x="2192760" y="4018320"/>
            <a:ext cx="480600" cy="434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9"/>
          <p:cNvSpPr/>
          <p:nvPr/>
        </p:nvSpPr>
        <p:spPr>
          <a:xfrm flipH="1" rot="10800000">
            <a:off x="5479200" y="4018320"/>
            <a:ext cx="638640" cy="36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10"/>
          <p:cNvSpPr/>
          <p:nvPr/>
        </p:nvSpPr>
        <p:spPr>
          <a:xfrm flipH="1" rot="10800000">
            <a:off x="4886640" y="3261960"/>
            <a:ext cx="959760" cy="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11"/>
          <p:cNvSpPr/>
          <p:nvPr/>
        </p:nvSpPr>
        <p:spPr>
          <a:xfrm>
            <a:off x="6633360" y="3261960"/>
            <a:ext cx="628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12"/>
          <p:cNvSpPr/>
          <p:nvPr/>
        </p:nvSpPr>
        <p:spPr>
          <a:xfrm>
            <a:off x="4359240" y="3996000"/>
            <a:ext cx="991080" cy="730800"/>
          </a:xfrm>
          <a:prstGeom prst="roundRect">
            <a:avLst>
              <a:gd name="adj" fmla="val 16667"/>
            </a:avLst>
          </a:prstGeom>
          <a:solidFill>
            <a:srgbClr val="e6b8af"/>
          </a:solidFill>
          <a:ln w="38160">
            <a:solidFill>
              <a:srgbClr val="99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13"/>
          <p:cNvSpPr/>
          <p:nvPr/>
        </p:nvSpPr>
        <p:spPr>
          <a:xfrm>
            <a:off x="941400" y="2248920"/>
            <a:ext cx="480600" cy="36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Montserrat"/>
                <a:ea typeface="Montserrat"/>
              </a:rPr>
              <a:t>W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42" name="CustomShape 14"/>
          <p:cNvSpPr/>
          <p:nvPr/>
        </p:nvSpPr>
        <p:spPr>
          <a:xfrm>
            <a:off x="976680" y="3855960"/>
            <a:ext cx="480600" cy="36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Montserrat"/>
                <a:ea typeface="Montserrat"/>
              </a:rPr>
              <a:t>X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43" name="CustomShape 15"/>
          <p:cNvSpPr/>
          <p:nvPr/>
        </p:nvSpPr>
        <p:spPr>
          <a:xfrm>
            <a:off x="4614480" y="4100760"/>
            <a:ext cx="480600" cy="36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US" sz="2900" spc="-1" strike="noStrike">
                <a:solidFill>
                  <a:srgbClr val="000000"/>
                </a:solidFill>
                <a:latin typeface="Montserrat"/>
                <a:ea typeface="Montserrat"/>
              </a:rPr>
              <a:t>b</a:t>
            </a:r>
            <a:endParaRPr b="0" lang="en-US" sz="2900" spc="-1" strike="noStrike">
              <a:latin typeface="Arial"/>
            </a:endParaRPr>
          </a:p>
        </p:txBody>
      </p:sp>
      <p:sp>
        <p:nvSpPr>
          <p:cNvPr id="144" name="CustomShape 16"/>
          <p:cNvSpPr/>
          <p:nvPr/>
        </p:nvSpPr>
        <p:spPr>
          <a:xfrm>
            <a:off x="2153520" y="2993760"/>
            <a:ext cx="2053080" cy="36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Montserrat"/>
                <a:ea typeface="Montserrat"/>
              </a:rPr>
              <a:t>tf.matmul()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45" name="CustomShape 17"/>
          <p:cNvSpPr/>
          <p:nvPr/>
        </p:nvSpPr>
        <p:spPr>
          <a:xfrm>
            <a:off x="5061600" y="2993760"/>
            <a:ext cx="1686960" cy="36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US" sz="2500" spc="-1" strike="noStrike">
                <a:solidFill>
                  <a:srgbClr val="000000"/>
                </a:solidFill>
                <a:latin typeface="Montserrat"/>
                <a:ea typeface="Montserrat"/>
              </a:rPr>
              <a:t>tf.add()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146" name="CustomShape 18"/>
          <p:cNvSpPr/>
          <p:nvPr/>
        </p:nvSpPr>
        <p:spPr>
          <a:xfrm>
            <a:off x="7603560" y="3074760"/>
            <a:ext cx="480600" cy="36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19"/>
          <p:cNvSpPr/>
          <p:nvPr/>
        </p:nvSpPr>
        <p:spPr>
          <a:xfrm>
            <a:off x="721080" y="2801880"/>
            <a:ext cx="1106280" cy="36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980000"/>
                </a:solidFill>
                <a:latin typeface="Montserrat"/>
                <a:ea typeface="Montserrat"/>
              </a:rPr>
              <a:t>Variable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8" name="CustomShape 20"/>
          <p:cNvSpPr/>
          <p:nvPr/>
        </p:nvSpPr>
        <p:spPr>
          <a:xfrm>
            <a:off x="4301640" y="4652280"/>
            <a:ext cx="1106280" cy="36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980000"/>
                </a:solidFill>
                <a:latin typeface="Montserrat"/>
                <a:ea typeface="Montserrat"/>
              </a:rPr>
              <a:t>Variable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9" name="CustomShape 21"/>
          <p:cNvSpPr/>
          <p:nvPr/>
        </p:nvSpPr>
        <p:spPr>
          <a:xfrm>
            <a:off x="536040" y="4308480"/>
            <a:ext cx="1432080" cy="36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73763"/>
                </a:solidFill>
                <a:latin typeface="Montserrat"/>
                <a:ea typeface="Montserrat"/>
              </a:rPr>
              <a:t>Placeholder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0" name="CustomShape 22"/>
          <p:cNvSpPr/>
          <p:nvPr/>
        </p:nvSpPr>
        <p:spPr>
          <a:xfrm>
            <a:off x="2488680" y="3540600"/>
            <a:ext cx="1320120" cy="36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74e13"/>
                </a:solidFill>
                <a:latin typeface="Montserrat"/>
                <a:ea typeface="Montserrat"/>
              </a:rPr>
              <a:t>Operation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1" name="CustomShape 23"/>
          <p:cNvSpPr/>
          <p:nvPr/>
        </p:nvSpPr>
        <p:spPr>
          <a:xfrm>
            <a:off x="5450760" y="3540600"/>
            <a:ext cx="1320120" cy="36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74e13"/>
                </a:solidFill>
                <a:latin typeface="Montserrat"/>
                <a:ea typeface="Montserrat"/>
              </a:rPr>
              <a:t>Operation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2" name="CustomShape 24"/>
          <p:cNvSpPr/>
          <p:nvPr/>
        </p:nvSpPr>
        <p:spPr>
          <a:xfrm>
            <a:off x="7288920" y="2891880"/>
            <a:ext cx="1746360" cy="730800"/>
          </a:xfrm>
          <a:prstGeom prst="roundRect">
            <a:avLst>
              <a:gd name="adj" fmla="val 16667"/>
            </a:avLst>
          </a:prstGeom>
          <a:solidFill>
            <a:srgbClr val="ead1dc"/>
          </a:solidFill>
          <a:ln w="38160">
            <a:solidFill>
              <a:srgbClr val="4c113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25"/>
          <p:cNvSpPr/>
          <p:nvPr/>
        </p:nvSpPr>
        <p:spPr>
          <a:xfrm>
            <a:off x="7313040" y="2891880"/>
            <a:ext cx="1686960" cy="36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Activation Function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1042560" y="295920"/>
            <a:ext cx="77893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Montserrat"/>
                <a:ea typeface="Montserrat"/>
              </a:rPr>
              <a:t>Deep Learning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41868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This section will expand on what we’ve learned and explore the TensorFlow’s Framework approach to Neural Networks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You’ll see lots of parallels with our own simple implementation!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1042560" y="295920"/>
            <a:ext cx="77893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Montserrat"/>
                <a:ea typeface="Montserrat"/>
              </a:rPr>
              <a:t>Deep Learning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41868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Afterwards you can add in the cost function in order to train your network to optimize the parameters!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Let’s go build this neural network!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0" y="744480"/>
            <a:ext cx="9143640" cy="205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1" lang="en-US" sz="5200" spc="-1" strike="noStrike">
                <a:solidFill>
                  <a:srgbClr val="000000"/>
                </a:solidFill>
                <a:latin typeface="Montserrat"/>
                <a:ea typeface="Montserrat"/>
              </a:rPr>
              <a:t>TensorFlow Regression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1042560" y="295920"/>
            <a:ext cx="77893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Montserrat"/>
                <a:ea typeface="Montserrat"/>
              </a:rPr>
              <a:t>Deep Learning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41868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Let’s code along with a more realistic regression example and introduce tf.estimator!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0" y="744480"/>
            <a:ext cx="9143640" cy="205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1" lang="en-US" sz="5200" spc="-1" strike="noStrike">
                <a:solidFill>
                  <a:srgbClr val="000000"/>
                </a:solidFill>
                <a:latin typeface="Montserrat"/>
                <a:ea typeface="Montserrat"/>
              </a:rPr>
              <a:t>TensorFlow </a:t>
            </a:r>
            <a:br/>
            <a:r>
              <a:rPr b="1" lang="en-US" sz="5200" spc="-1" strike="noStrike">
                <a:solidFill>
                  <a:srgbClr val="000000"/>
                </a:solidFill>
                <a:latin typeface="Montserrat"/>
                <a:ea typeface="Montserrat"/>
              </a:rPr>
              <a:t>Estimator API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1042560" y="295920"/>
            <a:ext cx="77893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Montserrat"/>
                <a:ea typeface="Montserrat"/>
              </a:rPr>
              <a:t>Deep Learning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41868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Let’s now explore the Estimator API from TensorFlow!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There are lots of other higher level APIs (Keras, Layers, etc), we cover those later on in the Miscellaneous Section.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1042560" y="295920"/>
            <a:ext cx="77893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Montserrat"/>
                <a:ea typeface="Montserrat"/>
              </a:rPr>
              <a:t>Deep Learning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41868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The tf.estimator API has several model types to choose from.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Let’s quickly show you the options!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1042560" y="295920"/>
            <a:ext cx="77893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Montserrat"/>
                <a:ea typeface="Montserrat"/>
              </a:rPr>
              <a:t>Deep Learning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41868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Here are the Estimator Types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1" marL="1371600" indent="-418680">
              <a:lnSpc>
                <a:spcPct val="115000"/>
              </a:lnSpc>
              <a:buClr>
                <a:srgbClr val="434343"/>
              </a:buClr>
              <a:buFont typeface="Montserrat"/>
              <a:buChar char="○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tf.estimator.LinearClassifier: Constructs a linear classification model.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1" marL="1371600" indent="-418680">
              <a:lnSpc>
                <a:spcPct val="115000"/>
              </a:lnSpc>
              <a:buClr>
                <a:srgbClr val="434343"/>
              </a:buClr>
              <a:buFont typeface="Montserrat"/>
              <a:buChar char="○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tf.estimator.LinearRegressor: Constructs a linear regression model.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1042560" y="295920"/>
            <a:ext cx="77893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Montserrat"/>
                <a:ea typeface="Montserrat"/>
              </a:rPr>
              <a:t>Deep Learning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41868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Here are the Estimator Types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1" marL="1371600" indent="-418680">
              <a:lnSpc>
                <a:spcPct val="115000"/>
              </a:lnSpc>
              <a:buClr>
                <a:srgbClr val="434343"/>
              </a:buClr>
              <a:buFont typeface="Montserrat"/>
              <a:buChar char="○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tf.estimator.DNNClassifier: Construct a neural network classification model.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1" marL="1371600" indent="-418680">
              <a:lnSpc>
                <a:spcPct val="115000"/>
              </a:lnSpc>
              <a:buClr>
                <a:srgbClr val="434343"/>
              </a:buClr>
              <a:buFont typeface="Montserrat"/>
              <a:buChar char="○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tf.estimator.DNNRegressor: Construct a neural network regression model.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1042560" y="295920"/>
            <a:ext cx="77893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Montserrat"/>
                <a:ea typeface="Montserrat"/>
              </a:rPr>
              <a:t>Deep Learning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41868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Here are the Estimator Types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1" marL="1371600" indent="-418680">
              <a:lnSpc>
                <a:spcPct val="115000"/>
              </a:lnSpc>
              <a:buClr>
                <a:srgbClr val="434343"/>
              </a:buClr>
              <a:buFont typeface="Montserrat"/>
              <a:buChar char="○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Tf.estimator. DNNLinearCombinedClassifier: Construct a neural network and linear combined classification model.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1042560" y="295920"/>
            <a:ext cx="77893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Montserrat"/>
                <a:ea typeface="Montserrat"/>
              </a:rPr>
              <a:t>Deep Learning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41868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Here are the Estimator Types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1" marL="1371600" indent="-418680">
              <a:lnSpc>
                <a:spcPct val="115000"/>
              </a:lnSpc>
              <a:buClr>
                <a:srgbClr val="434343"/>
              </a:buClr>
              <a:buFont typeface="Montserrat"/>
              <a:buChar char="○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Tf.estimator. DNNLinearCombinedRegressor: Construct a neural network and linear combined regression model.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042560" y="295920"/>
            <a:ext cx="77893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Montserrat"/>
                <a:ea typeface="Montserrat"/>
              </a:rPr>
              <a:t>Deep Learning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41868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TensorFlow Basics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1" marL="1371600" indent="-418680">
              <a:lnSpc>
                <a:spcPct val="115000"/>
              </a:lnSpc>
              <a:buClr>
                <a:srgbClr val="434343"/>
              </a:buClr>
              <a:buFont typeface="Montserrat"/>
              <a:buChar char="○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TF Basic Syntax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1" marL="1371600" indent="-418680">
              <a:lnSpc>
                <a:spcPct val="115000"/>
              </a:lnSpc>
              <a:buClr>
                <a:srgbClr val="434343"/>
              </a:buClr>
              <a:buFont typeface="Montserrat"/>
              <a:buChar char="○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TF Graphs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1" marL="1371600" indent="-418680">
              <a:lnSpc>
                <a:spcPct val="115000"/>
              </a:lnSpc>
              <a:buClr>
                <a:srgbClr val="434343"/>
              </a:buClr>
              <a:buFont typeface="Montserrat"/>
              <a:buChar char="○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TF Variables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1" marL="1371600" indent="-418680">
              <a:lnSpc>
                <a:spcPct val="115000"/>
              </a:lnSpc>
              <a:buClr>
                <a:srgbClr val="434343"/>
              </a:buClr>
              <a:buFont typeface="Montserrat"/>
              <a:buChar char="○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TF Placeholders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914400" indent="-41868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TensorFlow Neural Network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1042560" y="295920"/>
            <a:ext cx="77893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Montserrat"/>
                <a:ea typeface="Montserrat"/>
              </a:rPr>
              <a:t>Deep Learning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41868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In general, to use the Estimator API we do the following: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1" marL="1371600" indent="-418680">
              <a:lnSpc>
                <a:spcPct val="115000"/>
              </a:lnSpc>
              <a:buClr>
                <a:srgbClr val="434343"/>
              </a:buClr>
              <a:buFont typeface="Montserrat"/>
              <a:buChar char="○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Define a list of feature columns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1" marL="1371600" indent="-418680">
              <a:lnSpc>
                <a:spcPct val="115000"/>
              </a:lnSpc>
              <a:buClr>
                <a:srgbClr val="434343"/>
              </a:buClr>
              <a:buFont typeface="Montserrat"/>
              <a:buChar char="○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Create the Estimator Model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1" marL="1371600" indent="-418680">
              <a:lnSpc>
                <a:spcPct val="115000"/>
              </a:lnSpc>
              <a:buClr>
                <a:srgbClr val="434343"/>
              </a:buClr>
              <a:buFont typeface="Montserrat"/>
              <a:buChar char="○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Create a Data Input Function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1" marL="1371600" indent="-418680">
              <a:lnSpc>
                <a:spcPct val="115000"/>
              </a:lnSpc>
              <a:buClr>
                <a:srgbClr val="434343"/>
              </a:buClr>
              <a:buFont typeface="Montserrat"/>
              <a:buChar char="○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Call train,evaluate, and predict methods on the estimator object.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1042560" y="295920"/>
            <a:ext cx="77893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Montserrat"/>
                <a:ea typeface="Montserrat"/>
              </a:rPr>
              <a:t>Deep Learning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41868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Let’s go ahead and show a simple example of using this Estimator API.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0" y="744480"/>
            <a:ext cx="9143640" cy="205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1" lang="en-US" sz="5200" spc="-1" strike="noStrike">
                <a:solidFill>
                  <a:srgbClr val="000000"/>
                </a:solidFill>
                <a:latin typeface="Montserrat"/>
                <a:ea typeface="Montserrat"/>
              </a:rPr>
              <a:t>TensorFlow Classification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1042560" y="295920"/>
            <a:ext cx="77893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Montserrat"/>
                <a:ea typeface="Montserrat"/>
              </a:rPr>
              <a:t>Deep Learning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41868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Pima Indians Diabetes Dataset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Tf.estimator API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Categorical and Continuous Features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LinearClassifier and DNNClassifier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Let’s get started!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0" y="744480"/>
            <a:ext cx="9143640" cy="205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1" lang="en-US" sz="5200" spc="-1" strike="noStrike">
                <a:solidFill>
                  <a:srgbClr val="000000"/>
                </a:solidFill>
                <a:latin typeface="Montserrat"/>
                <a:ea typeface="Montserrat"/>
              </a:rPr>
              <a:t>TF Regression Exercise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1042560" y="295920"/>
            <a:ext cx="77893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Montserrat"/>
                <a:ea typeface="Montserrat"/>
              </a:rPr>
              <a:t>Deep Learning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41868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Time to test your new skills!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You will create a model to predict housing prices using the tf.estimator API.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Let’s review the exercise notebook.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Optional - skip to the solutions and treat the exercise as a code-along lecture.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0" y="1545480"/>
            <a:ext cx="9143640" cy="205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1" lang="en-US" sz="5200" spc="-1" strike="noStrike">
                <a:solidFill>
                  <a:srgbClr val="000000"/>
                </a:solidFill>
                <a:latin typeface="Montserrat"/>
                <a:ea typeface="Montserrat"/>
              </a:rPr>
              <a:t>TF Regression Exercise</a:t>
            </a:r>
            <a:br/>
            <a:r>
              <a:rPr b="1" lang="en-US" sz="5200" spc="-1" strike="noStrike">
                <a:solidFill>
                  <a:srgbClr val="000000"/>
                </a:solidFill>
                <a:latin typeface="Montserrat"/>
                <a:ea typeface="Montserrat"/>
              </a:rPr>
              <a:t>Solution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0" y="744480"/>
            <a:ext cx="9143640" cy="205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1" lang="en-US" sz="5200" spc="-1" strike="noStrike">
                <a:solidFill>
                  <a:srgbClr val="000000"/>
                </a:solidFill>
                <a:latin typeface="Montserrat"/>
                <a:ea typeface="Montserrat"/>
              </a:rPr>
              <a:t>TF Classification Exercise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0" y="1545480"/>
            <a:ext cx="9143640" cy="205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1" lang="en-US" sz="5200" spc="-1" strike="noStrike">
                <a:solidFill>
                  <a:srgbClr val="000000"/>
                </a:solidFill>
                <a:latin typeface="Montserrat"/>
                <a:ea typeface="Montserrat"/>
              </a:rPr>
              <a:t>TF Classification Exercise</a:t>
            </a:r>
            <a:br/>
            <a:r>
              <a:rPr b="1" lang="en-US" sz="5200" spc="-1" strike="noStrike">
                <a:solidFill>
                  <a:srgbClr val="000000"/>
                </a:solidFill>
                <a:latin typeface="Montserrat"/>
                <a:ea typeface="Montserrat"/>
              </a:rPr>
              <a:t>Solution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TextShape 2"/>
          <p:cNvSpPr txBox="1"/>
          <p:nvPr/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1042560" y="295920"/>
            <a:ext cx="77893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Montserrat"/>
                <a:ea typeface="Montserrat"/>
              </a:rPr>
              <a:t>Deep Learning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41868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TensorFlow Regression Code Along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TensorFlow Classification Code Along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Regression Exercise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418680">
              <a:lnSpc>
                <a:spcPct val="115000"/>
              </a:lnSpc>
              <a:buClr>
                <a:srgbClr val="434343"/>
              </a:buClr>
              <a:buFont typeface="Montserrat"/>
              <a:buChar char="○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Solution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Classification Exercise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418680">
              <a:lnSpc>
                <a:spcPct val="115000"/>
              </a:lnSpc>
              <a:buClr>
                <a:srgbClr val="434343"/>
              </a:buClr>
              <a:buFont typeface="Montserrat"/>
              <a:buChar char="○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Solution 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1" lang="en-US" sz="5200" spc="-1" strike="noStrike">
                <a:solidFill>
                  <a:srgbClr val="000000"/>
                </a:solidFill>
                <a:latin typeface="Montserrat"/>
                <a:ea typeface="Montserrat"/>
              </a:rPr>
              <a:t>Let’s get started!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1" lang="en-US" sz="5200" spc="-1" strike="noStrike">
                <a:solidFill>
                  <a:srgbClr val="000000"/>
                </a:solidFill>
                <a:latin typeface="Montserrat"/>
                <a:ea typeface="Montserrat"/>
              </a:rPr>
              <a:t>TensorFlow Basic Syntax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1" lang="en-US" sz="5200" spc="-1" strike="noStrike">
                <a:solidFill>
                  <a:srgbClr val="000000"/>
                </a:solidFill>
                <a:latin typeface="Montserrat"/>
                <a:ea typeface="Montserrat"/>
              </a:rPr>
              <a:t>TensorFlow Graphs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1042560" y="295920"/>
            <a:ext cx="77893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Montserrat"/>
                <a:ea typeface="Montserrat"/>
              </a:rPr>
              <a:t>Deep Learning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41868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Graphs are sets of connected nodes (vertices).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The connections are referred to as edges.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In TensorFlow each node is an operation with possible inputs that can supply some output.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1042560" y="295920"/>
            <a:ext cx="77893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Montserrat"/>
                <a:ea typeface="Montserrat"/>
              </a:rPr>
              <a:t>Deep Learning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41868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In general, with TensorFlow we will construct a graph and then execute it.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Let’s start showing some simple examples in Python!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We’ll also discuss how TensorFlow uses a default graph.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LibreOffice/6.1.2.1$Windows_X86_64 LibreOffice_project/65905a128db06ba48db947242809d14d3f9a93fe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2018-11-20T15:26:37Z</dcterms:modified>
  <cp:revision>1</cp:revision>
  <dc:subject/>
  <dc:title/>
</cp:coreProperties>
</file>