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00" r:id="rId6"/>
    <p:sldId id="268" r:id="rId7"/>
    <p:sldId id="301" r:id="rId8"/>
    <p:sldId id="311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umayoun" initials="MH" lastIdx="2" clrIdx="0">
    <p:extLst>
      <p:ext uri="{19B8F6BF-5375-455C-9EA6-DF929625EA0E}">
        <p15:presenceInfo xmlns:p15="http://schemas.microsoft.com/office/powerpoint/2012/main" userId="S-1-5-21-34696627-720959190-340045568-107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A34A"/>
    <a:srgbClr val="017E31"/>
    <a:srgbClr val="393D40"/>
    <a:srgbClr val="58AC62"/>
    <a:srgbClr val="6E6F73"/>
    <a:srgbClr val="95999A"/>
    <a:srgbClr val="E2E2E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1" autoAdjust="0"/>
  </p:normalViewPr>
  <p:slideViewPr>
    <p:cSldViewPr snapToGrid="0" snapToObjects="1">
      <p:cViewPr varScale="1">
        <p:scale>
          <a:sx n="79" d="100"/>
          <a:sy n="79" d="100"/>
        </p:scale>
        <p:origin x="821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7AD91C-42B2-4FC6-8615-87ED176BE48D}" type="datetimeFigureOut">
              <a:rPr lang="en-US" altLang="en-US"/>
              <a:pPr/>
              <a:t>6/27/2020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65B045-DE5B-4DFC-8BA0-B241D1B06F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80B3B2-3F1C-40B8-9236-29B7876859BC}" type="datetimeFigureOut">
              <a:rPr lang="en-US" altLang="en-US"/>
              <a:pPr/>
              <a:t>6/27/2020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681F6-A873-405A-B137-4597A8A959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81F6-A873-405A-B137-4597A8A959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442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595313"/>
            <a:ext cx="36226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3560" y="4120745"/>
            <a:ext cx="7510463" cy="168810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300" b="1" i="0" cap="none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100138" y="2538919"/>
            <a:ext cx="10197306" cy="13035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3000" b="1" spc="-50" normalizeH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0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505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975897"/>
            <a:ext cx="11021405" cy="718661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42075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59CB8A46-F460-48E7-845A-D8F67BFC29E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6383" y="1825625"/>
            <a:ext cx="11021405" cy="4616450"/>
          </a:xfrm>
        </p:spPr>
        <p:txBody>
          <a:bodyPr/>
          <a:lstStyle>
            <a:lvl1pPr marL="274320" indent="-274320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48640" indent="-274320">
              <a:buClrTx/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731520" indent="-182563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1440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09728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9" y="2603282"/>
            <a:ext cx="10661831" cy="927318"/>
          </a:xfrm>
        </p:spPr>
        <p:txBody>
          <a:bodyPr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1066024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C055CFCE-D766-4289-B7F2-951F3EDDAEE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869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3626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948767" y="2336001"/>
            <a:ext cx="7357533" cy="2320885"/>
          </a:xfrm>
          <a:blipFill rotWithShape="1">
            <a:blip r:embed="rId4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-16388" y="2335213"/>
            <a:ext cx="8027999" cy="2319337"/>
          </a:xfrm>
          <a:blipFill rotWithShape="1">
            <a:blip r:embed="rId5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6100" y="2603282"/>
            <a:ext cx="5270500" cy="927318"/>
          </a:xfrm>
        </p:spPr>
        <p:txBody>
          <a:bodyPr anchor="t" anchorCtr="0"/>
          <a:lstStyle>
            <a:lvl1pPr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523716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3C9ED50E-DC05-4ED9-90FF-62E80942323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5270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4982" y="1055451"/>
            <a:ext cx="10915806" cy="666345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982" y="1794753"/>
            <a:ext cx="5410524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82" y="2500007"/>
            <a:ext cx="5410524" cy="37944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5546" y="1780163"/>
            <a:ext cx="5435242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5546" y="2500007"/>
            <a:ext cx="5435242" cy="37944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380788" y="6294438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BF7B9613-998E-40C2-BDD2-3FFBB2E82D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06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683FC-648E-4D91-8905-A280A82597D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8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26200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8645E7B4-9CA2-42E4-9944-80E3CC428AA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035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2513"/>
            <a:ext cx="12192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562288" y="863998"/>
            <a:ext cx="990801" cy="5763776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982" y="1354667"/>
            <a:ext cx="8124006" cy="5273107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1F05A6-F8BE-4908-B8D9-CBB38BD737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1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230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77838" y="1022570"/>
            <a:ext cx="1102995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7838" y="1911571"/>
            <a:ext cx="11029950" cy="43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22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7788" y="6408738"/>
            <a:ext cx="511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fld id="{7BB67F18-AB72-47AD-9CF1-EB892C65625F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-8704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14" r:id="rId6"/>
    <p:sldLayoutId id="2147483921" r:id="rId7"/>
    <p:sldLayoutId id="2147483922" r:id="rId8"/>
    <p:sldLayoutId id="214748391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kern="1200" spc="-50">
          <a:solidFill>
            <a:srgbClr val="293E82"/>
          </a:solidFill>
          <a:latin typeface="Arial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rgbClr val="39B0A9"/>
        </a:buClr>
        <a:buSzPct val="100000"/>
        <a:buFont typeface="Wingdings" panose="05000000000000000000" pitchFamily="2" charset="2"/>
        <a:buChar char="§"/>
        <a:defRPr sz="2000" kern="1200">
          <a:solidFill>
            <a:srgbClr val="59595B"/>
          </a:solidFill>
          <a:latin typeface="Arial"/>
          <a:ea typeface="ＭＳ Ｐゴシック" charset="0"/>
          <a:cs typeface="ＭＳ Ｐゴシック" charset="0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kern="1200">
          <a:solidFill>
            <a:srgbClr val="59595B"/>
          </a:solidFill>
          <a:latin typeface="Arial"/>
          <a:ea typeface="ＭＳ Ｐゴシック" charset="0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humayoun@hct.ac.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443560" y="4120745"/>
            <a:ext cx="7510463" cy="2287993"/>
          </a:xfrm>
        </p:spPr>
        <p:txBody>
          <a:bodyPr/>
          <a:lstStyle/>
          <a:p>
            <a:r>
              <a:rPr lang="en-US" sz="2800" dirty="0" smtClean="0">
                <a:solidFill>
                  <a:srgbClr val="00A34A"/>
                </a:solidFill>
              </a:rPr>
              <a:t>Scripting Introduction (CLO 1)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Muhammad Humayoun, PhD</a:t>
            </a:r>
          </a:p>
          <a:p>
            <a:r>
              <a:rPr lang="en-US" sz="2000" b="0" dirty="0" smtClean="0"/>
              <a:t>Assistant Professor</a:t>
            </a:r>
          </a:p>
          <a:p>
            <a:r>
              <a:rPr lang="en-US" sz="2000" b="0" dirty="0" smtClean="0">
                <a:hlinkClick r:id="rId2"/>
              </a:rPr>
              <a:t>mhumayoun@hct.ac.ae</a:t>
            </a:r>
            <a:r>
              <a:rPr lang="en-US" sz="2000" b="0" dirty="0" smtClean="0"/>
              <a:t>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Abu Dhabi Men’s College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00138" y="2719792"/>
            <a:ext cx="10197306" cy="1025357"/>
          </a:xfrm>
        </p:spPr>
        <p:txBody>
          <a:bodyPr/>
          <a:lstStyle/>
          <a:p>
            <a:r>
              <a:rPr lang="en-US" dirty="0"/>
              <a:t>CSF </a:t>
            </a:r>
            <a:r>
              <a:rPr lang="en-US" dirty="0" smtClean="0"/>
              <a:t>2113 </a:t>
            </a:r>
            <a:br>
              <a:rPr lang="en-US" dirty="0" smtClean="0"/>
            </a:br>
            <a:r>
              <a:rPr lang="en-US" dirty="0" smtClean="0"/>
              <a:t>Programming </a:t>
            </a:r>
            <a:r>
              <a:rPr lang="en-US" dirty="0"/>
              <a:t>for 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844830"/>
            <a:ext cx="11021405" cy="718661"/>
          </a:xfrm>
        </p:spPr>
        <p:txBody>
          <a:bodyPr/>
          <a:lstStyle/>
          <a:p>
            <a:r>
              <a:rPr lang="en-US" dirty="0"/>
              <a:t>Course objective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2" y="1834809"/>
            <a:ext cx="11021405" cy="4680291"/>
          </a:xfrm>
        </p:spPr>
        <p:txBody>
          <a:bodyPr>
            <a:normAutofit/>
          </a:bodyPr>
          <a:lstStyle/>
          <a:p>
            <a:pPr marL="274320"/>
            <a:r>
              <a:rPr lang="en-US" dirty="0"/>
              <a:t>Developing the </a:t>
            </a:r>
            <a:r>
              <a:rPr lang="en-US" u="sng" dirty="0" smtClean="0">
                <a:solidFill>
                  <a:srgbClr val="FF0000"/>
                </a:solidFill>
              </a:rPr>
              <a:t>basic </a:t>
            </a:r>
            <a:r>
              <a:rPr lang="en-US" u="sng" dirty="0">
                <a:solidFill>
                  <a:srgbClr val="FF0000"/>
                </a:solidFill>
              </a:rPr>
              <a:t>coding skills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carry out </a:t>
            </a:r>
            <a:r>
              <a:rPr lang="en-US" dirty="0" smtClean="0"/>
              <a:t>the security </a:t>
            </a:r>
            <a:r>
              <a:rPr lang="en-US" dirty="0"/>
              <a:t>related </a:t>
            </a:r>
            <a:r>
              <a:rPr lang="en-US" dirty="0" smtClean="0"/>
              <a:t>tasks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b="1" dirty="0">
                <a:solidFill>
                  <a:srgbClr val="FF0000"/>
                </a:solidFill>
              </a:rPr>
              <a:t>Python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</a:t>
            </a:r>
            <a:r>
              <a:rPr lang="en-US" dirty="0"/>
              <a:t>develop </a:t>
            </a:r>
            <a:r>
              <a:rPr lang="en-US" dirty="0" smtClean="0"/>
              <a:t>scripts for: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Automating </a:t>
            </a:r>
            <a:r>
              <a:rPr lang="en-US" sz="2600" dirty="0" smtClean="0"/>
              <a:t>tasks</a:t>
            </a:r>
            <a:endParaRPr lang="en-US" sz="2600" dirty="0"/>
          </a:p>
          <a:p>
            <a:pPr lvl="1"/>
            <a:r>
              <a:rPr lang="en-US" sz="2600" dirty="0" smtClean="0"/>
              <a:t>Exploiting vulnerabilities (i.e. Resource Discovery and Password testing)</a:t>
            </a:r>
            <a:endParaRPr lang="en-US" sz="2600" dirty="0"/>
          </a:p>
          <a:p>
            <a:pPr lvl="1"/>
            <a:r>
              <a:rPr lang="en-US" sz="2600" dirty="0" smtClean="0"/>
              <a:t>Perform web scraping</a:t>
            </a:r>
            <a:endParaRPr lang="en-US" sz="2600" b="1" dirty="0" smtClean="0">
              <a:solidFill>
                <a:srgbClr val="017E31"/>
              </a:solidFill>
            </a:endParaRPr>
          </a:p>
          <a:p>
            <a:pPr>
              <a:lnSpc>
                <a:spcPct val="170000"/>
              </a:lnSpc>
            </a:pPr>
            <a:r>
              <a:rPr lang="en-US" b="1" dirty="0" smtClean="0">
                <a:solidFill>
                  <a:srgbClr val="017E31"/>
                </a:solidFill>
              </a:rPr>
              <a:t>Target </a:t>
            </a:r>
            <a:r>
              <a:rPr lang="en-US" b="1" dirty="0">
                <a:solidFill>
                  <a:srgbClr val="017E31"/>
                </a:solidFill>
              </a:rPr>
              <a:t>Audience</a:t>
            </a:r>
            <a:r>
              <a:rPr lang="en-US" b="1" dirty="0"/>
              <a:t>: </a:t>
            </a:r>
            <a:r>
              <a:rPr lang="en-US" sz="2600" dirty="0"/>
              <a:t>Security and Forensics students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5465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CLO </a:t>
            </a:r>
            <a:r>
              <a:rPr lang="en-US" b="1" dirty="0" smtClean="0">
                <a:solidFill>
                  <a:srgbClr val="FF0000"/>
                </a:solidFill>
              </a:rPr>
              <a:t>1 </a:t>
            </a:r>
            <a:r>
              <a:rPr lang="en-US" dirty="0" smtClean="0"/>
              <a:t>- </a:t>
            </a:r>
            <a:r>
              <a:rPr lang="en-US" dirty="0"/>
              <a:t>Construct basic scripts using iterations, containers, and functions.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CLO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en-US" dirty="0" smtClean="0"/>
              <a:t>- D</a:t>
            </a:r>
            <a:r>
              <a:rPr lang="en-US" dirty="0"/>
              <a:t>evelop advanced and well documented scripts using generators, modules and file </a:t>
            </a:r>
            <a:r>
              <a:rPr lang="en-US" dirty="0" smtClean="0"/>
              <a:t>handling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CLO </a:t>
            </a:r>
            <a:r>
              <a:rPr lang="en-US" b="1" dirty="0" smtClean="0">
                <a:solidFill>
                  <a:srgbClr val="FF0000"/>
                </a:solidFill>
              </a:rPr>
              <a:t>3 </a:t>
            </a:r>
            <a:r>
              <a:rPr lang="en-US" dirty="0" smtClean="0"/>
              <a:t>- </a:t>
            </a:r>
            <a:r>
              <a:rPr lang="en-US" dirty="0"/>
              <a:t>Understand the essence of web protocols pertaining to security and scripting.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CLO </a:t>
            </a:r>
            <a:r>
              <a:rPr lang="en-US" b="1" dirty="0" smtClean="0">
                <a:solidFill>
                  <a:srgbClr val="FF0000"/>
                </a:solidFill>
              </a:rPr>
              <a:t>4 </a:t>
            </a:r>
            <a:r>
              <a:rPr lang="en-US" dirty="0" smtClean="0"/>
              <a:t>- </a:t>
            </a:r>
            <a:r>
              <a:rPr lang="en-US" dirty="0"/>
              <a:t>Develop and test scripts for web crawling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CLO </a:t>
            </a:r>
            <a:r>
              <a:rPr lang="en-US" b="1" dirty="0" smtClean="0">
                <a:solidFill>
                  <a:srgbClr val="FF0000"/>
                </a:solidFill>
              </a:rPr>
              <a:t>5 </a:t>
            </a:r>
            <a:r>
              <a:rPr lang="en-US" dirty="0" smtClean="0"/>
              <a:t>- </a:t>
            </a:r>
            <a:r>
              <a:rPr lang="en-US" dirty="0"/>
              <a:t>Apply scripts for penetration testing and resources discovery.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383" y="833657"/>
            <a:ext cx="11021405" cy="718661"/>
          </a:xfrm>
        </p:spPr>
        <p:txBody>
          <a:bodyPr/>
          <a:lstStyle/>
          <a:p>
            <a:r>
              <a:rPr lang="en-US" dirty="0"/>
              <a:t>Why Programming for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6383" y="1642745"/>
            <a:ext cx="11021405" cy="4616450"/>
          </a:xfrm>
        </p:spPr>
        <p:txBody>
          <a:bodyPr/>
          <a:lstStyle/>
          <a:p>
            <a:pPr algn="just"/>
            <a:r>
              <a:rPr lang="en-US" dirty="0"/>
              <a:t>Coding plays a big role in </a:t>
            </a:r>
            <a:r>
              <a:rPr lang="en-US" dirty="0" smtClean="0"/>
              <a:t>IT as </a:t>
            </a:r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dirty="0" smtClean="0"/>
              <a:t> </a:t>
            </a:r>
            <a:r>
              <a:rPr lang="en-US" dirty="0"/>
              <a:t>is used to build </a:t>
            </a:r>
            <a:r>
              <a:rPr lang="en-US" dirty="0" smtClean="0"/>
              <a:t>software and tools</a:t>
            </a:r>
            <a:endParaRPr lang="en-US" sz="3200" dirty="0"/>
          </a:p>
          <a:p>
            <a:r>
              <a:rPr lang="en-US" sz="2600" dirty="0" smtClean="0"/>
              <a:t>Programming </a:t>
            </a:r>
            <a:r>
              <a:rPr lang="en-US" sz="2600" dirty="0"/>
              <a:t>languages are very often used to </a:t>
            </a:r>
            <a:r>
              <a:rPr lang="en-US" sz="2600" b="1" dirty="0">
                <a:solidFill>
                  <a:srgbClr val="FF0000"/>
                </a:solidFill>
              </a:rPr>
              <a:t>develop tools</a:t>
            </a:r>
            <a:r>
              <a:rPr lang="en-US" sz="2600" dirty="0"/>
              <a:t> that </a:t>
            </a:r>
            <a:r>
              <a:rPr lang="en-US" sz="2600" b="1" dirty="0">
                <a:solidFill>
                  <a:srgbClr val="FF0000"/>
                </a:solidFill>
              </a:rPr>
              <a:t>automate</a:t>
            </a:r>
            <a:r>
              <a:rPr lang="en-US" sz="2600" dirty="0"/>
              <a:t> </a:t>
            </a:r>
            <a:r>
              <a:rPr lang="en-US" sz="2600" dirty="0" smtClean="0"/>
              <a:t>tasks</a:t>
            </a:r>
            <a:endParaRPr lang="en-US" dirty="0" smtClean="0"/>
          </a:p>
          <a:p>
            <a:r>
              <a:rPr lang="en-US" sz="2400" b="1" dirty="0">
                <a:solidFill>
                  <a:schemeClr val="accent1"/>
                </a:solidFill>
              </a:rPr>
              <a:t>C</a:t>
            </a:r>
            <a:r>
              <a:rPr lang="en-US" sz="2400" b="1" dirty="0">
                <a:solidFill>
                  <a:srgbClr val="FF0000"/>
                </a:solidFill>
              </a:rPr>
              <a:t>omprehensive knowledge of programming is required</a:t>
            </a:r>
            <a:r>
              <a:rPr lang="en-US" sz="2400" dirty="0"/>
              <a:t> to accomplish the </a:t>
            </a:r>
            <a:r>
              <a:rPr lang="en-US" sz="2400" b="1" dirty="0">
                <a:solidFill>
                  <a:srgbClr val="00B050"/>
                </a:solidFill>
              </a:rPr>
              <a:t>day to day tasks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of security and forensics professional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08738"/>
            <a:ext cx="511175" cy="365125"/>
          </a:xfrm>
        </p:spPr>
        <p:txBody>
          <a:bodyPr/>
          <a:lstStyle/>
          <a:p>
            <a:fld id="{C055CFCE-D766-4289-B7F2-951F3EDDAEE4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24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01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3C3C3E"/>
      </a:dk1>
      <a:lt1>
        <a:sysClr val="window" lastClr="FFFFFF"/>
      </a:lt1>
      <a:dk2>
        <a:srgbClr val="2E3868"/>
      </a:dk2>
      <a:lt2>
        <a:srgbClr val="E3DED1"/>
      </a:lt2>
      <a:accent1>
        <a:srgbClr val="F11731"/>
      </a:accent1>
      <a:accent2>
        <a:srgbClr val="535353"/>
      </a:accent2>
      <a:accent3>
        <a:srgbClr val="00A34A"/>
      </a:accent3>
      <a:accent4>
        <a:srgbClr val="95999A"/>
      </a:accent4>
      <a:accent5>
        <a:srgbClr val="000E5D"/>
      </a:accent5>
      <a:accent6>
        <a:srgbClr val="C19859"/>
      </a:accent6>
      <a:hlink>
        <a:srgbClr val="1E40A6"/>
      </a:hlink>
      <a:folHlink>
        <a:srgbClr val="F1173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10160">
          <a:solidFill>
            <a:srgbClr val="E2E2E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E39DE98693B44ABDD949B8CE6FA46" ma:contentTypeVersion="7" ma:contentTypeDescription="Create a new document." ma:contentTypeScope="" ma:versionID="bab7520c955e6cb2692131d338a06b9c">
  <xsd:schema xmlns:xsd="http://www.w3.org/2001/XMLSchema" xmlns:xs="http://www.w3.org/2001/XMLSchema" xmlns:p="http://schemas.microsoft.com/office/2006/metadata/properties" xmlns:ns2="9277baa2-033e-484f-8eb8-01b63a62a236" xmlns:ns3="4bd5a573-dbb9-473d-942a-a23a51adcb4f" targetNamespace="http://schemas.microsoft.com/office/2006/metadata/properties" ma:root="true" ma:fieldsID="df63ee8ecc659c981b90ddc0d676856e" ns2:_="" ns3:_="">
    <xsd:import namespace="9277baa2-033e-484f-8eb8-01b63a62a236"/>
    <xsd:import namespace="4bd5a573-dbb9-473d-942a-a23a51adc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baa2-033e-484f-8eb8-01b63a62a2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5a573-dbb9-473d-942a-a23a51adc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9A0E1A-FFEB-4908-9C57-6C2EA84E6DD8}">
  <ds:schemaRefs>
    <ds:schemaRef ds:uri="9277baa2-033e-484f-8eb8-01b63a62a236"/>
    <ds:schemaRef ds:uri="4bd5a573-dbb9-473d-942a-a23a51adcb4f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64A3694-DFE7-42AB-92A7-CD946F796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77baa2-033e-484f-8eb8-01b63a62a236"/>
    <ds:schemaRef ds:uri="4bd5a573-dbb9-473d-942a-a23a51adc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C4A926-7711-4B9F-ADE1-FAF8C6563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13692</TotalTime>
  <Words>195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Wingdings</vt:lpstr>
      <vt:lpstr>Retrospect</vt:lpstr>
      <vt:lpstr>CSF 2113  Programming for Information Security</vt:lpstr>
      <vt:lpstr>Course objective </vt:lpstr>
      <vt:lpstr>Course Learning Outcomes:</vt:lpstr>
      <vt:lpstr>Why Programming for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Humayoun</cp:lastModifiedBy>
  <cp:revision>1312</cp:revision>
  <dcterms:created xsi:type="dcterms:W3CDTF">2016-02-08T10:06:41Z</dcterms:created>
  <dcterms:modified xsi:type="dcterms:W3CDTF">2020-06-26T20:56:35Z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0x0101002B4E39DE98693B44ABDD949B8CE6FA46</vt:lpwstr>
  </property>
</Properties>
</file>