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437" r:id="rId2"/>
    <p:sldId id="443" r:id="rId3"/>
    <p:sldId id="259" r:id="rId4"/>
    <p:sldId id="260" r:id="rId5"/>
    <p:sldId id="267" r:id="rId6"/>
    <p:sldId id="462" r:id="rId7"/>
    <p:sldId id="272" r:id="rId8"/>
    <p:sldId id="465" r:id="rId9"/>
    <p:sldId id="44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FFF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244" autoAdjust="0"/>
    <p:restoredTop sz="95332" autoAdjust="0"/>
  </p:normalViewPr>
  <p:slideViewPr>
    <p:cSldViewPr snapToGrid="0">
      <p:cViewPr varScale="1">
        <p:scale>
          <a:sx n="83" d="100"/>
          <a:sy n="83" d="100"/>
        </p:scale>
        <p:origin x="77" y="173"/>
      </p:cViewPr>
      <p:guideLst/>
    </p:cSldViewPr>
  </p:slideViewPr>
  <p:outlineViewPr>
    <p:cViewPr>
      <p:scale>
        <a:sx n="33" d="100"/>
        <a:sy n="33" d="100"/>
      </p:scale>
      <p:origin x="0" y="-42725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AD85C-CF9B-4DAF-AFA3-D4846BF7E9D1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A6293-C3F3-41D5-B966-2E1DFD440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03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02386A71-9AF9-44CC-82B0-B75292344C2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5EB6790F-689B-4324-ACA6-A42F58E539D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NZ" altLang="en-US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2274929E-69BB-41E2-B838-7A6670114F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A0FB3D49-931D-4545-9CE7-2AD1FAE278E9}" type="slidenum">
              <a:rPr lang="en-NZ" altLang="en-US"/>
              <a:pPr/>
              <a:t>6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99450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3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93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71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850" y="595313"/>
            <a:ext cx="3622675" cy="166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325" y="-1588"/>
            <a:ext cx="617538" cy="134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443560" y="4120745"/>
            <a:ext cx="7510463" cy="168810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300" b="1" i="0" cap="none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1100138" y="2538919"/>
            <a:ext cx="10197306" cy="1303507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85000"/>
              </a:lnSpc>
              <a:defRPr sz="3000" b="1" spc="-50" normalizeH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7BB67F18-AB72-47AD-9CF1-EB892C65625F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706" y="6531430"/>
            <a:ext cx="42526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Prepared by </a:t>
            </a:r>
            <a:r>
              <a:rPr lang="en-US" sz="1500" i="1" dirty="0" smtClean="0"/>
              <a:t>Dr. Muhammad Humayoun</a:t>
            </a:r>
            <a:r>
              <a:rPr lang="en-US" sz="1500" dirty="0" smtClean="0"/>
              <a:t>, ADMC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29349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3441700" y="3007467"/>
            <a:ext cx="5321222" cy="3408908"/>
          </a:xfr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6E7284-9ED3-4CA0-BF30-02D2A3AD356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66490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331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9273"/>
            <a:ext cx="10515600" cy="483769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79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45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11564"/>
            <a:ext cx="5181600" cy="48653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11564"/>
            <a:ext cx="5181600" cy="48653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91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2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74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54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80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39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0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83855"/>
            <a:ext cx="10515600" cy="4893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42585-F2C7-427D-87CA-B7441B345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92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humayoun@hct.ac.ae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" TargetMode="External"/><Relationship Id="rId2" Type="http://schemas.openxmlformats.org/officeDocument/2006/relationships/hyperlink" Target="https://repl.i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ydev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616364" y="4042923"/>
            <a:ext cx="8974465" cy="2287993"/>
          </a:xfrm>
        </p:spPr>
        <p:txBody>
          <a:bodyPr/>
          <a:lstStyle/>
          <a:p>
            <a:r>
              <a:rPr lang="en-US" sz="2800" dirty="0" smtClean="0">
                <a:solidFill>
                  <a:srgbClr val="00A34A"/>
                </a:solidFill>
              </a:rPr>
              <a:t>Basics </a:t>
            </a:r>
            <a:r>
              <a:rPr lang="en-US" sz="2800" dirty="0">
                <a:solidFill>
                  <a:srgbClr val="00A34A"/>
                </a:solidFill>
              </a:rPr>
              <a:t>of Python </a:t>
            </a:r>
            <a:r>
              <a:rPr lang="en-US" sz="2800" dirty="0" smtClean="0">
                <a:solidFill>
                  <a:srgbClr val="00A34A"/>
                </a:solidFill>
              </a:rPr>
              <a:t>Scripting</a:t>
            </a:r>
          </a:p>
          <a:p>
            <a:r>
              <a:rPr lang="en-US" sz="2400" dirty="0">
                <a:solidFill>
                  <a:srgbClr val="00A34A"/>
                </a:solidFill>
              </a:rPr>
              <a:t>Revision </a:t>
            </a:r>
            <a:r>
              <a:rPr lang="en-US" sz="2400" dirty="0" smtClean="0">
                <a:solidFill>
                  <a:srgbClr val="00A34A"/>
                </a:solidFill>
              </a:rPr>
              <a:t>Slides</a:t>
            </a:r>
            <a:endParaRPr lang="en-US" sz="2800" dirty="0" smtClean="0">
              <a:solidFill>
                <a:srgbClr val="00A34A"/>
              </a:solidFill>
            </a:endParaRPr>
          </a:p>
          <a:p>
            <a:r>
              <a:rPr lang="en-US" sz="2000" b="0" dirty="0" smtClean="0">
                <a:solidFill>
                  <a:schemeClr val="tx1"/>
                </a:solidFill>
              </a:rPr>
              <a:t>Muhammad Humayoun, PhD</a:t>
            </a:r>
          </a:p>
          <a:p>
            <a:r>
              <a:rPr lang="en-US" sz="2000" b="0" dirty="0" smtClean="0"/>
              <a:t>Assistant Professor</a:t>
            </a:r>
          </a:p>
          <a:p>
            <a:r>
              <a:rPr lang="en-US" sz="2000" b="0" dirty="0" smtClean="0">
                <a:hlinkClick r:id="rId2"/>
              </a:rPr>
              <a:t>mhumayoun@hct.ac.ae</a:t>
            </a:r>
            <a:r>
              <a:rPr lang="en-US" sz="2000" b="0" dirty="0" smtClean="0"/>
              <a:t> </a:t>
            </a:r>
          </a:p>
          <a:p>
            <a:r>
              <a:rPr lang="en-US" sz="2000" b="0" dirty="0" smtClean="0">
                <a:solidFill>
                  <a:schemeClr val="tx1"/>
                </a:solidFill>
              </a:rPr>
              <a:t>Abu Dhabi Men’s College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00138" y="2719792"/>
            <a:ext cx="10197306" cy="1025357"/>
          </a:xfrm>
        </p:spPr>
        <p:txBody>
          <a:bodyPr/>
          <a:lstStyle/>
          <a:p>
            <a:r>
              <a:rPr lang="en-US" dirty="0"/>
              <a:t>CSF </a:t>
            </a:r>
            <a:r>
              <a:rPr lang="en-US" dirty="0" smtClean="0"/>
              <a:t>2113 </a:t>
            </a:r>
            <a:br>
              <a:rPr lang="en-US" dirty="0" smtClean="0"/>
            </a:br>
            <a:r>
              <a:rPr lang="en-US" dirty="0" smtClean="0"/>
              <a:t>Programming </a:t>
            </a:r>
            <a:r>
              <a:rPr lang="en-US" dirty="0"/>
              <a:t>for Information </a:t>
            </a:r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7BB67F18-AB72-47AD-9CF1-EB892C65625F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6937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527" y="96837"/>
            <a:ext cx="10515600" cy="1325563"/>
          </a:xfrm>
        </p:spPr>
        <p:txBody>
          <a:bodyPr/>
          <a:lstStyle/>
          <a:p>
            <a:r>
              <a:rPr lang="en-US" dirty="0" smtClean="0"/>
              <a:t>Development 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382" y="1422400"/>
            <a:ext cx="11021405" cy="5299075"/>
          </a:xfrm>
        </p:spPr>
        <p:txBody>
          <a:bodyPr>
            <a:normAutofit/>
          </a:bodyPr>
          <a:lstStyle/>
          <a:p>
            <a:r>
              <a:rPr lang="en-US" b="1" dirty="0" smtClean="0"/>
              <a:t>Jupyter Notebook (Local </a:t>
            </a:r>
            <a:r>
              <a:rPr lang="en-US" b="1" smtClean="0"/>
              <a:t>or Online</a:t>
            </a:r>
            <a:r>
              <a:rPr lang="en-US" b="1" dirty="0" smtClean="0"/>
              <a:t>: </a:t>
            </a:r>
            <a:r>
              <a:rPr lang="en-US" b="1" dirty="0" smtClean="0">
                <a:ea typeface="ＭＳ Ｐゴシック" panose="020B0600070205080204" pitchFamily="34" charset="-128"/>
              </a:rPr>
              <a:t>Azure Notebook</a:t>
            </a:r>
            <a:r>
              <a:rPr lang="en-US" b="1" dirty="0" smtClean="0"/>
              <a:t>)</a:t>
            </a:r>
          </a:p>
          <a:p>
            <a:r>
              <a:rPr lang="en-US" b="1" dirty="0" smtClean="0"/>
              <a:t>Atom</a:t>
            </a:r>
          </a:p>
          <a:p>
            <a:r>
              <a:rPr lang="en-US" altLang="en-US" sz="2200" b="1" dirty="0">
                <a:ea typeface="ＭＳ Ｐゴシック" panose="020B0600070205080204" pitchFamily="34" charset="-128"/>
              </a:rPr>
              <a:t>Online </a:t>
            </a:r>
            <a:r>
              <a:rPr lang="en-US" altLang="en-US" sz="2200" b="1" dirty="0" smtClean="0">
                <a:ea typeface="ＭＳ Ｐゴシック" panose="020B0600070205080204" pitchFamily="34" charset="-128"/>
              </a:rPr>
              <a:t>Versions</a:t>
            </a:r>
            <a:endParaRPr lang="en-US" altLang="en-US" sz="2200" b="1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Lot of sites give you opportunity to use python online, no need to install it.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Repl</a:t>
            </a:r>
            <a:r>
              <a:rPr lang="en-US" altLang="en-US" sz="2000" dirty="0">
                <a:ea typeface="ＭＳ Ｐゴシック" panose="020B0600070205080204" pitchFamily="34" charset="-128"/>
              </a:rPr>
              <a:t> is one of them, use this link: </a:t>
            </a:r>
            <a:r>
              <a:rPr lang="en-US" altLang="en-US" sz="2000" dirty="0">
                <a:ea typeface="ＭＳ Ｐゴシック" panose="020B0600070205080204" pitchFamily="34" charset="-128"/>
                <a:hlinkClick r:id="rId2"/>
              </a:rPr>
              <a:t>https://repl.it</a:t>
            </a:r>
            <a:r>
              <a:rPr lang="en-US" altLang="en-US" sz="2000" dirty="0" smtClean="0">
                <a:ea typeface="ＭＳ Ｐゴシック" panose="020B0600070205080204" pitchFamily="34" charset="-128"/>
                <a:hlinkClick r:id="rId2"/>
              </a:rPr>
              <a:t>/</a:t>
            </a:r>
            <a:endParaRPr lang="en-US" altLang="en-US" sz="2000" dirty="0" smtClean="0">
              <a:ea typeface="ＭＳ Ｐゴシック" panose="020B0600070205080204" pitchFamily="34" charset="-128"/>
            </a:endParaRPr>
          </a:p>
          <a:p>
            <a:r>
              <a:rPr lang="en-US" dirty="0" smtClean="0"/>
              <a:t>Spyder</a:t>
            </a:r>
          </a:p>
          <a:p>
            <a:r>
              <a:rPr lang="en-US" dirty="0" err="1" smtClean="0"/>
              <a:t>JetBrains</a:t>
            </a:r>
            <a:r>
              <a:rPr lang="en-US" dirty="0" smtClean="0"/>
              <a:t> </a:t>
            </a:r>
            <a:r>
              <a:rPr lang="en-US" dirty="0" err="1" smtClean="0"/>
              <a:t>PyCharm</a:t>
            </a:r>
            <a:endParaRPr lang="en-US" dirty="0" smtClean="0"/>
          </a:p>
          <a:p>
            <a:pPr lvl="1"/>
            <a:r>
              <a:rPr lang="en-US" dirty="0" smtClean="0"/>
              <a:t>Community Version - Lightweight IDE for Python &amp; Scientific development </a:t>
            </a:r>
          </a:p>
          <a:p>
            <a:pPr lvl="1"/>
            <a:r>
              <a:rPr lang="en-US" dirty="0" smtClean="0">
                <a:hlinkClick r:id="rId3"/>
              </a:rPr>
              <a:t>https://www.jetbrains.com/pycharm/</a:t>
            </a:r>
            <a:endParaRPr lang="en-US" dirty="0" smtClean="0"/>
          </a:p>
          <a:p>
            <a:r>
              <a:rPr lang="en-US" dirty="0" smtClean="0"/>
              <a:t>Microsoft Visual Studio</a:t>
            </a:r>
          </a:p>
          <a:p>
            <a:r>
              <a:rPr lang="en-US" dirty="0" err="1"/>
              <a:t>PyDev</a:t>
            </a:r>
            <a:r>
              <a:rPr lang="en-US" dirty="0"/>
              <a:t> -- Eclipse python plugin  </a:t>
            </a:r>
          </a:p>
          <a:p>
            <a:pPr lvl="1"/>
            <a:r>
              <a:rPr lang="en-US" dirty="0">
                <a:hlinkClick r:id="rId4"/>
              </a:rPr>
              <a:t>http://www.pydev.org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B8A46-F460-48E7-845A-D8F67BFC29EE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4758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Hello, World!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347" y="1339273"/>
            <a:ext cx="10891980" cy="4837690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Printing: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 ("Hello, World!")</a:t>
            </a:r>
          </a:p>
          <a:p>
            <a:pPr marL="0" indent="0">
              <a:buNone/>
            </a:pPr>
            <a:r>
              <a:rPr lang="en-US" dirty="0" smtClean="0"/>
              <a:t>	Hello, World!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Taking input:</a:t>
            </a:r>
          </a:p>
          <a:p>
            <a:pPr marL="0" indent="0">
              <a:buNone/>
            </a:pPr>
            <a:r>
              <a:rPr lang="en-US" dirty="0" smtClean="0"/>
              <a:t>	input (“What is your name? ")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input (“Enter your age </a:t>
            </a:r>
            <a:r>
              <a:rPr lang="en-US" dirty="0"/>
              <a:t>")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Input() returns a string value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7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820" y="51093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Arithmetic Operators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821" y="1219196"/>
            <a:ext cx="10515600" cy="5749635"/>
          </a:xfrm>
        </p:spPr>
        <p:txBody>
          <a:bodyPr>
            <a:normAutofit/>
          </a:bodyPr>
          <a:lstStyle/>
          <a:p>
            <a:r>
              <a:rPr lang="en-US" dirty="0" smtClean="0"/>
              <a:t>Sum 		</a:t>
            </a:r>
            <a:r>
              <a:rPr lang="en-US" dirty="0" smtClean="0">
                <a:sym typeface="Wingdings" panose="05000000000000000000" pitchFamily="2" charset="2"/>
              </a:rPr>
              <a:t> 1+8</a:t>
            </a:r>
          </a:p>
          <a:p>
            <a:r>
              <a:rPr lang="en-US" dirty="0" smtClean="0"/>
              <a:t>Subtraction 	</a:t>
            </a:r>
            <a:r>
              <a:rPr lang="en-US" dirty="0" smtClean="0">
                <a:sym typeface="Wingdings" panose="05000000000000000000" pitchFamily="2" charset="2"/>
              </a:rPr>
              <a:t> 10 - 2</a:t>
            </a:r>
          </a:p>
          <a:p>
            <a:r>
              <a:rPr lang="en-US" dirty="0" smtClean="0"/>
              <a:t>Multiplication 	</a:t>
            </a:r>
            <a:r>
              <a:rPr lang="en-US" dirty="0" smtClean="0">
                <a:sym typeface="Wingdings" panose="05000000000000000000" pitchFamily="2" charset="2"/>
              </a:rPr>
              <a:t> 2 * 3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Division 		 8 / 2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Integer Division</a:t>
            </a:r>
            <a:r>
              <a:rPr lang="en-US" dirty="0">
                <a:sym typeface="Wingdings" panose="05000000000000000000" pitchFamily="2" charset="2"/>
              </a:rPr>
              <a:t>	 </a:t>
            </a:r>
            <a:r>
              <a:rPr lang="en-US" dirty="0" smtClean="0">
                <a:sym typeface="Wingdings" panose="05000000000000000000" pitchFamily="2" charset="2"/>
              </a:rPr>
              <a:t> 8//2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Modulus 		 8 % 5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Power 		  2 ** 3</a:t>
            </a: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4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Assignment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/>
              <a:t>Statements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887121"/>
            <a:ext cx="5623560" cy="1675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&gt;&gt;&gt; message = 'a test message'</a:t>
            </a:r>
          </a:p>
          <a:p>
            <a:pPr marL="0" indent="0">
              <a:buNone/>
            </a:pPr>
            <a:r>
              <a:rPr lang="en-US" dirty="0" smtClean="0"/>
              <a:t>&gt;&gt;&gt; n = 17</a:t>
            </a:r>
          </a:p>
          <a:p>
            <a:pPr marL="0" indent="0">
              <a:buNone/>
            </a:pPr>
            <a:r>
              <a:rPr lang="en-US" dirty="0" smtClean="0"/>
              <a:t>&gt;&gt;&gt; pi = 3.141592653589793</a:t>
            </a:r>
            <a:endParaRPr lang="en-US" sz="1800" dirty="0" smtClean="0"/>
          </a:p>
          <a:p>
            <a:pPr marL="0" indent="0">
              <a:buNone/>
            </a:pPr>
            <a:endParaRPr lang="en-US" i="1" dirty="0">
              <a:solidFill>
                <a:srgbClr val="0033CC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61760" y="2822092"/>
            <a:ext cx="4267200" cy="2349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i="1" baseline="-25000" dirty="0" smtClean="0"/>
              <a:t># message</a:t>
            </a:r>
            <a:r>
              <a:rPr lang="en-US" sz="4400" baseline="-25000" dirty="0" smtClean="0"/>
              <a:t> </a:t>
            </a:r>
            <a:r>
              <a:rPr lang="en-US" sz="4400" baseline="-25000" dirty="0"/>
              <a:t>has type </a:t>
            </a:r>
            <a:r>
              <a:rPr lang="en-US" sz="4400" i="1" baseline="-25000" dirty="0">
                <a:solidFill>
                  <a:srgbClr val="0033CC"/>
                </a:solidFill>
              </a:rPr>
              <a:t>String</a:t>
            </a:r>
          </a:p>
          <a:p>
            <a:r>
              <a:rPr lang="en-US" sz="4400" i="1" baseline="-25000" dirty="0" smtClean="0"/>
              <a:t># n</a:t>
            </a:r>
            <a:r>
              <a:rPr lang="en-US" sz="4400" baseline="-25000" dirty="0" smtClean="0"/>
              <a:t> </a:t>
            </a:r>
            <a:r>
              <a:rPr lang="en-US" sz="4400" baseline="-25000" dirty="0"/>
              <a:t>has type </a:t>
            </a:r>
            <a:r>
              <a:rPr lang="en-US" sz="4400" i="1" baseline="-25000" dirty="0" err="1">
                <a:solidFill>
                  <a:srgbClr val="0033CC"/>
                </a:solidFill>
              </a:rPr>
              <a:t>int</a:t>
            </a:r>
            <a:endParaRPr lang="en-US" sz="4400" i="1" baseline="-25000" dirty="0">
              <a:solidFill>
                <a:srgbClr val="0033CC"/>
              </a:solidFill>
            </a:endParaRPr>
          </a:p>
          <a:p>
            <a:r>
              <a:rPr lang="en-US" sz="4400" i="1" baseline="-25000" dirty="0" smtClean="0"/>
              <a:t># pi</a:t>
            </a:r>
            <a:r>
              <a:rPr lang="en-US" sz="4400" baseline="-25000" dirty="0" smtClean="0"/>
              <a:t> </a:t>
            </a:r>
            <a:r>
              <a:rPr lang="en-US" sz="4400" baseline="-25000" dirty="0"/>
              <a:t>has type </a:t>
            </a:r>
            <a:r>
              <a:rPr lang="en-US" sz="4400" i="1" baseline="-25000" dirty="0" smtClean="0">
                <a:solidFill>
                  <a:srgbClr val="0033CC"/>
                </a:solidFill>
              </a:rPr>
              <a:t>float</a:t>
            </a:r>
          </a:p>
          <a:p>
            <a:endParaRPr lang="en-US" sz="4400" i="1" baseline="-25000" dirty="0">
              <a:solidFill>
                <a:srgbClr val="0033CC"/>
              </a:solidFill>
            </a:endParaRPr>
          </a:p>
          <a:p>
            <a:endParaRPr lang="en-US" sz="4400" baseline="-25000" dirty="0"/>
          </a:p>
        </p:txBody>
      </p:sp>
      <p:sp>
        <p:nvSpPr>
          <p:cNvPr id="3" name="Rectangle 2"/>
          <p:cNvSpPr/>
          <p:nvPr/>
        </p:nvSpPr>
        <p:spPr>
          <a:xfrm>
            <a:off x="838200" y="1994780"/>
            <a:ext cx="10515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An </a:t>
            </a:r>
            <a:r>
              <a:rPr lang="en-US" sz="2800" b="1" dirty="0"/>
              <a:t>assignment statement </a:t>
            </a:r>
            <a:r>
              <a:rPr lang="en-US" sz="2800" dirty="0"/>
              <a:t>creates a new variable and gives it a value: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4774817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&gt;&gt;&gt; n = "Now n references a string"</a:t>
            </a:r>
          </a:p>
          <a:p>
            <a:r>
              <a:rPr lang="en-US" sz="2800" dirty="0"/>
              <a:t>&gt;&gt;&gt; </a:t>
            </a:r>
            <a:r>
              <a:rPr lang="en-US" sz="2800" dirty="0" smtClean="0"/>
              <a:t>print(n)</a:t>
            </a:r>
            <a:endParaRPr lang="en-US" sz="2800" dirty="0"/>
          </a:p>
          <a:p>
            <a:r>
              <a:rPr lang="en-US" sz="2800"/>
              <a:t>Now </a:t>
            </a:r>
            <a:r>
              <a:rPr lang="en-US" sz="2800" smtClean="0"/>
              <a:t>n </a:t>
            </a:r>
            <a:r>
              <a:rPr lang="en-US" sz="2800" dirty="0"/>
              <a:t>references a string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8595360" y="4851558"/>
            <a:ext cx="2997200" cy="1308254"/>
          </a:xfrm>
          <a:prstGeom prst="wedgeRectCallout">
            <a:avLst>
              <a:gd name="adj1" fmla="val -122066"/>
              <a:gd name="adj2" fmla="val -3163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/>
              <a:t>Variable</a:t>
            </a:r>
            <a:r>
              <a:rPr lang="en-US" sz="2400" dirty="0"/>
              <a:t> type may be changed on</a:t>
            </a:r>
          </a:p>
          <a:p>
            <a:r>
              <a:rPr lang="en-US" sz="2400" dirty="0"/>
              <a:t>the </a:t>
            </a:r>
            <a:r>
              <a:rPr lang="en-US" sz="2400" dirty="0" smtClean="0"/>
              <a:t>fly</a:t>
            </a:r>
            <a:endParaRPr lang="en-US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7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33D4D910-BAE2-44C3-9198-32471EFEF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NZ" altLang="en-US" sz="2800" dirty="0" smtClean="0"/>
              <a:t>Some Math functions and Evaluating an Expression</a:t>
            </a:r>
            <a:endParaRPr lang="en-NZ" alt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math.sqrt</a:t>
            </a:r>
            <a:r>
              <a:rPr lang="en-US" dirty="0" smtClean="0"/>
              <a:t>(…) function</a:t>
            </a:r>
          </a:p>
          <a:p>
            <a:r>
              <a:rPr lang="en-US" dirty="0" smtClean="0"/>
              <a:t>min</a:t>
            </a:r>
            <a:r>
              <a:rPr lang="en-US" dirty="0"/>
              <a:t>( … ), max( … ) functions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E57715-FDBC-44E2-81D9-44D5B70EC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218" y="2776922"/>
            <a:ext cx="4219141" cy="1962391"/>
          </a:xfrm>
          <a:prstGeom prst="rect">
            <a:avLst/>
          </a:prstGeom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8F0F7957-219A-47BC-838F-8E0C75E6DA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5326"/>
          <a:stretch/>
        </p:blipFill>
        <p:spPr>
          <a:xfrm>
            <a:off x="995218" y="5118653"/>
            <a:ext cx="4733925" cy="67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25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38199" y="1339273"/>
            <a:ext cx="10762673" cy="5181600"/>
          </a:xfrm>
        </p:spPr>
        <p:txBody>
          <a:bodyPr>
            <a:normAutofit/>
          </a:bodyPr>
          <a:lstStyle/>
          <a:p>
            <a:r>
              <a:rPr lang="en-US" dirty="0"/>
              <a:t>Boolean type can have two values: </a:t>
            </a:r>
            <a:r>
              <a:rPr lang="en-US" dirty="0">
                <a:solidFill>
                  <a:srgbClr val="0033CC"/>
                </a:solidFill>
              </a:rPr>
              <a:t>True</a:t>
            </a:r>
            <a:r>
              <a:rPr lang="en-US" dirty="0"/>
              <a:t> or </a:t>
            </a:r>
            <a:r>
              <a:rPr lang="en-US" dirty="0">
                <a:solidFill>
                  <a:srgbClr val="0033CC"/>
                </a:solidFill>
              </a:rPr>
              <a:t>False</a:t>
            </a:r>
          </a:p>
          <a:p>
            <a:endParaRPr lang="en-US" dirty="0" smtClean="0">
              <a:solidFill>
                <a:srgbClr val="666666"/>
              </a:solidFill>
              <a:latin typeface="CMTT8"/>
            </a:endParaRP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7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25237" y="2304591"/>
            <a:ext cx="286327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666666"/>
                </a:solidFill>
                <a:latin typeface="CMTT8"/>
              </a:rPr>
              <a:t>&gt;&gt;&gt;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666666"/>
                </a:solidFill>
                <a:latin typeface="CMTT8"/>
              </a:rPr>
              <a:t>3</a:t>
            </a:r>
            <a:r>
              <a:rPr lang="en-US" sz="2800" dirty="0"/>
              <a:t> &gt;</a:t>
            </a:r>
            <a:r>
              <a:rPr lang="en-US" sz="2800" dirty="0">
                <a:solidFill>
                  <a:srgbClr val="666666"/>
                </a:solidFill>
                <a:latin typeface="CMTT8"/>
              </a:rPr>
              <a:t> 4</a:t>
            </a:r>
          </a:p>
          <a:p>
            <a:r>
              <a:rPr lang="en-US" sz="2800" dirty="0"/>
              <a:t>False</a:t>
            </a:r>
          </a:p>
          <a:p>
            <a:r>
              <a:rPr lang="en-US" sz="2800" dirty="0">
                <a:solidFill>
                  <a:srgbClr val="666666"/>
                </a:solidFill>
                <a:latin typeface="CMTT8"/>
              </a:rPr>
              <a:t>&gt;&gt;&gt;</a:t>
            </a:r>
            <a:r>
              <a:rPr lang="en-US" sz="2800" dirty="0"/>
              <a:t> test = (</a:t>
            </a:r>
            <a:r>
              <a:rPr lang="en-US" sz="2800" dirty="0">
                <a:solidFill>
                  <a:srgbClr val="666666"/>
                </a:solidFill>
                <a:latin typeface="CMTT8"/>
              </a:rPr>
              <a:t>3</a:t>
            </a:r>
            <a:r>
              <a:rPr lang="en-US" sz="2800" dirty="0"/>
              <a:t> &gt; </a:t>
            </a:r>
            <a:r>
              <a:rPr lang="en-US" sz="2800" dirty="0">
                <a:solidFill>
                  <a:srgbClr val="666666"/>
                </a:solidFill>
                <a:latin typeface="CMTT8"/>
              </a:rPr>
              <a:t>4</a:t>
            </a:r>
            <a:r>
              <a:rPr lang="en-US" sz="2800" dirty="0"/>
              <a:t>)</a:t>
            </a:r>
          </a:p>
          <a:p>
            <a:r>
              <a:rPr lang="en-US" sz="2800" dirty="0">
                <a:solidFill>
                  <a:srgbClr val="666666"/>
                </a:solidFill>
                <a:latin typeface="CMTT8"/>
              </a:rPr>
              <a:t>&gt;&gt;&gt;</a:t>
            </a:r>
            <a:r>
              <a:rPr lang="en-US" sz="2800" dirty="0"/>
              <a:t> test</a:t>
            </a:r>
          </a:p>
          <a:p>
            <a:r>
              <a:rPr lang="en-US" sz="2800" dirty="0"/>
              <a:t>False</a:t>
            </a:r>
          </a:p>
          <a:p>
            <a:r>
              <a:rPr lang="en-US" sz="2800" dirty="0">
                <a:solidFill>
                  <a:srgbClr val="666666"/>
                </a:solidFill>
                <a:latin typeface="CMTT8"/>
              </a:rPr>
              <a:t>&gt;&gt;&gt;</a:t>
            </a:r>
            <a:r>
              <a:rPr lang="en-US" sz="2800" dirty="0"/>
              <a:t> b = </a:t>
            </a:r>
            <a:r>
              <a:rPr lang="en-US" sz="2800" dirty="0">
                <a:solidFill>
                  <a:srgbClr val="666666"/>
                </a:solidFill>
                <a:latin typeface="CMTT8"/>
              </a:rPr>
              <a:t>True</a:t>
            </a:r>
          </a:p>
          <a:p>
            <a:r>
              <a:rPr lang="en-US" sz="2800" dirty="0">
                <a:solidFill>
                  <a:srgbClr val="666666"/>
                </a:solidFill>
                <a:latin typeface="CMTT8"/>
              </a:rPr>
              <a:t>&gt;&gt;&gt;</a:t>
            </a:r>
            <a:r>
              <a:rPr lang="en-US" sz="2800" dirty="0"/>
              <a:t> b</a:t>
            </a:r>
          </a:p>
          <a:p>
            <a:r>
              <a:rPr lang="en-US" sz="2800" dirty="0"/>
              <a:t>True</a:t>
            </a:r>
          </a:p>
        </p:txBody>
      </p:sp>
      <p:graphicFrame>
        <p:nvGraphicFramePr>
          <p:cNvPr id="17" name="Group 205">
            <a:extLst>
              <a:ext uri="{FF2B5EF4-FFF2-40B4-BE49-F238E27FC236}">
                <a16:creationId xmlns:a16="http://schemas.microsoft.com/office/drawing/2014/main" id="{24949437-26F9-41ED-9FE4-385DCAE0B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012945"/>
              </p:ext>
            </p:extLst>
          </p:nvPr>
        </p:nvGraphicFramePr>
        <p:xfrm>
          <a:off x="4333105" y="2822779"/>
          <a:ext cx="7334732" cy="3213736"/>
        </p:xfrm>
        <a:graphic>
          <a:graphicData uri="http://schemas.openxmlformats.org/drawingml/2006/table">
            <a:tbl>
              <a:tblPr/>
              <a:tblGrid>
                <a:gridCol w="2380571">
                  <a:extLst>
                    <a:ext uri="{9D8B030D-6E8A-4147-A177-3AD203B41FA5}">
                      <a16:colId xmlns:a16="http://schemas.microsoft.com/office/drawing/2014/main" val="21225634"/>
                    </a:ext>
                  </a:extLst>
                </a:gridCol>
                <a:gridCol w="4954161">
                  <a:extLst>
                    <a:ext uri="{9D8B030D-6E8A-4147-A177-3AD203B41FA5}">
                      <a16:colId xmlns:a16="http://schemas.microsoft.com/office/drawing/2014/main" val="1896119175"/>
                    </a:ext>
                  </a:extLst>
                </a:gridCol>
              </a:tblGrid>
              <a:tr h="4007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Expression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Expression in English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540899"/>
                  </a:ext>
                </a:extLst>
              </a:tr>
              <a:tr h="4007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X == Y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“X is equal to Y”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236994"/>
                  </a:ext>
                </a:extLst>
              </a:tr>
              <a:tr h="4007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X != Y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“X is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Garamond" panose="02020404030301010803" pitchFamily="18" charset="0"/>
                        </a:rPr>
                        <a:t>not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 equal to Y”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2703425"/>
                  </a:ext>
                </a:extLst>
              </a:tr>
              <a:tr h="4007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X &lt; Y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“X is less than Y”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76120"/>
                  </a:ext>
                </a:extLst>
              </a:tr>
              <a:tr h="40269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X &gt; Y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“X is greater than Y”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4506046"/>
                  </a:ext>
                </a:extLst>
              </a:tr>
              <a:tr h="40269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X &lt;= Y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“X is less than or equal to Y”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614603"/>
                  </a:ext>
                </a:extLst>
              </a:tr>
              <a:tr h="40269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X &gt;= Y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“X is greater than or equal to Y”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6650919"/>
                  </a:ext>
                </a:extLst>
              </a:tr>
              <a:tr h="40269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not ______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</a:rPr>
                        <a:t>“Whatever the condition, it’s not True”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963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82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Checking </a:t>
            </a:r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65018" y="1311564"/>
            <a:ext cx="5354782" cy="4865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Type function type can be used to check type of a variable or a literal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test is a variable</a:t>
            </a:r>
          </a:p>
          <a:p>
            <a:pPr marL="0" indent="0">
              <a:buNone/>
            </a:pPr>
            <a:r>
              <a:rPr lang="en-US" dirty="0" smtClean="0"/>
              <a:t>2, 42.0, “hello” are literals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42585-F2C7-427D-87CA-B7441B34546C}" type="slidenum">
              <a:rPr lang="en-US" smtClean="0"/>
              <a:t>8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5691"/>
          <a:stretch/>
        </p:blipFill>
        <p:spPr>
          <a:xfrm>
            <a:off x="6382328" y="277092"/>
            <a:ext cx="5209310" cy="587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8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680825" y="6442075"/>
            <a:ext cx="511175" cy="365125"/>
          </a:xfrm>
        </p:spPr>
        <p:txBody>
          <a:bodyPr/>
          <a:lstStyle/>
          <a:p>
            <a:fld id="{59CB8A46-F460-48E7-845A-D8F67BFC29EE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9221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19797</TotalTime>
  <Words>435</Words>
  <Application>Microsoft Office PowerPoint</Application>
  <PresentationFormat>Widescreen</PresentationFormat>
  <Paragraphs>95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ＭＳ Ｐゴシック</vt:lpstr>
      <vt:lpstr>Arial</vt:lpstr>
      <vt:lpstr>Calibri</vt:lpstr>
      <vt:lpstr>CMTT8</vt:lpstr>
      <vt:lpstr>Garamond</vt:lpstr>
      <vt:lpstr>Wingdings</vt:lpstr>
      <vt:lpstr>Office Theme</vt:lpstr>
      <vt:lpstr>CSF 2113  Programming for Information Security</vt:lpstr>
      <vt:lpstr>Development Environments</vt:lpstr>
      <vt:lpstr>Hello, World!</vt:lpstr>
      <vt:lpstr>Arithmetic Operators</vt:lpstr>
      <vt:lpstr>Assignment Statements</vt:lpstr>
      <vt:lpstr>Some Math functions and Evaluating an Expression</vt:lpstr>
      <vt:lpstr>Boolean</vt:lpstr>
      <vt:lpstr>Checking Types</vt:lpstr>
      <vt:lpstr>PowerPoint Presentation</vt:lpstr>
    </vt:vector>
  </TitlesOfParts>
  <Company>HCT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Thinking and coding using Python</dc:title>
  <dc:creator>Muhammad Humayoun</dc:creator>
  <cp:lastModifiedBy>Muhammad Humayoun</cp:lastModifiedBy>
  <cp:revision>1718</cp:revision>
  <dcterms:created xsi:type="dcterms:W3CDTF">2018-03-14T07:49:12Z</dcterms:created>
  <dcterms:modified xsi:type="dcterms:W3CDTF">2020-06-26T20:57:31Z</dcterms:modified>
</cp:coreProperties>
</file>