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2"/>
  </p:notesMasterIdLst>
  <p:handoutMasterIdLst>
    <p:handoutMasterId r:id="rId33"/>
  </p:handoutMasterIdLst>
  <p:sldIdLst>
    <p:sldId id="256" r:id="rId5"/>
    <p:sldId id="279" r:id="rId6"/>
    <p:sldId id="298" r:id="rId7"/>
    <p:sldId id="300" r:id="rId8"/>
    <p:sldId id="280" r:id="rId9"/>
    <p:sldId id="281" r:id="rId10"/>
    <p:sldId id="287" r:id="rId11"/>
    <p:sldId id="282" r:id="rId12"/>
    <p:sldId id="304" r:id="rId13"/>
    <p:sldId id="284" r:id="rId14"/>
    <p:sldId id="283" r:id="rId15"/>
    <p:sldId id="285" r:id="rId16"/>
    <p:sldId id="286" r:id="rId17"/>
    <p:sldId id="288" r:id="rId18"/>
    <p:sldId id="301" r:id="rId19"/>
    <p:sldId id="302" r:id="rId20"/>
    <p:sldId id="303" r:id="rId21"/>
    <p:sldId id="289" r:id="rId22"/>
    <p:sldId id="290" r:id="rId23"/>
    <p:sldId id="291" r:id="rId24"/>
    <p:sldId id="292" r:id="rId25"/>
    <p:sldId id="293" r:id="rId26"/>
    <p:sldId id="294" r:id="rId27"/>
    <p:sldId id="295" r:id="rId28"/>
    <p:sldId id="296" r:id="rId29"/>
    <p:sldId id="297" r:id="rId30"/>
    <p:sldId id="270" r:id="rId31"/>
  </p:sldIdLst>
  <p:sldSz cx="12192000" cy="6858000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uhammad Humayoun" initials="MH" lastIdx="2" clrIdx="0">
    <p:extLst>
      <p:ext uri="{19B8F6BF-5375-455C-9EA6-DF929625EA0E}">
        <p15:presenceInfo xmlns:p15="http://schemas.microsoft.com/office/powerpoint/2012/main" userId="S-1-5-21-34696627-720959190-340045568-107520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7E31"/>
    <a:srgbClr val="0000FF"/>
    <a:srgbClr val="000000"/>
    <a:srgbClr val="00A34A"/>
    <a:srgbClr val="393D40"/>
    <a:srgbClr val="58AC62"/>
    <a:srgbClr val="6E6F73"/>
    <a:srgbClr val="95999A"/>
    <a:srgbClr val="E2E2E2"/>
    <a:srgbClr val="8989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5332" autoAdjust="0"/>
  </p:normalViewPr>
  <p:slideViewPr>
    <p:cSldViewPr snapToGrid="0" snapToObjects="1">
      <p:cViewPr varScale="1">
        <p:scale>
          <a:sx n="83" d="100"/>
          <a:sy n="83" d="100"/>
        </p:scale>
        <p:origin x="658" y="8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handoutMaster" Target="handoutMasters/handoutMaster1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A7AD91C-42B2-4FC6-8615-87ED176BE48D}" type="datetimeFigureOut">
              <a:rPr lang="en-US" altLang="en-US"/>
              <a:pPr/>
              <a:t>10/8/2019</a:t>
            </a:fld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665B045-DE5B-4DFC-8BA0-B241D1B06FCF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B80B3B2-3F1C-40B8-9236-29B7876859BC}" type="datetimeFigureOut">
              <a:rPr lang="en-US" altLang="en-US"/>
              <a:pPr/>
              <a:t>10/8/2019</a:t>
            </a:fld>
            <a:endParaRPr lang="en-US" alt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B3681F6-A873-405A-B137-4597A8A9597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3681F6-A873-405A-B137-4597A8A9597B}" type="slidenum">
              <a:rPr lang="en-US" altLang="en-US" smtClean="0"/>
              <a:pPr/>
              <a:t>25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62979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emf"/><Relationship Id="rId4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.png"/><Relationship Id="rId4" Type="http://schemas.openxmlformats.org/officeDocument/2006/relationships/image" Target="../media/image3.emf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7850" y="595313"/>
            <a:ext cx="3622675" cy="166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2325" y="-1588"/>
            <a:ext cx="617538" cy="1346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443560" y="4120745"/>
            <a:ext cx="7510463" cy="1688105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2300" b="1" i="0" cap="none" baseline="0">
                <a:solidFill>
                  <a:schemeClr val="tx1"/>
                </a:solidFill>
                <a:latin typeface="Arial"/>
              </a:defRPr>
            </a:lvl1pPr>
          </a:lstStyle>
          <a:p>
            <a:pPr lvl="0"/>
            <a:endParaRPr lang="en-US" dirty="0" smtClean="0"/>
          </a:p>
        </p:txBody>
      </p:sp>
      <p:sp>
        <p:nvSpPr>
          <p:cNvPr id="17" name="Title 1"/>
          <p:cNvSpPr>
            <a:spLocks noGrp="1"/>
          </p:cNvSpPr>
          <p:nvPr>
            <p:ph type="ctrTitle"/>
          </p:nvPr>
        </p:nvSpPr>
        <p:spPr>
          <a:xfrm>
            <a:off x="1100138" y="2538919"/>
            <a:ext cx="10197306" cy="1303507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lnSpc>
                <a:spcPct val="85000"/>
              </a:lnSpc>
              <a:defRPr sz="3000" b="1" spc="-50" normalizeH="0" baseline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7BB67F18-AB72-47AD-9CF1-EB892C65625F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8706" y="6531430"/>
            <a:ext cx="425263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smtClean="0"/>
              <a:t>Prepared by </a:t>
            </a:r>
            <a:r>
              <a:rPr lang="en-US" sz="1500" i="1" dirty="0" smtClean="0"/>
              <a:t>Dr. Muhammad Humayoun</a:t>
            </a:r>
            <a:r>
              <a:rPr lang="en-US" sz="1500" dirty="0" smtClean="0"/>
              <a:t>, ADMC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17050598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383" y="975897"/>
            <a:ext cx="11021405" cy="718661"/>
          </a:xfrm>
          <a:prstGeom prst="rect">
            <a:avLst/>
          </a:prstGeom>
        </p:spPr>
        <p:txBody>
          <a:bodyPr>
            <a:normAutofit/>
          </a:bodyPr>
          <a:lstStyle>
            <a:lvl1pPr marL="0">
              <a:defRPr sz="32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11507788" y="6442075"/>
            <a:ext cx="511175" cy="365125"/>
          </a:xfrm>
        </p:spPr>
        <p:txBody>
          <a:bodyPr/>
          <a:lstStyle>
            <a:lvl1pPr>
              <a:defRPr/>
            </a:lvl1pPr>
          </a:lstStyle>
          <a:p>
            <a:fld id="{59CB8A46-F460-48E7-845A-D8F67BFC29EE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86383" y="1825625"/>
            <a:ext cx="11021405" cy="4616450"/>
          </a:xfrm>
        </p:spPr>
        <p:txBody>
          <a:bodyPr/>
          <a:lstStyle>
            <a:lvl1pPr marL="274320" indent="-274320">
              <a:lnSpc>
                <a:spcPct val="100000"/>
              </a:lnSpc>
              <a:buClrTx/>
              <a:buSzPct val="120000"/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</a:defRPr>
            </a:lvl1pPr>
            <a:lvl2pPr marL="548640" indent="-274320">
              <a:buClrTx/>
              <a:buSzPct val="12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</a:defRPr>
            </a:lvl2pPr>
            <a:lvl3pPr marL="731520" indent="-182563">
              <a:lnSpc>
                <a:spcPct val="100000"/>
              </a:lnSpc>
              <a:buClrTx/>
              <a:buSzPct val="120000"/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</a:defRPr>
            </a:lvl3pPr>
            <a:lvl4pPr marL="914400" indent="-182563">
              <a:buClrTx/>
              <a:buSzPct val="120000"/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</a:defRPr>
            </a:lvl4pPr>
            <a:lvl5pPr marL="1097280" indent="-182563">
              <a:buClrTx/>
              <a:buSzPct val="120000"/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8357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2325" y="-1588"/>
            <a:ext cx="617538" cy="1346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8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00" y="246063"/>
            <a:ext cx="29178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6099" y="2603282"/>
            <a:ext cx="10661831" cy="927318"/>
          </a:xfrm>
        </p:spPr>
        <p:txBody>
          <a:bodyPr anchor="t" anchorCtr="0">
            <a:normAutofit/>
          </a:bodyPr>
          <a:lstStyle>
            <a:lvl1pPr>
              <a:defRPr sz="3200" b="1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idx="1"/>
          </p:nvPr>
        </p:nvSpPr>
        <p:spPr>
          <a:xfrm>
            <a:off x="547688" y="3602968"/>
            <a:ext cx="10660242" cy="918232"/>
          </a:xfrm>
          <a:prstGeom prst="rect">
            <a:avLst/>
          </a:prstGeom>
        </p:spPr>
        <p:txBody>
          <a:bodyPr lIns="91440" rIns="91440">
            <a:normAutofit/>
          </a:bodyPr>
          <a:lstStyle>
            <a:lvl1pPr marL="0" indent="0">
              <a:buNone/>
              <a:defRPr sz="2000" b="0" cap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fld id="{C055CFCE-D766-4289-B7F2-951F3EDDAEE4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-8696" y="6531430"/>
            <a:ext cx="425263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smtClean="0"/>
              <a:t>Prepared by </a:t>
            </a:r>
            <a:r>
              <a:rPr lang="en-US" sz="1500" i="1" dirty="0" smtClean="0"/>
              <a:t>Dr. Muhammad Humayoun</a:t>
            </a:r>
            <a:r>
              <a:rPr lang="en-US" sz="1500" dirty="0" smtClean="0"/>
              <a:t>, ADMC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20362610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2325" y="-1588"/>
            <a:ext cx="617538" cy="1346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8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00" y="246063"/>
            <a:ext cx="29178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Picture Placeholder 9"/>
          <p:cNvSpPr>
            <a:spLocks noGrp="1"/>
          </p:cNvSpPr>
          <p:nvPr>
            <p:ph type="pic" sz="quarter" idx="24"/>
          </p:nvPr>
        </p:nvSpPr>
        <p:spPr>
          <a:xfrm>
            <a:off x="4948767" y="2336001"/>
            <a:ext cx="7357533" cy="2320885"/>
          </a:xfrm>
          <a:blipFill rotWithShape="1">
            <a:blip r:embed="rId4"/>
            <a:stretch>
              <a:fillRect/>
            </a:stretch>
          </a:blipFill>
        </p:spPr>
        <p:txBody>
          <a:bodyPr rtlCol="0">
            <a:normAutofit/>
          </a:bodyPr>
          <a:lstStyle>
            <a:lvl1pPr marL="0" indent="0" algn="l">
              <a:buNone/>
              <a:defRPr baseline="0"/>
            </a:lvl1pPr>
          </a:lstStyle>
          <a:p>
            <a:pPr lvl="0"/>
            <a:r>
              <a:rPr lang="en-US" noProof="0" dirty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23"/>
          </p:nvPr>
        </p:nvSpPr>
        <p:spPr>
          <a:xfrm>
            <a:off x="-16388" y="2335213"/>
            <a:ext cx="8027999" cy="2319337"/>
          </a:xfrm>
          <a:blipFill rotWithShape="1">
            <a:blip r:embed="rId5"/>
            <a:stretch>
              <a:fillRect/>
            </a:stretch>
          </a:blipFill>
        </p:spPr>
        <p:txBody>
          <a:bodyPr rtlCol="0">
            <a:normAutofit/>
          </a:bodyPr>
          <a:lstStyle>
            <a:lvl1pPr marL="0" indent="0" algn="l">
              <a:buNone/>
              <a:defRPr baseline="0"/>
            </a:lvl1pPr>
          </a:lstStyle>
          <a:p>
            <a:pPr lvl="0"/>
            <a:r>
              <a:rPr lang="en-US" noProof="0" dirty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546100" y="2603282"/>
            <a:ext cx="5270500" cy="927318"/>
          </a:xfrm>
        </p:spPr>
        <p:txBody>
          <a:bodyPr anchor="t" anchorCtr="0"/>
          <a:lstStyle>
            <a:lvl1pPr>
              <a:defRPr sz="2800" b="1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"/>
          </p:nvPr>
        </p:nvSpPr>
        <p:spPr>
          <a:xfrm>
            <a:off x="547688" y="3602968"/>
            <a:ext cx="5237162" cy="918232"/>
          </a:xfrm>
          <a:prstGeom prst="rect">
            <a:avLst/>
          </a:prstGeom>
        </p:spPr>
        <p:txBody>
          <a:bodyPr lIns="91440" rIns="91440">
            <a:normAutofit/>
          </a:bodyPr>
          <a:lstStyle>
            <a:lvl1pPr marL="0" indent="0">
              <a:buNone/>
              <a:defRPr sz="2000" b="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fld id="{3C9ED50E-DC05-4ED9-90FF-62E80942323E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2" y="6531430"/>
            <a:ext cx="425263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smtClean="0"/>
              <a:t>Prepared by </a:t>
            </a:r>
            <a:r>
              <a:rPr lang="en-US" sz="1500" i="1" dirty="0" smtClean="0"/>
              <a:t>Dr. Muhammad Humayoun</a:t>
            </a:r>
            <a:r>
              <a:rPr lang="en-US" sz="1500" dirty="0" smtClean="0"/>
              <a:t>, ADMC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40527056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464982" y="1055451"/>
            <a:ext cx="10915806" cy="666345"/>
          </a:xfrm>
          <a:prstGeom prst="rect">
            <a:avLst/>
          </a:prstGeom>
        </p:spPr>
        <p:txBody>
          <a:bodyPr anchor="t" anchorCtr="0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4982" y="1794753"/>
            <a:ext cx="5410524" cy="632297"/>
          </a:xfrm>
          <a:prstGeom prst="rect">
            <a:avLst/>
          </a:prstGeo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982" y="2500007"/>
            <a:ext cx="5410524" cy="379443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45546" y="1780163"/>
            <a:ext cx="5435242" cy="632297"/>
          </a:xfrm>
          <a:prstGeom prst="rect">
            <a:avLst/>
          </a:prstGeo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45546" y="2500007"/>
            <a:ext cx="5435242" cy="379443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8"/>
          <p:cNvSpPr>
            <a:spLocks noGrp="1"/>
          </p:cNvSpPr>
          <p:nvPr>
            <p:ph type="sldNum" sz="quarter" idx="10"/>
          </p:nvPr>
        </p:nvSpPr>
        <p:spPr>
          <a:xfrm>
            <a:off x="11380788" y="6294438"/>
            <a:ext cx="511175" cy="365125"/>
          </a:xfrm>
        </p:spPr>
        <p:txBody>
          <a:bodyPr/>
          <a:lstStyle>
            <a:lvl1pPr>
              <a:defRPr/>
            </a:lvl1pPr>
          </a:lstStyle>
          <a:p>
            <a:fld id="{BF7B9613-998E-40C2-BDD2-3FFBB2E82D65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920689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07683FC-648E-4D91-8905-A280A82597D8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77872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8263" y="6699250"/>
            <a:ext cx="12328526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2325" y="-1588"/>
            <a:ext cx="617538" cy="1346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11507788" y="6426200"/>
            <a:ext cx="511175" cy="365125"/>
          </a:xfrm>
        </p:spPr>
        <p:txBody>
          <a:bodyPr/>
          <a:lstStyle>
            <a:lvl1pPr>
              <a:defRPr/>
            </a:lvl1pPr>
          </a:lstStyle>
          <a:p>
            <a:fld id="{8645E7B4-9CA2-42E4-9944-80E3CC428AAB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11" y="6426922"/>
            <a:ext cx="425263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smtClean="0"/>
              <a:t>Prepared by </a:t>
            </a:r>
            <a:r>
              <a:rPr lang="en-US" sz="1500" i="1" dirty="0" smtClean="0"/>
              <a:t>Dr. Muhammad Humayoun</a:t>
            </a:r>
            <a:r>
              <a:rPr lang="en-US" sz="1500" dirty="0" smtClean="0"/>
              <a:t>, ADMC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39603585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592513"/>
            <a:ext cx="12192000" cy="256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0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8263" y="6699250"/>
            <a:ext cx="12328526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2325" y="-1588"/>
            <a:ext cx="617538" cy="1346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0"/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00" y="246063"/>
            <a:ext cx="29178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Vertical Title 1"/>
          <p:cNvSpPr>
            <a:spLocks noGrp="1"/>
          </p:cNvSpPr>
          <p:nvPr>
            <p:ph type="title" orient="vert"/>
          </p:nvPr>
        </p:nvSpPr>
        <p:spPr>
          <a:xfrm>
            <a:off x="9562288" y="863998"/>
            <a:ext cx="990801" cy="5763776"/>
          </a:xfrm>
          <a:prstGeom prst="rect">
            <a:avLst/>
          </a:prstGeom>
        </p:spPr>
        <p:txBody>
          <a:bodyPr vert="eaVert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96982" y="1354667"/>
            <a:ext cx="8124006" cy="5273107"/>
          </a:xfrm>
          <a:prstGeom prst="rect">
            <a:avLst/>
          </a:prstGeo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C1F05A6-F8BE-4908-B8D9-CBB38BD737B9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801269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1"/>
          </p:nvPr>
        </p:nvSpPr>
        <p:spPr>
          <a:xfrm>
            <a:off x="3441700" y="3007467"/>
            <a:ext cx="5321222" cy="3408908"/>
          </a:xfrm>
          <a:blipFill rotWithShape="1"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6E7284-9ED3-4CA0-BF30-02D2A3AD3564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923026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/>
          <p:cNvPicPr>
            <a:picLocks noChangeAspect="1"/>
          </p:cNvPicPr>
          <p:nvPr userDrawn="1"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00" y="246063"/>
            <a:ext cx="29178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itle Placeholder 1"/>
          <p:cNvSpPr>
            <a:spLocks noGrp="1"/>
          </p:cNvSpPr>
          <p:nvPr>
            <p:ph type="title"/>
          </p:nvPr>
        </p:nvSpPr>
        <p:spPr>
          <a:xfrm>
            <a:off x="477838" y="1022570"/>
            <a:ext cx="11029950" cy="7778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77838" y="1911571"/>
            <a:ext cx="11029950" cy="4389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pic>
        <p:nvPicPr>
          <p:cNvPr id="1029" name="Picture 22"/>
          <p:cNvPicPr>
            <a:picLocks noChangeAspect="1"/>
          </p:cNvPicPr>
          <p:nvPr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8263" y="6699250"/>
            <a:ext cx="12328526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07788" y="6408738"/>
            <a:ext cx="511175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500"/>
            </a:lvl1pPr>
          </a:lstStyle>
          <a:p>
            <a:fld id="{7BB67F18-AB72-47AD-9CF1-EB892C65625F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1031" name="Picture 8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2325" y="-1588"/>
            <a:ext cx="617538" cy="1346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 userDrawn="1"/>
        </p:nvSpPr>
        <p:spPr>
          <a:xfrm>
            <a:off x="-8704" y="6426922"/>
            <a:ext cx="425263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smtClean="0"/>
              <a:t>Prepared by </a:t>
            </a:r>
            <a:r>
              <a:rPr lang="en-US" sz="1500" i="1" dirty="0" smtClean="0"/>
              <a:t>Dr. Muhammad Humayoun</a:t>
            </a:r>
            <a:r>
              <a:rPr lang="en-US" sz="1500" dirty="0" smtClean="0"/>
              <a:t>, ADMC</a:t>
            </a:r>
            <a:endParaRPr lang="en-US" sz="15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6" r:id="rId1"/>
    <p:sldLayoutId id="2147483917" r:id="rId2"/>
    <p:sldLayoutId id="2147483918" r:id="rId3"/>
    <p:sldLayoutId id="2147483919" r:id="rId4"/>
    <p:sldLayoutId id="2147483920" r:id="rId5"/>
    <p:sldLayoutId id="2147483914" r:id="rId6"/>
    <p:sldLayoutId id="2147483921" r:id="rId7"/>
    <p:sldLayoutId id="2147483922" r:id="rId8"/>
    <p:sldLayoutId id="2147483915" r:id="rId9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500" kern="1200" spc="-50">
          <a:solidFill>
            <a:srgbClr val="293E82"/>
          </a:solidFill>
          <a:latin typeface="Arial"/>
          <a:ea typeface="ＭＳ Ｐゴシック" charset="0"/>
          <a:cs typeface="ＭＳ Ｐゴシック" charset="0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500">
          <a:solidFill>
            <a:srgbClr val="293E82"/>
          </a:solidFill>
          <a:latin typeface="Arial" charset="0"/>
          <a:ea typeface="ＭＳ Ｐゴシック" charset="0"/>
          <a:cs typeface="ＭＳ Ｐゴシック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500">
          <a:solidFill>
            <a:srgbClr val="293E82"/>
          </a:solidFill>
          <a:latin typeface="Arial" charset="0"/>
          <a:ea typeface="ＭＳ Ｐゴシック" charset="0"/>
          <a:cs typeface="ＭＳ Ｐゴシック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500">
          <a:solidFill>
            <a:srgbClr val="293E82"/>
          </a:solidFill>
          <a:latin typeface="Arial" charset="0"/>
          <a:ea typeface="ＭＳ Ｐゴシック" charset="0"/>
          <a:cs typeface="ＭＳ Ｐゴシック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500">
          <a:solidFill>
            <a:srgbClr val="293E82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rtl="0" fontAlgn="base">
        <a:lnSpc>
          <a:spcPct val="85000"/>
        </a:lnSpc>
        <a:spcBef>
          <a:spcPct val="0"/>
        </a:spcBef>
        <a:spcAft>
          <a:spcPct val="0"/>
        </a:spcAft>
        <a:defRPr sz="3500">
          <a:solidFill>
            <a:srgbClr val="293E82"/>
          </a:solidFill>
          <a:latin typeface="Arial" charset="0"/>
          <a:ea typeface="ＭＳ Ｐゴシック" charset="0"/>
          <a:cs typeface="ＭＳ Ｐゴシック" charset="0"/>
        </a:defRPr>
      </a:lvl6pPr>
      <a:lvl7pPr marL="914400" algn="l" rtl="0" fontAlgn="base">
        <a:lnSpc>
          <a:spcPct val="85000"/>
        </a:lnSpc>
        <a:spcBef>
          <a:spcPct val="0"/>
        </a:spcBef>
        <a:spcAft>
          <a:spcPct val="0"/>
        </a:spcAft>
        <a:defRPr sz="3500">
          <a:solidFill>
            <a:srgbClr val="293E82"/>
          </a:solidFill>
          <a:latin typeface="Arial" charset="0"/>
          <a:ea typeface="ＭＳ Ｐゴシック" charset="0"/>
          <a:cs typeface="ＭＳ Ｐゴシック" charset="0"/>
        </a:defRPr>
      </a:lvl7pPr>
      <a:lvl8pPr marL="1371600" algn="l" rtl="0" fontAlgn="base">
        <a:lnSpc>
          <a:spcPct val="85000"/>
        </a:lnSpc>
        <a:spcBef>
          <a:spcPct val="0"/>
        </a:spcBef>
        <a:spcAft>
          <a:spcPct val="0"/>
        </a:spcAft>
        <a:defRPr sz="3500">
          <a:solidFill>
            <a:srgbClr val="293E82"/>
          </a:solidFill>
          <a:latin typeface="Arial" charset="0"/>
          <a:ea typeface="ＭＳ Ｐゴシック" charset="0"/>
          <a:cs typeface="ＭＳ Ｐゴシック" charset="0"/>
        </a:defRPr>
      </a:lvl8pPr>
      <a:lvl9pPr marL="1828800" algn="l" rtl="0" fontAlgn="base">
        <a:lnSpc>
          <a:spcPct val="85000"/>
        </a:lnSpc>
        <a:spcBef>
          <a:spcPct val="0"/>
        </a:spcBef>
        <a:spcAft>
          <a:spcPct val="0"/>
        </a:spcAft>
        <a:defRPr sz="3500">
          <a:solidFill>
            <a:srgbClr val="293E82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marL="90488" indent="-90488" algn="l" rtl="0" eaLnBrk="0" fontAlgn="base" hangingPunct="0">
        <a:lnSpc>
          <a:spcPct val="90000"/>
        </a:lnSpc>
        <a:spcBef>
          <a:spcPts val="1200"/>
        </a:spcBef>
        <a:spcAft>
          <a:spcPts val="200"/>
        </a:spcAft>
        <a:buClr>
          <a:srgbClr val="39B0A9"/>
        </a:buClr>
        <a:buSzPct val="100000"/>
        <a:buFont typeface="Wingdings" panose="05000000000000000000" pitchFamily="2" charset="2"/>
        <a:buChar char="§"/>
        <a:defRPr sz="2000" kern="1200">
          <a:solidFill>
            <a:srgbClr val="59595B"/>
          </a:solidFill>
          <a:latin typeface="Arial"/>
          <a:ea typeface="ＭＳ Ｐゴシック" charset="0"/>
          <a:cs typeface="ＭＳ Ｐゴシック" charset="0"/>
        </a:defRPr>
      </a:lvl1pPr>
      <a:lvl2pPr marL="382588" indent="-182563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rgbClr val="39B0A9"/>
        </a:buClr>
        <a:buFont typeface="Wingdings" panose="05000000000000000000" pitchFamily="2" charset="2"/>
        <a:buChar char="§"/>
        <a:defRPr kern="1200">
          <a:solidFill>
            <a:srgbClr val="59595B"/>
          </a:solidFill>
          <a:latin typeface="Arial"/>
          <a:ea typeface="ＭＳ Ｐゴシック" charset="0"/>
          <a:cs typeface="+mn-cs"/>
        </a:defRPr>
      </a:lvl2pPr>
      <a:lvl3pPr marL="566738" indent="-182563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rgbClr val="39B0A9"/>
        </a:buClr>
        <a:buFont typeface="Wingdings" panose="05000000000000000000" pitchFamily="2" charset="2"/>
        <a:buChar char="§"/>
        <a:defRPr sz="1400" kern="1200">
          <a:solidFill>
            <a:srgbClr val="59595B"/>
          </a:solidFill>
          <a:latin typeface="Arial"/>
          <a:ea typeface="ＭＳ Ｐゴシック" charset="0"/>
          <a:cs typeface="+mn-cs"/>
        </a:defRPr>
      </a:lvl3pPr>
      <a:lvl4pPr marL="749300" indent="-182563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rgbClr val="39B0A9"/>
        </a:buClr>
        <a:buFont typeface="Wingdings" panose="05000000000000000000" pitchFamily="2" charset="2"/>
        <a:buChar char="§"/>
        <a:defRPr sz="1400" kern="1200">
          <a:solidFill>
            <a:srgbClr val="59595B"/>
          </a:solidFill>
          <a:latin typeface="Arial"/>
          <a:ea typeface="ＭＳ Ｐゴシック" charset="0"/>
          <a:cs typeface="+mn-cs"/>
        </a:defRPr>
      </a:lvl4pPr>
      <a:lvl5pPr marL="931863" indent="-182563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rgbClr val="39B0A9"/>
        </a:buClr>
        <a:buFont typeface="Wingdings" panose="05000000000000000000" pitchFamily="2" charset="2"/>
        <a:buChar char="§"/>
        <a:defRPr sz="1400" kern="1200">
          <a:solidFill>
            <a:srgbClr val="59595B"/>
          </a:solidFill>
          <a:latin typeface="Arial"/>
          <a:ea typeface="ＭＳ Ｐゴシック" charset="0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ynda.com/" TargetMode="External"/><Relationship Id="rId2" Type="http://schemas.openxmlformats.org/officeDocument/2006/relationships/hyperlink" Target="mailto:mhumayoun@hct.ac.a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127.0.0.1/wfuzz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127.0.0.1/test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5" Type="http://schemas.openxmlformats.org/officeDocument/2006/relationships/hyperlink" Target="http://phantomjs.org/" TargetMode="External"/><Relationship Id="rId4" Type="http://schemas.openxmlformats.org/officeDocument/2006/relationships/hyperlink" Target="https://www.seleniumhq.org/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1806752" y="3822207"/>
            <a:ext cx="8784077" cy="2287993"/>
          </a:xfrm>
        </p:spPr>
        <p:txBody>
          <a:bodyPr/>
          <a:lstStyle/>
          <a:p>
            <a:r>
              <a:rPr lang="en-US" sz="2800" dirty="0" smtClean="0">
                <a:solidFill>
                  <a:srgbClr val="00A34A"/>
                </a:solidFill>
              </a:rPr>
              <a:t>Resource Discovery (CLO 04)</a:t>
            </a:r>
          </a:p>
          <a:p>
            <a:r>
              <a:rPr lang="en-US" sz="2000" b="0" dirty="0" smtClean="0">
                <a:solidFill>
                  <a:schemeClr val="tx1"/>
                </a:solidFill>
              </a:rPr>
              <a:t>Muhammad Humayoun, PhD</a:t>
            </a:r>
          </a:p>
          <a:p>
            <a:r>
              <a:rPr lang="en-US" sz="2000" b="0" dirty="0" smtClean="0"/>
              <a:t>Assistant Professor</a:t>
            </a:r>
          </a:p>
          <a:p>
            <a:r>
              <a:rPr lang="en-US" sz="2000" b="0" dirty="0" smtClean="0">
                <a:hlinkClick r:id="rId2"/>
              </a:rPr>
              <a:t>mhumayoun@hct.ac.ae</a:t>
            </a:r>
            <a:r>
              <a:rPr lang="en-US" sz="2000" b="0" dirty="0" smtClean="0"/>
              <a:t> </a:t>
            </a:r>
          </a:p>
          <a:p>
            <a:r>
              <a:rPr lang="en-US" sz="2000" b="0" dirty="0" smtClean="0">
                <a:solidFill>
                  <a:schemeClr val="tx1"/>
                </a:solidFill>
              </a:rPr>
              <a:t>Abu Dhabi Men’s College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100138" y="2698772"/>
            <a:ext cx="10197306" cy="1025357"/>
          </a:xfrm>
        </p:spPr>
        <p:txBody>
          <a:bodyPr/>
          <a:lstStyle/>
          <a:p>
            <a:r>
              <a:rPr lang="en-US" dirty="0"/>
              <a:t>CSF </a:t>
            </a:r>
            <a:r>
              <a:rPr lang="en-US" dirty="0" smtClean="0"/>
              <a:t>2113 </a:t>
            </a:r>
            <a:br>
              <a:rPr lang="en-US" dirty="0" smtClean="0"/>
            </a:br>
            <a:r>
              <a:rPr lang="en-US" dirty="0" smtClean="0"/>
              <a:t>Programming </a:t>
            </a:r>
            <a:r>
              <a:rPr lang="en-US" dirty="0"/>
              <a:t>for Information </a:t>
            </a:r>
            <a:r>
              <a:rPr lang="en-US" dirty="0" smtClean="0"/>
              <a:t>Security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7BB67F18-AB72-47AD-9CF1-EB892C65625F}" type="slidenum">
              <a:rPr lang="en-US" altLang="en-US" smtClean="0"/>
              <a:pPr/>
              <a:t>1</a:t>
            </a:fld>
            <a:endParaRPr lang="en-US" alt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15613" y="6225383"/>
            <a:ext cx="9592306" cy="2616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+mj-lt"/>
              </a:rPr>
              <a:t>This module is based </a:t>
            </a:r>
            <a:r>
              <a:rPr lang="en-US" altLang="en-US" sz="1700" dirty="0" smtClean="0">
                <a:solidFill>
                  <a:srgbClr val="333333"/>
                </a:solidFill>
                <a:latin typeface="+mj-lt"/>
              </a:rPr>
              <a:t>on the course: </a:t>
            </a:r>
            <a:r>
              <a:rPr kumimoji="0" lang="en-US" altLang="en-US" sz="17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+mj-lt"/>
              </a:rPr>
              <a:t>Learning Python Web Penetration Testing</a:t>
            </a:r>
            <a:r>
              <a:rPr kumimoji="0" lang="en-US" altLang="en-US" sz="170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+mj-lt"/>
              </a:rPr>
              <a:t>, </a:t>
            </a:r>
            <a:r>
              <a:rPr kumimoji="0" lang="en-US" altLang="en-US" sz="170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+mj-lt"/>
                <a:hlinkClick r:id="rId3"/>
              </a:rPr>
              <a:t>www.lynda.com</a:t>
            </a:r>
            <a:r>
              <a:rPr kumimoji="0" lang="en-US" altLang="en-US" sz="170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+mj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320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 1: bruteforce-1.0.py – </a:t>
            </a:r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5E7B4-9CA2-42E4-9944-80E3CC428AAB}" type="slidenum">
              <a:rPr lang="en-US" altLang="en-US" smtClean="0"/>
              <a:pPr/>
              <a:t>10</a:t>
            </a:fld>
            <a:endParaRPr lang="en-US" alt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022" y="1828634"/>
            <a:ext cx="11754981" cy="369896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817321" y="3879088"/>
            <a:ext cx="2505814" cy="646331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words is a list of words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Need to remove \n</a:t>
            </a:r>
            <a:endParaRPr lang="en-US" dirty="0">
              <a:solidFill>
                <a:srgbClr val="0000FF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7955473" y="4267502"/>
            <a:ext cx="734866" cy="28263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141022" y="3372974"/>
            <a:ext cx="7142647" cy="578069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41022" y="4676256"/>
            <a:ext cx="11504440" cy="525518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899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5E7B4-9CA2-42E4-9944-80E3CC428AAB}" type="slidenum">
              <a:rPr lang="en-US" altLang="en-US" smtClean="0"/>
              <a:pPr/>
              <a:t>11</a:t>
            </a:fld>
            <a:endParaRPr lang="en-US" altLang="en-US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24169" y="0"/>
            <a:ext cx="11022013" cy="1147252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500" kern="1200" spc="-50">
                <a:solidFill>
                  <a:srgbClr val="293E82"/>
                </a:solidFill>
                <a:latin typeface="Arial"/>
                <a:ea typeface="ＭＳ Ｐゴシック" charset="0"/>
                <a:cs typeface="ＭＳ Ｐゴシック" charset="0"/>
              </a:defRPr>
            </a:lvl1pPr>
            <a:lvl2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500">
                <a:solidFill>
                  <a:srgbClr val="293E82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500">
                <a:solidFill>
                  <a:srgbClr val="293E82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500">
                <a:solidFill>
                  <a:srgbClr val="293E82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500">
                <a:solidFill>
                  <a:srgbClr val="293E82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4572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500">
                <a:solidFill>
                  <a:srgbClr val="293E82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9144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500">
                <a:solidFill>
                  <a:srgbClr val="293E82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13716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500">
                <a:solidFill>
                  <a:srgbClr val="293E82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18288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500">
                <a:solidFill>
                  <a:srgbClr val="293E82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defTabSz="914400">
              <a:lnSpc>
                <a:spcPct val="150000"/>
              </a:lnSpc>
            </a:pPr>
            <a:r>
              <a:rPr lang="en-US" sz="2400" b="1" dirty="0" smtClean="0"/>
              <a:t>Step 2: bruteforce-1.1.py – Read words from dictionary one by one, make links and get those pages using Request library</a:t>
            </a:r>
            <a:endParaRPr lang="en-US" sz="2400" b="1" dirty="0"/>
          </a:p>
        </p:txBody>
      </p:sp>
      <p:grpSp>
        <p:nvGrpSpPr>
          <p:cNvPr id="34" name="Group 33"/>
          <p:cNvGrpSpPr/>
          <p:nvPr/>
        </p:nvGrpSpPr>
        <p:grpSpPr>
          <a:xfrm>
            <a:off x="220634" y="1147252"/>
            <a:ext cx="11842446" cy="5461510"/>
            <a:chOff x="220634" y="1147252"/>
            <a:chExt cx="11842446" cy="5461510"/>
          </a:xfrm>
        </p:grpSpPr>
        <p:grpSp>
          <p:nvGrpSpPr>
            <p:cNvPr id="25" name="Group 24"/>
            <p:cNvGrpSpPr/>
            <p:nvPr/>
          </p:nvGrpSpPr>
          <p:grpSpPr>
            <a:xfrm>
              <a:off x="220634" y="1147252"/>
              <a:ext cx="11842446" cy="5461510"/>
              <a:chOff x="220634" y="1147252"/>
              <a:chExt cx="11842446" cy="5461510"/>
            </a:xfrm>
          </p:grpSpPr>
          <p:pic>
            <p:nvPicPr>
              <p:cNvPr id="4" name="Picture 3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20634" y="1147252"/>
                <a:ext cx="7345956" cy="5461510"/>
              </a:xfrm>
              <a:prstGeom prst="rect">
                <a:avLst/>
              </a:prstGeom>
            </p:spPr>
          </p:pic>
          <p:sp>
            <p:nvSpPr>
              <p:cNvPr id="12" name="TextBox 11"/>
              <p:cNvSpPr txBox="1"/>
              <p:nvPr/>
            </p:nvSpPr>
            <p:spPr>
              <a:xfrm>
                <a:off x="7763055" y="1552931"/>
                <a:ext cx="2505814" cy="646331"/>
              </a:xfrm>
              <a:prstGeom prst="rect">
                <a:avLst/>
              </a:pr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words is a list of words</a:t>
                </a:r>
              </a:p>
              <a:p>
                <a:r>
                  <a:rPr lang="en-US" dirty="0" smtClean="0">
                    <a:solidFill>
                      <a:srgbClr val="0000FF"/>
                    </a:solidFill>
                  </a:rPr>
                  <a:t>Need to remove \n</a:t>
                </a:r>
                <a:endParaRPr lang="en-US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7763055" y="2462082"/>
                <a:ext cx="2121093" cy="646331"/>
              </a:xfrm>
              <a:prstGeom prst="rect">
                <a:avLst/>
              </a:pr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w is a single word</a:t>
                </a:r>
              </a:p>
              <a:p>
                <a:r>
                  <a:rPr lang="en-US" dirty="0" smtClean="0">
                    <a:solidFill>
                      <a:srgbClr val="0000FF"/>
                    </a:solidFill>
                  </a:rPr>
                  <a:t>Need to remove \n</a:t>
                </a:r>
                <a:endParaRPr lang="en-US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7763056" y="4058349"/>
                <a:ext cx="4300024" cy="1477328"/>
              </a:xfrm>
              <a:prstGeom prst="rect">
                <a:avLst/>
              </a:pr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dirty="0" err="1" smtClean="0"/>
                  <a:t>url</a:t>
                </a:r>
                <a:r>
                  <a:rPr lang="en-US" dirty="0" smtClean="0"/>
                  <a:t> contains: </a:t>
                </a:r>
                <a:r>
                  <a:rPr lang="en-US" dirty="0" smtClean="0">
                    <a:latin typeface="Consolas" panose="020B0609020204030204" pitchFamily="49" charset="0"/>
                  </a:rPr>
                  <a:t>http://127.0.0.1/!!!!</a:t>
                </a:r>
              </a:p>
              <a:p>
                <a:r>
                  <a:rPr lang="en-US" dirty="0" smtClean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Replace !!!! With word</a:t>
                </a:r>
              </a:p>
              <a:p>
                <a:r>
                  <a:rPr lang="en-US" dirty="0" smtClean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e.g. </a:t>
                </a:r>
                <a:r>
                  <a:rPr lang="en-US" dirty="0">
                    <a:latin typeface="Consolas" panose="020B0609020204030204" pitchFamily="49" charset="0"/>
                    <a:hlinkClick r:id="rId3"/>
                  </a:rPr>
                  <a:t>http://</a:t>
                </a:r>
                <a:r>
                  <a:rPr lang="en-US" dirty="0" smtClean="0">
                    <a:latin typeface="Consolas" panose="020B0609020204030204" pitchFamily="49" charset="0"/>
                    <a:hlinkClick r:id="rId3"/>
                  </a:rPr>
                  <a:t>127.0.0.1/wfuzz</a:t>
                </a:r>
                <a:endParaRPr lang="en-US" dirty="0" smtClean="0">
                  <a:latin typeface="Consolas" panose="020B0609020204030204" pitchFamily="49" charset="0"/>
                </a:endParaRPr>
              </a:p>
              <a:p>
                <a:r>
                  <a:rPr lang="en-US" dirty="0" smtClean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2nd time: </a:t>
                </a:r>
                <a:r>
                  <a:rPr lang="en-US" dirty="0" smtClean="0">
                    <a:latin typeface="Consolas" panose="020B0609020204030204" pitchFamily="49" charset="0"/>
                    <a:hlinkClick r:id="rId4"/>
                  </a:rPr>
                  <a:t>http</a:t>
                </a:r>
                <a:r>
                  <a:rPr lang="en-US" dirty="0">
                    <a:latin typeface="Consolas" panose="020B0609020204030204" pitchFamily="49" charset="0"/>
                    <a:hlinkClick r:id="rId4"/>
                  </a:rPr>
                  <a:t>://</a:t>
                </a:r>
                <a:r>
                  <a:rPr lang="en-US" dirty="0" smtClean="0">
                    <a:latin typeface="Consolas" panose="020B0609020204030204" pitchFamily="49" charset="0"/>
                    <a:hlinkClick r:id="rId4"/>
                  </a:rPr>
                  <a:t>127.0.0.1/test</a:t>
                </a:r>
                <a:endParaRPr lang="en-US" dirty="0" smtClean="0">
                  <a:latin typeface="Consolas" panose="020B0609020204030204" pitchFamily="49" charset="0"/>
                </a:endParaRPr>
              </a:p>
              <a:p>
                <a:r>
                  <a:rPr lang="en-US" dirty="0" smtClean="0">
                    <a:latin typeface="Consolas" panose="020B0609020204030204" pitchFamily="49" charset="0"/>
                  </a:rPr>
                  <a:t>And so on … </a:t>
                </a:r>
                <a:endParaRPr lang="en-US" dirty="0">
                  <a:solidFill>
                    <a:srgbClr val="0000FF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7763055" y="3271385"/>
                <a:ext cx="4255908" cy="646331"/>
              </a:xfrm>
              <a:prstGeom prst="rect">
                <a:avLst/>
              </a:pr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dirty="0" err="1" smtClean="0">
                    <a:latin typeface="Consolas" panose="020B0609020204030204" pitchFamily="49" charset="0"/>
                  </a:rPr>
                  <a:t>w.split</a:t>
                </a:r>
                <a:r>
                  <a:rPr lang="en-US" dirty="0" smtClean="0">
                    <a:latin typeface="Consolas" panose="020B0609020204030204" pitchFamily="49" charset="0"/>
                  </a:rPr>
                  <a:t>(“\n”)</a:t>
                </a:r>
                <a:r>
                  <a:rPr lang="en-US" dirty="0" smtClean="0"/>
                  <a:t> returns a list with two </a:t>
                </a:r>
                <a:r>
                  <a:rPr lang="en-US" dirty="0" err="1" smtClean="0"/>
                  <a:t>elems</a:t>
                </a:r>
                <a:r>
                  <a:rPr lang="en-US" dirty="0" smtClean="0"/>
                  <a:t>: </a:t>
                </a:r>
                <a:r>
                  <a:rPr lang="en-US" dirty="0" smtClean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[“word”, “”]</a:t>
                </a:r>
                <a:r>
                  <a:rPr lang="en-US" dirty="0" smtClean="0">
                    <a:solidFill>
                      <a:schemeClr val="tx1"/>
                    </a:solidFill>
                    <a:latin typeface="+mj-lt"/>
                  </a:rPr>
                  <a:t> get </a:t>
                </a:r>
                <a:r>
                  <a:rPr lang="en-US" dirty="0" err="1" smtClean="0">
                    <a:solidFill>
                      <a:schemeClr val="tx1"/>
                    </a:solidFill>
                    <a:latin typeface="+mj-lt"/>
                  </a:rPr>
                  <a:t>val</a:t>
                </a:r>
                <a:r>
                  <a:rPr lang="en-US" dirty="0" smtClean="0">
                    <a:solidFill>
                      <a:schemeClr val="tx1"/>
                    </a:solidFill>
                    <a:latin typeface="+mj-lt"/>
                  </a:rPr>
                  <a:t> at 0</a:t>
                </a:r>
                <a:endParaRPr lang="en-US" dirty="0">
                  <a:solidFill>
                    <a:schemeClr val="tx1"/>
                  </a:solidFill>
                  <a:latin typeface="+mj-lt"/>
                </a:endParaRPr>
              </a:p>
            </p:txBody>
          </p:sp>
          <p:cxnSp>
            <p:nvCxnSpPr>
              <p:cNvPr id="18" name="Straight Arrow Connector 17"/>
              <p:cNvCxnSpPr>
                <a:stCxn id="12" idx="1"/>
              </p:cNvCxnSpPr>
              <p:nvPr/>
            </p:nvCxnSpPr>
            <p:spPr>
              <a:xfrm flipH="1">
                <a:off x="6032938" y="1876097"/>
                <a:ext cx="1730117" cy="99848"/>
              </a:xfrm>
              <a:prstGeom prst="straightConnector1">
                <a:avLst/>
              </a:prstGeom>
              <a:ln w="76200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/>
              <p:cNvCxnSpPr>
                <a:stCxn id="13" idx="1"/>
              </p:cNvCxnSpPr>
              <p:nvPr/>
            </p:nvCxnSpPr>
            <p:spPr>
              <a:xfrm flipH="1">
                <a:off x="3893613" y="2785248"/>
                <a:ext cx="3869442" cy="1273101"/>
              </a:xfrm>
              <a:prstGeom prst="straightConnector1">
                <a:avLst/>
              </a:prstGeom>
              <a:ln w="76200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>
                <a:stCxn id="16" idx="1"/>
              </p:cNvCxnSpPr>
              <p:nvPr/>
            </p:nvCxnSpPr>
            <p:spPr>
              <a:xfrm flipH="1">
                <a:off x="5349767" y="3594551"/>
                <a:ext cx="2413288" cy="1057251"/>
              </a:xfrm>
              <a:prstGeom prst="straightConnector1">
                <a:avLst/>
              </a:prstGeom>
              <a:ln w="76200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/>
              <p:cNvCxnSpPr>
                <a:stCxn id="14" idx="1"/>
              </p:cNvCxnSpPr>
              <p:nvPr/>
            </p:nvCxnSpPr>
            <p:spPr>
              <a:xfrm flipH="1">
                <a:off x="6411312" y="4797013"/>
                <a:ext cx="1351744" cy="267955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TextBox 28"/>
            <p:cNvSpPr txBox="1"/>
            <p:nvPr/>
          </p:nvSpPr>
          <p:spPr>
            <a:xfrm>
              <a:off x="7769916" y="5657773"/>
              <a:ext cx="4293163" cy="646331"/>
            </a:xfrm>
            <a:prstGeom prst="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Get the page</a:t>
              </a:r>
            </a:p>
            <a:p>
              <a:r>
                <a:rPr lang="en-US" dirty="0" err="1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r.status_code</a:t>
              </a:r>
              <a:r>
                <a:rPr lang="en-US" dirty="0" smtClean="0">
                  <a:solidFill>
                    <a:schemeClr val="tx1"/>
                  </a:solidFill>
                </a:rPr>
                <a:t> contains its status code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 flipH="1">
              <a:off x="7087182" y="5810118"/>
              <a:ext cx="622464" cy="26746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56195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5E7B4-9CA2-42E4-9944-80E3CC428AAB}" type="slidenum">
              <a:rPr lang="en-US" altLang="en-US" smtClean="0"/>
              <a:pPr/>
              <a:t>12</a:t>
            </a:fld>
            <a:endParaRPr lang="en-US" altLang="en-US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24169" y="-546537"/>
            <a:ext cx="11022013" cy="114725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500" kern="1200" spc="-50">
                <a:solidFill>
                  <a:srgbClr val="293E82"/>
                </a:solidFill>
                <a:latin typeface="Arial"/>
                <a:ea typeface="ＭＳ Ｐゴシック" charset="0"/>
                <a:cs typeface="ＭＳ Ｐゴシック" charset="0"/>
              </a:defRPr>
            </a:lvl1pPr>
            <a:lvl2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500">
                <a:solidFill>
                  <a:srgbClr val="293E82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500">
                <a:solidFill>
                  <a:srgbClr val="293E82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500">
                <a:solidFill>
                  <a:srgbClr val="293E82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500">
                <a:solidFill>
                  <a:srgbClr val="293E82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4572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500">
                <a:solidFill>
                  <a:srgbClr val="293E82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9144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500">
                <a:solidFill>
                  <a:srgbClr val="293E82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13716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500">
                <a:solidFill>
                  <a:srgbClr val="293E82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18288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500">
                <a:solidFill>
                  <a:srgbClr val="293E82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defTabSz="914400">
              <a:lnSpc>
                <a:spcPct val="150000"/>
              </a:lnSpc>
            </a:pPr>
            <a:r>
              <a:rPr lang="en-US" sz="2400" b="1" dirty="0" smtClean="0"/>
              <a:t>Step 2: bruteforce-1.1.py – Output</a:t>
            </a:r>
            <a:endParaRPr lang="en-US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76081" y="4811476"/>
            <a:ext cx="1158499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Try </a:t>
            </a:r>
            <a:r>
              <a:rPr lang="en-US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commons.txt</a:t>
            </a:r>
            <a:r>
              <a:rPr lang="en-US" sz="2000" dirty="0" smtClean="0"/>
              <a:t> instead of </a:t>
            </a:r>
            <a:r>
              <a:rPr lang="en-US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common.txt</a:t>
            </a:r>
            <a:endParaRPr 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commons.txt</a:t>
            </a:r>
            <a:r>
              <a:rPr lang="en-US" sz="2000" dirty="0" smtClean="0">
                <a:solidFill>
                  <a:srgbClr val="0000FF"/>
                </a:solidFill>
                <a:latin typeface="+mj-lt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+mj-lt"/>
              </a:rPr>
              <a:t>is a very large file</a:t>
            </a:r>
            <a:r>
              <a:rPr lang="en-US" sz="2000" dirty="0" smtClean="0">
                <a:solidFill>
                  <a:srgbClr val="0000FF"/>
                </a:solidFill>
                <a:latin typeface="+mj-lt"/>
              </a:rPr>
              <a:t>. </a:t>
            </a:r>
            <a:r>
              <a:rPr lang="en-US" sz="2000" dirty="0" smtClean="0"/>
              <a:t>There will be a lot more results with status code </a:t>
            </a:r>
            <a:r>
              <a:rPr lang="en-US" sz="2000" dirty="0" smtClean="0">
                <a:solidFill>
                  <a:srgbClr val="FF0000"/>
                </a:solidFill>
              </a:rPr>
              <a:t>404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FF0000"/>
                </a:solidFill>
              </a:rPr>
              <a:t>(Page not found)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rgbClr val="017E3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 are only interested in those links for which a page is found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So it seems better </a:t>
            </a:r>
            <a:r>
              <a:rPr lang="en-US" sz="2000" b="1" dirty="0" smtClean="0">
                <a:solidFill>
                  <a:srgbClr val="FF0000"/>
                </a:solidFill>
              </a:rPr>
              <a:t>not to print those links with 404 status code</a:t>
            </a:r>
            <a:r>
              <a:rPr lang="en-US" sz="2000" dirty="0" smtClean="0"/>
              <a:t> for readability </a:t>
            </a:r>
            <a:endParaRPr lang="en-US" sz="2000" dirty="0"/>
          </a:p>
        </p:txBody>
      </p:sp>
      <p:grpSp>
        <p:nvGrpSpPr>
          <p:cNvPr id="9" name="Group 8"/>
          <p:cNvGrpSpPr/>
          <p:nvPr/>
        </p:nvGrpSpPr>
        <p:grpSpPr>
          <a:xfrm>
            <a:off x="176080" y="600715"/>
            <a:ext cx="11915231" cy="4197039"/>
            <a:chOff x="176080" y="600715"/>
            <a:chExt cx="11915231" cy="4197039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6080" y="600715"/>
              <a:ext cx="11915231" cy="4197039"/>
            </a:xfrm>
            <a:prstGeom prst="rect">
              <a:avLst/>
            </a:prstGeom>
          </p:spPr>
        </p:pic>
        <p:cxnSp>
          <p:nvCxnSpPr>
            <p:cNvPr id="7" name="Straight Arrow Connector 6"/>
            <p:cNvCxnSpPr/>
            <p:nvPr/>
          </p:nvCxnSpPr>
          <p:spPr>
            <a:xfrm flipH="1" flipV="1">
              <a:off x="1376855" y="1103586"/>
              <a:ext cx="420414" cy="178676"/>
            </a:xfrm>
            <a:prstGeom prst="straightConnector1">
              <a:avLst/>
            </a:prstGeom>
            <a:ln w="762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3736432" y="3909848"/>
            <a:ext cx="520258" cy="268010"/>
            <a:chOff x="3736432" y="3909848"/>
            <a:chExt cx="520258" cy="268010"/>
          </a:xfrm>
        </p:grpSpPr>
        <p:cxnSp>
          <p:nvCxnSpPr>
            <p:cNvPr id="12" name="Straight Arrow Connector 11"/>
            <p:cNvCxnSpPr/>
            <p:nvPr/>
          </p:nvCxnSpPr>
          <p:spPr>
            <a:xfrm flipH="1">
              <a:off x="3773214" y="3909848"/>
              <a:ext cx="483476" cy="0"/>
            </a:xfrm>
            <a:prstGeom prst="straightConnector1">
              <a:avLst/>
            </a:prstGeom>
            <a:ln w="76200">
              <a:solidFill>
                <a:srgbClr val="FFFF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H="1">
              <a:off x="3736432" y="4177858"/>
              <a:ext cx="483476" cy="0"/>
            </a:xfrm>
            <a:prstGeom prst="straightConnector1">
              <a:avLst/>
            </a:prstGeom>
            <a:ln w="76200">
              <a:solidFill>
                <a:srgbClr val="FFFF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" name="Straight Arrow Connector 15"/>
          <p:cNvCxnSpPr/>
          <p:nvPr/>
        </p:nvCxnSpPr>
        <p:spPr>
          <a:xfrm>
            <a:off x="-1072055" y="2669628"/>
            <a:ext cx="914400" cy="914400"/>
          </a:xfrm>
          <a:prstGeom prst="straightConnector1">
            <a:avLst/>
          </a:prstGeom>
          <a:ln w="10160">
            <a:solidFill>
              <a:srgbClr val="E2E2E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4256691" y="2413591"/>
            <a:ext cx="432267" cy="25603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1612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5E7B4-9CA2-42E4-9944-80E3CC428AAB}" type="slidenum">
              <a:rPr lang="en-US" altLang="en-US" smtClean="0"/>
              <a:pPr/>
              <a:t>13</a:t>
            </a:fld>
            <a:endParaRPr lang="en-US" altLang="en-US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24169" y="0"/>
            <a:ext cx="11022013" cy="66215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500" kern="1200" spc="-50">
                <a:solidFill>
                  <a:srgbClr val="293E82"/>
                </a:solidFill>
                <a:latin typeface="Arial"/>
                <a:ea typeface="ＭＳ Ｐゴシック" charset="0"/>
                <a:cs typeface="ＭＳ Ｐゴシック" charset="0"/>
              </a:defRPr>
            </a:lvl1pPr>
            <a:lvl2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500">
                <a:solidFill>
                  <a:srgbClr val="293E82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500">
                <a:solidFill>
                  <a:srgbClr val="293E82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500">
                <a:solidFill>
                  <a:srgbClr val="293E82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500">
                <a:solidFill>
                  <a:srgbClr val="293E82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4572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500">
                <a:solidFill>
                  <a:srgbClr val="293E82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9144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500">
                <a:solidFill>
                  <a:srgbClr val="293E82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13716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500">
                <a:solidFill>
                  <a:srgbClr val="293E82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18288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500">
                <a:solidFill>
                  <a:srgbClr val="293E82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defTabSz="914400">
              <a:lnSpc>
                <a:spcPct val="150000"/>
              </a:lnSpc>
            </a:pPr>
            <a:r>
              <a:rPr lang="en-US" sz="2400" b="1" dirty="0" smtClean="0"/>
              <a:t>Step 3: bruteforce-1.2.py – Do not print those results that have status code </a:t>
            </a:r>
            <a:r>
              <a:rPr lang="en-US" sz="2400" b="1" dirty="0"/>
              <a:t>404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2108107" y="658890"/>
            <a:ext cx="6854135" cy="5767310"/>
            <a:chOff x="2108107" y="658890"/>
            <a:chExt cx="6854135" cy="5767310"/>
          </a:xfrm>
        </p:grpSpPr>
        <p:grpSp>
          <p:nvGrpSpPr>
            <p:cNvPr id="9" name="Group 8"/>
            <p:cNvGrpSpPr/>
            <p:nvPr/>
          </p:nvGrpSpPr>
          <p:grpSpPr>
            <a:xfrm>
              <a:off x="2108107" y="658890"/>
              <a:ext cx="6854135" cy="5767310"/>
              <a:chOff x="239350" y="658890"/>
              <a:chExt cx="6854135" cy="5767310"/>
            </a:xfrm>
          </p:grpSpPr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39350" y="658890"/>
                <a:ext cx="6854135" cy="5767310"/>
              </a:xfrm>
              <a:prstGeom prst="rect">
                <a:avLst/>
              </a:prstGeom>
            </p:spPr>
          </p:pic>
          <p:cxnSp>
            <p:nvCxnSpPr>
              <p:cNvPr id="7" name="Straight Arrow Connector 6"/>
              <p:cNvCxnSpPr/>
              <p:nvPr/>
            </p:nvCxnSpPr>
            <p:spPr>
              <a:xfrm>
                <a:off x="767256" y="4740166"/>
                <a:ext cx="662152" cy="672662"/>
              </a:xfrm>
              <a:prstGeom prst="straightConnector1">
                <a:avLst/>
              </a:prstGeom>
              <a:ln w="76200">
                <a:solidFill>
                  <a:srgbClr val="FFFF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" name="Straight Arrow Connector 10"/>
            <p:cNvCxnSpPr/>
            <p:nvPr/>
          </p:nvCxnSpPr>
          <p:spPr>
            <a:xfrm>
              <a:off x="2848303" y="1965434"/>
              <a:ext cx="398398" cy="483477"/>
            </a:xfrm>
            <a:prstGeom prst="straightConnector1">
              <a:avLst/>
            </a:prstGeom>
            <a:ln w="76200">
              <a:solidFill>
                <a:srgbClr val="FFFF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3051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5E7B4-9CA2-42E4-9944-80E3CC428AAB}" type="slidenum">
              <a:rPr lang="en-US" altLang="en-US" smtClean="0"/>
              <a:pPr/>
              <a:t>14</a:t>
            </a:fld>
            <a:endParaRPr lang="en-US" altLang="en-US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24169" y="0"/>
            <a:ext cx="11022013" cy="66215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500" kern="1200" spc="-50">
                <a:solidFill>
                  <a:srgbClr val="293E82"/>
                </a:solidFill>
                <a:latin typeface="Arial"/>
                <a:ea typeface="ＭＳ Ｐゴシック" charset="0"/>
                <a:cs typeface="ＭＳ Ｐゴシック" charset="0"/>
              </a:defRPr>
            </a:lvl1pPr>
            <a:lvl2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500">
                <a:solidFill>
                  <a:srgbClr val="293E82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500">
                <a:solidFill>
                  <a:srgbClr val="293E82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500">
                <a:solidFill>
                  <a:srgbClr val="293E82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500">
                <a:solidFill>
                  <a:srgbClr val="293E82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4572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500">
                <a:solidFill>
                  <a:srgbClr val="293E82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9144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500">
                <a:solidFill>
                  <a:srgbClr val="293E82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13716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500">
                <a:solidFill>
                  <a:srgbClr val="293E82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18288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500">
                <a:solidFill>
                  <a:srgbClr val="293E82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defTabSz="914400">
              <a:lnSpc>
                <a:spcPct val="150000"/>
              </a:lnSpc>
            </a:pPr>
            <a:r>
              <a:rPr lang="en-US" sz="2400" b="1" dirty="0" smtClean="0"/>
              <a:t>Step 3: bruteforce-1.2.py – Output</a:t>
            </a:r>
            <a:endParaRPr lang="en-US" sz="24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832" y="551847"/>
            <a:ext cx="8070100" cy="2453026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814832" y="3101636"/>
            <a:ext cx="9464285" cy="3498862"/>
            <a:chOff x="100128" y="3816338"/>
            <a:chExt cx="10144347" cy="4045399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0128" y="3816338"/>
              <a:ext cx="10144347" cy="4045399"/>
            </a:xfrm>
            <a:prstGeom prst="rect">
              <a:avLst/>
            </a:prstGeom>
          </p:spPr>
        </p:pic>
        <p:cxnSp>
          <p:nvCxnSpPr>
            <p:cNvPr id="8" name="Straight Arrow Connector 7"/>
            <p:cNvCxnSpPr/>
            <p:nvPr/>
          </p:nvCxnSpPr>
          <p:spPr>
            <a:xfrm flipV="1">
              <a:off x="8849710" y="4099034"/>
              <a:ext cx="546538" cy="441435"/>
            </a:xfrm>
            <a:prstGeom prst="straightConnector1">
              <a:avLst/>
            </a:prstGeom>
            <a:ln w="762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4849882" y="5444357"/>
            <a:ext cx="3726559" cy="830319"/>
            <a:chOff x="4849882" y="5444357"/>
            <a:chExt cx="3726559" cy="830319"/>
          </a:xfrm>
        </p:grpSpPr>
        <p:cxnSp>
          <p:nvCxnSpPr>
            <p:cNvPr id="11" name="Straight Arrow Connector 10"/>
            <p:cNvCxnSpPr/>
            <p:nvPr/>
          </p:nvCxnSpPr>
          <p:spPr>
            <a:xfrm flipH="1">
              <a:off x="4849882" y="5728138"/>
              <a:ext cx="846725" cy="546538"/>
            </a:xfrm>
            <a:prstGeom prst="straightConnector1">
              <a:avLst/>
            </a:prstGeom>
            <a:ln w="76200">
              <a:solidFill>
                <a:srgbClr val="FFFF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5780690" y="5444357"/>
              <a:ext cx="2795751" cy="646331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 smtClean="0"/>
                <a:t>Redirection page. Lets us visit it in browser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750902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86382" y="763461"/>
            <a:ext cx="11021405" cy="718661"/>
          </a:xfrm>
        </p:spPr>
        <p:txBody>
          <a:bodyPr/>
          <a:lstStyle/>
          <a:p>
            <a:r>
              <a:rPr lang="en-US" dirty="0"/>
              <a:t>URL redirection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5E7B4-9CA2-42E4-9944-80E3CC428AAB}" type="slidenum">
              <a:rPr lang="en-US" altLang="en-US" smtClean="0"/>
              <a:pPr/>
              <a:t>15</a:t>
            </a:fld>
            <a:endParaRPr lang="en-US" alt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86383" y="1482122"/>
            <a:ext cx="11339857" cy="5050758"/>
          </a:xfrm>
        </p:spPr>
        <p:txBody>
          <a:bodyPr>
            <a:normAutofit/>
          </a:bodyPr>
          <a:lstStyle/>
          <a:p>
            <a:r>
              <a:rPr lang="en-US" dirty="0"/>
              <a:t>URL </a:t>
            </a:r>
            <a:r>
              <a:rPr lang="en-US" dirty="0" smtClean="0"/>
              <a:t>redirection (also called URL forwarding), </a:t>
            </a:r>
            <a:r>
              <a:rPr lang="en-US" dirty="0"/>
              <a:t>is </a:t>
            </a:r>
            <a:r>
              <a:rPr lang="en-US" dirty="0" smtClean="0"/>
              <a:t>a </a:t>
            </a:r>
            <a:r>
              <a:rPr lang="en-US" dirty="0" smtClean="0">
                <a:solidFill>
                  <a:schemeClr val="accent1"/>
                </a:solidFill>
              </a:rPr>
              <a:t>technique</a:t>
            </a:r>
            <a:r>
              <a:rPr lang="en-US" dirty="0" smtClean="0"/>
              <a:t> </a:t>
            </a:r>
            <a:r>
              <a:rPr lang="en-US" dirty="0"/>
              <a:t>for </a:t>
            </a:r>
            <a:r>
              <a:rPr lang="en-US" u="sng" dirty="0"/>
              <a:t>making a web page available under more than one URL address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/>
              <a:t>When a web browser attempts to open a URL that has been redirected, a page with a different URL is opened. </a:t>
            </a:r>
            <a:endParaRPr lang="en-US" dirty="0" smtClean="0"/>
          </a:p>
          <a:p>
            <a:r>
              <a:rPr lang="en-US" dirty="0"/>
              <a:t>URL redirection </a:t>
            </a:r>
            <a:r>
              <a:rPr lang="en-US" dirty="0" smtClean="0"/>
              <a:t>may be needed for </a:t>
            </a:r>
            <a:r>
              <a:rPr lang="en-US" dirty="0"/>
              <a:t>various reasons: </a:t>
            </a:r>
            <a:endParaRPr lang="en-US" dirty="0" smtClean="0"/>
          </a:p>
          <a:p>
            <a:pPr lvl="1"/>
            <a:r>
              <a:rPr lang="en-US" dirty="0" smtClean="0"/>
              <a:t>for </a:t>
            </a:r>
            <a:r>
              <a:rPr lang="en-US" dirty="0">
                <a:solidFill>
                  <a:schemeClr val="accent1"/>
                </a:solidFill>
              </a:rPr>
              <a:t>URL </a:t>
            </a:r>
            <a:r>
              <a:rPr lang="en-US" dirty="0" smtClean="0">
                <a:solidFill>
                  <a:schemeClr val="accent1"/>
                </a:solidFill>
              </a:rPr>
              <a:t>shortening</a:t>
            </a:r>
          </a:p>
          <a:p>
            <a:pPr lvl="1"/>
            <a:r>
              <a:rPr lang="en-US" dirty="0" smtClean="0"/>
              <a:t>to </a:t>
            </a:r>
            <a:r>
              <a:rPr lang="en-US" dirty="0">
                <a:solidFill>
                  <a:schemeClr val="accent1"/>
                </a:solidFill>
              </a:rPr>
              <a:t>prevent broken links</a:t>
            </a:r>
            <a:r>
              <a:rPr lang="en-US" dirty="0"/>
              <a:t> when web pages are </a:t>
            </a:r>
            <a:r>
              <a:rPr lang="en-US" dirty="0" smtClean="0"/>
              <a:t>moved</a:t>
            </a:r>
          </a:p>
          <a:p>
            <a:pPr lvl="1"/>
            <a:r>
              <a:rPr lang="en-US" dirty="0" smtClean="0"/>
              <a:t>to </a:t>
            </a:r>
            <a:r>
              <a:rPr lang="en-US" dirty="0"/>
              <a:t>allow </a:t>
            </a:r>
            <a:r>
              <a:rPr lang="en-US" dirty="0">
                <a:solidFill>
                  <a:schemeClr val="accent1"/>
                </a:solidFill>
              </a:rPr>
              <a:t>multiple domain names</a:t>
            </a:r>
            <a:r>
              <a:rPr lang="en-US" dirty="0"/>
              <a:t> belonging to the same </a:t>
            </a:r>
            <a:r>
              <a:rPr lang="en-US" dirty="0" smtClean="0"/>
              <a:t>company (or organization) </a:t>
            </a:r>
            <a:r>
              <a:rPr lang="en-US" dirty="0"/>
              <a:t>to </a:t>
            </a:r>
            <a:r>
              <a:rPr lang="en-US" dirty="0">
                <a:solidFill>
                  <a:schemeClr val="accent1"/>
                </a:solidFill>
              </a:rPr>
              <a:t>refer to a single web </a:t>
            </a:r>
            <a:r>
              <a:rPr lang="en-US" dirty="0" smtClean="0">
                <a:solidFill>
                  <a:schemeClr val="accent1"/>
                </a:solidFill>
              </a:rPr>
              <a:t>site</a:t>
            </a:r>
            <a:r>
              <a:rPr lang="en-US" dirty="0" smtClean="0"/>
              <a:t>. </a:t>
            </a:r>
          </a:p>
          <a:p>
            <a:pPr lvl="2"/>
            <a:r>
              <a:rPr lang="en-US" sz="2200" dirty="0" smtClean="0"/>
              <a:t>Ex</a:t>
            </a:r>
            <a:r>
              <a:rPr lang="en-US" sz="2200" dirty="0"/>
              <a:t>. </a:t>
            </a:r>
            <a:r>
              <a:rPr lang="en-US" sz="2200" dirty="0" smtClean="0"/>
              <a:t>wikipedia.com and </a:t>
            </a:r>
            <a:r>
              <a:rPr lang="en-US" sz="2200" dirty="0"/>
              <a:t>wikipedia.net are automatically redirected to </a:t>
            </a:r>
            <a:r>
              <a:rPr lang="en-US" sz="2200" dirty="0" smtClean="0"/>
              <a:t>wikipedia.org</a:t>
            </a:r>
            <a:endParaRPr lang="en-US" dirty="0" smtClean="0"/>
          </a:p>
          <a:p>
            <a:pPr lvl="1"/>
            <a:r>
              <a:rPr lang="en-US" dirty="0" smtClean="0"/>
              <a:t>for </a:t>
            </a:r>
            <a:r>
              <a:rPr lang="en-US" dirty="0">
                <a:solidFill>
                  <a:schemeClr val="accent1"/>
                </a:solidFill>
              </a:rPr>
              <a:t>hostile purposes</a:t>
            </a:r>
            <a:r>
              <a:rPr lang="en-US" dirty="0"/>
              <a:t> such as </a:t>
            </a:r>
            <a:r>
              <a:rPr lang="en-US" u="sng" dirty="0"/>
              <a:t>phishing attacks</a:t>
            </a:r>
            <a:r>
              <a:rPr lang="en-US" dirty="0"/>
              <a:t> or </a:t>
            </a:r>
            <a:r>
              <a:rPr lang="en-US" u="sng" dirty="0"/>
              <a:t>malware </a:t>
            </a:r>
            <a:r>
              <a:rPr lang="en-US" u="sng" dirty="0" smtClean="0"/>
              <a:t>distribution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4871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URL redirection and </a:t>
            </a:r>
            <a:r>
              <a:rPr lang="en-US" dirty="0"/>
              <a:t>resource discovery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CB8A46-F460-48E7-845A-D8F67BFC29EE}" type="slidenum">
              <a:rPr lang="en-US" altLang="en-US" smtClean="0"/>
              <a:pPr/>
              <a:t>16</a:t>
            </a:fld>
            <a:endParaRPr lang="en-US" alt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discovering resources, </a:t>
            </a:r>
            <a:r>
              <a:rPr lang="en-US" dirty="0"/>
              <a:t>detecting </a:t>
            </a:r>
            <a:r>
              <a:rPr lang="en-US" dirty="0" smtClean="0"/>
              <a:t>URL redirection is important</a:t>
            </a:r>
          </a:p>
          <a:p>
            <a:r>
              <a:rPr lang="en-US" dirty="0" smtClean="0"/>
              <a:t>Instead of saving redirect links, we want to save those urls where the redirects were taking us.</a:t>
            </a:r>
          </a:p>
        </p:txBody>
      </p:sp>
    </p:spTree>
    <p:extLst>
      <p:ext uri="{BB962C8B-B14F-4D97-AF65-F5344CB8AC3E}">
        <p14:creationId xmlns:p14="http://schemas.microsoft.com/office/powerpoint/2010/main" val="2789634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Redirect status codes and </a:t>
            </a:r>
            <a:r>
              <a:rPr lang="en-US" dirty="0" smtClean="0"/>
              <a:t>characteristics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CB8A46-F460-48E7-845A-D8F67BFC29EE}" type="slidenum">
              <a:rPr lang="en-US" altLang="en-US" smtClean="0"/>
              <a:pPr/>
              <a:t>17</a:t>
            </a:fld>
            <a:endParaRPr lang="en-US" alt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2785360"/>
              </p:ext>
            </p:extLst>
          </p:nvPr>
        </p:nvGraphicFramePr>
        <p:xfrm>
          <a:off x="375546" y="1885966"/>
          <a:ext cx="11132242" cy="2194560"/>
        </p:xfrm>
        <a:graphic>
          <a:graphicData uri="http://schemas.openxmlformats.org/drawingml/2006/table">
            <a:tbl>
              <a:tblPr/>
              <a:tblGrid>
                <a:gridCol w="3190948">
                  <a:extLst>
                    <a:ext uri="{9D8B030D-6E8A-4147-A177-3AD203B41FA5}">
                      <a16:colId xmlns:a16="http://schemas.microsoft.com/office/drawing/2014/main" val="2583648336"/>
                    </a:ext>
                  </a:extLst>
                </a:gridCol>
                <a:gridCol w="2039979">
                  <a:extLst>
                    <a:ext uri="{9D8B030D-6E8A-4147-A177-3AD203B41FA5}">
                      <a16:colId xmlns:a16="http://schemas.microsoft.com/office/drawing/2014/main" val="1458394773"/>
                    </a:ext>
                  </a:extLst>
                </a:gridCol>
                <a:gridCol w="5901315">
                  <a:extLst>
                    <a:ext uri="{9D8B030D-6E8A-4147-A177-3AD203B41FA5}">
                      <a16:colId xmlns:a16="http://schemas.microsoft.com/office/drawing/2014/main" val="295104575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HTTP Status Code</a:t>
                      </a:r>
                    </a:p>
                  </a:txBody>
                  <a:tcPr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HTTP Version</a:t>
                      </a:r>
                    </a:p>
                  </a:txBody>
                  <a:tcPr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Temporary / Permanent</a:t>
                      </a:r>
                    </a:p>
                  </a:txBody>
                  <a:tcPr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954184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301</a:t>
                      </a:r>
                    </a:p>
                  </a:txBody>
                  <a:tcPr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HTTP/1.0</a:t>
                      </a:r>
                    </a:p>
                  </a:txBody>
                  <a:tcPr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Permanent: The page has moved permanently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317204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302</a:t>
                      </a:r>
                    </a:p>
                  </a:txBody>
                  <a:tcPr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HTTP/1.0</a:t>
                      </a:r>
                    </a:p>
                  </a:txBody>
                  <a:tcPr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Temporary: The page has moved temporarily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697749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303</a:t>
                      </a:r>
                    </a:p>
                  </a:txBody>
                  <a:tcPr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HTTP/1.1</a:t>
                      </a:r>
                    </a:p>
                  </a:txBody>
                  <a:tcPr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Temporary: The page has moved temporarily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690888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307</a:t>
                      </a:r>
                    </a:p>
                  </a:txBody>
                  <a:tcPr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HTTP/1.1</a:t>
                      </a:r>
                    </a:p>
                  </a:txBody>
                  <a:tcPr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Temporary: The page has moved temporarily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324778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308</a:t>
                      </a:r>
                    </a:p>
                  </a:txBody>
                  <a:tcPr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HTTP/1.1</a:t>
                      </a:r>
                    </a:p>
                  </a:txBody>
                  <a:tcPr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Permanent: The page has moved permanently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65577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2285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5E7B4-9CA2-42E4-9944-80E3CC428AAB}" type="slidenum">
              <a:rPr lang="en-US" altLang="en-US" smtClean="0"/>
              <a:pPr/>
              <a:t>18</a:t>
            </a:fld>
            <a:endParaRPr lang="en-US" altLang="en-US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24169" y="0"/>
            <a:ext cx="11022013" cy="66215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500" kern="1200" spc="-50">
                <a:solidFill>
                  <a:srgbClr val="293E82"/>
                </a:solidFill>
                <a:latin typeface="Arial"/>
                <a:ea typeface="ＭＳ Ｐゴシック" charset="0"/>
                <a:cs typeface="ＭＳ Ｐゴシック" charset="0"/>
              </a:defRPr>
            </a:lvl1pPr>
            <a:lvl2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500">
                <a:solidFill>
                  <a:srgbClr val="293E82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500">
                <a:solidFill>
                  <a:srgbClr val="293E82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500">
                <a:solidFill>
                  <a:srgbClr val="293E82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500">
                <a:solidFill>
                  <a:srgbClr val="293E82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4572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500">
                <a:solidFill>
                  <a:srgbClr val="293E82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9144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500">
                <a:solidFill>
                  <a:srgbClr val="293E82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13716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500">
                <a:solidFill>
                  <a:srgbClr val="293E82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18288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500">
                <a:solidFill>
                  <a:srgbClr val="293E82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defTabSz="914400">
              <a:lnSpc>
                <a:spcPct val="150000"/>
              </a:lnSpc>
            </a:pPr>
            <a:r>
              <a:rPr lang="en-US" sz="2400" b="1" dirty="0" smtClean="0"/>
              <a:t>Step 4: bruteforce-1.3.py – Detecting Redirections</a:t>
            </a:r>
            <a:endParaRPr lang="en-US" sz="24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265" y="662152"/>
            <a:ext cx="5700706" cy="576404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566041" y="2690648"/>
            <a:ext cx="3804745" cy="2217683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450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5E7B4-9CA2-42E4-9944-80E3CC428AAB}" type="slidenum">
              <a:rPr lang="en-US" altLang="en-US" smtClean="0"/>
              <a:pPr/>
              <a:t>19</a:t>
            </a:fld>
            <a:endParaRPr lang="en-US" altLang="en-US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24169" y="0"/>
            <a:ext cx="11022013" cy="66215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500" kern="1200" spc="-50">
                <a:solidFill>
                  <a:srgbClr val="293E82"/>
                </a:solidFill>
                <a:latin typeface="Arial"/>
                <a:ea typeface="ＭＳ Ｐゴシック" charset="0"/>
                <a:cs typeface="ＭＳ Ｐゴシック" charset="0"/>
              </a:defRPr>
            </a:lvl1pPr>
            <a:lvl2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500">
                <a:solidFill>
                  <a:srgbClr val="293E82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500">
                <a:solidFill>
                  <a:srgbClr val="293E82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500">
                <a:solidFill>
                  <a:srgbClr val="293E82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500">
                <a:solidFill>
                  <a:srgbClr val="293E82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4572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500">
                <a:solidFill>
                  <a:srgbClr val="293E82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9144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500">
                <a:solidFill>
                  <a:srgbClr val="293E82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13716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500">
                <a:solidFill>
                  <a:srgbClr val="293E82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18288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500">
                <a:solidFill>
                  <a:srgbClr val="293E82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defTabSz="914400">
              <a:lnSpc>
                <a:spcPct val="150000"/>
              </a:lnSpc>
            </a:pPr>
            <a:r>
              <a:rPr lang="en-US" sz="2400" b="1" dirty="0" smtClean="0"/>
              <a:t>Step 4: bruteforce-1.3.py – output</a:t>
            </a:r>
            <a:endParaRPr lang="en-US" sz="24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47" y="778930"/>
            <a:ext cx="10812101" cy="423450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09847" y="2879834"/>
            <a:ext cx="4714401" cy="1061545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9847" y="4519449"/>
            <a:ext cx="4714401" cy="304799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458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CB8A46-F460-48E7-845A-D8F67BFC29EE}" type="slidenum">
              <a:rPr lang="en-US" altLang="en-US" smtClean="0"/>
              <a:pPr/>
              <a:t>2</a:t>
            </a:fld>
            <a:endParaRPr lang="en-US" alt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Fuzzing</a:t>
            </a:r>
          </a:p>
          <a:p>
            <a:pPr lvl="0"/>
            <a:r>
              <a:rPr lang="en-US" dirty="0" smtClean="0"/>
              <a:t>Resource Discovery</a:t>
            </a:r>
          </a:p>
          <a:p>
            <a:pPr lvl="1"/>
            <a:r>
              <a:rPr lang="en-US" dirty="0" smtClean="0"/>
              <a:t>Creating the </a:t>
            </a:r>
            <a:r>
              <a:rPr lang="en-US" dirty="0" err="1" smtClean="0"/>
              <a:t>bruteforcer</a:t>
            </a:r>
            <a:endParaRPr lang="en-US" dirty="0" smtClean="0"/>
          </a:p>
          <a:p>
            <a:pPr lvl="1"/>
            <a:r>
              <a:rPr lang="en-US" dirty="0" smtClean="0"/>
              <a:t>Improving the result analysis</a:t>
            </a:r>
          </a:p>
          <a:p>
            <a:pPr lvl="0"/>
            <a:r>
              <a:rPr lang="en-US" dirty="0" smtClean="0"/>
              <a:t>Automatic screenshots of 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47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5E7B4-9CA2-42E4-9944-80E3CC428AAB}" type="slidenum">
              <a:rPr lang="en-US" altLang="en-US" smtClean="0"/>
              <a:pPr/>
              <a:t>20</a:t>
            </a:fld>
            <a:endParaRPr lang="en-US" altLang="en-US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24169" y="0"/>
            <a:ext cx="11022013" cy="66215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500" kern="1200" spc="-50">
                <a:solidFill>
                  <a:srgbClr val="293E82"/>
                </a:solidFill>
                <a:latin typeface="Arial"/>
                <a:ea typeface="ＭＳ Ｐゴシック" charset="0"/>
                <a:cs typeface="ＭＳ Ｐゴシック" charset="0"/>
              </a:defRPr>
            </a:lvl1pPr>
            <a:lvl2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500">
                <a:solidFill>
                  <a:srgbClr val="293E82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500">
                <a:solidFill>
                  <a:srgbClr val="293E82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500">
                <a:solidFill>
                  <a:srgbClr val="293E82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500">
                <a:solidFill>
                  <a:srgbClr val="293E82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4572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500">
                <a:solidFill>
                  <a:srgbClr val="293E82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9144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500">
                <a:solidFill>
                  <a:srgbClr val="293E82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13716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500">
                <a:solidFill>
                  <a:srgbClr val="293E82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18288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500">
                <a:solidFill>
                  <a:srgbClr val="293E82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defTabSz="914400">
              <a:lnSpc>
                <a:spcPct val="150000"/>
              </a:lnSpc>
            </a:pPr>
            <a:r>
              <a:rPr lang="en-US" sz="2400" b="1" dirty="0" smtClean="0"/>
              <a:t>Step 5: bruteforce-1.4.py – Taking snapshots</a:t>
            </a:r>
            <a:endParaRPr lang="en-US" sz="2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15614" y="873828"/>
            <a:ext cx="35878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First a simple example:</a:t>
            </a:r>
            <a:endParaRPr lang="en-US" sz="24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338" y="1335493"/>
            <a:ext cx="9738958" cy="495592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23007" y="2461786"/>
            <a:ext cx="9541940" cy="1031358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078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5E7B4-9CA2-42E4-9944-80E3CC428AAB}" type="slidenum">
              <a:rPr lang="en-US" altLang="en-US" smtClean="0"/>
              <a:pPr/>
              <a:t>21</a:t>
            </a:fld>
            <a:endParaRPr lang="en-US" altLang="en-US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24169" y="53165"/>
            <a:ext cx="11022013" cy="66215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500" kern="1200" spc="-50">
                <a:solidFill>
                  <a:srgbClr val="293E82"/>
                </a:solidFill>
                <a:latin typeface="Arial"/>
                <a:ea typeface="ＭＳ Ｐゴシック" charset="0"/>
                <a:cs typeface="ＭＳ Ｐゴシック" charset="0"/>
              </a:defRPr>
            </a:lvl1pPr>
            <a:lvl2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500">
                <a:solidFill>
                  <a:srgbClr val="293E82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500">
                <a:solidFill>
                  <a:srgbClr val="293E82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500">
                <a:solidFill>
                  <a:srgbClr val="293E82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500">
                <a:solidFill>
                  <a:srgbClr val="293E82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4572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500">
                <a:solidFill>
                  <a:srgbClr val="293E82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9144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500">
                <a:solidFill>
                  <a:srgbClr val="293E82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13716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500">
                <a:solidFill>
                  <a:srgbClr val="293E82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18288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500">
                <a:solidFill>
                  <a:srgbClr val="293E82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defTabSz="914400">
              <a:lnSpc>
                <a:spcPct val="150000"/>
              </a:lnSpc>
            </a:pPr>
            <a:r>
              <a:rPr lang="en-US" sz="2800" b="1" dirty="0" smtClean="0"/>
              <a:t>Step 5: bruteforce-1.4.py – Taking snapshots</a:t>
            </a:r>
            <a:endParaRPr lang="en-US" sz="2800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2491" y="4371027"/>
            <a:ext cx="1714649" cy="149364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67471" y="786349"/>
            <a:ext cx="11515434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Taking snapshot of </a:t>
            </a:r>
            <a:r>
              <a:rPr lang="en-US" sz="2400" dirty="0"/>
              <a:t>every resource returning </a:t>
            </a:r>
            <a:r>
              <a:rPr lang="en-US" sz="2400" dirty="0">
                <a:solidFill>
                  <a:srgbClr val="FF0000"/>
                </a:solidFill>
              </a:rPr>
              <a:t>200 status </a:t>
            </a:r>
            <a:r>
              <a:rPr lang="en-US" sz="2400" dirty="0" smtClean="0">
                <a:solidFill>
                  <a:srgbClr val="FF0000"/>
                </a:solidFill>
              </a:rPr>
              <a:t>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A way to </a:t>
            </a:r>
            <a:r>
              <a:rPr lang="en-US" sz="2400" dirty="0">
                <a:solidFill>
                  <a:srgbClr val="FF0000"/>
                </a:solidFill>
              </a:rPr>
              <a:t>speed up the analysis of </a:t>
            </a:r>
            <a:r>
              <a:rPr lang="en-US" sz="2400" dirty="0" smtClean="0">
                <a:solidFill>
                  <a:srgbClr val="FF0000"/>
                </a:solidFill>
              </a:rPr>
              <a:t>big </a:t>
            </a:r>
            <a:r>
              <a:rPr lang="en-US" sz="2400" dirty="0">
                <a:solidFill>
                  <a:srgbClr val="FF0000"/>
                </a:solidFill>
              </a:rPr>
              <a:t>apps </a:t>
            </a:r>
            <a:r>
              <a:rPr lang="en-US" sz="2400" dirty="0"/>
              <a:t>or when testing multiple apps in a short period of </a:t>
            </a:r>
            <a:r>
              <a:rPr lang="en-US" sz="2400" dirty="0" smtClean="0"/>
              <a:t>time</a:t>
            </a:r>
            <a:r>
              <a:rPr lang="en-US" sz="2400" dirty="0"/>
              <a:t> </a:t>
            </a: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Needed libraries are: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FF0000"/>
                </a:solidFill>
              </a:rPr>
              <a:t>Selenium web driver</a:t>
            </a:r>
            <a:r>
              <a:rPr lang="en-US" sz="2400" dirty="0"/>
              <a:t> for Python and Phantom </a:t>
            </a:r>
            <a:r>
              <a:rPr lang="en-US" sz="2400" dirty="0" smtClean="0"/>
              <a:t>JS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Selenium </a:t>
            </a:r>
            <a:r>
              <a:rPr lang="en-US" sz="2400" dirty="0"/>
              <a:t>web driver </a:t>
            </a:r>
            <a:r>
              <a:rPr lang="en-US" sz="2400" dirty="0" smtClean="0"/>
              <a:t>is </a:t>
            </a:r>
            <a:r>
              <a:rPr lang="en-US" sz="2400" dirty="0"/>
              <a:t>a tool used to automate web browsers </a:t>
            </a:r>
            <a:r>
              <a:rPr lang="en-US" sz="2400" dirty="0" smtClean="0"/>
              <a:t>programmatically</a:t>
            </a:r>
            <a:r>
              <a:rPr lang="en-US" sz="2400" dirty="0"/>
              <a:t> </a:t>
            </a:r>
            <a:endParaRPr lang="en-US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err="1" smtClean="0">
                <a:solidFill>
                  <a:srgbClr val="FF0000"/>
                </a:solidFill>
              </a:rPr>
              <a:t>PhantomJS</a:t>
            </a:r>
            <a:r>
              <a:rPr lang="en-US" sz="2400" dirty="0"/>
              <a:t> </a:t>
            </a:r>
            <a:r>
              <a:rPr lang="en-US" sz="2400" dirty="0" smtClean="0"/>
              <a:t>is </a:t>
            </a:r>
            <a:r>
              <a:rPr lang="en-US" sz="2400" dirty="0"/>
              <a:t>a headless </a:t>
            </a:r>
            <a:r>
              <a:rPr lang="en-US" sz="2400" dirty="0" smtClean="0"/>
              <a:t>browser</a:t>
            </a:r>
            <a:endParaRPr lang="en-US" sz="24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8712" y="4371027"/>
            <a:ext cx="2994920" cy="1028789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325204" y="5883470"/>
            <a:ext cx="36038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hlinkClick r:id="rId4"/>
              </a:rPr>
              <a:t>https://www.seleniumhq.org</a:t>
            </a:r>
            <a:r>
              <a:rPr lang="en-US" dirty="0" smtClean="0">
                <a:latin typeface="Consolas" panose="020B0609020204030204" pitchFamily="49" charset="0"/>
                <a:hlinkClick r:id="rId4"/>
              </a:rPr>
              <a:t>/</a:t>
            </a:r>
            <a:endParaRPr lang="en-US" dirty="0" smtClean="0">
              <a:latin typeface="Consolas" panose="020B06090202040302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848712" y="5529557"/>
            <a:ext cx="29706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hlinkClick r:id="rId5"/>
              </a:rPr>
              <a:t>http://phantomjs.org</a:t>
            </a:r>
            <a:r>
              <a:rPr lang="en-US" dirty="0" smtClean="0">
                <a:latin typeface="Consolas" panose="020B0609020204030204" pitchFamily="49" charset="0"/>
                <a:hlinkClick r:id="rId5"/>
              </a:rPr>
              <a:t>/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1611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492" y="1216115"/>
            <a:ext cx="10118749" cy="520595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5E7B4-9CA2-42E4-9944-80E3CC428AAB}" type="slidenum">
              <a:rPr lang="en-US" altLang="en-US" smtClean="0"/>
              <a:pPr/>
              <a:t>22</a:t>
            </a:fld>
            <a:endParaRPr lang="en-US" altLang="en-US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24169" y="53165"/>
            <a:ext cx="11022013" cy="66215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500" kern="1200" spc="-50">
                <a:solidFill>
                  <a:srgbClr val="293E82"/>
                </a:solidFill>
                <a:latin typeface="Arial"/>
                <a:ea typeface="ＭＳ Ｐゴシック" charset="0"/>
                <a:cs typeface="ＭＳ Ｐゴシック" charset="0"/>
              </a:defRPr>
            </a:lvl1pPr>
            <a:lvl2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500">
                <a:solidFill>
                  <a:srgbClr val="293E82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500">
                <a:solidFill>
                  <a:srgbClr val="293E82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500">
                <a:solidFill>
                  <a:srgbClr val="293E82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500">
                <a:solidFill>
                  <a:srgbClr val="293E82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4572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500">
                <a:solidFill>
                  <a:srgbClr val="293E82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9144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500">
                <a:solidFill>
                  <a:srgbClr val="293E82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13716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500">
                <a:solidFill>
                  <a:srgbClr val="293E82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18288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500">
                <a:solidFill>
                  <a:srgbClr val="293E82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defTabSz="914400">
              <a:lnSpc>
                <a:spcPct val="150000"/>
              </a:lnSpc>
            </a:pPr>
            <a:r>
              <a:rPr lang="en-US" sz="2800" b="1" dirty="0" smtClean="0"/>
              <a:t>Step 5: bruteforce-1.4.py – Taking snapshots</a:t>
            </a:r>
            <a:endParaRPr lang="en-US" sz="2800" b="1" dirty="0"/>
          </a:p>
        </p:txBody>
      </p:sp>
      <p:sp>
        <p:nvSpPr>
          <p:cNvPr id="4" name="Rectangle 3"/>
          <p:cNvSpPr/>
          <p:nvPr/>
        </p:nvSpPr>
        <p:spPr>
          <a:xfrm>
            <a:off x="369493" y="754450"/>
            <a:ext cx="115154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A test example 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893136" y="2434853"/>
            <a:ext cx="9541940" cy="1031358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664106" y="4116404"/>
            <a:ext cx="4619663" cy="369332"/>
          </a:xfrm>
          <a:prstGeom prst="rect">
            <a:avLst/>
          </a:prstGeom>
          <a:noFill/>
          <a:ln w="2857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wrap="none">
            <a:spAutoFit/>
          </a:bodyPr>
          <a:lstStyle/>
          <a:p>
            <a:r>
              <a:rPr lang="en-US" dirty="0" smtClean="0"/>
              <a:t>Try this instead: driver </a:t>
            </a:r>
            <a:r>
              <a:rPr lang="en-US" dirty="0"/>
              <a:t>= </a:t>
            </a:r>
            <a:r>
              <a:rPr lang="en-US" dirty="0" err="1"/>
              <a:t>webdriver.Firefox</a:t>
            </a:r>
            <a:r>
              <a:rPr lang="en-US" dirty="0"/>
              <a:t>()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4657060" y="4338084"/>
            <a:ext cx="1007046" cy="346865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4374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5E7B4-9CA2-42E4-9944-80E3CC428AAB}" type="slidenum">
              <a:rPr lang="en-US" altLang="en-US" smtClean="0"/>
              <a:pPr/>
              <a:t>23</a:t>
            </a:fld>
            <a:endParaRPr lang="en-US" altLang="en-US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24169" y="53165"/>
            <a:ext cx="11022013" cy="66215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500" kern="1200" spc="-50">
                <a:solidFill>
                  <a:srgbClr val="293E82"/>
                </a:solidFill>
                <a:latin typeface="Arial"/>
                <a:ea typeface="ＭＳ Ｐゴシック" charset="0"/>
                <a:cs typeface="ＭＳ Ｐゴシック" charset="0"/>
              </a:defRPr>
            </a:lvl1pPr>
            <a:lvl2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500">
                <a:solidFill>
                  <a:srgbClr val="293E82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500">
                <a:solidFill>
                  <a:srgbClr val="293E82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500">
                <a:solidFill>
                  <a:srgbClr val="293E82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500">
                <a:solidFill>
                  <a:srgbClr val="293E82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4572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500">
                <a:solidFill>
                  <a:srgbClr val="293E82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9144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500">
                <a:solidFill>
                  <a:srgbClr val="293E82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13716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500">
                <a:solidFill>
                  <a:srgbClr val="293E82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18288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500">
                <a:solidFill>
                  <a:srgbClr val="293E82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defTabSz="914400">
              <a:lnSpc>
                <a:spcPct val="150000"/>
              </a:lnSpc>
            </a:pPr>
            <a:r>
              <a:rPr lang="en-US" sz="2800" b="1" dirty="0" smtClean="0"/>
              <a:t>Step 5: bruteforce-1.4.py – Taking snapshots</a:t>
            </a:r>
            <a:endParaRPr lang="en-US" sz="2800" b="1" dirty="0"/>
          </a:p>
        </p:txBody>
      </p:sp>
      <p:sp>
        <p:nvSpPr>
          <p:cNvPr id="4" name="Rectangle 3"/>
          <p:cNvSpPr/>
          <p:nvPr/>
        </p:nvSpPr>
        <p:spPr>
          <a:xfrm>
            <a:off x="369493" y="754450"/>
            <a:ext cx="115154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A test example 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369493" y="1267284"/>
            <a:ext cx="37112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$ python test-selenium.py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369493" y="1873576"/>
            <a:ext cx="5425910" cy="3955123"/>
            <a:chOff x="369493" y="1873576"/>
            <a:chExt cx="5425910" cy="3955123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9493" y="1873576"/>
              <a:ext cx="5425910" cy="3955123"/>
            </a:xfrm>
            <a:prstGeom prst="rect">
              <a:avLst/>
            </a:prstGeom>
          </p:spPr>
        </p:pic>
        <p:cxnSp>
          <p:nvCxnSpPr>
            <p:cNvPr id="8" name="Straight Arrow Connector 7"/>
            <p:cNvCxnSpPr/>
            <p:nvPr/>
          </p:nvCxnSpPr>
          <p:spPr>
            <a:xfrm flipH="1">
              <a:off x="1382234" y="4646428"/>
              <a:ext cx="659217" cy="404037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9222" y="1873576"/>
            <a:ext cx="5979741" cy="3942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653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5E7B4-9CA2-42E4-9944-80E3CC428AAB}" type="slidenum">
              <a:rPr lang="en-US" altLang="en-US" smtClean="0"/>
              <a:pPr/>
              <a:t>24</a:t>
            </a:fld>
            <a:endParaRPr lang="en-US" altLang="en-US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24169" y="53165"/>
            <a:ext cx="11022013" cy="66215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500" kern="1200" spc="-50">
                <a:solidFill>
                  <a:srgbClr val="293E82"/>
                </a:solidFill>
                <a:latin typeface="Arial"/>
                <a:ea typeface="ＭＳ Ｐゴシック" charset="0"/>
                <a:cs typeface="ＭＳ Ｐゴシック" charset="0"/>
              </a:defRPr>
            </a:lvl1pPr>
            <a:lvl2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500">
                <a:solidFill>
                  <a:srgbClr val="293E82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500">
                <a:solidFill>
                  <a:srgbClr val="293E82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500">
                <a:solidFill>
                  <a:srgbClr val="293E82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500">
                <a:solidFill>
                  <a:srgbClr val="293E82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4572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500">
                <a:solidFill>
                  <a:srgbClr val="293E82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9144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500">
                <a:solidFill>
                  <a:srgbClr val="293E82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13716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500">
                <a:solidFill>
                  <a:srgbClr val="293E82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18288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500">
                <a:solidFill>
                  <a:srgbClr val="293E82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defTabSz="914400">
              <a:lnSpc>
                <a:spcPct val="150000"/>
              </a:lnSpc>
            </a:pPr>
            <a:r>
              <a:rPr lang="en-US" sz="2800" b="1" dirty="0" smtClean="0"/>
              <a:t>Step 5: bruteforce-1.4.py – Taking snapshots</a:t>
            </a:r>
            <a:endParaRPr lang="en-US" sz="28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794" y="845596"/>
            <a:ext cx="9593753" cy="319477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793" y="4391582"/>
            <a:ext cx="7069173" cy="1605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003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85" y="871622"/>
            <a:ext cx="10974697" cy="4008722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5E7B4-9CA2-42E4-9944-80E3CC428AAB}" type="slidenum">
              <a:rPr lang="en-US" altLang="en-US" smtClean="0"/>
              <a:pPr/>
              <a:t>25</a:t>
            </a:fld>
            <a:endParaRPr lang="en-US" alt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4169" y="53165"/>
            <a:ext cx="11022013" cy="66215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500" kern="1200" spc="-50">
                <a:solidFill>
                  <a:srgbClr val="293E82"/>
                </a:solidFill>
                <a:latin typeface="Arial"/>
                <a:ea typeface="ＭＳ Ｐゴシック" charset="0"/>
                <a:cs typeface="ＭＳ Ｐゴシック" charset="0"/>
              </a:defRPr>
            </a:lvl1pPr>
            <a:lvl2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500">
                <a:solidFill>
                  <a:srgbClr val="293E82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500">
                <a:solidFill>
                  <a:srgbClr val="293E82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500">
                <a:solidFill>
                  <a:srgbClr val="293E82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500">
                <a:solidFill>
                  <a:srgbClr val="293E82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4572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500">
                <a:solidFill>
                  <a:srgbClr val="293E82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9144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500">
                <a:solidFill>
                  <a:srgbClr val="293E82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13716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500">
                <a:solidFill>
                  <a:srgbClr val="293E82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18288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500">
                <a:solidFill>
                  <a:srgbClr val="293E82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defTabSz="914400">
              <a:lnSpc>
                <a:spcPct val="150000"/>
              </a:lnSpc>
            </a:pPr>
            <a:r>
              <a:rPr lang="en-US" sz="2800" b="1" dirty="0" smtClean="0"/>
              <a:t>Step 5: bruteforce-1.4.py – Taking snapshots</a:t>
            </a:r>
            <a:endParaRPr lang="en-US" sz="2800" b="1" dirty="0"/>
          </a:p>
        </p:txBody>
      </p:sp>
      <p:sp>
        <p:nvSpPr>
          <p:cNvPr id="5" name="Rectangle 4"/>
          <p:cNvSpPr/>
          <p:nvPr/>
        </p:nvSpPr>
        <p:spPr>
          <a:xfrm>
            <a:off x="2339163" y="3817089"/>
            <a:ext cx="8623004" cy="361507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614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5E7B4-9CA2-42E4-9944-80E3CC428AAB}" type="slidenum">
              <a:rPr lang="en-US" altLang="en-US" smtClean="0"/>
              <a:pPr/>
              <a:t>26</a:t>
            </a:fld>
            <a:endParaRPr lang="en-US" altLang="en-US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24169" y="53165"/>
            <a:ext cx="11022013" cy="66215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500" kern="1200" spc="-50">
                <a:solidFill>
                  <a:srgbClr val="293E82"/>
                </a:solidFill>
                <a:latin typeface="Arial"/>
                <a:ea typeface="ＭＳ Ｐゴシック" charset="0"/>
                <a:cs typeface="ＭＳ Ｐゴシック" charset="0"/>
              </a:defRPr>
            </a:lvl1pPr>
            <a:lvl2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500">
                <a:solidFill>
                  <a:srgbClr val="293E82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500">
                <a:solidFill>
                  <a:srgbClr val="293E82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500">
                <a:solidFill>
                  <a:srgbClr val="293E82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500">
                <a:solidFill>
                  <a:srgbClr val="293E82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4572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500">
                <a:solidFill>
                  <a:srgbClr val="293E82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9144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500">
                <a:solidFill>
                  <a:srgbClr val="293E82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13716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500">
                <a:solidFill>
                  <a:srgbClr val="293E82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18288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500">
                <a:solidFill>
                  <a:srgbClr val="293E82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defTabSz="914400">
              <a:lnSpc>
                <a:spcPct val="150000"/>
              </a:lnSpc>
            </a:pPr>
            <a:r>
              <a:rPr lang="en-US" sz="2800" b="1" dirty="0" smtClean="0"/>
              <a:t>Step 5: bruteforce-1.4.py – Output</a:t>
            </a:r>
            <a:endParaRPr lang="en-US" sz="28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021" y="830434"/>
            <a:ext cx="7807908" cy="378409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2882" y="2201307"/>
            <a:ext cx="4496190" cy="379508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28665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1680825" y="6442075"/>
            <a:ext cx="511175" cy="365125"/>
          </a:xfrm>
        </p:spPr>
        <p:txBody>
          <a:bodyPr/>
          <a:lstStyle/>
          <a:p>
            <a:fld id="{59CB8A46-F460-48E7-845A-D8F67BFC29EE}" type="slidenum">
              <a:rPr lang="en-US" altLang="en-US" smtClean="0"/>
              <a:pPr/>
              <a:t>27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314167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Fuzzing?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CB8A46-F460-48E7-845A-D8F67BFC29EE}" type="slidenum">
              <a:rPr lang="en-US" altLang="en-US" smtClean="0"/>
              <a:pPr/>
              <a:t>3</a:t>
            </a:fld>
            <a:endParaRPr lang="en-US" alt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86384" y="1694558"/>
            <a:ext cx="11410052" cy="474751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Fuzz </a:t>
            </a:r>
            <a:r>
              <a:rPr lang="en-US" dirty="0"/>
              <a:t>testing (fuzzing) is a </a:t>
            </a:r>
            <a:r>
              <a:rPr lang="en-US" b="1" dirty="0" smtClean="0"/>
              <a:t>Black </a:t>
            </a:r>
            <a:r>
              <a:rPr lang="en-US" b="1" dirty="0"/>
              <a:t>Box software testing </a:t>
            </a:r>
            <a:r>
              <a:rPr lang="en-US" b="1" dirty="0" smtClean="0"/>
              <a:t>technique </a:t>
            </a:r>
            <a:r>
              <a:rPr lang="en-US" dirty="0" smtClean="0"/>
              <a:t>used </a:t>
            </a:r>
            <a:r>
              <a:rPr lang="en-US" dirty="0"/>
              <a:t>to discover </a:t>
            </a:r>
            <a:r>
              <a:rPr lang="en-US" dirty="0">
                <a:solidFill>
                  <a:srgbClr val="FF0000"/>
                </a:solidFill>
              </a:rPr>
              <a:t>coding errors and security loopholes </a:t>
            </a:r>
            <a:r>
              <a:rPr lang="en-US" dirty="0"/>
              <a:t>in software, operating systems or networks. </a:t>
            </a:r>
            <a:endParaRPr lang="en-US" dirty="0" smtClean="0"/>
          </a:p>
          <a:p>
            <a:r>
              <a:rPr lang="en-US" dirty="0"/>
              <a:t>It involves </a:t>
            </a:r>
            <a:r>
              <a:rPr lang="en-US" dirty="0">
                <a:solidFill>
                  <a:srgbClr val="FF0000"/>
                </a:solidFill>
              </a:rPr>
              <a:t>inputting massive amounts of random data</a:t>
            </a:r>
            <a:r>
              <a:rPr lang="en-US" dirty="0"/>
              <a:t>, called </a:t>
            </a:r>
            <a:r>
              <a:rPr lang="en-US" dirty="0">
                <a:solidFill>
                  <a:srgbClr val="FF0000"/>
                </a:solidFill>
              </a:rPr>
              <a:t>fuzz</a:t>
            </a:r>
            <a:r>
              <a:rPr lang="en-US" dirty="0"/>
              <a:t>, to the test subject in an attempt to make it crash. </a:t>
            </a:r>
            <a:endParaRPr lang="en-US" dirty="0" smtClean="0"/>
          </a:p>
          <a:p>
            <a:r>
              <a:rPr lang="en-US" dirty="0" smtClean="0"/>
              <a:t>If </a:t>
            </a:r>
            <a:r>
              <a:rPr lang="en-US" dirty="0"/>
              <a:t>a vulnerability is found, a software tool called a </a:t>
            </a:r>
            <a:r>
              <a:rPr lang="en-US" dirty="0" err="1">
                <a:solidFill>
                  <a:srgbClr val="FF0000"/>
                </a:solidFill>
              </a:rPr>
              <a:t>fuzzer</a:t>
            </a:r>
            <a:r>
              <a:rPr lang="en-US" dirty="0"/>
              <a:t> can be used to identify potential causes. </a:t>
            </a:r>
            <a:endParaRPr lang="en-US" dirty="0" smtClean="0"/>
          </a:p>
          <a:p>
            <a:r>
              <a:rPr lang="en-US" dirty="0" smtClean="0"/>
              <a:t>Simple, but </a:t>
            </a:r>
            <a:r>
              <a:rPr lang="en-US" b="1" dirty="0" smtClean="0">
                <a:solidFill>
                  <a:srgbClr val="FF0000"/>
                </a:solidFill>
              </a:rPr>
              <a:t>offers </a:t>
            </a:r>
            <a:r>
              <a:rPr lang="en-US" b="1" dirty="0">
                <a:solidFill>
                  <a:srgbClr val="FF0000"/>
                </a:solidFill>
              </a:rPr>
              <a:t>a high benefit-to-cost ratio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and can often reveal serious defects that are overlooked when software is written and debugged.</a:t>
            </a:r>
          </a:p>
        </p:txBody>
      </p:sp>
    </p:spTree>
    <p:extLst>
      <p:ext uri="{BB962C8B-B14F-4D97-AF65-F5344CB8AC3E}">
        <p14:creationId xmlns:p14="http://schemas.microsoft.com/office/powerpoint/2010/main" val="2261029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makes Fuzzing possible?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CB8A46-F460-48E7-845A-D8F67BFC29EE}" type="slidenum">
              <a:rPr lang="en-US" altLang="en-US" smtClean="0"/>
              <a:pPr/>
              <a:t>4</a:t>
            </a:fld>
            <a:endParaRPr lang="en-US" alt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User errors</a:t>
            </a:r>
          </a:p>
          <a:p>
            <a:r>
              <a:rPr lang="en-US" dirty="0" smtClean="0"/>
              <a:t>Fuzzing </a:t>
            </a:r>
            <a:r>
              <a:rPr lang="en-US" dirty="0"/>
              <a:t>is only useful against </a:t>
            </a:r>
            <a:r>
              <a:rPr lang="en-US" dirty="0" smtClean="0"/>
              <a:t>a system which: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</a:p>
          <a:p>
            <a:pPr lvl="1"/>
            <a:r>
              <a:rPr lang="en-US" sz="2800" dirty="0" smtClean="0">
                <a:solidFill>
                  <a:srgbClr val="FF0000"/>
                </a:solidFill>
              </a:rPr>
              <a:t>improperly </a:t>
            </a:r>
            <a:r>
              <a:rPr lang="en-US" sz="2800" dirty="0">
                <a:solidFill>
                  <a:srgbClr val="FF0000"/>
                </a:solidFill>
              </a:rPr>
              <a:t>sanitize </a:t>
            </a:r>
            <a:r>
              <a:rPr lang="en-US" sz="2800" dirty="0" smtClean="0">
                <a:solidFill>
                  <a:srgbClr val="FF0000"/>
                </a:solidFill>
              </a:rPr>
              <a:t>input</a:t>
            </a:r>
            <a:endParaRPr lang="en-US" sz="2800" dirty="0"/>
          </a:p>
          <a:p>
            <a:pPr lvl="1"/>
            <a:r>
              <a:rPr lang="en-US" sz="2800" dirty="0" smtClean="0"/>
              <a:t>take </a:t>
            </a:r>
            <a:r>
              <a:rPr lang="en-US" sz="2800" dirty="0"/>
              <a:t>more data </a:t>
            </a:r>
            <a:r>
              <a:rPr lang="en-US" sz="2800" dirty="0" smtClean="0"/>
              <a:t>than it </a:t>
            </a:r>
            <a:r>
              <a:rPr lang="en-US" sz="2800" dirty="0"/>
              <a:t>can </a:t>
            </a:r>
            <a:r>
              <a:rPr lang="en-US" sz="2800" dirty="0" smtClean="0"/>
              <a:t>handle</a:t>
            </a:r>
            <a:endParaRPr lang="en-US" dirty="0" smtClean="0"/>
          </a:p>
          <a:p>
            <a:r>
              <a:rPr lang="en-US" b="1" dirty="0" smtClean="0">
                <a:solidFill>
                  <a:srgbClr val="FF0000"/>
                </a:solidFill>
              </a:rPr>
              <a:t>Sanitizing input: </a:t>
            </a:r>
            <a:r>
              <a:rPr lang="en-US" dirty="0"/>
              <a:t>checking user </a:t>
            </a:r>
            <a:r>
              <a:rPr lang="en-US" b="1" dirty="0"/>
              <a:t>input</a:t>
            </a:r>
            <a:r>
              <a:rPr lang="en-US" dirty="0"/>
              <a:t> before storing it in a database or using it for any other purpose to prevent malicious code injection</a:t>
            </a:r>
            <a:r>
              <a:rPr lang="en-US" dirty="0" smtClean="0"/>
              <a:t>.</a:t>
            </a:r>
            <a:endParaRPr lang="en-US" sz="3000" b="1" spc="-50" dirty="0" smtClean="0">
              <a:solidFill>
                <a:srgbClr val="293E82"/>
              </a:solidFill>
            </a:endParaRPr>
          </a:p>
          <a:p>
            <a:pPr marL="0" indent="0">
              <a:buNone/>
            </a:pPr>
            <a:r>
              <a:rPr lang="en-US" sz="2600" b="1" spc="-50" dirty="0" smtClean="0">
                <a:solidFill>
                  <a:srgbClr val="293E82"/>
                </a:solidFill>
              </a:rPr>
              <a:t>Three </a:t>
            </a:r>
            <a:r>
              <a:rPr lang="en-US" sz="2600" b="1" spc="-50" dirty="0">
                <a:solidFill>
                  <a:srgbClr val="293E82"/>
                </a:solidFill>
              </a:rPr>
              <a:t>important Fuzzing tasks that we’ll </a:t>
            </a:r>
            <a:r>
              <a:rPr lang="en-US" sz="2600" b="1" spc="-50" dirty="0" smtClean="0">
                <a:solidFill>
                  <a:srgbClr val="293E82"/>
                </a:solidFill>
              </a:rPr>
              <a:t>cover:</a:t>
            </a:r>
            <a:endParaRPr lang="en-US" sz="2600" b="1" spc="-50" dirty="0">
              <a:solidFill>
                <a:srgbClr val="293E82"/>
              </a:solidFill>
            </a:endParaRPr>
          </a:p>
          <a:p>
            <a:r>
              <a:rPr lang="en-US" sz="2200" dirty="0" smtClean="0"/>
              <a:t>Resource Discovery </a:t>
            </a:r>
            <a:r>
              <a:rPr lang="en-US" sz="2200" dirty="0" smtClean="0">
                <a:solidFill>
                  <a:schemeClr val="accent3"/>
                </a:solidFill>
              </a:rPr>
              <a:t>Week 12-13</a:t>
            </a:r>
          </a:p>
          <a:p>
            <a:r>
              <a:rPr lang="en-US" sz="2200" dirty="0" smtClean="0"/>
              <a:t>Password Cracking </a:t>
            </a:r>
            <a:r>
              <a:rPr lang="en-US" sz="2200" dirty="0" smtClean="0">
                <a:solidFill>
                  <a:schemeClr val="accent3"/>
                </a:solidFill>
              </a:rPr>
              <a:t>Week 12-13</a:t>
            </a:r>
          </a:p>
          <a:p>
            <a:r>
              <a:rPr lang="en-US" sz="2200" dirty="0" smtClean="0"/>
              <a:t>SQL Injections </a:t>
            </a:r>
            <a:r>
              <a:rPr lang="en-US" sz="2200" dirty="0" smtClean="0">
                <a:solidFill>
                  <a:schemeClr val="accent3"/>
                </a:solidFill>
              </a:rPr>
              <a:t>Week 14-15</a:t>
            </a:r>
            <a:endParaRPr lang="en-US" sz="26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0575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47688" y="1615419"/>
            <a:ext cx="10661831" cy="806505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00FF"/>
                </a:solidFill>
              </a:rPr>
              <a:t>What is Resource Discovery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547688" y="2803890"/>
            <a:ext cx="10660242" cy="3250069"/>
          </a:xfrm>
        </p:spPr>
        <p:txBody>
          <a:bodyPr>
            <a:normAutofit/>
          </a:bodyPr>
          <a:lstStyle/>
          <a:p>
            <a:pPr marL="457200" indent="-457200">
              <a:buClrTx/>
              <a:buFont typeface="Arial" panose="020B0604020202020204" pitchFamily="34" charset="0"/>
              <a:buChar char="•"/>
            </a:pPr>
            <a:r>
              <a:rPr lang="en-US" sz="2800" dirty="0" smtClean="0"/>
              <a:t>Discovering what </a:t>
            </a:r>
            <a:r>
              <a:rPr lang="en-US" sz="2800" dirty="0"/>
              <a:t>resources are available in the application</a:t>
            </a:r>
          </a:p>
          <a:p>
            <a:pPr marL="457200" indent="-457200">
              <a:buClrTx/>
              <a:buFont typeface="Arial" panose="020B0604020202020204" pitchFamily="34" charset="0"/>
              <a:buChar char="•"/>
            </a:pPr>
            <a:r>
              <a:rPr lang="en-US" sz="2800" dirty="0" smtClean="0"/>
              <a:t>A process </a:t>
            </a:r>
            <a:r>
              <a:rPr lang="en-US" sz="2800" dirty="0"/>
              <a:t>of </a:t>
            </a:r>
            <a:r>
              <a:rPr lang="en-US" sz="2800" dirty="0" smtClean="0">
                <a:solidFill>
                  <a:schemeClr val="accent1"/>
                </a:solidFill>
              </a:rPr>
              <a:t>building </a:t>
            </a:r>
            <a:r>
              <a:rPr lang="en-US" sz="2800" dirty="0">
                <a:solidFill>
                  <a:schemeClr val="accent1"/>
                </a:solidFill>
              </a:rPr>
              <a:t>a map</a:t>
            </a:r>
            <a:r>
              <a:rPr lang="en-US" sz="2800" dirty="0"/>
              <a:t> or </a:t>
            </a:r>
            <a:r>
              <a:rPr lang="en-US" sz="2800" dirty="0">
                <a:solidFill>
                  <a:schemeClr val="accent1"/>
                </a:solidFill>
              </a:rPr>
              <a:t>catalog</a:t>
            </a:r>
            <a:r>
              <a:rPr lang="en-US" sz="2800" dirty="0"/>
              <a:t> of the application pages and </a:t>
            </a:r>
            <a:r>
              <a:rPr lang="en-US" sz="2800" dirty="0" smtClean="0"/>
              <a:t>functionalities</a:t>
            </a:r>
          </a:p>
          <a:p>
            <a:pPr marL="457200" indent="-457200">
              <a:buClrTx/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FF0000"/>
                </a:solidFill>
              </a:rPr>
              <a:t>How</a:t>
            </a:r>
            <a:r>
              <a:rPr lang="en-US" sz="2800" dirty="0" smtClean="0"/>
              <a:t>: </a:t>
            </a:r>
            <a:r>
              <a:rPr lang="en-US" sz="2400" b="0" dirty="0" smtClean="0">
                <a:solidFill>
                  <a:srgbClr val="0000FF"/>
                </a:solidFill>
                <a:cs typeface="ＭＳ Ｐゴシック" charset="0"/>
              </a:rPr>
              <a:t>Dictionary </a:t>
            </a:r>
            <a:r>
              <a:rPr lang="en-US" sz="2400" b="0" dirty="0">
                <a:solidFill>
                  <a:srgbClr val="0000FF"/>
                </a:solidFill>
                <a:cs typeface="ＭＳ Ｐゴシック" charset="0"/>
              </a:rPr>
              <a:t>attacks, Brute </a:t>
            </a:r>
            <a:r>
              <a:rPr lang="en-US" sz="2400" b="0" dirty="0" smtClean="0">
                <a:solidFill>
                  <a:srgbClr val="0000FF"/>
                </a:solidFill>
                <a:cs typeface="ＭＳ Ｐゴシック" charset="0"/>
              </a:rPr>
              <a:t>forcing</a:t>
            </a:r>
            <a:endParaRPr lang="en-US" sz="2400" b="0" dirty="0">
              <a:solidFill>
                <a:srgbClr val="0000FF"/>
              </a:solidFill>
              <a:cs typeface="ＭＳ Ｐゴシック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1680825" y="6442075"/>
            <a:ext cx="511175" cy="365125"/>
          </a:xfrm>
        </p:spPr>
        <p:txBody>
          <a:bodyPr/>
          <a:lstStyle/>
          <a:p>
            <a:fld id="{59CB8A46-F460-48E7-845A-D8F67BFC29EE}" type="slidenum">
              <a:rPr lang="en-US" altLang="en-US" smtClean="0"/>
              <a:pPr/>
              <a:t>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24284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39466" y="881307"/>
            <a:ext cx="11367479" cy="947496"/>
          </a:xfrm>
        </p:spPr>
        <p:txBody>
          <a:bodyPr>
            <a:normAutofit/>
          </a:bodyPr>
          <a:lstStyle/>
          <a:p>
            <a:r>
              <a:rPr lang="en-US" sz="2800" dirty="0" smtClean="0"/>
              <a:t>Building the first brute forcer for resource discovery </a:t>
            </a:r>
            <a:r>
              <a:rPr lang="en-US" sz="2800" dirty="0"/>
              <a:t>using a dictionary of </a:t>
            </a:r>
            <a:r>
              <a:rPr lang="en-US" sz="2800" dirty="0" smtClean="0"/>
              <a:t>words</a:t>
            </a:r>
            <a:endParaRPr lang="en-US" sz="28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86383" y="1884119"/>
            <a:ext cx="11021405" cy="4616450"/>
          </a:xfrm>
        </p:spPr>
        <p:txBody>
          <a:bodyPr>
            <a:normAutofit/>
          </a:bodyPr>
          <a:lstStyle/>
          <a:p>
            <a:r>
              <a:rPr lang="en-US" dirty="0" smtClean="0"/>
              <a:t>Dictionary of words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most commonly used resources in web </a:t>
            </a:r>
            <a:r>
              <a:rPr lang="en-US" dirty="0" smtClean="0"/>
              <a:t>applications. These dictionaries are plenty  (we’ll use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common.txt, commons.txt</a:t>
            </a:r>
            <a:r>
              <a:rPr lang="en-US" dirty="0" smtClean="0"/>
              <a:t>)</a:t>
            </a:r>
          </a:p>
          <a:p>
            <a:r>
              <a:rPr lang="en-US" dirty="0" smtClean="0"/>
              <a:t>Define </a:t>
            </a:r>
            <a:r>
              <a:rPr lang="en-US" dirty="0"/>
              <a:t>the objective of the </a:t>
            </a:r>
            <a:r>
              <a:rPr lang="en-US" dirty="0" smtClean="0"/>
              <a:t>tool</a:t>
            </a:r>
            <a:endParaRPr lang="en-US" dirty="0"/>
          </a:p>
          <a:p>
            <a:pPr lvl="1"/>
            <a:r>
              <a:rPr lang="en-US" dirty="0" smtClean="0"/>
              <a:t>Make web links using dictionary </a:t>
            </a:r>
            <a:r>
              <a:rPr lang="en-US" u="sng" dirty="0" smtClean="0"/>
              <a:t>http://somewebsite/</a:t>
            </a:r>
            <a:r>
              <a:rPr lang="en-US" u="sng" dirty="0" smtClean="0">
                <a:solidFill>
                  <a:srgbClr val="FF0000"/>
                </a:solidFill>
              </a:rPr>
              <a:t>admin</a:t>
            </a:r>
            <a:r>
              <a:rPr lang="en-US" dirty="0" smtClean="0"/>
              <a:t> (word </a:t>
            </a:r>
            <a:r>
              <a:rPr lang="en-US" dirty="0" smtClean="0">
                <a:solidFill>
                  <a:srgbClr val="FF0000"/>
                </a:solidFill>
              </a:rPr>
              <a:t>admin</a:t>
            </a:r>
            <a:r>
              <a:rPr lang="en-US" dirty="0" smtClean="0"/>
              <a:t> comes from the dictionary)</a:t>
            </a:r>
          </a:p>
          <a:p>
            <a:pPr lvl="1"/>
            <a:r>
              <a:rPr lang="en-US" dirty="0" smtClean="0"/>
              <a:t>Find out which pages, files, directories are found using </a:t>
            </a:r>
            <a:r>
              <a:rPr lang="en-US" dirty="0" smtClean="0">
                <a:solidFill>
                  <a:srgbClr val="FF0000"/>
                </a:solidFill>
              </a:rPr>
              <a:t>http </a:t>
            </a:r>
            <a:r>
              <a:rPr lang="en-US" dirty="0" err="1" smtClean="0">
                <a:solidFill>
                  <a:srgbClr val="FF0000"/>
                </a:solidFill>
              </a:rPr>
              <a:t>statuscode</a:t>
            </a:r>
            <a:r>
              <a:rPr lang="en-US" dirty="0" smtClean="0">
                <a:solidFill>
                  <a:srgbClr val="FF0000"/>
                </a:solidFill>
              </a:rPr>
              <a:t> 200 </a:t>
            </a:r>
          </a:p>
          <a:p>
            <a:r>
              <a:rPr lang="en-US" dirty="0" smtClean="0"/>
              <a:t>Run </a:t>
            </a:r>
            <a:r>
              <a:rPr lang="en-US" dirty="0"/>
              <a:t>it against our test web </a:t>
            </a:r>
            <a:r>
              <a:rPr lang="en-US" dirty="0" smtClean="0"/>
              <a:t>application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The scruffy bank application </a:t>
            </a:r>
            <a:r>
              <a:rPr lang="en-US" dirty="0" smtClean="0"/>
              <a:t>running at </a:t>
            </a:r>
            <a:r>
              <a:rPr lang="en-US" b="1" dirty="0" smtClean="0">
                <a:solidFill>
                  <a:srgbClr val="017E3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localhost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rgbClr val="017E3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(127.0.0.1)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680825" y="6408738"/>
            <a:ext cx="511175" cy="365125"/>
          </a:xfrm>
        </p:spPr>
        <p:txBody>
          <a:bodyPr/>
          <a:lstStyle/>
          <a:p>
            <a:fld id="{C055CFCE-D766-4289-B7F2-951F3EDDAEE4}" type="slidenum">
              <a:rPr lang="en-US" altLang="en-US" smtClean="0"/>
              <a:pPr/>
              <a:t>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2543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CB8A46-F460-48E7-845A-D8F67BFC29EE}" type="slidenum">
              <a:rPr lang="en-US" altLang="en-US" smtClean="0"/>
              <a:pPr/>
              <a:t>7</a:t>
            </a:fld>
            <a:endParaRPr lang="en-US" alt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110" y="190528"/>
            <a:ext cx="9140487" cy="6235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7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362" y="564098"/>
            <a:ext cx="9564274" cy="5795485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CB8A46-F460-48E7-845A-D8F67BFC29EE}" type="slidenum">
              <a:rPr lang="en-US" altLang="en-US" smtClean="0"/>
              <a:pPr/>
              <a:t>8</a:t>
            </a:fld>
            <a:endParaRPr lang="en-US" alt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4169" y="77776"/>
            <a:ext cx="11022013" cy="486322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Step </a:t>
            </a:r>
            <a:r>
              <a:rPr lang="en-US" sz="2400" b="1" dirty="0"/>
              <a:t>1: </a:t>
            </a:r>
            <a:r>
              <a:rPr lang="en-US" sz="2400" b="1" dirty="0" smtClean="0"/>
              <a:t>bruteforce-1.0.py – building the basic command line structure</a:t>
            </a:r>
            <a:endParaRPr lang="en-US" sz="2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099598" y="925251"/>
            <a:ext cx="5160387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Request library from web request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sys library from getting command line arguments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482519" y="4797072"/>
            <a:ext cx="6471301" cy="15696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Defining the main function of our application</a:t>
            </a:r>
          </a:p>
          <a:p>
            <a:endParaRPr lang="en-US" sz="2400" dirty="0">
              <a:solidFill>
                <a:srgbClr val="FF0000"/>
              </a:solidFill>
            </a:endParaRPr>
          </a:p>
          <a:p>
            <a:r>
              <a:rPr lang="en-US" sz="2400" dirty="0" smtClean="0">
                <a:solidFill>
                  <a:srgbClr val="FF0000"/>
                </a:solidFill>
              </a:rPr>
              <a:t>If arguments passed on the console are not 3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Print usage function and exit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5186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165" y="195979"/>
            <a:ext cx="6053962" cy="6412783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5E7B4-9CA2-42E4-9944-80E3CC428AAB}" type="slidenum">
              <a:rPr lang="en-US" altLang="en-US" smtClean="0"/>
              <a:pPr/>
              <a:t>9</a:t>
            </a:fld>
            <a:endParaRPr lang="en-US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72096" y="6234546"/>
            <a:ext cx="5611907" cy="40011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 smtClean="0"/>
              <a:t>Printing first ten dictionary words for debugging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4397943" y="205376"/>
            <a:ext cx="6197739" cy="13234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tx1"/>
                </a:solidFill>
              </a:rPr>
              <a:t>Get command line arguments</a:t>
            </a:r>
          </a:p>
          <a:p>
            <a:endParaRPr lang="en-US" sz="2000" dirty="0" smtClean="0">
              <a:solidFill>
                <a:schemeClr val="tx1"/>
              </a:solidFill>
            </a:endParaRPr>
          </a:p>
          <a:p>
            <a:r>
              <a:rPr lang="en-US" sz="2000" dirty="0" smtClean="0">
                <a:solidFill>
                  <a:schemeClr val="tx1"/>
                </a:solidFill>
              </a:rPr>
              <a:t>Add /!!!! to the </a:t>
            </a:r>
            <a:r>
              <a:rPr lang="en-US" sz="2000" dirty="0" err="1" smtClean="0">
                <a:solidFill>
                  <a:schemeClr val="tx1"/>
                </a:solidFill>
              </a:rPr>
              <a:t>url</a:t>
            </a:r>
            <a:r>
              <a:rPr lang="en-US" sz="2000" dirty="0" smtClean="0">
                <a:solidFill>
                  <a:schemeClr val="tx1"/>
                </a:solidFill>
              </a:rPr>
              <a:t> why?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We’ll replace !!!! with dictionary words later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4595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Custom 1">
      <a:dk1>
        <a:srgbClr val="3C3C3E"/>
      </a:dk1>
      <a:lt1>
        <a:sysClr val="window" lastClr="FFFFFF"/>
      </a:lt1>
      <a:dk2>
        <a:srgbClr val="2E3868"/>
      </a:dk2>
      <a:lt2>
        <a:srgbClr val="E3DED1"/>
      </a:lt2>
      <a:accent1>
        <a:srgbClr val="F11731"/>
      </a:accent1>
      <a:accent2>
        <a:srgbClr val="535353"/>
      </a:accent2>
      <a:accent3>
        <a:srgbClr val="00A34A"/>
      </a:accent3>
      <a:accent4>
        <a:srgbClr val="95999A"/>
      </a:accent4>
      <a:accent5>
        <a:srgbClr val="000E5D"/>
      </a:accent5>
      <a:accent6>
        <a:srgbClr val="C19859"/>
      </a:accent6>
      <a:hlink>
        <a:srgbClr val="1E40A6"/>
      </a:hlink>
      <a:folHlink>
        <a:srgbClr val="F11731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>
    <a:lnDef>
      <a:spPr>
        <a:ln w="10160">
          <a:solidFill>
            <a:srgbClr val="E2E2E2"/>
          </a:solidFill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B4E39DE98693B44ABDD949B8CE6FA46" ma:contentTypeVersion="7" ma:contentTypeDescription="Create a new document." ma:contentTypeScope="" ma:versionID="bab7520c955e6cb2692131d338a06b9c">
  <xsd:schema xmlns:xsd="http://www.w3.org/2001/XMLSchema" xmlns:xs="http://www.w3.org/2001/XMLSchema" xmlns:p="http://schemas.microsoft.com/office/2006/metadata/properties" xmlns:ns2="9277baa2-033e-484f-8eb8-01b63a62a236" xmlns:ns3="4bd5a573-dbb9-473d-942a-a23a51adcb4f" targetNamespace="http://schemas.microsoft.com/office/2006/metadata/properties" ma:root="true" ma:fieldsID="df63ee8ecc659c981b90ddc0d676856e" ns2:_="" ns3:_="">
    <xsd:import namespace="9277baa2-033e-484f-8eb8-01b63a62a236"/>
    <xsd:import namespace="4bd5a573-dbb9-473d-942a-a23a51adcb4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AutoTags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77baa2-033e-484f-8eb8-01b63a62a23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MediaServiceAutoTags" ma:internalName="MediaServiceAutoTags" ma:readOnly="true">
      <xsd:simpleType>
        <xsd:restriction base="dms:Text"/>
      </xsd:simpleType>
    </xsd:element>
    <xsd:element name="MediaServiceOCR" ma:index="14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bd5a573-dbb9-473d-942a-a23a51adcb4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89A0E1A-FFEB-4908-9C57-6C2EA84E6DD8}">
  <ds:schemaRefs>
    <ds:schemaRef ds:uri="http://schemas.microsoft.com/office/2006/metadata/properties"/>
    <ds:schemaRef ds:uri="http://purl.org/dc/terms/"/>
    <ds:schemaRef ds:uri="http://schemas.microsoft.com/office/infopath/2007/PartnerControls"/>
    <ds:schemaRef ds:uri="http://purl.org/dc/elements/1.1/"/>
    <ds:schemaRef ds:uri="http://schemas.microsoft.com/office/2006/documentManagement/types"/>
    <ds:schemaRef ds:uri="http://purl.org/dc/dcmitype/"/>
    <ds:schemaRef ds:uri="9277baa2-033e-484f-8eb8-01b63a62a236"/>
    <ds:schemaRef ds:uri="http://schemas.openxmlformats.org/package/2006/metadata/core-properties"/>
    <ds:schemaRef ds:uri="4bd5a573-dbb9-473d-942a-a23a51adcb4f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D64A3694-DFE7-42AB-92A7-CD946F79636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277baa2-033e-484f-8eb8-01b63a62a236"/>
    <ds:schemaRef ds:uri="4bd5a573-dbb9-473d-942a-a23a51adcb4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EC4A926-7711-4B9F-ADE1-FAF8C6563F9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21257</TotalTime>
  <Words>818</Words>
  <Application>Microsoft Office PowerPoint</Application>
  <PresentationFormat>Widescreen</PresentationFormat>
  <Paragraphs>157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ＭＳ Ｐゴシック</vt:lpstr>
      <vt:lpstr>Arial</vt:lpstr>
      <vt:lpstr>Calibri</vt:lpstr>
      <vt:lpstr>Consolas</vt:lpstr>
      <vt:lpstr>Wingdings</vt:lpstr>
      <vt:lpstr>Retrospect</vt:lpstr>
      <vt:lpstr>CSF 2113  Programming for Information Security</vt:lpstr>
      <vt:lpstr>Table of Contents</vt:lpstr>
      <vt:lpstr>What is Fuzzing?</vt:lpstr>
      <vt:lpstr>What makes Fuzzing possible?</vt:lpstr>
      <vt:lpstr>What is Resource Discovery</vt:lpstr>
      <vt:lpstr>Building the first brute forcer for resource discovery using a dictionary of words</vt:lpstr>
      <vt:lpstr>PowerPoint Presentation</vt:lpstr>
      <vt:lpstr>Step 1: bruteforce-1.0.py – building the basic command line structure</vt:lpstr>
      <vt:lpstr>PowerPoint Presentation</vt:lpstr>
      <vt:lpstr>Step 1: bruteforce-1.0.py – Output</vt:lpstr>
      <vt:lpstr>PowerPoint Presentation</vt:lpstr>
      <vt:lpstr>PowerPoint Presentation</vt:lpstr>
      <vt:lpstr>PowerPoint Presentation</vt:lpstr>
      <vt:lpstr>PowerPoint Presentation</vt:lpstr>
      <vt:lpstr>URL redirection</vt:lpstr>
      <vt:lpstr>URL redirection and resource discovery </vt:lpstr>
      <vt:lpstr>Redirect status codes and characteristics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Muhammad Humayoun</cp:lastModifiedBy>
  <cp:revision>2824</cp:revision>
  <dcterms:created xsi:type="dcterms:W3CDTF">2016-02-08T10:06:41Z</dcterms:created>
  <dcterms:modified xsi:type="dcterms:W3CDTF">2019-10-08T13:40:09Z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0x0101002B4E39DE98693B44ABDD949B8CE6FA46</vt:lpwstr>
  </property>
</Properties>
</file>