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256" r:id="rId5"/>
    <p:sldId id="279" r:id="rId6"/>
    <p:sldId id="294" r:id="rId7"/>
    <p:sldId id="283" r:id="rId8"/>
    <p:sldId id="280" r:id="rId9"/>
    <p:sldId id="282" r:id="rId10"/>
    <p:sldId id="287" r:id="rId11"/>
    <p:sldId id="288" r:id="rId12"/>
    <p:sldId id="295" r:id="rId13"/>
    <p:sldId id="290" r:id="rId14"/>
    <p:sldId id="291" r:id="rId15"/>
    <p:sldId id="292" r:id="rId16"/>
    <p:sldId id="289" r:id="rId17"/>
    <p:sldId id="296" r:id="rId18"/>
    <p:sldId id="300" r:id="rId19"/>
    <p:sldId id="297" r:id="rId20"/>
    <p:sldId id="298" r:id="rId21"/>
    <p:sldId id="303" r:id="rId22"/>
    <p:sldId id="304" r:id="rId23"/>
    <p:sldId id="305" r:id="rId24"/>
    <p:sldId id="309" r:id="rId25"/>
    <p:sldId id="312" r:id="rId26"/>
    <p:sldId id="310" r:id="rId27"/>
    <p:sldId id="313" r:id="rId28"/>
    <p:sldId id="314" r:id="rId29"/>
    <p:sldId id="315" r:id="rId30"/>
    <p:sldId id="311" r:id="rId31"/>
    <p:sldId id="316" r:id="rId32"/>
    <p:sldId id="317" r:id="rId33"/>
    <p:sldId id="332" r:id="rId34"/>
    <p:sldId id="333" r:id="rId35"/>
    <p:sldId id="321" r:id="rId36"/>
    <p:sldId id="327" r:id="rId37"/>
    <p:sldId id="322" r:id="rId38"/>
    <p:sldId id="270" r:id="rId39"/>
    <p:sldId id="340" r:id="rId40"/>
    <p:sldId id="334" r:id="rId41"/>
    <p:sldId id="335" r:id="rId42"/>
    <p:sldId id="336" r:id="rId43"/>
    <p:sldId id="337" r:id="rId44"/>
    <p:sldId id="338" r:id="rId45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Humayoun" initials="MH" lastIdx="2" clrIdx="0">
    <p:extLst>
      <p:ext uri="{19B8F6BF-5375-455C-9EA6-DF929625EA0E}">
        <p15:presenceInfo xmlns:p15="http://schemas.microsoft.com/office/powerpoint/2012/main" userId="S-1-5-21-34696627-720959190-340045568-10752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017E31"/>
    <a:srgbClr val="00A34A"/>
    <a:srgbClr val="393D40"/>
    <a:srgbClr val="58AC62"/>
    <a:srgbClr val="6E6F73"/>
    <a:srgbClr val="95999A"/>
    <a:srgbClr val="E2E2E2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2064" autoAdjust="0"/>
  </p:normalViewPr>
  <p:slideViewPr>
    <p:cSldViewPr snapToGrid="0" snapToObjects="1">
      <p:cViewPr varScale="1">
        <p:scale>
          <a:sx n="72" d="100"/>
          <a:sy n="72" d="100"/>
        </p:scale>
        <p:origin x="1075" y="4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7AD91C-42B2-4FC6-8615-87ED176BE48D}" type="datetimeFigureOut">
              <a:rPr lang="en-US" altLang="en-US"/>
              <a:pPr/>
              <a:t>6/27/2020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65B045-DE5B-4DFC-8BA0-B241D1B06FC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80B3B2-3F1C-40B8-9236-29B7876859BC}" type="datetimeFigureOut">
              <a:rPr lang="en-US" altLang="en-US"/>
              <a:pPr/>
              <a:t>6/27/2020</a:t>
            </a:fld>
            <a:endParaRPr lang="en-US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3681F6-A873-405A-B137-4597A8A959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681F6-A873-405A-B137-4597A8A9597B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4695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681F6-A873-405A-B137-4597A8A9597B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7632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595313"/>
            <a:ext cx="3622675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43560" y="4120745"/>
            <a:ext cx="7510463" cy="168810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300" b="1" i="0" cap="none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1100138" y="2538919"/>
            <a:ext cx="10197306" cy="130350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85000"/>
              </a:lnSpc>
              <a:defRPr sz="3000" b="1" spc="-50" normalizeH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BB67F18-AB72-47AD-9CF1-EB892C65625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706" y="6531430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Prepared by </a:t>
            </a:r>
            <a:r>
              <a:rPr lang="en-US" sz="1500" i="1" dirty="0" smtClean="0"/>
              <a:t>Dr. Muhammad Humayoun</a:t>
            </a:r>
            <a:r>
              <a:rPr lang="en-US" sz="1500" dirty="0" smtClean="0"/>
              <a:t>, ADMC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05059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83" y="975897"/>
            <a:ext cx="11021405" cy="718661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507788" y="6442075"/>
            <a:ext cx="511175" cy="365125"/>
          </a:xfrm>
        </p:spPr>
        <p:txBody>
          <a:bodyPr/>
          <a:lstStyle>
            <a:lvl1pPr>
              <a:defRPr/>
            </a:lvl1pPr>
          </a:lstStyle>
          <a:p>
            <a:fld id="{59CB8A46-F460-48E7-845A-D8F67BFC29E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6383" y="1825625"/>
            <a:ext cx="11021405" cy="4616450"/>
          </a:xfrm>
        </p:spPr>
        <p:txBody>
          <a:bodyPr/>
          <a:lstStyle>
            <a:lvl1pPr marL="274320" indent="-274320">
              <a:lnSpc>
                <a:spcPct val="100000"/>
              </a:lnSpc>
              <a:buClrTx/>
              <a:buSzPct val="120000"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</a:defRPr>
            </a:lvl1pPr>
            <a:lvl2pPr marL="548640" indent="-274320">
              <a:buClrTx/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731520" indent="-182563">
              <a:lnSpc>
                <a:spcPct val="100000"/>
              </a:lnSpc>
              <a:buClrTx/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914400" indent="-182563">
              <a:buClrTx/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1097280" indent="-182563">
              <a:buClrTx/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35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46063"/>
            <a:ext cx="2917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099" y="2603282"/>
            <a:ext cx="10661831" cy="927318"/>
          </a:xfrm>
        </p:spPr>
        <p:txBody>
          <a:bodyPr anchor="t" anchorCtr="0">
            <a:normAutofit/>
          </a:bodyPr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47688" y="3602968"/>
            <a:ext cx="10660242" cy="918232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C055CFCE-D766-4289-B7F2-951F3EDDAEE4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8696" y="6531430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Prepared by </a:t>
            </a:r>
            <a:r>
              <a:rPr lang="en-US" sz="1500" i="1" dirty="0" smtClean="0"/>
              <a:t>Dr. Muhammad Humayoun</a:t>
            </a:r>
            <a:r>
              <a:rPr lang="en-US" sz="1500" dirty="0" smtClean="0"/>
              <a:t>, ADMC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036261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46063"/>
            <a:ext cx="2917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4948767" y="2336001"/>
            <a:ext cx="7357533" cy="2320885"/>
          </a:xfrm>
          <a:blipFill rotWithShape="1">
            <a:blip r:embed="rId4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 algn="l">
              <a:buNone/>
              <a:defRPr baseline="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-16388" y="2335213"/>
            <a:ext cx="8027999" cy="2319337"/>
          </a:xfrm>
          <a:blipFill rotWithShape="1">
            <a:blip r:embed="rId5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 algn="l">
              <a:buNone/>
              <a:defRPr baseline="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46100" y="2603282"/>
            <a:ext cx="5270500" cy="927318"/>
          </a:xfrm>
        </p:spPr>
        <p:txBody>
          <a:bodyPr anchor="t" anchorCtr="0"/>
          <a:lstStyle>
            <a:lvl1pPr>
              <a:defRPr sz="28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547688" y="3602968"/>
            <a:ext cx="5237162" cy="918232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3C9ED50E-DC05-4ED9-90FF-62E80942323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" y="6531430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Prepared by </a:t>
            </a:r>
            <a:r>
              <a:rPr lang="en-US" sz="1500" i="1" dirty="0" smtClean="0"/>
              <a:t>Dr. Muhammad Humayoun</a:t>
            </a:r>
            <a:r>
              <a:rPr lang="en-US" sz="1500" dirty="0" smtClean="0"/>
              <a:t>, ADMC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052705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64982" y="1055451"/>
            <a:ext cx="10915806" cy="666345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982" y="1794753"/>
            <a:ext cx="5410524" cy="632297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82" y="2500007"/>
            <a:ext cx="5410524" cy="379443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45546" y="1780163"/>
            <a:ext cx="5435242" cy="632297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45546" y="2500007"/>
            <a:ext cx="5435242" cy="37944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1380788" y="6294438"/>
            <a:ext cx="511175" cy="365125"/>
          </a:xfrm>
        </p:spPr>
        <p:txBody>
          <a:bodyPr/>
          <a:lstStyle>
            <a:lvl1pPr>
              <a:defRPr/>
            </a:lvl1pPr>
          </a:lstStyle>
          <a:p>
            <a:fld id="{BF7B9613-998E-40C2-BDD2-3FFBB2E82D6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2068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7683FC-648E-4D91-8905-A280A82597D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787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263" y="6699250"/>
            <a:ext cx="12328526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507788" y="6426200"/>
            <a:ext cx="511175" cy="365125"/>
          </a:xfrm>
        </p:spPr>
        <p:txBody>
          <a:bodyPr/>
          <a:lstStyle>
            <a:lvl1pPr>
              <a:defRPr/>
            </a:lvl1pPr>
          </a:lstStyle>
          <a:p>
            <a:fld id="{8645E7B4-9CA2-42E4-9944-80E3CC428AA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" y="6426922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Prepared by </a:t>
            </a:r>
            <a:r>
              <a:rPr lang="en-US" sz="1500" i="1" dirty="0" smtClean="0"/>
              <a:t>Dr. Muhammad Humayoun</a:t>
            </a:r>
            <a:r>
              <a:rPr lang="en-US" sz="1500" dirty="0" smtClean="0"/>
              <a:t>, ADMC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60358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92513"/>
            <a:ext cx="121920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263" y="6699250"/>
            <a:ext cx="12328526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46063"/>
            <a:ext cx="2917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Vertical Title 1"/>
          <p:cNvSpPr>
            <a:spLocks noGrp="1"/>
          </p:cNvSpPr>
          <p:nvPr>
            <p:ph type="title" orient="vert"/>
          </p:nvPr>
        </p:nvSpPr>
        <p:spPr>
          <a:xfrm>
            <a:off x="9562288" y="863998"/>
            <a:ext cx="990801" cy="5763776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6982" y="1354667"/>
            <a:ext cx="8124006" cy="5273107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1F05A6-F8BE-4908-B8D9-CBB38BD737B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0126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41700" y="3007467"/>
            <a:ext cx="5321222" cy="3408908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E7284-9ED3-4CA0-BF30-02D2A3AD35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2302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46063"/>
            <a:ext cx="2917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77838" y="1022570"/>
            <a:ext cx="1102995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77838" y="1911571"/>
            <a:ext cx="11029950" cy="438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9" name="Picture 22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263" y="6699250"/>
            <a:ext cx="12328526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7788" y="6408738"/>
            <a:ext cx="511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fld id="{7BB67F18-AB72-47AD-9CF1-EB892C65625F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031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-8704" y="6426922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Prepared by </a:t>
            </a:r>
            <a:r>
              <a:rPr lang="en-US" sz="1500" i="1" dirty="0" smtClean="0"/>
              <a:t>Dr. Muhammad Humayoun</a:t>
            </a:r>
            <a:r>
              <a:rPr lang="en-US" sz="1500" dirty="0" smtClean="0"/>
              <a:t>, ADMC</a:t>
            </a:r>
            <a:endParaRPr lang="en-US" sz="15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14" r:id="rId6"/>
    <p:sldLayoutId id="2147483921" r:id="rId7"/>
    <p:sldLayoutId id="2147483922" r:id="rId8"/>
    <p:sldLayoutId id="2147483915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kern="1200" spc="-50">
          <a:solidFill>
            <a:srgbClr val="293E82"/>
          </a:solidFill>
          <a:latin typeface="Arial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rgbClr val="39B0A9"/>
        </a:buClr>
        <a:buSzPct val="100000"/>
        <a:buFont typeface="Wingdings" panose="05000000000000000000" pitchFamily="2" charset="2"/>
        <a:buChar char="§"/>
        <a:defRPr sz="2000" kern="1200">
          <a:solidFill>
            <a:srgbClr val="59595B"/>
          </a:solidFill>
          <a:latin typeface="Arial"/>
          <a:ea typeface="ＭＳ Ｐゴシック" charset="0"/>
          <a:cs typeface="ＭＳ Ｐゴシック" charset="0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39B0A9"/>
        </a:buClr>
        <a:buFont typeface="Wingdings" panose="05000000000000000000" pitchFamily="2" charset="2"/>
        <a:buChar char="§"/>
        <a:defRPr kern="1200">
          <a:solidFill>
            <a:srgbClr val="59595B"/>
          </a:solidFill>
          <a:latin typeface="Arial"/>
          <a:ea typeface="ＭＳ Ｐゴシック" charset="0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39B0A9"/>
        </a:buClr>
        <a:buFont typeface="Wingdings" panose="05000000000000000000" pitchFamily="2" charset="2"/>
        <a:buChar char="§"/>
        <a:defRPr sz="1400" kern="1200">
          <a:solidFill>
            <a:srgbClr val="59595B"/>
          </a:solidFill>
          <a:latin typeface="Arial"/>
          <a:ea typeface="ＭＳ Ｐゴシック" charset="0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39B0A9"/>
        </a:buClr>
        <a:buFont typeface="Wingdings" panose="05000000000000000000" pitchFamily="2" charset="2"/>
        <a:buChar char="§"/>
        <a:defRPr sz="1400" kern="1200">
          <a:solidFill>
            <a:srgbClr val="59595B"/>
          </a:solidFill>
          <a:latin typeface="Arial"/>
          <a:ea typeface="ＭＳ Ｐゴシック" charset="0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39B0A9"/>
        </a:buClr>
        <a:buFont typeface="Wingdings" panose="05000000000000000000" pitchFamily="2" charset="2"/>
        <a:buChar char="§"/>
        <a:defRPr sz="1400" kern="1200">
          <a:solidFill>
            <a:srgbClr val="59595B"/>
          </a:solidFill>
          <a:latin typeface="Arial"/>
          <a:ea typeface="ＭＳ Ｐゴシック" charset="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ynda.com/" TargetMode="External"/><Relationship Id="rId2" Type="http://schemas.openxmlformats.org/officeDocument/2006/relationships/hyperlink" Target="mailto:mhumayoun@hct.ac.a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/check_login.php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5.png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sswordrandom.com/most-popular-passwords" TargetMode="External"/><Relationship Id="rId2" Type="http://schemas.openxmlformats.org/officeDocument/2006/relationships/hyperlink" Target="https://en.wikipedia.org/wiki/List_of_the_most_common_passwor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806752" y="3822207"/>
            <a:ext cx="8784077" cy="2287993"/>
          </a:xfrm>
        </p:spPr>
        <p:txBody>
          <a:bodyPr/>
          <a:lstStyle/>
          <a:p>
            <a:r>
              <a:rPr lang="en-US" sz="2800" dirty="0" smtClean="0">
                <a:solidFill>
                  <a:srgbClr val="00A34A"/>
                </a:solidFill>
              </a:rPr>
              <a:t>Password Testing (</a:t>
            </a:r>
            <a:r>
              <a:rPr lang="en-US" sz="2800" smtClean="0">
                <a:solidFill>
                  <a:srgbClr val="00A34A"/>
                </a:solidFill>
              </a:rPr>
              <a:t>CLO </a:t>
            </a:r>
            <a:r>
              <a:rPr lang="en-US" sz="2800" smtClean="0">
                <a:solidFill>
                  <a:srgbClr val="00A34A"/>
                </a:solidFill>
              </a:rPr>
              <a:t>05)</a:t>
            </a:r>
            <a:endParaRPr lang="en-US" sz="2800" dirty="0" smtClean="0">
              <a:solidFill>
                <a:srgbClr val="00A34A"/>
              </a:solidFill>
            </a:endParaRPr>
          </a:p>
          <a:p>
            <a:r>
              <a:rPr lang="en-US" sz="2000" b="0" dirty="0" smtClean="0">
                <a:solidFill>
                  <a:schemeClr val="tx1"/>
                </a:solidFill>
              </a:rPr>
              <a:t>Muhammad Humayoun, PhD</a:t>
            </a:r>
          </a:p>
          <a:p>
            <a:r>
              <a:rPr lang="en-US" sz="2000" b="0" dirty="0" smtClean="0"/>
              <a:t>Assistant Professor</a:t>
            </a:r>
          </a:p>
          <a:p>
            <a:r>
              <a:rPr lang="en-US" sz="2000" b="0" dirty="0" smtClean="0">
                <a:hlinkClick r:id="rId2"/>
              </a:rPr>
              <a:t>mhumayoun@hct.ac.ae</a:t>
            </a:r>
            <a:r>
              <a:rPr lang="en-US" sz="2000" b="0" dirty="0" smtClean="0"/>
              <a:t> </a:t>
            </a:r>
          </a:p>
          <a:p>
            <a:r>
              <a:rPr lang="en-US" sz="2000" b="0" dirty="0" smtClean="0">
                <a:solidFill>
                  <a:schemeClr val="tx1"/>
                </a:solidFill>
              </a:rPr>
              <a:t>Abu Dhabi Men’s College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00138" y="2698772"/>
            <a:ext cx="10197306" cy="1025357"/>
          </a:xfrm>
        </p:spPr>
        <p:txBody>
          <a:bodyPr/>
          <a:lstStyle/>
          <a:p>
            <a:r>
              <a:rPr lang="en-US" dirty="0"/>
              <a:t>CSF </a:t>
            </a:r>
            <a:r>
              <a:rPr lang="en-US" dirty="0" smtClean="0"/>
              <a:t>2113 </a:t>
            </a:r>
            <a:br>
              <a:rPr lang="en-US" dirty="0" smtClean="0"/>
            </a:br>
            <a:r>
              <a:rPr lang="en-US" dirty="0" smtClean="0"/>
              <a:t>Programming </a:t>
            </a:r>
            <a:r>
              <a:rPr lang="en-US" dirty="0"/>
              <a:t>for Information </a:t>
            </a: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BB67F18-AB72-47AD-9CF1-EB892C65625F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5613" y="6225383"/>
            <a:ext cx="9592306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This module is based </a:t>
            </a:r>
            <a:r>
              <a:rPr lang="en-US" altLang="en-US" sz="1700" dirty="0" smtClean="0">
                <a:solidFill>
                  <a:srgbClr val="333333"/>
                </a:solidFill>
                <a:latin typeface="+mj-lt"/>
              </a:rPr>
              <a:t>on the course: 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Learning Python Web Penetration Testing</a:t>
            </a:r>
            <a:r>
              <a:rPr kumimoji="0" lang="en-US" altLang="en-US" sz="17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kumimoji="0" lang="en-US" altLang="en-US" sz="17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hlinkClick r:id="rId3"/>
              </a:rPr>
              <a:t>www.lynda.com</a:t>
            </a:r>
            <a:r>
              <a:rPr kumimoji="0" lang="en-US" altLang="en-US" sz="17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Policy and Account Locking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Password </a:t>
            </a:r>
            <a:r>
              <a:rPr lang="en-US" b="1" dirty="0">
                <a:solidFill>
                  <a:srgbClr val="0000FF"/>
                </a:solidFill>
              </a:rPr>
              <a:t>policy </a:t>
            </a:r>
            <a:r>
              <a:rPr lang="en-US" dirty="0"/>
              <a:t>is a set of rules </a:t>
            </a:r>
            <a:r>
              <a:rPr lang="en-US" dirty="0" smtClean="0"/>
              <a:t>that defines the minimum password quality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17E31"/>
                </a:solidFill>
              </a:rPr>
              <a:t>Length of passwords</a:t>
            </a:r>
          </a:p>
          <a:p>
            <a:pPr lvl="1"/>
            <a:r>
              <a:rPr lang="en-US" dirty="0" smtClean="0">
                <a:solidFill>
                  <a:srgbClr val="017E31"/>
                </a:solidFill>
              </a:rPr>
              <a:t>Case sensitivity</a:t>
            </a:r>
            <a:r>
              <a:rPr lang="en-US" dirty="0" smtClean="0"/>
              <a:t>: mix of lower and upper case</a:t>
            </a:r>
          </a:p>
          <a:p>
            <a:pPr lvl="1"/>
            <a:r>
              <a:rPr lang="en-US" dirty="0" smtClean="0">
                <a:solidFill>
                  <a:srgbClr val="017E31"/>
                </a:solidFill>
              </a:rPr>
              <a:t>Characters allowed</a:t>
            </a:r>
            <a:r>
              <a:rPr lang="en-US" dirty="0" smtClean="0"/>
              <a:t>: characters, numbers, and symbols</a:t>
            </a:r>
          </a:p>
          <a:p>
            <a:pPr lvl="1"/>
            <a:r>
              <a:rPr lang="en-US" dirty="0" smtClean="0">
                <a:solidFill>
                  <a:srgbClr val="017E31"/>
                </a:solidFill>
              </a:rPr>
              <a:t>Reuse of past passwords</a:t>
            </a:r>
            <a:r>
              <a:rPr lang="en-US" dirty="0" smtClean="0"/>
              <a:t>: How many previous passwords you can’t use</a:t>
            </a:r>
          </a:p>
          <a:p>
            <a:pPr lvl="1"/>
            <a:r>
              <a:rPr lang="en-US" dirty="0" smtClean="0">
                <a:solidFill>
                  <a:srgbClr val="017E31"/>
                </a:solidFill>
              </a:rPr>
              <a:t>Can’t use blacklist passwords </a:t>
            </a:r>
            <a:r>
              <a:rPr lang="en-US" dirty="0" smtClean="0"/>
              <a:t>(which are very easy to crack, like, “password”, “123456”, etc.) </a:t>
            </a:r>
          </a:p>
          <a:p>
            <a:pPr lvl="1"/>
            <a:endParaRPr lang="en-US" sz="1600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Need to set password rotation frequency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Account locking after X numbers of wrong attempts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64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Hands on: First </a:t>
            </a:r>
            <a:r>
              <a:rPr lang="en-US" dirty="0"/>
              <a:t>password tester – Basic </a:t>
            </a:r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Basic authentication</a:t>
            </a:r>
          </a:p>
          <a:p>
            <a:pPr lvl="0"/>
            <a:r>
              <a:rPr lang="en-US" dirty="0" smtClean="0"/>
              <a:t>Creating our </a:t>
            </a:r>
            <a:r>
              <a:rPr lang="en-US" dirty="0"/>
              <a:t>first </a:t>
            </a:r>
            <a:r>
              <a:rPr lang="en-US" dirty="0" smtClean="0"/>
              <a:t>password brute </a:t>
            </a:r>
            <a:r>
              <a:rPr lang="en-US" dirty="0"/>
              <a:t>forcer targeting the basic authentication method</a:t>
            </a:r>
          </a:p>
          <a:p>
            <a:pPr lvl="0"/>
            <a:r>
              <a:rPr lang="en-US" dirty="0"/>
              <a:t>Test the script against a victim web </a:t>
            </a:r>
            <a:r>
              <a:rPr lang="en-US" dirty="0" smtClean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02726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Authentication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Basic authentication is one of the simplest techniques for enforcing access control to web application resources. </a:t>
            </a:r>
          </a:p>
          <a:p>
            <a:pPr lvl="0"/>
            <a:r>
              <a:rPr lang="en-US" dirty="0" smtClean="0"/>
              <a:t>Implemented </a:t>
            </a:r>
            <a:r>
              <a:rPr lang="en-US" dirty="0"/>
              <a:t>by adding </a:t>
            </a:r>
            <a:r>
              <a:rPr lang="en-US" dirty="0" smtClean="0"/>
              <a:t>special </a:t>
            </a:r>
            <a:r>
              <a:rPr lang="en-US" dirty="0"/>
              <a:t>HTTP </a:t>
            </a:r>
            <a:r>
              <a:rPr lang="en-US" dirty="0" smtClean="0"/>
              <a:t>headers</a:t>
            </a:r>
          </a:p>
          <a:p>
            <a:pPr lvl="1"/>
            <a:r>
              <a:rPr lang="en-US" dirty="0" smtClean="0"/>
              <a:t>Insecure </a:t>
            </a:r>
            <a:r>
              <a:rPr lang="en-US" dirty="0"/>
              <a:t>by design, as the credentials are being sent encoded with </a:t>
            </a:r>
            <a:r>
              <a:rPr lang="en-US" b="1" dirty="0">
                <a:solidFill>
                  <a:srgbClr val="0000FF"/>
                </a:solidFill>
              </a:rPr>
              <a:t>Base64</a:t>
            </a:r>
            <a:r>
              <a:rPr lang="en-US" dirty="0"/>
              <a:t> </a:t>
            </a:r>
            <a:r>
              <a:rPr lang="en-US" dirty="0" smtClean="0"/>
              <a:t>method, which can be </a:t>
            </a:r>
            <a:r>
              <a:rPr lang="en-US" dirty="0"/>
              <a:t>reversed </a:t>
            </a:r>
            <a:r>
              <a:rPr lang="en-US" dirty="0" smtClean="0"/>
              <a:t>easily</a:t>
            </a:r>
          </a:p>
          <a:p>
            <a:pPr lvl="1"/>
            <a:r>
              <a:rPr lang="en-US" dirty="0" smtClean="0"/>
              <a:t>For instance, </a:t>
            </a:r>
            <a:r>
              <a:rPr lang="en-US" dirty="0"/>
              <a:t>we can see how basic authentication header looks </a:t>
            </a:r>
            <a:r>
              <a:rPr lang="en-US" dirty="0" smtClean="0"/>
              <a:t>like: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542" y="4715603"/>
            <a:ext cx="5532965" cy="127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check the authentication method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18977" y="1825625"/>
            <a:ext cx="6209414" cy="3988104"/>
            <a:chOff x="318977" y="1825625"/>
            <a:chExt cx="6209414" cy="398810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/>
            <a:srcRect l="8986" r="10067"/>
            <a:stretch/>
          </p:blipFill>
          <p:spPr>
            <a:xfrm>
              <a:off x="318977" y="1825625"/>
              <a:ext cx="6209414" cy="3988104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/>
          </p:nvCxnSpPr>
          <p:spPr>
            <a:xfrm>
              <a:off x="4614530" y="4933507"/>
              <a:ext cx="318977" cy="31897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145619" y="1903081"/>
            <a:ext cx="5046009" cy="3833192"/>
            <a:chOff x="6145619" y="1903081"/>
            <a:chExt cx="5046009" cy="383319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31679" y="1903081"/>
              <a:ext cx="4259949" cy="3833192"/>
            </a:xfrm>
            <a:prstGeom prst="rect">
              <a:avLst/>
            </a:prstGeom>
          </p:spPr>
        </p:pic>
        <p:sp>
          <p:nvSpPr>
            <p:cNvPr id="18" name="Right Arrow 17"/>
            <p:cNvSpPr/>
            <p:nvPr/>
          </p:nvSpPr>
          <p:spPr>
            <a:xfrm>
              <a:off x="6145619" y="3030279"/>
              <a:ext cx="1020725" cy="4678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8516679" y="4933507"/>
              <a:ext cx="340242" cy="42530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085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95693" y="875173"/>
            <a:ext cx="6036877" cy="3153862"/>
            <a:chOff x="95693" y="198257"/>
            <a:chExt cx="6036877" cy="315386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93" y="198257"/>
              <a:ext cx="6036877" cy="3153862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4508205" y="1212112"/>
              <a:ext cx="350874" cy="59542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5373" y="3711352"/>
            <a:ext cx="6177516" cy="2714848"/>
            <a:chOff x="25373" y="3034436"/>
            <a:chExt cx="6177516" cy="2714848"/>
          </a:xfrm>
        </p:grpSpPr>
        <p:grpSp>
          <p:nvGrpSpPr>
            <p:cNvPr id="12" name="Group 11"/>
            <p:cNvGrpSpPr/>
            <p:nvPr/>
          </p:nvGrpSpPr>
          <p:grpSpPr>
            <a:xfrm>
              <a:off x="25373" y="3034436"/>
              <a:ext cx="6177516" cy="2634559"/>
              <a:chOff x="25373" y="3034436"/>
              <a:chExt cx="6177516" cy="2634559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73" y="3489045"/>
                <a:ext cx="6177516" cy="2179950"/>
              </a:xfrm>
              <a:prstGeom prst="rect">
                <a:avLst/>
              </a:prstGeom>
            </p:spPr>
          </p:pic>
          <p:sp>
            <p:nvSpPr>
              <p:cNvPr id="11" name="Down Arrow 10"/>
              <p:cNvSpPr/>
              <p:nvPr/>
            </p:nvSpPr>
            <p:spPr>
              <a:xfrm>
                <a:off x="4508205" y="3034436"/>
                <a:ext cx="489097" cy="78265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/>
            <p:nvPr/>
          </p:nvCxnSpPr>
          <p:spPr>
            <a:xfrm flipV="1">
              <a:off x="1254641" y="5504736"/>
              <a:ext cx="574158" cy="24454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911702" y="2094164"/>
            <a:ext cx="6196417" cy="4482250"/>
            <a:chOff x="5911702" y="1775188"/>
            <a:chExt cx="6196417" cy="448225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5062" y="1775188"/>
              <a:ext cx="5673057" cy="448225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6847367" y="4742121"/>
              <a:ext cx="2987749" cy="223284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5911702" y="4397211"/>
              <a:ext cx="1031358" cy="2764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219852" y="252712"/>
            <a:ext cx="7813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pc="-50" dirty="0">
                <a:solidFill>
                  <a:srgbClr val="293E82"/>
                </a:solidFill>
                <a:latin typeface="Arial"/>
                <a:ea typeface="ＭＳ Ｐゴシック" charset="0"/>
                <a:cs typeface="ＭＳ Ｐゴシック" charset="0"/>
              </a:rPr>
              <a:t>How to check the authentication method</a:t>
            </a:r>
          </a:p>
        </p:txBody>
      </p:sp>
    </p:spTree>
    <p:extLst>
      <p:ext uri="{BB962C8B-B14F-4D97-AF65-F5344CB8AC3E}">
        <p14:creationId xmlns:p14="http://schemas.microsoft.com/office/powerpoint/2010/main" val="315254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5E7B4-9CA2-42E4-9944-80E3CC428AA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71" y="540812"/>
            <a:ext cx="8495414" cy="61729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5181" y="16143"/>
            <a:ext cx="41937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pc="-50" dirty="0">
                <a:solidFill>
                  <a:srgbClr val="293E82"/>
                </a:solidFill>
                <a:latin typeface="Arial"/>
                <a:ea typeface="ＭＳ Ｐゴシック" charset="0"/>
                <a:cs typeface="ＭＳ Ｐゴシック" charset="0"/>
              </a:rPr>
              <a:t>First password tester</a:t>
            </a:r>
          </a:p>
        </p:txBody>
      </p:sp>
    </p:spTree>
    <p:extLst>
      <p:ext uri="{BB962C8B-B14F-4D97-AF65-F5344CB8AC3E}">
        <p14:creationId xmlns:p14="http://schemas.microsoft.com/office/powerpoint/2010/main" val="259295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5E7B4-9CA2-42E4-9944-80E3CC428AA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84" y="481508"/>
            <a:ext cx="7240772" cy="62183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4310" y="2763"/>
            <a:ext cx="41937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pc="-50" dirty="0">
                <a:solidFill>
                  <a:srgbClr val="293E82"/>
                </a:solidFill>
                <a:latin typeface="Arial"/>
                <a:ea typeface="ＭＳ Ｐゴシック" charset="0"/>
                <a:cs typeface="ＭＳ Ｐゴシック" charset="0"/>
              </a:rPr>
              <a:t>First password tester</a:t>
            </a:r>
          </a:p>
        </p:txBody>
      </p:sp>
    </p:spTree>
    <p:extLst>
      <p:ext uri="{BB962C8B-B14F-4D97-AF65-F5344CB8AC3E}">
        <p14:creationId xmlns:p14="http://schemas.microsoft.com/office/powerpoint/2010/main" val="110030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5E7B4-9CA2-42E4-9944-80E3CC428AA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75" y="1294281"/>
            <a:ext cx="12034170" cy="15552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0147" y="329054"/>
            <a:ext cx="2880917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b="1" dirty="0" smtClean="0">
                <a:solidFill>
                  <a:srgbClr val="0000FF"/>
                </a:solidFill>
              </a:rPr>
              <a:t>Executing the code</a:t>
            </a:r>
            <a:endParaRPr lang="en-US" sz="23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71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on: Form-based </a:t>
            </a:r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common form of authentication</a:t>
            </a:r>
          </a:p>
          <a:p>
            <a:r>
              <a:rPr lang="en-US" dirty="0" smtClean="0"/>
              <a:t>Login forms: The web application presents a form to request the username and password</a:t>
            </a:r>
          </a:p>
          <a:p>
            <a:r>
              <a:rPr lang="en-US" dirty="0" smtClean="0"/>
              <a:t>Checked at the server side</a:t>
            </a:r>
          </a:p>
          <a:p>
            <a:pPr lvl="1"/>
            <a:r>
              <a:rPr lang="en-US" dirty="0"/>
              <a:t> </a:t>
            </a:r>
            <a:r>
              <a:rPr lang="en-US" dirty="0" smtClean="0"/>
              <a:t>If </a:t>
            </a:r>
            <a:r>
              <a:rPr lang="en-US" dirty="0"/>
              <a:t>the credentials are valid, it will provide a valid session cookie to the user, and it will let the user access the protected </a:t>
            </a:r>
            <a:r>
              <a:rPr lang="en-US" dirty="0" smtClean="0"/>
              <a:t>resource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9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form-based authentication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It is not standardized how to handle authentication on </a:t>
            </a:r>
            <a:r>
              <a:rPr lang="en-US" dirty="0" smtClean="0"/>
              <a:t>forms</a:t>
            </a:r>
          </a:p>
          <a:p>
            <a:r>
              <a:rPr lang="en-US" dirty="0" smtClean="0"/>
              <a:t>We'll </a:t>
            </a:r>
            <a:r>
              <a:rPr lang="en-US" dirty="0"/>
              <a:t>need to have good filtering in order to </a:t>
            </a:r>
            <a:r>
              <a:rPr lang="en-US" dirty="0" smtClean="0"/>
              <a:t>filter out </a:t>
            </a:r>
            <a:r>
              <a:rPr lang="en-US" dirty="0"/>
              <a:t>the wrong attempts and be able to identify the good ones. 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this reason, instead of adding all the filtering code to the previous script, we </a:t>
            </a:r>
            <a:r>
              <a:rPr lang="en-US" dirty="0" smtClean="0"/>
              <a:t>need to use our code from resource discovery module</a:t>
            </a:r>
          </a:p>
          <a:p>
            <a:r>
              <a:rPr lang="en-US" dirty="0" smtClean="0"/>
              <a:t>Recall that forms for </a:t>
            </a:r>
            <a:r>
              <a:rPr lang="en-US" u="sng" dirty="0" smtClean="0"/>
              <a:t>authentication are sent using </a:t>
            </a:r>
            <a:r>
              <a:rPr lang="en-US" b="1" u="sng" dirty="0" smtClean="0">
                <a:solidFill>
                  <a:srgbClr val="0000FF"/>
                </a:solidFill>
              </a:rPr>
              <a:t>POST</a:t>
            </a:r>
            <a:r>
              <a:rPr lang="en-US" u="sng" dirty="0" smtClean="0"/>
              <a:t> method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15991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Password Authentication and Attack</a:t>
            </a:r>
          </a:p>
          <a:p>
            <a:pPr lvl="0"/>
            <a:r>
              <a:rPr lang="en-US" dirty="0" smtClean="0">
                <a:solidFill>
                  <a:srgbClr val="0000FF"/>
                </a:solidFill>
              </a:rPr>
              <a:t>Hands on</a:t>
            </a:r>
          </a:p>
          <a:p>
            <a:pPr lvl="1"/>
            <a:r>
              <a:rPr lang="en-US" sz="2800" dirty="0">
                <a:solidFill>
                  <a:srgbClr val="017E31"/>
                </a:solidFill>
              </a:rPr>
              <a:t>Web-based Authentication</a:t>
            </a:r>
            <a:endParaRPr lang="en-US" sz="2800" dirty="0" smtClean="0">
              <a:solidFill>
                <a:srgbClr val="017E31"/>
              </a:solidFill>
            </a:endParaRPr>
          </a:p>
          <a:p>
            <a:pPr lvl="2"/>
            <a:r>
              <a:rPr lang="en-US" sz="2800" dirty="0" smtClean="0">
                <a:solidFill>
                  <a:schemeClr val="accent1"/>
                </a:solidFill>
              </a:rPr>
              <a:t>First password tester – Basic Authentication</a:t>
            </a:r>
          </a:p>
          <a:p>
            <a:pPr lvl="2"/>
            <a:r>
              <a:rPr lang="en-US" sz="2800" dirty="0" smtClean="0">
                <a:solidFill>
                  <a:schemeClr val="accent1"/>
                </a:solidFill>
              </a:rPr>
              <a:t>Login forms testing</a:t>
            </a:r>
          </a:p>
          <a:p>
            <a:pPr lvl="1"/>
            <a:r>
              <a:rPr lang="en-US" sz="2800" dirty="0" smtClean="0">
                <a:solidFill>
                  <a:srgbClr val="017E31"/>
                </a:solidFill>
              </a:rPr>
              <a:t>Cracking Unix Passwords</a:t>
            </a:r>
            <a:endParaRPr lang="en-US" sz="2800" dirty="0">
              <a:solidFill>
                <a:srgbClr val="017E31"/>
              </a:solidFill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533490" y="6306413"/>
            <a:ext cx="511175" cy="365125"/>
          </a:xfrm>
        </p:spPr>
        <p:txBody>
          <a:bodyPr/>
          <a:lstStyle/>
          <a:p>
            <a:fld id="{59CB8A46-F460-48E7-845A-D8F67BFC29EE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2246" y="321478"/>
            <a:ext cx="9103247" cy="56794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Our test application </a:t>
            </a:r>
            <a:r>
              <a:rPr lang="en-US" sz="2800" dirty="0" smtClean="0">
                <a:latin typeface="Consolas" panose="020B0609020204030204" pitchFamily="49" charset="0"/>
              </a:rPr>
              <a:t>localhost/</a:t>
            </a:r>
            <a:r>
              <a:rPr lang="en-US" sz="2800" dirty="0" err="1" smtClean="0">
                <a:latin typeface="Consolas" panose="020B0609020204030204" pitchFamily="49" charset="0"/>
              </a:rPr>
              <a:t>login.php</a:t>
            </a:r>
            <a:endParaRPr lang="en-US" sz="2800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46" y="2518775"/>
            <a:ext cx="5325696" cy="433922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205832" y="2357171"/>
            <a:ext cx="6635069" cy="4500829"/>
            <a:chOff x="4085863" y="1811269"/>
            <a:chExt cx="5157297" cy="321260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6172" y="1811269"/>
              <a:ext cx="4566988" cy="3212602"/>
            </a:xfrm>
            <a:prstGeom prst="rect">
              <a:avLst/>
            </a:prstGeom>
          </p:spPr>
        </p:pic>
        <p:sp>
          <p:nvSpPr>
            <p:cNvPr id="7" name="Right Arrow 6"/>
            <p:cNvSpPr/>
            <p:nvPr/>
          </p:nvSpPr>
          <p:spPr>
            <a:xfrm>
              <a:off x="4085863" y="2766350"/>
              <a:ext cx="925975" cy="2314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6481823" y="4051139"/>
              <a:ext cx="428263" cy="30094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89" y="1051816"/>
            <a:ext cx="6264183" cy="1272650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5597942" y="1944547"/>
            <a:ext cx="799194" cy="289367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123008" y="1412111"/>
            <a:ext cx="717630" cy="532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50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5E7B4-9CA2-42E4-9944-80E3CC428AAB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89" y="889423"/>
            <a:ext cx="8421651" cy="550761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72246" y="282308"/>
            <a:ext cx="9103247" cy="5679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 kern="1200" spc="-50">
                <a:solidFill>
                  <a:srgbClr val="293E82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/>
            <a:r>
              <a:rPr lang="en-US" sz="3600" dirty="0" smtClean="0"/>
              <a:t>Our test application </a:t>
            </a:r>
            <a:r>
              <a:rPr lang="en-US" sz="2800" dirty="0" smtClean="0">
                <a:latin typeface="Consolas" panose="020B0609020204030204" pitchFamily="49" charset="0"/>
              </a:rPr>
              <a:t>localhost/</a:t>
            </a:r>
            <a:r>
              <a:rPr lang="en-US" sz="2800" dirty="0" err="1" smtClean="0">
                <a:latin typeface="Consolas" panose="020B0609020204030204" pitchFamily="49" charset="0"/>
              </a:rPr>
              <a:t>login.php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93803" y="3460831"/>
            <a:ext cx="2233913" cy="370390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910086" y="3055716"/>
            <a:ext cx="509286" cy="2893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400800" y="4282633"/>
            <a:ext cx="1331089" cy="25464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753827" y="5212515"/>
            <a:ext cx="1331089" cy="298861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61636" y="1866972"/>
            <a:ext cx="6301725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defTabSz="914400"/>
            <a:r>
              <a:rPr lang="en-US" sz="2400" dirty="0" smtClean="0">
                <a:latin typeface="Consolas" panose="020B0609020204030204" pitchFamily="49" charset="0"/>
              </a:rPr>
              <a:t>So the address we need to access is:</a:t>
            </a:r>
          </a:p>
          <a:p>
            <a:pPr defTabSz="914400"/>
            <a:r>
              <a:rPr lang="en-US" sz="2400" dirty="0" smtClean="0">
                <a:latin typeface="Consolas" panose="020B0609020204030204" pitchFamily="49" charset="0"/>
                <a:hlinkClick r:id="rId3"/>
              </a:rPr>
              <a:t>http://127.0.0.1/check_login.php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32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5E7B4-9CA2-42E4-9944-80E3CC428AAB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72246" y="282308"/>
            <a:ext cx="9705131" cy="5679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 kern="1200" spc="-50">
                <a:solidFill>
                  <a:srgbClr val="293E82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/>
            <a:r>
              <a:rPr lang="en-US" sz="3600" dirty="0" smtClean="0"/>
              <a:t>Let us login to the test application </a:t>
            </a:r>
            <a:r>
              <a:rPr lang="en-US" sz="2800" dirty="0" smtClean="0">
                <a:latin typeface="Consolas" panose="020B0609020204030204" pitchFamily="49" charset="0"/>
              </a:rPr>
              <a:t>localhost/</a:t>
            </a:r>
            <a:r>
              <a:rPr lang="en-US" sz="2800" dirty="0" err="1" smtClean="0">
                <a:latin typeface="Consolas" panose="020B0609020204030204" pitchFamily="49" charset="0"/>
              </a:rPr>
              <a:t>login.php</a:t>
            </a:r>
            <a:endParaRPr lang="en-US" sz="2800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46" y="1244151"/>
            <a:ext cx="7277731" cy="51820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22744" y="1828800"/>
            <a:ext cx="2696902" cy="27779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495554" y="1388962"/>
            <a:ext cx="185195" cy="4398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26993" y="4045584"/>
            <a:ext cx="5791970" cy="193899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username: admin</a:t>
            </a:r>
          </a:p>
          <a:p>
            <a:r>
              <a:rPr lang="en-US" sz="2400" dirty="0" smtClean="0"/>
              <a:t>password: administrator123</a:t>
            </a:r>
          </a:p>
          <a:p>
            <a:endParaRPr lang="en-US" sz="2400" dirty="0"/>
          </a:p>
          <a:p>
            <a:r>
              <a:rPr lang="en-US" sz="2400" dirty="0" smtClean="0"/>
              <a:t>Redirected to 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www.scruffybank.com/myaccount.php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87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5E7B4-9CA2-42E4-9944-80E3CC428AAB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2246" y="282308"/>
            <a:ext cx="9103247" cy="5679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 kern="1200" spc="-50">
                <a:solidFill>
                  <a:srgbClr val="293E82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/>
            <a:r>
              <a:rPr lang="en-US" sz="3600" b="1" dirty="0" smtClean="0"/>
              <a:t>A sample script – test.py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72246" y="850254"/>
            <a:ext cx="8947682" cy="5575946"/>
            <a:chOff x="272246" y="850254"/>
            <a:chExt cx="8947682" cy="557594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246" y="850254"/>
              <a:ext cx="8947682" cy="5575946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 flipH="1">
              <a:off x="5497975" y="1585732"/>
              <a:ext cx="381964" cy="381964"/>
            </a:xfrm>
            <a:prstGeom prst="straightConnector1">
              <a:avLst/>
            </a:prstGeom>
            <a:ln w="76200"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914400" y="2129742"/>
              <a:ext cx="7199453" cy="231493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6071191" y="3373728"/>
            <a:ext cx="5720316" cy="20005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$ python test.py 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2400" b="1" dirty="0" smtClean="0">
                <a:solidFill>
                  <a:srgbClr val="000000"/>
                </a:solidFill>
              </a:rPr>
              <a:t>http</a:t>
            </a:r>
            <a:r>
              <a:rPr lang="en-US" sz="2400" b="1" dirty="0">
                <a:solidFill>
                  <a:srgbClr val="000000"/>
                </a:solidFill>
              </a:rPr>
              <a:t>://127.0.0.1/myaccount.php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Page Output:	12345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Status code:	[-]302</a:t>
            </a:r>
          </a:p>
        </p:txBody>
      </p:sp>
    </p:spTree>
    <p:extLst>
      <p:ext uri="{BB962C8B-B14F-4D97-AF65-F5344CB8AC3E}">
        <p14:creationId xmlns:p14="http://schemas.microsoft.com/office/powerpoint/2010/main" val="421966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5E7B4-9CA2-42E4-9944-80E3CC428AAB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9" y="826182"/>
            <a:ext cx="12089941" cy="587781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02059" y="170903"/>
            <a:ext cx="9103247" cy="5679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 kern="1200" spc="-50">
                <a:solidFill>
                  <a:srgbClr val="293E82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/>
            <a:r>
              <a:rPr lang="en-US" sz="3600" dirty="0" smtClean="0"/>
              <a:t>Basic form brute forcer – bruteforcing-forms.py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9676" y="3495554"/>
            <a:ext cx="11312324" cy="45141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7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5E7B4-9CA2-42E4-9944-80E3CC428AA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453"/>
          <a:stretch/>
        </p:blipFill>
        <p:spPr>
          <a:xfrm>
            <a:off x="102059" y="648181"/>
            <a:ext cx="7632020" cy="61431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34079" y="3429000"/>
            <a:ext cx="4284884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username=</a:t>
            </a:r>
            <a:r>
              <a:rPr lang="en-US" dirty="0" err="1" smtClean="0"/>
              <a:t>admin&amp;password</a:t>
            </a:r>
            <a:r>
              <a:rPr lang="en-US" dirty="0" smtClean="0"/>
              <a:t>=FUZZ</a:t>
            </a:r>
          </a:p>
          <a:p>
            <a:r>
              <a:rPr lang="en-US" dirty="0"/>
              <a:t>username=</a:t>
            </a:r>
            <a:r>
              <a:rPr lang="en-US" dirty="0" err="1"/>
              <a:t>admin&amp;password</a:t>
            </a:r>
            <a:r>
              <a:rPr lang="en-US" dirty="0"/>
              <a:t>=manager</a:t>
            </a:r>
          </a:p>
        </p:txBody>
      </p:sp>
      <p:sp>
        <p:nvSpPr>
          <p:cNvPr id="6" name="Rectangle 5"/>
          <p:cNvSpPr/>
          <p:nvPr/>
        </p:nvSpPr>
        <p:spPr>
          <a:xfrm>
            <a:off x="7734079" y="4265427"/>
            <a:ext cx="4284884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username admin password manager</a:t>
            </a:r>
          </a:p>
          <a:p>
            <a:r>
              <a:rPr lang="en-US" dirty="0" smtClean="0"/>
              <a:t>[username, admin, password, manager]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64191" y="5312528"/>
            <a:ext cx="6427809" cy="101566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zip(['username</a:t>
            </a:r>
            <a:r>
              <a:rPr lang="en-US" sz="2000" dirty="0"/>
              <a:t>'</a:t>
            </a:r>
            <a:r>
              <a:rPr lang="en-US" sz="2000" dirty="0" smtClean="0"/>
              <a:t>, 'password</a:t>
            </a:r>
            <a:r>
              <a:rPr lang="en-US" sz="2000" dirty="0"/>
              <a:t>'</a:t>
            </a:r>
            <a:r>
              <a:rPr lang="en-US" sz="2000" dirty="0" smtClean="0"/>
              <a:t>], ['admin</a:t>
            </a:r>
            <a:r>
              <a:rPr lang="en-US" sz="2000" dirty="0"/>
              <a:t>'</a:t>
            </a:r>
            <a:r>
              <a:rPr lang="en-US" sz="2000" dirty="0" smtClean="0"/>
              <a:t>, 'manager</a:t>
            </a:r>
            <a:r>
              <a:rPr lang="en-US" sz="2000" dirty="0"/>
              <a:t>'</a:t>
            </a:r>
            <a:r>
              <a:rPr lang="en-US" sz="2000" dirty="0" smtClean="0"/>
              <a:t>])</a:t>
            </a:r>
          </a:p>
          <a:p>
            <a:r>
              <a:rPr lang="en-US" sz="2000" dirty="0" smtClean="0"/>
              <a:t>=[('username</a:t>
            </a:r>
            <a:r>
              <a:rPr lang="en-US" sz="2000" dirty="0"/>
              <a:t>'</a:t>
            </a:r>
            <a:r>
              <a:rPr lang="en-US" sz="2000" dirty="0" smtClean="0"/>
              <a:t>, 'admin'),('password</a:t>
            </a:r>
            <a:r>
              <a:rPr lang="en-US" sz="2000" dirty="0"/>
              <a:t>'</a:t>
            </a:r>
            <a:r>
              <a:rPr lang="en-US" sz="2000" dirty="0" smtClean="0"/>
              <a:t>, 'manager</a:t>
            </a:r>
            <a:r>
              <a:rPr lang="en-US" sz="2000" dirty="0"/>
              <a:t>'</a:t>
            </a:r>
            <a:r>
              <a:rPr lang="en-US" sz="2000" dirty="0" smtClean="0"/>
              <a:t>)]</a:t>
            </a:r>
          </a:p>
          <a:p>
            <a:r>
              <a:rPr lang="en-US" sz="2000" dirty="0"/>
              <a:t>payload={'</a:t>
            </a:r>
            <a:r>
              <a:rPr lang="en-US" sz="2000" dirty="0" err="1"/>
              <a:t>username':'admin</a:t>
            </a:r>
            <a:r>
              <a:rPr lang="en-US" sz="2000" dirty="0"/>
              <a:t>', '</a:t>
            </a:r>
            <a:r>
              <a:rPr lang="en-US" sz="2000" dirty="0" err="1"/>
              <a:t>password</a:t>
            </a:r>
            <a:r>
              <a:rPr lang="en-US" sz="2000" dirty="0" err="1" smtClean="0"/>
              <a:t>':‘manager</a:t>
            </a:r>
            <a:r>
              <a:rPr lang="en-US" sz="2000" dirty="0" smtClean="0"/>
              <a:t>'}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916820" y="5694744"/>
            <a:ext cx="312517" cy="251233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102059" y="80235"/>
            <a:ext cx="9103247" cy="5679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 kern="1200" spc="-50">
                <a:solidFill>
                  <a:srgbClr val="293E82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/>
            <a:r>
              <a:rPr lang="en-US" sz="3600" dirty="0" smtClean="0"/>
              <a:t>Basic form brute forcer – bruteforcing-forms.py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57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5E7B4-9CA2-42E4-9944-80E3CC428AAB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8" y="1020880"/>
            <a:ext cx="9048635" cy="349324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5451676" y="1412111"/>
            <a:ext cx="925975" cy="277793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02059" y="170903"/>
            <a:ext cx="9103247" cy="5679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 kern="1200" spc="-50">
                <a:solidFill>
                  <a:srgbClr val="293E82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/>
            <a:r>
              <a:rPr lang="en-US" sz="3600" dirty="0" smtClean="0"/>
              <a:t>Basic form brute forcer – bruteforcing-forms.py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0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5E7B4-9CA2-42E4-9944-80E3CC428AAB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2059" y="170903"/>
            <a:ext cx="9103247" cy="5679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 kern="1200" spc="-50">
                <a:solidFill>
                  <a:srgbClr val="293E82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/>
            <a:r>
              <a:rPr lang="en-US" sz="3600" dirty="0" smtClean="0"/>
              <a:t>Basic form brute forcer – output 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053" y="968417"/>
            <a:ext cx="10691150" cy="138499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</a:rPr>
              <a:t>~/</a:t>
            </a:r>
            <a:r>
              <a:rPr lang="en-US" sz="2800" dirty="0" err="1" smtClean="0">
                <a:latin typeface="Consolas" panose="020B0609020204030204" pitchFamily="49" charset="0"/>
              </a:rPr>
              <a:t>password_cracking</a:t>
            </a:r>
            <a:r>
              <a:rPr lang="en-US" sz="2800" dirty="0" smtClean="0">
                <a:latin typeface="Consolas" panose="020B0609020204030204" pitchFamily="49" charset="0"/>
              </a:rPr>
              <a:t>$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python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bruteforcing-forms.py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http://127.0.0.1/check_login.php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17E31"/>
                </a:solidFill>
                <a:latin typeface="Consolas" panose="020B0609020204030204" pitchFamily="49" charset="0"/>
              </a:rPr>
              <a:t>pass.txt </a:t>
            </a: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'username=</a:t>
            </a:r>
            <a:r>
              <a:rPr lang="en-US" sz="2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admin&amp;password</a:t>
            </a: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=FUZZ'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9053" y="2613451"/>
            <a:ext cx="8160153" cy="35394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code: 302 Code after redirection:200 Contents: 2373  </a:t>
            </a:r>
            <a:r>
              <a:rPr lang="en-US" sz="1600" dirty="0" err="1">
                <a:latin typeface="Consolas" panose="020B0609020204030204" pitchFamily="49" charset="0"/>
              </a:rPr>
              <a:t>Passowrd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userman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code: 302 Code after redirection:200 Contents: 2373  </a:t>
            </a:r>
            <a:r>
              <a:rPr lang="en-US" sz="1600" dirty="0" err="1">
                <a:latin typeface="Consolas" panose="020B0609020204030204" pitchFamily="49" charset="0"/>
              </a:rPr>
              <a:t>Passowrd</a:t>
            </a:r>
            <a:r>
              <a:rPr lang="en-US" sz="1600" dirty="0">
                <a:latin typeface="Consolas" panose="020B0609020204030204" pitchFamily="49" charset="0"/>
              </a:rPr>
              <a:t>: manager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code: 302 Code after redirection:200 Contents: 2373  </a:t>
            </a:r>
            <a:r>
              <a:rPr lang="en-US" sz="1600" dirty="0" err="1">
                <a:latin typeface="Consolas" panose="020B0609020204030204" pitchFamily="49" charset="0"/>
              </a:rPr>
              <a:t>Passowrd</a:t>
            </a:r>
            <a:r>
              <a:rPr lang="en-US" sz="1600" dirty="0">
                <a:latin typeface="Consolas" panose="020B0609020204030204" pitchFamily="49" charset="0"/>
              </a:rPr>
              <a:t>: powerful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code: 302 Code after redirection:200 Contents: 2373  </a:t>
            </a:r>
            <a:r>
              <a:rPr lang="en-US" sz="1600" dirty="0" err="1">
                <a:latin typeface="Consolas" panose="020B0609020204030204" pitchFamily="49" charset="0"/>
              </a:rPr>
              <a:t>Passowrd</a:t>
            </a:r>
            <a:r>
              <a:rPr lang="en-US" sz="1600" dirty="0">
                <a:latin typeface="Consolas" panose="020B0609020204030204" pitchFamily="49" charset="0"/>
              </a:rPr>
              <a:t>: test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code: 302 Code after redirection:200 Contents: 2373  </a:t>
            </a:r>
            <a:r>
              <a:rPr lang="en-US" sz="1600" dirty="0" err="1">
                <a:latin typeface="Consolas" panose="020B0609020204030204" pitchFamily="49" charset="0"/>
              </a:rPr>
              <a:t>Passowrd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dmin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code: 302 Code after redirection:200 Contents: 2373  </a:t>
            </a:r>
            <a:r>
              <a:rPr lang="en-US" sz="1600" dirty="0" err="1">
                <a:latin typeface="Consolas" panose="020B0609020204030204" pitchFamily="49" charset="0"/>
              </a:rPr>
              <a:t>Passowrd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asdmini</a:t>
            </a:r>
            <a:r>
              <a:rPr lang="en-US" sz="1600" dirty="0">
                <a:latin typeface="Consolas" panose="020B0609020204030204" pitchFamily="49" charset="0"/>
              </a:rPr>
              <a:t>=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code: 302 Code after redirection:200 Contents: 2373  </a:t>
            </a:r>
            <a:r>
              <a:rPr lang="en-US" sz="1600" dirty="0" err="1">
                <a:latin typeface="Consolas" panose="020B0609020204030204" pitchFamily="49" charset="0"/>
              </a:rPr>
              <a:t>Passowrd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userman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code: 302 Code after redirection:200 Contents: 2373  </a:t>
            </a:r>
            <a:r>
              <a:rPr lang="en-US" sz="1600" dirty="0" err="1">
                <a:latin typeface="Consolas" panose="020B0609020204030204" pitchFamily="49" charset="0"/>
              </a:rPr>
              <a:t>Passowrd</a:t>
            </a:r>
            <a:r>
              <a:rPr lang="en-US" sz="1600" dirty="0">
                <a:latin typeface="Consolas" panose="020B0609020204030204" pitchFamily="49" charset="0"/>
              </a:rPr>
              <a:t>: manager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code: 302 Code after redirection:200 Contents: 2373  </a:t>
            </a:r>
            <a:r>
              <a:rPr lang="en-US" sz="1600" dirty="0" err="1">
                <a:latin typeface="Consolas" panose="020B0609020204030204" pitchFamily="49" charset="0"/>
              </a:rPr>
              <a:t>Passowrd</a:t>
            </a:r>
            <a:r>
              <a:rPr lang="en-US" sz="1600" dirty="0">
                <a:latin typeface="Consolas" panose="020B0609020204030204" pitchFamily="49" charset="0"/>
              </a:rPr>
              <a:t>: powerful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code: 302 Code after redirection:200 Contents: 2373  </a:t>
            </a:r>
            <a:r>
              <a:rPr lang="en-US" sz="1600" dirty="0" err="1">
                <a:latin typeface="Consolas" panose="020B0609020204030204" pitchFamily="49" charset="0"/>
              </a:rPr>
              <a:t>Passowrd</a:t>
            </a:r>
            <a:r>
              <a:rPr lang="en-US" sz="1600" dirty="0">
                <a:latin typeface="Consolas" panose="020B0609020204030204" pitchFamily="49" charset="0"/>
              </a:rPr>
              <a:t>: test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code: 302 Code after redirection:200 Contents: 2373  </a:t>
            </a:r>
            <a:r>
              <a:rPr lang="en-US" sz="1600" dirty="0" err="1">
                <a:latin typeface="Consolas" panose="020B0609020204030204" pitchFamily="49" charset="0"/>
              </a:rPr>
              <a:t>Passowrd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dmin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code</a:t>
            </a:r>
            <a:r>
              <a:rPr lang="en-US" sz="1600" dirty="0">
                <a:latin typeface="Consolas" panose="020B0609020204030204" pitchFamily="49" charset="0"/>
              </a:rPr>
              <a:t>: 302 Code after redirection:200 Contents: 2373  </a:t>
            </a:r>
            <a:r>
              <a:rPr lang="en-US" sz="1600" dirty="0" err="1">
                <a:latin typeface="Consolas" panose="020B0609020204030204" pitchFamily="49" charset="0"/>
              </a:rPr>
              <a:t>Passowrd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smtClean="0">
                <a:latin typeface="Consolas" panose="020B0609020204030204" pitchFamily="49" charset="0"/>
              </a:rPr>
              <a:t>manager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</a:rPr>
              <a:t> …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</a:rPr>
              <a:t> …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49206" y="2813176"/>
            <a:ext cx="36697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Status code cannot help us to find if some password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17E31"/>
                </a:solidFill>
              </a:rPr>
              <a:t>However, all the failed attempts have same number of chars i.e. 2373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00FF"/>
                </a:solidFill>
              </a:rPr>
              <a:t>We can use it to filter out the failed attempts  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19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5E7B4-9CA2-42E4-9944-80E3CC428AA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2059" y="170903"/>
            <a:ext cx="9944766" cy="5679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 kern="1200" spc="-50">
                <a:solidFill>
                  <a:srgbClr val="293E82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/>
            <a:r>
              <a:rPr lang="en-US" sz="3600" dirty="0" smtClean="0"/>
              <a:t>Basic form brute forcer – bruteforcing-forms-final.py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2059" y="738849"/>
            <a:ext cx="9944766" cy="5679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 kern="1200" spc="-50">
                <a:solidFill>
                  <a:srgbClr val="293E82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/>
            <a:r>
              <a:rPr lang="en-US" sz="2800" dirty="0" smtClean="0"/>
              <a:t>Add the following condition in bruteforcing-forms.py</a:t>
            </a:r>
            <a:endParaRPr lang="en-US" sz="2000" dirty="0">
              <a:latin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65065" y="1413988"/>
            <a:ext cx="10701242" cy="3736745"/>
            <a:chOff x="265065" y="1321390"/>
            <a:chExt cx="10701242" cy="373674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065" y="1321390"/>
              <a:ext cx="10701242" cy="373674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65065" y="3236062"/>
              <a:ext cx="7270054" cy="375239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9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5E7B4-9CA2-42E4-9944-80E3CC428AAB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2059" y="170903"/>
            <a:ext cx="9103247" cy="5679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 kern="1200" spc="-50">
                <a:solidFill>
                  <a:srgbClr val="293E82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/>
            <a:r>
              <a:rPr lang="en-US" sz="3600" dirty="0" smtClean="0"/>
              <a:t>Basic form brute forcer – output 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053" y="968417"/>
            <a:ext cx="10691150" cy="138499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</a:rPr>
              <a:t>~/</a:t>
            </a:r>
            <a:r>
              <a:rPr lang="en-US" sz="2800" dirty="0" err="1" smtClean="0">
                <a:latin typeface="Consolas" panose="020B0609020204030204" pitchFamily="49" charset="0"/>
              </a:rPr>
              <a:t>password_cracking</a:t>
            </a:r>
            <a:r>
              <a:rPr lang="en-US" sz="2800" dirty="0" smtClean="0">
                <a:latin typeface="Consolas" panose="020B0609020204030204" pitchFamily="49" charset="0"/>
              </a:rPr>
              <a:t>$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python bruteforcing-forms-final.py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http://127.0.0.1/check_login.php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17E31"/>
                </a:solidFill>
                <a:latin typeface="Consolas" panose="020B0609020204030204" pitchFamily="49" charset="0"/>
              </a:rPr>
              <a:t>pass.txt </a:t>
            </a: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'username=</a:t>
            </a:r>
            <a:r>
              <a:rPr lang="en-US" sz="2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admin&amp;password</a:t>
            </a: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=FUZZ'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9052" y="2613451"/>
            <a:ext cx="11318736" cy="16312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***************************************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* Basic Form </a:t>
            </a:r>
            <a:r>
              <a:rPr lang="en-US" sz="2000" dirty="0" err="1">
                <a:latin typeface="Consolas" panose="020B0609020204030204" pitchFamily="49" charset="0"/>
              </a:rPr>
              <a:t>bruteforcer</a:t>
            </a:r>
            <a:r>
              <a:rPr lang="en-US" sz="2000" dirty="0">
                <a:latin typeface="Consolas" panose="020B0609020204030204" pitchFamily="49" charset="0"/>
              </a:rPr>
              <a:t> 0.1*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***************************************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code: 302 Code after redirection:200 Contents: 12345 </a:t>
            </a:r>
            <a:r>
              <a:rPr lang="en-US" sz="2000" dirty="0" err="1" smtClean="0">
                <a:latin typeface="Consolas" panose="020B0609020204030204" pitchFamily="49" charset="0"/>
              </a:rPr>
              <a:t>Passowrd</a:t>
            </a:r>
            <a:r>
              <a:rPr lang="en-US" sz="2000" dirty="0">
                <a:latin typeface="Consolas" panose="020B0609020204030204" pitchFamily="49" charset="0"/>
              </a:rPr>
              <a:t>: administrator123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32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333399"/>
                </a:solidFill>
                <a:latin typeface="Arial" panose="020B0604020202020204" pitchFamily="34" charset="0"/>
              </a:rPr>
              <a:t>Security Levels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File Systems </a:t>
            </a:r>
            <a:endParaRPr lang="en-US" dirty="0"/>
          </a:p>
          <a:p>
            <a:pPr lvl="1"/>
            <a:r>
              <a:rPr lang="en-US" dirty="0" smtClean="0"/>
              <a:t>Clear text</a:t>
            </a:r>
          </a:p>
          <a:p>
            <a:r>
              <a:rPr lang="en-US" dirty="0"/>
              <a:t>Dedicated Authentication </a:t>
            </a:r>
            <a:r>
              <a:rPr lang="en-US" dirty="0" smtClean="0"/>
              <a:t>Servers</a:t>
            </a:r>
            <a:endParaRPr lang="en-US" dirty="0"/>
          </a:p>
          <a:p>
            <a:pPr lvl="1"/>
            <a:r>
              <a:rPr lang="en-US" dirty="0"/>
              <a:t>Clear text </a:t>
            </a:r>
            <a:endParaRPr lang="en-US" dirty="0" smtClean="0"/>
          </a:p>
          <a:p>
            <a:r>
              <a:rPr lang="en-US" dirty="0"/>
              <a:t>Encrypted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Password + Encryption = </a:t>
            </a:r>
            <a:r>
              <a:rPr lang="en-US" dirty="0" smtClean="0">
                <a:solidFill>
                  <a:srgbClr val="FF0000"/>
                </a:solidFill>
              </a:rPr>
              <a:t>bf4ee8HjaQkbw</a:t>
            </a:r>
          </a:p>
          <a:p>
            <a:r>
              <a:rPr lang="en-US" dirty="0" smtClean="0"/>
              <a:t>Hashed</a:t>
            </a:r>
            <a:endParaRPr lang="en-US" b="1" dirty="0">
              <a:solidFill>
                <a:srgbClr val="017E31"/>
              </a:solidFill>
            </a:endParaRPr>
          </a:p>
          <a:p>
            <a:pPr lvl="1"/>
            <a:r>
              <a:rPr lang="en-US" dirty="0">
                <a:solidFill>
                  <a:srgbClr val="017E31"/>
                </a:solidFill>
              </a:rPr>
              <a:t>Password + Hash function = aad3b435b51404eeaad3b435b51404ee</a:t>
            </a:r>
            <a:r>
              <a:rPr lang="en-US" dirty="0" smtClean="0">
                <a:solidFill>
                  <a:srgbClr val="017E31"/>
                </a:solidFill>
              </a:rPr>
              <a:t>	</a:t>
            </a:r>
          </a:p>
          <a:p>
            <a:r>
              <a:rPr lang="en-US" dirty="0"/>
              <a:t>Salted </a:t>
            </a:r>
            <a:r>
              <a:rPr lang="en-US" dirty="0" smtClean="0"/>
              <a:t>Hash:</a:t>
            </a:r>
            <a:endParaRPr lang="en-US" dirty="0">
              <a:solidFill>
                <a:schemeClr val="accent5">
                  <a:lumMod val="90000"/>
                  <a:lumOff val="10000"/>
                </a:schemeClr>
              </a:solidFill>
            </a:endParaRPr>
          </a:p>
          <a:p>
            <a:pPr lvl="1"/>
            <a:r>
              <a:rPr lang="en-US" dirty="0">
                <a:solidFill>
                  <a:srgbClr val="0000FF"/>
                </a:solidFill>
              </a:rPr>
              <a:t>(Username + Salt + Password) + Hash function </a:t>
            </a:r>
            <a:r>
              <a:rPr lang="en-US" dirty="0" smtClean="0">
                <a:solidFill>
                  <a:srgbClr val="0000FF"/>
                </a:solidFill>
              </a:rPr>
              <a:t>= 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                    e3ed2cb1f5e0162199be16b12419c012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964965" y="1460500"/>
            <a:ext cx="1462172" cy="1007941"/>
            <a:chOff x="3964965" y="1460500"/>
            <a:chExt cx="1462172" cy="1007941"/>
          </a:xfrm>
        </p:grpSpPr>
        <p:pic>
          <p:nvPicPr>
            <p:cNvPr id="5" name="Picture 4" descr="unlocke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4965" y="1787659"/>
              <a:ext cx="353821" cy="513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5394" y="1460500"/>
              <a:ext cx="1051743" cy="1007941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6164327" y="1830151"/>
            <a:ext cx="1586807" cy="1502249"/>
            <a:chOff x="6164327" y="1830151"/>
            <a:chExt cx="1586807" cy="1502249"/>
          </a:xfrm>
        </p:grpSpPr>
        <p:pic>
          <p:nvPicPr>
            <p:cNvPr id="7" name="Picture 6" descr="unlocke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4327" y="2630178"/>
              <a:ext cx="390186" cy="566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4513" y="1830151"/>
              <a:ext cx="1196621" cy="1502249"/>
            </a:xfrm>
            <a:prstGeom prst="rect">
              <a:avLst/>
            </a:prstGeom>
          </p:spPr>
        </p:pic>
      </p:grpSp>
      <p:pic>
        <p:nvPicPr>
          <p:cNvPr id="9" name="Picture 8" descr="lock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339" y="3561906"/>
            <a:ext cx="347280" cy="50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10281684" y="4348716"/>
            <a:ext cx="687942" cy="466060"/>
            <a:chOff x="8287303" y="4643160"/>
            <a:chExt cx="810993" cy="596919"/>
          </a:xfrm>
        </p:grpSpPr>
        <p:pic>
          <p:nvPicPr>
            <p:cNvPr id="10" name="Picture 9" descr="locke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7303" y="4667693"/>
              <a:ext cx="393515" cy="572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cke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7914" y="4643160"/>
              <a:ext cx="410382" cy="596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8761228" y="5447414"/>
            <a:ext cx="1110104" cy="572386"/>
            <a:chOff x="8652354" y="5263392"/>
            <a:chExt cx="1218978" cy="596919"/>
          </a:xfrm>
        </p:grpSpPr>
        <p:grpSp>
          <p:nvGrpSpPr>
            <p:cNvPr id="15" name="Group 14"/>
            <p:cNvGrpSpPr/>
            <p:nvPr/>
          </p:nvGrpSpPr>
          <p:grpSpPr>
            <a:xfrm>
              <a:off x="8652354" y="5263392"/>
              <a:ext cx="810993" cy="596919"/>
              <a:chOff x="8287303" y="4643160"/>
              <a:chExt cx="810993" cy="596919"/>
            </a:xfrm>
          </p:grpSpPr>
          <p:pic>
            <p:nvPicPr>
              <p:cNvPr id="16" name="Picture 15" descr="locke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87303" y="4667693"/>
                <a:ext cx="393515" cy="572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6" descr="locke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87914" y="4643160"/>
                <a:ext cx="410382" cy="5969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" name="Picture 18" descr="locke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7817" y="5263392"/>
              <a:ext cx="393515" cy="572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/>
          <p:cNvGrpSpPr/>
          <p:nvPr/>
        </p:nvGrpSpPr>
        <p:grpSpPr>
          <a:xfrm>
            <a:off x="7338418" y="1945644"/>
            <a:ext cx="4236611" cy="2604353"/>
            <a:chOff x="7338418" y="1945644"/>
            <a:chExt cx="4236611" cy="2604353"/>
          </a:xfrm>
        </p:grpSpPr>
        <p:sp>
          <p:nvSpPr>
            <p:cNvPr id="18" name="TextBox 17"/>
            <p:cNvSpPr txBox="1"/>
            <p:nvPr/>
          </p:nvSpPr>
          <p:spPr>
            <a:xfrm>
              <a:off x="9415463" y="1945644"/>
              <a:ext cx="2159566" cy="646331"/>
            </a:xfrm>
            <a:prstGeom prst="rect">
              <a:avLst/>
            </a:prstGeom>
            <a:solidFill>
              <a:srgbClr val="017E31"/>
            </a:solidFill>
            <a:ln>
              <a:solidFill>
                <a:srgbClr val="017E3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Windows uses this </a:t>
              </a:r>
              <a:endPara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</a:t>
              </a:r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loosely speaking)</a:t>
              </a:r>
            </a:p>
          </p:txBody>
        </p:sp>
        <p:cxnSp>
          <p:nvCxnSpPr>
            <p:cNvPr id="22" name="Straight Arrow Connector 21"/>
            <p:cNvCxnSpPr>
              <a:stCxn id="18" idx="1"/>
            </p:cNvCxnSpPr>
            <p:nvPr/>
          </p:nvCxnSpPr>
          <p:spPr>
            <a:xfrm flipH="1">
              <a:off x="7338418" y="2268810"/>
              <a:ext cx="2077045" cy="22811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271177" y="3478459"/>
            <a:ext cx="4527229" cy="2016417"/>
            <a:chOff x="7271177" y="3478459"/>
            <a:chExt cx="4527229" cy="2016417"/>
          </a:xfrm>
        </p:grpSpPr>
        <p:sp>
          <p:nvSpPr>
            <p:cNvPr id="23" name="TextBox 22"/>
            <p:cNvSpPr txBox="1"/>
            <p:nvPr/>
          </p:nvSpPr>
          <p:spPr>
            <a:xfrm>
              <a:off x="9715785" y="3478459"/>
              <a:ext cx="2082621" cy="646331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90000"/>
                      <a:lumOff val="10000"/>
                    </a:schemeClr>
                  </a:solidFill>
                </a:rPr>
                <a:t>Unix OS uses this </a:t>
              </a:r>
              <a:endParaRPr lang="en-US" dirty="0" smtClean="0">
                <a:solidFill>
                  <a:schemeClr val="accent5">
                    <a:lumMod val="90000"/>
                    <a:lumOff val="10000"/>
                  </a:schemeClr>
                </a:solidFill>
              </a:endParaRPr>
            </a:p>
            <a:p>
              <a:r>
                <a:rPr lang="en-US" dirty="0" smtClean="0">
                  <a:solidFill>
                    <a:schemeClr val="accent5">
                      <a:lumMod val="90000"/>
                      <a:lumOff val="10000"/>
                    </a:schemeClr>
                  </a:solidFill>
                </a:rPr>
                <a:t>(</a:t>
              </a:r>
              <a:r>
                <a:rPr lang="en-US" dirty="0">
                  <a:solidFill>
                    <a:schemeClr val="accent5">
                      <a:lumMod val="90000"/>
                      <a:lumOff val="10000"/>
                    </a:schemeClr>
                  </a:solidFill>
                </a:rPr>
                <a:t>loosely speaking</a:t>
              </a:r>
              <a:r>
                <a:rPr lang="en-US" dirty="0" smtClean="0">
                  <a:solidFill>
                    <a:schemeClr val="accent5">
                      <a:lumMod val="90000"/>
                      <a:lumOff val="10000"/>
                    </a:schemeClr>
                  </a:solidFill>
                </a:rPr>
                <a:t>)</a:t>
              </a:r>
              <a:endPara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6" name="Straight Arrow Connector 25"/>
            <p:cNvCxnSpPr>
              <a:stCxn id="23" idx="1"/>
            </p:cNvCxnSpPr>
            <p:nvPr/>
          </p:nvCxnSpPr>
          <p:spPr>
            <a:xfrm flipH="1">
              <a:off x="7271177" y="3801625"/>
              <a:ext cx="2444608" cy="1693251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726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163" y="742785"/>
            <a:ext cx="11021405" cy="718661"/>
          </a:xfrm>
        </p:spPr>
        <p:txBody>
          <a:bodyPr/>
          <a:lstStyle/>
          <a:p>
            <a:r>
              <a:rPr lang="en-US" altLang="en-US" dirty="0" smtClean="0">
                <a:solidFill>
                  <a:srgbClr val="333399"/>
                </a:solidFill>
                <a:latin typeface="Arial" panose="020B0604020202020204" pitchFamily="34" charset="0"/>
              </a:rPr>
              <a:t>Idea of hashing and its use for password storage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1955" y="1489365"/>
            <a:ext cx="11368919" cy="4616450"/>
          </a:xfrm>
        </p:spPr>
        <p:txBody>
          <a:bodyPr/>
          <a:lstStyle/>
          <a:p>
            <a:pPr marL="287338" indent="-287338"/>
            <a:r>
              <a:rPr lang="en-US" altLang="en-US" sz="2400" dirty="0" smtClean="0">
                <a:cs typeface="Times New Roman" panose="02020603050405020304" pitchFamily="18" charset="0"/>
              </a:rPr>
              <a:t>Instead </a:t>
            </a:r>
            <a:r>
              <a:rPr lang="en-US" altLang="en-US" sz="2400" dirty="0">
                <a:cs typeface="Times New Roman" panose="02020603050405020304" pitchFamily="18" charset="0"/>
              </a:rPr>
              <a:t>of user password, store hash of password</a:t>
            </a:r>
          </a:p>
          <a:p>
            <a:pPr marL="287338" indent="-287338"/>
            <a:r>
              <a:rPr lang="en-US" altLang="en-US" sz="2400" dirty="0">
                <a:cs typeface="Times New Roman" panose="02020603050405020304" pitchFamily="18" charset="0"/>
              </a:rPr>
              <a:t>When user enters password, compute its hash and compare with entry in password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file. System </a:t>
            </a:r>
            <a:r>
              <a:rPr lang="en-US" altLang="en-US" sz="2400" dirty="0">
                <a:cs typeface="Times New Roman" panose="02020603050405020304" pitchFamily="18" charset="0"/>
              </a:rPr>
              <a:t>does not store actual passwords!</a:t>
            </a:r>
            <a:endParaRPr lang="en-US" sz="2400" dirty="0"/>
          </a:p>
        </p:txBody>
      </p:sp>
      <p:graphicFrame>
        <p:nvGraphicFramePr>
          <p:cNvPr id="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389153"/>
              </p:ext>
            </p:extLst>
          </p:nvPr>
        </p:nvGraphicFramePr>
        <p:xfrm>
          <a:off x="2095010" y="2978599"/>
          <a:ext cx="7847128" cy="3474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5" name="Bitmap Image" r:id="rId4" imgW="7228571" imgH="3200000" progId="Paint.Picture">
                  <p:embed/>
                </p:oleObj>
              </mc:Choice>
              <mc:Fallback>
                <p:oleObj name="Bitmap Image" r:id="rId4" imgW="7228571" imgH="3200000" progId="Paint.Picture">
                  <p:embed/>
                  <p:pic>
                    <p:nvPicPr>
                      <p:cNvPr id="5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010" y="2978599"/>
                        <a:ext cx="7847128" cy="347410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A34A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515894" y="1310094"/>
            <a:ext cx="526498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90563" indent="-288925"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084263" indent="-279400"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2224088" indent="-381000"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719388" indent="-381000"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3176588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3633788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4090988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4548188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120000"/>
              </a:lnSpc>
            </a:pPr>
            <a:endParaRPr lang="en-US" altLang="en-US" sz="2000" b="0" dirty="0">
              <a:solidFill>
                <a:srgbClr val="0000FF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54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25" y="167823"/>
            <a:ext cx="11021405" cy="718661"/>
          </a:xfrm>
        </p:spPr>
        <p:txBody>
          <a:bodyPr/>
          <a:lstStyle/>
          <a:p>
            <a:r>
              <a:rPr lang="en-US" dirty="0" smtClean="0"/>
              <a:t>Hash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31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9425" y="1017551"/>
            <a:ext cx="11517775" cy="31716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hash function is any function that can be used to map data of arbitrary size to data of a fixed </a:t>
            </a:r>
            <a:r>
              <a:rPr lang="en-US" dirty="0" smtClean="0"/>
              <a:t>size</a:t>
            </a:r>
            <a:endParaRPr lang="en-US" dirty="0"/>
          </a:p>
          <a:p>
            <a:r>
              <a:rPr lang="en-US" dirty="0" smtClean="0"/>
              <a:t>A hash function converts a data (usually string) to a fixed-sized, unique, </a:t>
            </a:r>
            <a:r>
              <a:rPr lang="en-US" dirty="0"/>
              <a:t>irreversible </a:t>
            </a:r>
            <a:r>
              <a:rPr lang="en-US" dirty="0" smtClean="0"/>
              <a:t>number. </a:t>
            </a:r>
          </a:p>
          <a:p>
            <a:pPr lvl="1"/>
            <a:r>
              <a:rPr lang="en-US" dirty="0" smtClean="0"/>
              <a:t>Here irreversible means that it is usually very difficult (if not impossible) to convert that number back to the source string. </a:t>
            </a:r>
          </a:p>
          <a:p>
            <a:r>
              <a:rPr lang="en-US" dirty="0" smtClean="0"/>
              <a:t>The value returned by a hash function are called </a:t>
            </a:r>
            <a:r>
              <a:rPr lang="en-US" dirty="0" smtClean="0">
                <a:solidFill>
                  <a:srgbClr val="0000FF"/>
                </a:solidFill>
              </a:rPr>
              <a:t>hash values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hash codes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digests</a:t>
            </a:r>
            <a:r>
              <a:rPr lang="en-US" dirty="0" smtClean="0"/>
              <a:t>, or </a:t>
            </a:r>
            <a:r>
              <a:rPr lang="en-US" dirty="0" smtClean="0">
                <a:solidFill>
                  <a:srgbClr val="0000FF"/>
                </a:solidFill>
              </a:rPr>
              <a:t>simply hashes</a:t>
            </a:r>
            <a:r>
              <a:rPr lang="en-US" dirty="0" smtClean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69425" y="4077079"/>
            <a:ext cx="11649537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en-US" sz="2800" dirty="0">
                <a:solidFill>
                  <a:srgbClr val="C00000"/>
                </a:solidFill>
              </a:rPr>
              <a:t>Hash function H must have some properties</a:t>
            </a:r>
          </a:p>
          <a:p>
            <a:pPr lvl="1"/>
            <a:r>
              <a:rPr lang="en-US" altLang="en-US" sz="2600" b="1" dirty="0"/>
              <a:t>One-way</a:t>
            </a:r>
            <a:r>
              <a:rPr lang="en-US" altLang="en-US" sz="2600" dirty="0"/>
              <a:t>: given H(password), hard to find password</a:t>
            </a:r>
            <a:endParaRPr lang="en-US" altLang="en-US" sz="3300" dirty="0"/>
          </a:p>
          <a:p>
            <a:pPr lvl="2"/>
            <a:r>
              <a:rPr lang="en-US" altLang="en-US" sz="2100" dirty="0"/>
              <a:t>No known algorithm better than trial and error</a:t>
            </a:r>
          </a:p>
          <a:p>
            <a:pPr lvl="1"/>
            <a:r>
              <a:rPr lang="en-US" altLang="en-US" sz="2600" b="1" dirty="0"/>
              <a:t>Collision-resistant</a:t>
            </a:r>
            <a:r>
              <a:rPr lang="en-US" altLang="en-US" sz="2600" dirty="0"/>
              <a:t>: given H(password1), hard to find password2 such that H(password1)=H(password2)</a:t>
            </a:r>
          </a:p>
          <a:p>
            <a:pPr lvl="2"/>
            <a:r>
              <a:rPr lang="en-US" altLang="en-US" sz="2100" dirty="0"/>
              <a:t>It should even be hard to find any pair p1,p2 </a:t>
            </a:r>
            <a:r>
              <a:rPr lang="en-US" altLang="en-US" sz="2100" dirty="0" err="1"/>
              <a:t>s.t.</a:t>
            </a:r>
            <a:r>
              <a:rPr lang="en-US" altLang="en-US" sz="2100" dirty="0"/>
              <a:t> H(p1)=H(p2)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passwords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5E7B4-9CA2-42E4-9944-80E3CC428AAB}" type="slidenum">
              <a:rPr lang="en-US" altLang="en-US" smtClean="0"/>
              <a:pPr/>
              <a:t>32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Store hashed passwords in </a:t>
            </a:r>
            <a:r>
              <a:rPr lang="en-US" altLang="en-US" dirty="0">
                <a:solidFill>
                  <a:srgbClr val="0000FF"/>
                </a:solidFill>
              </a:rPr>
              <a:t>/</a:t>
            </a:r>
            <a:r>
              <a:rPr lang="en-US" altLang="en-US" dirty="0" err="1">
                <a:solidFill>
                  <a:srgbClr val="0000FF"/>
                </a:solidFill>
              </a:rPr>
              <a:t>etc</a:t>
            </a:r>
            <a:r>
              <a:rPr lang="en-US" altLang="en-US" dirty="0">
                <a:solidFill>
                  <a:srgbClr val="0000FF"/>
                </a:solidFill>
              </a:rPr>
              <a:t>/shadow </a:t>
            </a:r>
            <a:r>
              <a:rPr lang="en-US" altLang="en-US" dirty="0"/>
              <a:t>file which is only readable by system administrator (root)</a:t>
            </a:r>
          </a:p>
          <a:p>
            <a:r>
              <a:rPr lang="en-US" altLang="en-US" dirty="0" smtClean="0"/>
              <a:t>Early </a:t>
            </a:r>
            <a:r>
              <a:rPr lang="en-US" altLang="en-US" dirty="0"/>
              <a:t>Shadow implementations on Linux called the login program which had a buffer overflow</a:t>
            </a:r>
            <a:r>
              <a:rPr lang="en-US" altLang="en-US" dirty="0" smtClean="0"/>
              <a:t>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63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etc</a:t>
            </a:r>
            <a:r>
              <a:rPr lang="en-US" dirty="0">
                <a:latin typeface="Consolas" panose="020B0609020204030204" pitchFamily="49" charset="0"/>
              </a:rPr>
              <a:t>/shadow</a:t>
            </a:r>
            <a:r>
              <a:rPr lang="en-US" dirty="0"/>
              <a:t> file fields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33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Username</a:t>
            </a:r>
            <a:r>
              <a:rPr lang="en-US" dirty="0">
                <a:solidFill>
                  <a:srgbClr val="FF0000"/>
                </a:solidFill>
              </a:rPr>
              <a:t> : It is your login name.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Password</a:t>
            </a:r>
            <a:r>
              <a:rPr lang="en-US" dirty="0">
                <a:solidFill>
                  <a:srgbClr val="FF0000"/>
                </a:solidFill>
              </a:rPr>
              <a:t> : It is your encrypted password. Usually password format is set to $</a:t>
            </a:r>
            <a:r>
              <a:rPr lang="en-US" dirty="0" err="1" smtClean="0">
                <a:solidFill>
                  <a:srgbClr val="FF0000"/>
                </a:solidFill>
              </a:rPr>
              <a:t>id$salt$hash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b="1" dirty="0"/>
              <a:t>Last password change (</a:t>
            </a:r>
            <a:r>
              <a:rPr lang="en-US" sz="2600" b="1" dirty="0" err="1"/>
              <a:t>lastchanged</a:t>
            </a:r>
            <a:r>
              <a:rPr lang="en-US" sz="2600" b="1" dirty="0"/>
              <a:t>) </a:t>
            </a:r>
            <a:r>
              <a:rPr lang="en-US" sz="2600" dirty="0"/>
              <a:t>: Days since Jan 1, 1970 that password was last changed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/>
              <a:t>Minimum</a:t>
            </a:r>
            <a:r>
              <a:rPr lang="en-US" sz="2600" dirty="0"/>
              <a:t> : The minimum number of days required between password changes i.e. the number of days left before the user is allowed to change his/her password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/>
              <a:t>Maximum</a:t>
            </a:r>
            <a:r>
              <a:rPr lang="en-US" sz="2600" dirty="0"/>
              <a:t> : The maximum number of days the password is valid (after that user is forced to change his/her password)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/>
              <a:t>Warn</a:t>
            </a:r>
            <a:r>
              <a:rPr lang="en-US" sz="2600" dirty="0"/>
              <a:t> : The number of days before password is to expire that user is warned that his/her password must be </a:t>
            </a:r>
            <a:r>
              <a:rPr lang="en-US" sz="2600" dirty="0" smtClean="0"/>
              <a:t>changed</a:t>
            </a:r>
            <a:endParaRPr lang="en-US" sz="26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5" name="Picture 2" descr="https://www.cyberciti.biz/faqs/uploaded_images/shadow-file-7187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13" y="531366"/>
            <a:ext cx="687705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05864" y="2794715"/>
            <a:ext cx="5549148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We only care about the first two fields!!!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329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etc</a:t>
            </a:r>
            <a:r>
              <a:rPr lang="en-US" dirty="0">
                <a:latin typeface="Consolas" panose="020B0609020204030204" pitchFamily="49" charset="0"/>
              </a:rPr>
              <a:t>/shadow</a:t>
            </a:r>
            <a:r>
              <a:rPr lang="en-US" dirty="0"/>
              <a:t> file </a:t>
            </a:r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5E7B4-9CA2-42E4-9944-80E3CC428AAB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6383" y="1825625"/>
            <a:ext cx="11021405" cy="461645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Password</a:t>
            </a:r>
            <a:r>
              <a:rPr lang="en-US" sz="3200" dirty="0">
                <a:solidFill>
                  <a:srgbClr val="FF0000"/>
                </a:solidFill>
              </a:rPr>
              <a:t> : It is your encrypted password. Usually password format is set to $</a:t>
            </a:r>
            <a:r>
              <a:rPr lang="en-US" sz="3200" dirty="0" err="1">
                <a:solidFill>
                  <a:srgbClr val="FF0000"/>
                </a:solidFill>
              </a:rPr>
              <a:t>id$salt$hashed</a:t>
            </a:r>
            <a:r>
              <a:rPr lang="en-US" sz="3200" dirty="0">
                <a:solidFill>
                  <a:srgbClr val="FF0000"/>
                </a:solidFill>
              </a:rPr>
              <a:t>. </a:t>
            </a:r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US" sz="3200" dirty="0" smtClean="0">
                <a:solidFill>
                  <a:srgbClr val="FF0000"/>
                </a:solidFill>
              </a:rPr>
              <a:t>The </a:t>
            </a:r>
            <a:r>
              <a:rPr lang="en-US" sz="3200" dirty="0">
                <a:solidFill>
                  <a:srgbClr val="FF0000"/>
                </a:solidFill>
              </a:rPr>
              <a:t>$id is the algorithm used On GNU/Linux as follows:</a:t>
            </a:r>
          </a:p>
          <a:p>
            <a:pPr lvl="1"/>
            <a:r>
              <a:rPr lang="en-US" sz="3200" dirty="0">
                <a:solidFill>
                  <a:srgbClr val="0000FF"/>
                </a:solidFill>
              </a:rPr>
              <a:t>$1$ is MD5</a:t>
            </a:r>
          </a:p>
          <a:p>
            <a:pPr lvl="1"/>
            <a:r>
              <a:rPr lang="en-US" sz="3200" dirty="0">
                <a:solidFill>
                  <a:srgbClr val="0000FF"/>
                </a:solidFill>
              </a:rPr>
              <a:t>$2a$ is Blowfish</a:t>
            </a:r>
          </a:p>
          <a:p>
            <a:pPr lvl="1"/>
            <a:r>
              <a:rPr lang="en-US" sz="3200" dirty="0">
                <a:solidFill>
                  <a:srgbClr val="0000FF"/>
                </a:solidFill>
              </a:rPr>
              <a:t>$2y$ is Blowfish</a:t>
            </a:r>
          </a:p>
          <a:p>
            <a:pPr lvl="1"/>
            <a:r>
              <a:rPr lang="en-US" sz="3200" dirty="0">
                <a:solidFill>
                  <a:srgbClr val="0000FF"/>
                </a:solidFill>
              </a:rPr>
              <a:t>$5$ is SHA-256</a:t>
            </a:r>
          </a:p>
          <a:p>
            <a:pPr lvl="1"/>
            <a:r>
              <a:rPr lang="en-US" sz="3200" b="1" dirty="0">
                <a:solidFill>
                  <a:srgbClr val="0000FF"/>
                </a:solidFill>
              </a:rPr>
              <a:t>$6$ is SHA-512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7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680825" y="6442075"/>
            <a:ext cx="511175" cy="365125"/>
          </a:xfrm>
        </p:spPr>
        <p:txBody>
          <a:bodyPr/>
          <a:lstStyle/>
          <a:p>
            <a:fld id="{59CB8A46-F460-48E7-845A-D8F67BFC29EE}" type="slidenum">
              <a:rPr lang="en-US" altLang="en-US" smtClean="0"/>
              <a:pPr/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416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(only if time permits)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Additional slides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680825" y="6408738"/>
            <a:ext cx="511175" cy="365125"/>
          </a:xfrm>
        </p:spPr>
        <p:txBody>
          <a:bodyPr/>
          <a:lstStyle/>
          <a:p>
            <a:fld id="{A36E7284-9ED3-4CA0-BF30-02D2A3AD3564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1694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6383" y="975897"/>
            <a:ext cx="11021405" cy="1108084"/>
          </a:xfrm>
        </p:spPr>
        <p:txBody>
          <a:bodyPr>
            <a:normAutofit/>
          </a:bodyPr>
          <a:lstStyle/>
          <a:p>
            <a:r>
              <a:rPr lang="en-US" dirty="0"/>
              <a:t>Hands on: Activity </a:t>
            </a:r>
            <a:r>
              <a:rPr lang="en-US" dirty="0" smtClean="0"/>
              <a:t>on virtual machine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(only if time permits)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5E7B4-9CA2-42E4-9944-80E3CC428AAB}" type="slidenum">
              <a:rPr lang="en-US" altLang="en-US" smtClean="0"/>
              <a:pPr/>
              <a:t>37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6383" y="2399783"/>
            <a:ext cx="11021405" cy="4616450"/>
          </a:xfrm>
        </p:spPr>
        <p:txBody>
          <a:bodyPr/>
          <a:lstStyle/>
          <a:p>
            <a:r>
              <a:rPr lang="en-US" dirty="0" smtClean="0"/>
              <a:t>Copy </a:t>
            </a: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/shadow</a:t>
            </a:r>
            <a:endParaRPr lang="en-US" dirty="0" smtClean="0"/>
          </a:p>
          <a:p>
            <a:r>
              <a:rPr lang="en-US" dirty="0" err="1">
                <a:latin typeface="Consolas" panose="020B0609020204030204" pitchFamily="49" charset="0"/>
              </a:rPr>
              <a:t>sudo</a:t>
            </a:r>
            <a:r>
              <a:rPr lang="en-US" dirty="0">
                <a:latin typeface="Consolas" panose="020B0609020204030204" pitchFamily="49" charset="0"/>
              </a:rPr>
              <a:t> cat /</a:t>
            </a:r>
            <a:r>
              <a:rPr lang="en-US" dirty="0" err="1">
                <a:latin typeface="Consolas" panose="020B0609020204030204" pitchFamily="49" charset="0"/>
              </a:rPr>
              <a:t>etc</a:t>
            </a:r>
            <a:r>
              <a:rPr lang="en-US" dirty="0">
                <a:latin typeface="Consolas" panose="020B0609020204030204" pitchFamily="49" charset="0"/>
              </a:rPr>
              <a:t>/shadow &gt; </a:t>
            </a:r>
            <a:r>
              <a:rPr lang="en-US" dirty="0" err="1" smtClean="0">
                <a:latin typeface="Consolas" panose="020B0609020204030204" pitchFamily="49" charset="0"/>
              </a:rPr>
              <a:t>shadow_file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+mj-lt"/>
              </a:rPr>
              <a:t>Extract the line starts </a:t>
            </a:r>
            <a:r>
              <a:rPr lang="en-US" dirty="0">
                <a:latin typeface="+mj-lt"/>
              </a:rPr>
              <a:t>with ‘</a:t>
            </a:r>
            <a:r>
              <a:rPr lang="en-US" dirty="0" err="1">
                <a:latin typeface="+mj-lt"/>
              </a:rPr>
              <a:t>pentester</a:t>
            </a:r>
            <a:r>
              <a:rPr lang="en-US" dirty="0" smtClean="0">
                <a:latin typeface="+mj-lt"/>
              </a:rPr>
              <a:t>’ (this is our </a:t>
            </a:r>
            <a:r>
              <a:rPr lang="en-US" dirty="0" err="1" smtClean="0">
                <a:latin typeface="+mj-lt"/>
              </a:rPr>
              <a:t>usename</a:t>
            </a:r>
            <a:r>
              <a:rPr lang="en-US" dirty="0" smtClean="0">
                <a:latin typeface="+mj-lt"/>
              </a:rPr>
              <a:t> on virtual machine)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39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975907"/>
            <a:ext cx="17364754" cy="5367487"/>
            <a:chOff x="115747" y="813394"/>
            <a:chExt cx="17364754" cy="536748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747" y="813394"/>
              <a:ext cx="17364754" cy="5367487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2558005" y="2708476"/>
              <a:ext cx="1088020" cy="254643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27048" y="2708476"/>
              <a:ext cx="1377387" cy="254643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4435" y="2708476"/>
              <a:ext cx="9965803" cy="254643"/>
            </a:xfrm>
            <a:prstGeom prst="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785261" y="1955063"/>
              <a:ext cx="633507" cy="753413"/>
              <a:chOff x="2785261" y="1955063"/>
              <a:chExt cx="633507" cy="753413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785261" y="1955063"/>
                <a:ext cx="633507" cy="36933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user</a:t>
                </a:r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3102015" y="2324395"/>
                <a:ext cx="0" cy="384081"/>
              </a:xfrm>
              <a:prstGeom prst="straightConnector1">
                <a:avLst/>
              </a:prstGeom>
              <a:ln w="10160">
                <a:solidFill>
                  <a:srgbClr val="E2E2E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4153001" y="1956988"/>
              <a:ext cx="582211" cy="753413"/>
              <a:chOff x="2785261" y="1955063"/>
              <a:chExt cx="582211" cy="753413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785261" y="1955063"/>
                <a:ext cx="582211" cy="36933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Salt</a:t>
                </a:r>
                <a:endParaRPr lang="en-US" dirty="0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3102015" y="2324395"/>
                <a:ext cx="0" cy="384081"/>
              </a:xfrm>
              <a:prstGeom prst="straightConnector1">
                <a:avLst/>
              </a:prstGeom>
              <a:ln w="10160">
                <a:solidFill>
                  <a:srgbClr val="E2E2E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6909705" y="1947688"/>
              <a:ext cx="2031325" cy="753413"/>
              <a:chOff x="2785261" y="1955063"/>
              <a:chExt cx="2031325" cy="753413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2785261" y="1955063"/>
                <a:ext cx="2031325" cy="36933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Hashed password</a:t>
                </a:r>
                <a:endParaRPr lang="en-US" dirty="0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3102015" y="2324395"/>
                <a:ext cx="0" cy="384081"/>
              </a:xfrm>
              <a:prstGeom prst="straightConnector1">
                <a:avLst/>
              </a:prstGeom>
              <a:ln w="10160">
                <a:solidFill>
                  <a:srgbClr val="E2E2E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 flipH="1">
              <a:off x="6909705" y="4039565"/>
              <a:ext cx="428644" cy="35881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itle 2"/>
          <p:cNvSpPr txBox="1">
            <a:spLocks/>
          </p:cNvSpPr>
          <p:nvPr/>
        </p:nvSpPr>
        <p:spPr>
          <a:xfrm>
            <a:off x="208590" y="257246"/>
            <a:ext cx="11021405" cy="718661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 kern="1200" spc="-50">
                <a:solidFill>
                  <a:srgbClr val="293E82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293E8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/>
            <a:r>
              <a:rPr lang="en-US" dirty="0" smtClean="0"/>
              <a:t>Short program to produce hash for packt2016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2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5E7B4-9CA2-42E4-9944-80E3CC428AAB}" type="slidenum">
              <a:rPr lang="en-US" altLang="en-US" smtClean="0"/>
              <a:pPr/>
              <a:t>39</a:t>
            </a:fld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22" y="1389694"/>
            <a:ext cx="11817871" cy="122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5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Password </a:t>
            </a:r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6384" y="1825625"/>
            <a:ext cx="11021404" cy="46164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Process of </a:t>
            </a:r>
            <a:r>
              <a:rPr lang="en-US" u="sng" dirty="0"/>
              <a:t>verifying users credentials</a:t>
            </a:r>
          </a:p>
          <a:p>
            <a:r>
              <a:rPr lang="en-US" dirty="0" smtClean="0"/>
              <a:t>Access </a:t>
            </a:r>
            <a:r>
              <a:rPr lang="en-US" dirty="0"/>
              <a:t>to </a:t>
            </a:r>
            <a:r>
              <a:rPr lang="en-US" dirty="0" smtClean="0"/>
              <a:t>system </a:t>
            </a:r>
            <a:r>
              <a:rPr lang="en-US" dirty="0"/>
              <a:t>is provided to users with correct username and </a:t>
            </a:r>
            <a:r>
              <a:rPr lang="en-US" dirty="0" smtClean="0"/>
              <a:t>password</a:t>
            </a:r>
            <a:endParaRPr lang="en-US" dirty="0"/>
          </a:p>
          <a:p>
            <a:r>
              <a:rPr lang="en-US" dirty="0"/>
              <a:t>User has a secret password</a:t>
            </a:r>
          </a:p>
          <a:p>
            <a:r>
              <a:rPr lang="en-US" dirty="0" smtClean="0"/>
              <a:t>System </a:t>
            </a:r>
            <a:r>
              <a:rPr lang="en-US" dirty="0"/>
              <a:t>checks it to authenticate the </a:t>
            </a:r>
            <a:r>
              <a:rPr lang="en-US" dirty="0" smtClean="0"/>
              <a:t>user</a:t>
            </a:r>
            <a:endParaRPr lang="en-US" dirty="0"/>
          </a:p>
          <a:p>
            <a:pPr lvl="1"/>
            <a:r>
              <a:rPr lang="en-US" dirty="0"/>
              <a:t>Vulnerable to eavesdropping when password is communicated from user to system</a:t>
            </a:r>
          </a:p>
          <a:p>
            <a:r>
              <a:rPr lang="en-US" dirty="0" smtClean="0"/>
              <a:t>How </a:t>
            </a:r>
            <a:r>
              <a:rPr lang="en-US" dirty="0"/>
              <a:t>easy is it to guess the password?</a:t>
            </a:r>
          </a:p>
          <a:p>
            <a:pPr lvl="1"/>
            <a:r>
              <a:rPr lang="en-US" dirty="0"/>
              <a:t>Easy-to-remember passwords tend to be easy to guess</a:t>
            </a:r>
          </a:p>
          <a:p>
            <a:pPr lvl="1"/>
            <a:r>
              <a:rPr lang="en-US" dirty="0"/>
              <a:t>Password file is difficult to keep </a:t>
            </a:r>
            <a:r>
              <a:rPr lang="en-US" dirty="0" smtClean="0"/>
              <a:t>secret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0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5E7B4-9CA2-42E4-9944-80E3CC428AAB}" type="slidenum">
              <a:rPr lang="en-US" altLang="en-US" smtClean="0"/>
              <a:pPr/>
              <a:t>40</a:t>
            </a:fld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85" y="230236"/>
            <a:ext cx="12851534" cy="65610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77924" y="330480"/>
            <a:ext cx="7385425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Hands on: The </a:t>
            </a:r>
            <a:r>
              <a:rPr lang="en-US" sz="2800" dirty="0" smtClean="0"/>
              <a:t>password cracker for Unix</a:t>
            </a:r>
          </a:p>
          <a:p>
            <a:r>
              <a:rPr lang="en-US" sz="2800" dirty="0">
                <a:solidFill>
                  <a:srgbClr val="FF0000"/>
                </a:solidFill>
              </a:rPr>
              <a:t>(only if time permits)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868101" y="1562582"/>
            <a:ext cx="2777924" cy="2430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38491" y="2627453"/>
            <a:ext cx="3078866" cy="2430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2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5E7B4-9CA2-42E4-9944-80E3CC428AAB}" type="slidenum">
              <a:rPr lang="en-US" altLang="en-US" smtClean="0"/>
              <a:pPr/>
              <a:t>41</a:t>
            </a:fld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04" y="2175733"/>
            <a:ext cx="11797007" cy="135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2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How password attack 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Password attacks use Fuzzing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Dictionary </a:t>
            </a:r>
            <a:r>
              <a:rPr lang="en-US" sz="2400" dirty="0">
                <a:solidFill>
                  <a:srgbClr val="FF0000"/>
                </a:solidFill>
              </a:rPr>
              <a:t>Attack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Quick technique that tries every word in a specific </a:t>
            </a:r>
            <a:r>
              <a:rPr lang="en-US" sz="2000" dirty="0" smtClean="0"/>
              <a:t>dictionary</a:t>
            </a:r>
            <a:r>
              <a:rPr lang="en-US" sz="2400" dirty="0" smtClean="0"/>
              <a:t> 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Hybrid Attack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Adds numbers or symbols to the end of a word </a:t>
            </a: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Brute </a:t>
            </a:r>
            <a:r>
              <a:rPr lang="en-US" sz="2400" dirty="0">
                <a:solidFill>
                  <a:srgbClr val="FF0000"/>
                </a:solidFill>
              </a:rPr>
              <a:t>Force Attack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Tries all combinations of letters, numbers &amp; </a:t>
            </a:r>
            <a:r>
              <a:rPr lang="en-US" sz="2000" dirty="0" smtClean="0"/>
              <a:t>symbols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Popular programs for Windows password cracking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LC4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Sam Inside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Crack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John the Ripper (JTR</a:t>
            </a:r>
            <a:r>
              <a:rPr lang="en-US" sz="2000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sz="2000" b="1" dirty="0" err="1">
                <a:solidFill>
                  <a:srgbClr val="FF0000"/>
                </a:solidFill>
              </a:rPr>
              <a:t>LOphtCrack</a:t>
            </a:r>
            <a:endParaRPr lang="en-US" sz="2000" b="0" dirty="0">
              <a:solidFill>
                <a:schemeClr val="tx1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28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333399"/>
                </a:solidFill>
                <a:latin typeface="Arial" panose="020B0604020202020204" pitchFamily="34" charset="0"/>
              </a:rPr>
              <a:t>Impact on Security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Simple </a:t>
            </a:r>
            <a:r>
              <a:rPr lang="en-US" sz="2400" dirty="0"/>
              <a:t>hacking tools are available to anyone who looks for them on the Internet.</a:t>
            </a:r>
          </a:p>
          <a:p>
            <a:pPr marL="0" indent="0" algn="justLow">
              <a:buNone/>
            </a:pPr>
            <a:r>
              <a:rPr lang="en-US" sz="2400" dirty="0" smtClean="0"/>
              <a:t>Tools </a:t>
            </a:r>
            <a:r>
              <a:rPr lang="en-US" sz="2400" dirty="0"/>
              <a:t>such as </a:t>
            </a:r>
            <a:r>
              <a:rPr lang="en-US" sz="2400" dirty="0" err="1">
                <a:solidFill>
                  <a:srgbClr val="FF0000"/>
                </a:solidFill>
              </a:rPr>
              <a:t>LOphtCrack</a:t>
            </a:r>
            <a:r>
              <a:rPr lang="en-US" sz="2400" dirty="0"/>
              <a:t> allow admittance into almost anyone's account if a simple eight-digit password is used. </a:t>
            </a:r>
            <a:r>
              <a:rPr lang="en-US" sz="2400" dirty="0" smtClean="0"/>
              <a:t>…. </a:t>
            </a:r>
            <a:r>
              <a:rPr lang="en-US" sz="2400" dirty="0"/>
              <a:t>This was the kind of tool which we found, nothing terribly sophisticated.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 smtClean="0"/>
              <a:t>-- </a:t>
            </a:r>
            <a:r>
              <a:rPr lang="en-US" sz="2000" dirty="0"/>
              <a:t>Richard Clark, Presidents Advisor on Cyber Security (2001-2003)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71104" y="2732567"/>
            <a:ext cx="11251961" cy="215841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333399"/>
                </a:solidFill>
                <a:latin typeface="Arial" panose="020B0604020202020204" pitchFamily="34" charset="0"/>
              </a:rPr>
              <a:t>Password testing/cracking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6384" y="1825625"/>
            <a:ext cx="10943616" cy="4616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cs typeface="Times New Roman" panose="02020603050405020304" pitchFamily="18" charset="0"/>
              </a:rPr>
              <a:t>Password cracking is the most common type of brute force attack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Times New Roman" panose="02020603050405020304" pitchFamily="18" charset="0"/>
              </a:rPr>
              <a:t>Exploiting the fact that users choose </a:t>
            </a:r>
            <a:r>
              <a:rPr lang="en-US" u="sng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weak passwords</a:t>
            </a:r>
            <a:r>
              <a:rPr lang="en-US" dirty="0" smtClean="0">
                <a:cs typeface="Times New Roman" panose="02020603050405020304" pitchFamily="18" charset="0"/>
              </a:rPr>
              <a:t> to remember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Times New Roman" panose="02020603050405020304" pitchFamily="18" charset="0"/>
              </a:rPr>
              <a:t>Based on </a:t>
            </a:r>
            <a:r>
              <a:rPr lang="en-US" u="sng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dictionary of well-known common used passwords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One such excellent list is based </a:t>
            </a:r>
            <a:r>
              <a:rPr lang="en-US" dirty="0" smtClean="0">
                <a:cs typeface="Times New Roman" panose="02020603050405020304" pitchFamily="18" charset="0"/>
              </a:rPr>
              <a:t>on</a:t>
            </a:r>
            <a:r>
              <a:rPr 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RockYou.com compromise</a:t>
            </a:r>
          </a:p>
          <a:p>
            <a:pPr lvl="1"/>
            <a:r>
              <a:rPr lang="en-US" dirty="0" smtClean="0">
                <a:cs typeface="Times New Roman" panose="02020603050405020304" pitchFamily="18" charset="0"/>
              </a:rPr>
              <a:t>In December 2009</a:t>
            </a:r>
            <a:r>
              <a:rPr lang="en-US" dirty="0">
                <a:cs typeface="Times New Roman" panose="02020603050405020304" pitchFamily="18" charset="0"/>
              </a:rPr>
              <a:t>, RockYou.com was hacked, and a list of usernames and passwords was exposed to the Web, in plain text.</a:t>
            </a:r>
            <a:endParaRPr lang="en-US" dirty="0" smtClean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cs typeface="Times New Roman" panose="02020603050405020304" pitchFamily="18" charset="0"/>
              </a:rPr>
              <a:t>Also, </a:t>
            </a:r>
            <a:r>
              <a:rPr lang="en-US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hybrid</a:t>
            </a:r>
            <a:r>
              <a:rPr lang="en-US" dirty="0" smtClean="0">
                <a:cs typeface="Times New Roman" panose="02020603050405020304" pitchFamily="18" charset="0"/>
              </a:rPr>
              <a:t> (dictionaries with variation of alphanumeric words)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433219" y="5265355"/>
            <a:ext cx="11021404" cy="10772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Most common passwords:</a:t>
            </a:r>
          </a:p>
          <a:p>
            <a:r>
              <a:rPr lang="en-US" sz="2000" dirty="0">
                <a:latin typeface="Consolas" panose="020B0609020204030204" pitchFamily="49" charset="0"/>
                <a:hlinkClick r:id="rId2"/>
              </a:rPr>
              <a:t>https://</a:t>
            </a:r>
            <a:r>
              <a:rPr lang="en-US" sz="2000" dirty="0" smtClean="0">
                <a:latin typeface="Consolas" panose="020B0609020204030204" pitchFamily="49" charset="0"/>
                <a:hlinkClick r:id="rId2"/>
              </a:rPr>
              <a:t>en.wikipedia.org/wiki/List_of_the_most_common_passwords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 smtClean="0">
                <a:latin typeface="Consolas" panose="020B0609020204030204" pitchFamily="49" charset="0"/>
                <a:hlinkClick r:id="rId3"/>
              </a:rPr>
              <a:t>http://www.passwordrandom.com/most-popular-passwords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60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approaches in detail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6383" y="1825625"/>
            <a:ext cx="11379552" cy="4616450"/>
          </a:xfrm>
        </p:spPr>
        <p:txBody>
          <a:bodyPr/>
          <a:lstStyle/>
          <a:p>
            <a:r>
              <a:rPr lang="en-US" dirty="0" smtClean="0"/>
              <a:t>Vertical scanning (username/all passwords)</a:t>
            </a:r>
          </a:p>
          <a:p>
            <a:r>
              <a:rPr lang="en-US" dirty="0" smtClean="0"/>
              <a:t>Horizontal scanning (different usernames for common passwords)</a:t>
            </a:r>
          </a:p>
          <a:p>
            <a:r>
              <a:rPr lang="en-US" dirty="0" smtClean="0"/>
              <a:t>Diagonal scanning (different username/password each round) </a:t>
            </a:r>
          </a:p>
          <a:p>
            <a:r>
              <a:rPr lang="en-US" dirty="0" smtClean="0"/>
              <a:t>For web-based/Network based attack:</a:t>
            </a:r>
          </a:p>
          <a:p>
            <a:pPr lvl="1"/>
            <a:r>
              <a:rPr lang="en-US" dirty="0" smtClean="0"/>
              <a:t>Three dimension scanning (horizontal/vertical/diagonal + distributing source IP)</a:t>
            </a:r>
          </a:p>
          <a:p>
            <a:pPr lvl="1"/>
            <a:r>
              <a:rPr lang="en-US" dirty="0" smtClean="0"/>
              <a:t>Four </a:t>
            </a:r>
            <a:r>
              <a:rPr lang="en-US" dirty="0"/>
              <a:t>dimension </a:t>
            </a:r>
            <a:r>
              <a:rPr lang="en-US" dirty="0" smtClean="0"/>
              <a:t>scanning </a:t>
            </a:r>
            <a:r>
              <a:rPr lang="en-US" dirty="0"/>
              <a:t> (</a:t>
            </a:r>
            <a:r>
              <a:rPr lang="en-US" dirty="0" smtClean="0"/>
              <a:t>horizontal/vertical/diagonal </a:t>
            </a:r>
            <a:r>
              <a:rPr lang="en-US" dirty="0"/>
              <a:t>+ distributing source </a:t>
            </a:r>
            <a:r>
              <a:rPr lang="en-US" dirty="0" smtClean="0"/>
              <a:t>IP + time delay)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5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from </a:t>
            </a:r>
            <a:r>
              <a:rPr lang="en-US" dirty="0" smtClean="0">
                <a:cs typeface="Times New Roman" panose="02020603050405020304" pitchFamily="18" charset="0"/>
              </a:rPr>
              <a:t>RockYou.com </a:t>
            </a:r>
            <a:r>
              <a:rPr lang="en-US" dirty="0">
                <a:cs typeface="Times New Roman" panose="02020603050405020304" pitchFamily="18" charset="0"/>
              </a:rPr>
              <a:t>compromise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6383" y="1825625"/>
            <a:ext cx="11021405" cy="1959566"/>
          </a:xfrm>
        </p:spPr>
        <p:txBody>
          <a:bodyPr/>
          <a:lstStyle/>
          <a:p>
            <a:r>
              <a:rPr lang="en-US" sz="2000" dirty="0" smtClean="0">
                <a:cs typeface="Times New Roman" panose="02020603050405020304" pitchFamily="18" charset="0"/>
              </a:rPr>
              <a:t>Most </a:t>
            </a:r>
            <a:r>
              <a:rPr lang="en-US" sz="2000" dirty="0">
                <a:cs typeface="Times New Roman" panose="02020603050405020304" pitchFamily="18" charset="0"/>
              </a:rPr>
              <a:t>of the passwords have length 6 to 10 characters.</a:t>
            </a:r>
          </a:p>
          <a:p>
            <a:r>
              <a:rPr lang="en-US" sz="2000" dirty="0" smtClean="0">
                <a:cs typeface="Times New Roman" panose="02020603050405020304" pitchFamily="18" charset="0"/>
              </a:rPr>
              <a:t>The </a:t>
            </a:r>
            <a:r>
              <a:rPr lang="en-US" sz="2000" dirty="0">
                <a:cs typeface="Times New Roman" panose="02020603050405020304" pitchFamily="18" charset="0"/>
              </a:rPr>
              <a:t>majority of passwords have </a:t>
            </a:r>
            <a:r>
              <a:rPr lang="en-US" sz="2000" dirty="0" smtClean="0">
                <a:cs typeface="Times New Roman" panose="02020603050405020304" pitchFamily="18" charset="0"/>
              </a:rPr>
              <a:t>lower alphanumeric </a:t>
            </a:r>
            <a:r>
              <a:rPr lang="en-US" sz="2000" dirty="0">
                <a:cs typeface="Times New Roman" panose="02020603050405020304" pitchFamily="18" charset="0"/>
              </a:rPr>
              <a:t>character-set.</a:t>
            </a:r>
          </a:p>
          <a:p>
            <a:r>
              <a:rPr lang="en-US" sz="2000" dirty="0" smtClean="0">
                <a:cs typeface="Times New Roman" panose="02020603050405020304" pitchFamily="18" charset="0"/>
              </a:rPr>
              <a:t>There </a:t>
            </a:r>
            <a:r>
              <a:rPr lang="en-US" sz="2000" dirty="0">
                <a:cs typeface="Times New Roman" panose="02020603050405020304" pitchFamily="18" charset="0"/>
              </a:rPr>
              <a:t>is no obvious minimum or maximum password complexity.</a:t>
            </a:r>
          </a:p>
          <a:p>
            <a:r>
              <a:rPr lang="en-US" sz="2000" dirty="0" smtClean="0">
                <a:cs typeface="Times New Roman" panose="02020603050405020304" pitchFamily="18" charset="0"/>
              </a:rPr>
              <a:t>Analyzed </a:t>
            </a:r>
            <a:r>
              <a:rPr lang="en-US" sz="2000" dirty="0">
                <a:cs typeface="Times New Roman" panose="02020603050405020304" pitchFamily="18" charset="0"/>
              </a:rPr>
              <a:t>passwords tend to follow a simple masks "string followed by </a:t>
            </a:r>
            <a:r>
              <a:rPr lang="en-US" sz="2000" dirty="0" smtClean="0">
                <a:cs typeface="Times New Roman" panose="02020603050405020304" pitchFamily="18" charset="0"/>
              </a:rPr>
              <a:t>digits“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34055" y="6111279"/>
            <a:ext cx="4969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latin typeface="Consolas" panose="020B0609020204030204" pitchFamily="49" charset="0"/>
              </a:rPr>
              <a:t>https</a:t>
            </a:r>
            <a:r>
              <a:rPr lang="en-US" dirty="0">
                <a:latin typeface="Consolas" panose="020B0609020204030204" pitchFamily="49" charset="0"/>
              </a:rPr>
              <a:t>://github.com/iphelix/pack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445488" y="3795824"/>
            <a:ext cx="6414148" cy="2330042"/>
            <a:chOff x="437851" y="3785191"/>
            <a:chExt cx="6414148" cy="2330042"/>
          </a:xfrm>
        </p:grpSpPr>
        <p:grpSp>
          <p:nvGrpSpPr>
            <p:cNvPr id="17" name="Group 16"/>
            <p:cNvGrpSpPr/>
            <p:nvPr/>
          </p:nvGrpSpPr>
          <p:grpSpPr>
            <a:xfrm>
              <a:off x="437851" y="3785191"/>
              <a:ext cx="6414148" cy="2330042"/>
              <a:chOff x="437851" y="3785191"/>
              <a:chExt cx="6414148" cy="2330042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2"/>
              <a:srcRect r="49666"/>
              <a:stretch/>
            </p:blipFill>
            <p:spPr>
              <a:xfrm>
                <a:off x="486383" y="4479824"/>
                <a:ext cx="1041247" cy="1559469"/>
              </a:xfrm>
              <a:prstGeom prst="rect">
                <a:avLst/>
              </a:prstGeom>
            </p:spPr>
          </p:pic>
          <p:sp>
            <p:nvSpPr>
              <p:cNvPr id="9" name="Rectangle 3"/>
              <p:cNvSpPr>
                <a:spLocks noChangeArrowheads="1"/>
              </p:cNvSpPr>
              <p:nvPr/>
            </p:nvSpPr>
            <p:spPr bwMode="auto">
              <a:xfrm>
                <a:off x="486382" y="4233602"/>
                <a:ext cx="1959106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0" rIns="9144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dirty="0" smtClean="0">
                    <a:solidFill>
                      <a:srgbClr val="FF0000"/>
                    </a:solidFill>
                  </a:rPr>
                  <a:t>Length</a:t>
                </a:r>
                <a:endParaRPr lang="en-US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95580" y="4184628"/>
                <a:ext cx="1646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Character-set:</a:t>
                </a:r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9726" y="4646274"/>
                <a:ext cx="2691054" cy="1390212"/>
              </a:xfrm>
              <a:prstGeom prst="rect">
                <a:avLst/>
              </a:prstGeom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4710135" y="4109088"/>
                <a:ext cx="1620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Simple Masks</a:t>
                </a:r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46753" y="4553959"/>
                <a:ext cx="1930494" cy="1561274"/>
              </a:xfrm>
              <a:prstGeom prst="rect">
                <a:avLst/>
              </a:prstGeom>
            </p:spPr>
          </p:pic>
          <p:sp>
            <p:nvSpPr>
              <p:cNvPr id="16" name="Rectangle 15"/>
              <p:cNvSpPr/>
              <p:nvPr/>
            </p:nvSpPr>
            <p:spPr>
              <a:xfrm>
                <a:off x="437851" y="3785191"/>
                <a:ext cx="6414148" cy="2330042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452206" y="3815622"/>
              <a:ext cx="110959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Details: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76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1">
      <a:dk1>
        <a:srgbClr val="3C3C3E"/>
      </a:dk1>
      <a:lt1>
        <a:sysClr val="window" lastClr="FFFFFF"/>
      </a:lt1>
      <a:dk2>
        <a:srgbClr val="2E3868"/>
      </a:dk2>
      <a:lt2>
        <a:srgbClr val="E3DED1"/>
      </a:lt2>
      <a:accent1>
        <a:srgbClr val="F11731"/>
      </a:accent1>
      <a:accent2>
        <a:srgbClr val="535353"/>
      </a:accent2>
      <a:accent3>
        <a:srgbClr val="00A34A"/>
      </a:accent3>
      <a:accent4>
        <a:srgbClr val="95999A"/>
      </a:accent4>
      <a:accent5>
        <a:srgbClr val="000E5D"/>
      </a:accent5>
      <a:accent6>
        <a:srgbClr val="C19859"/>
      </a:accent6>
      <a:hlink>
        <a:srgbClr val="1E40A6"/>
      </a:hlink>
      <a:folHlink>
        <a:srgbClr val="F1173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lnDef>
      <a:spPr>
        <a:ln w="10160">
          <a:solidFill>
            <a:srgbClr val="E2E2E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4E39DE98693B44ABDD949B8CE6FA46" ma:contentTypeVersion="7" ma:contentTypeDescription="Create a new document." ma:contentTypeScope="" ma:versionID="bab7520c955e6cb2692131d338a06b9c">
  <xsd:schema xmlns:xsd="http://www.w3.org/2001/XMLSchema" xmlns:xs="http://www.w3.org/2001/XMLSchema" xmlns:p="http://schemas.microsoft.com/office/2006/metadata/properties" xmlns:ns2="9277baa2-033e-484f-8eb8-01b63a62a236" xmlns:ns3="4bd5a573-dbb9-473d-942a-a23a51adcb4f" targetNamespace="http://schemas.microsoft.com/office/2006/metadata/properties" ma:root="true" ma:fieldsID="df63ee8ecc659c981b90ddc0d676856e" ns2:_="" ns3:_="">
    <xsd:import namespace="9277baa2-033e-484f-8eb8-01b63a62a236"/>
    <xsd:import namespace="4bd5a573-dbb9-473d-942a-a23a51adcb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77baa2-033e-484f-8eb8-01b63a62a2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d5a573-dbb9-473d-942a-a23a51adcb4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4A3694-DFE7-42AB-92A7-CD946F7963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77baa2-033e-484f-8eb8-01b63a62a236"/>
    <ds:schemaRef ds:uri="4bd5a573-dbb9-473d-942a-a23a51adcb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C4A926-7711-4B9F-ADE1-FAF8C6563F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9A0E1A-FFEB-4908-9C57-6C2EA84E6DD8}">
  <ds:schemaRefs>
    <ds:schemaRef ds:uri="http://purl.org/dc/elements/1.1/"/>
    <ds:schemaRef ds:uri="http://schemas.microsoft.com/office/2006/metadata/properties"/>
    <ds:schemaRef ds:uri="4bd5a573-dbb9-473d-942a-a23a51adcb4f"/>
    <ds:schemaRef ds:uri="http://schemas.microsoft.com/office/2006/documentManagement/types"/>
    <ds:schemaRef ds:uri="9277baa2-033e-484f-8eb8-01b63a62a236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24605</TotalTime>
  <Words>1790</Words>
  <Application>Microsoft Office PowerPoint</Application>
  <PresentationFormat>Widescreen</PresentationFormat>
  <Paragraphs>261</Paragraphs>
  <Slides>41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ＭＳ Ｐゴシック</vt:lpstr>
      <vt:lpstr>Arial</vt:lpstr>
      <vt:lpstr>Calibri</vt:lpstr>
      <vt:lpstr>Consolas</vt:lpstr>
      <vt:lpstr>Times New Roman</vt:lpstr>
      <vt:lpstr>Wingdings</vt:lpstr>
      <vt:lpstr>Retrospect</vt:lpstr>
      <vt:lpstr>Bitmap Image</vt:lpstr>
      <vt:lpstr>CSF 2113  Programming for Information Security</vt:lpstr>
      <vt:lpstr>Table of Contents</vt:lpstr>
      <vt:lpstr>Security Levels</vt:lpstr>
      <vt:lpstr>Password Authentication</vt:lpstr>
      <vt:lpstr>How password attack works</vt:lpstr>
      <vt:lpstr>Impact on Security</vt:lpstr>
      <vt:lpstr>Password testing/cracking</vt:lpstr>
      <vt:lpstr>Different approaches in detail</vt:lpstr>
      <vt:lpstr>Lessons from RockYou.com compromise</vt:lpstr>
      <vt:lpstr>Password Policy and Account Locking</vt:lpstr>
      <vt:lpstr>Hands on: First password tester – Basic Authentication</vt:lpstr>
      <vt:lpstr>Basic Authentication </vt:lpstr>
      <vt:lpstr>How to check the authentication method</vt:lpstr>
      <vt:lpstr>PowerPoint Presentation</vt:lpstr>
      <vt:lpstr>PowerPoint Presentation</vt:lpstr>
      <vt:lpstr>PowerPoint Presentation</vt:lpstr>
      <vt:lpstr>PowerPoint Presentation</vt:lpstr>
      <vt:lpstr>Hands on: Form-based authentication</vt:lpstr>
      <vt:lpstr>Testing form-based authentication</vt:lpstr>
      <vt:lpstr>Our test application localhost/login.php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Idea of hashing and its use for password storage</vt:lpstr>
      <vt:lpstr>Hash functions</vt:lpstr>
      <vt:lpstr>Unix passwords</vt:lpstr>
      <vt:lpstr>/etc/shadow file fields</vt:lpstr>
      <vt:lpstr>/etc/shadow file fields</vt:lpstr>
      <vt:lpstr>PowerPoint Presentation</vt:lpstr>
      <vt:lpstr>Additional slides</vt:lpstr>
      <vt:lpstr>Hands on: Activity on virtual machine (only if time permits)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Muhammad Humayoun</cp:lastModifiedBy>
  <cp:revision>3263</cp:revision>
  <dcterms:created xsi:type="dcterms:W3CDTF">2016-02-08T10:06:41Z</dcterms:created>
  <dcterms:modified xsi:type="dcterms:W3CDTF">2020-06-27T15:47:50Z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0x0101002B4E39DE98693B44ABDD949B8CE6FA46</vt:lpwstr>
  </property>
</Properties>
</file>