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70" r:id="rId1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E31"/>
    <a:srgbClr val="0000FF"/>
    <a:srgbClr val="000000"/>
    <a:srgbClr val="00A34A"/>
    <a:srgbClr val="393D40"/>
    <a:srgbClr val="58AC62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32" autoAdjust="0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22207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Penetration Testing (</a:t>
            </a:r>
            <a:r>
              <a:rPr lang="en-US" sz="2800" smtClean="0">
                <a:solidFill>
                  <a:srgbClr val="00A34A"/>
                </a:solidFill>
              </a:rPr>
              <a:t>CLO </a:t>
            </a:r>
            <a:r>
              <a:rPr lang="en-US" sz="2800" smtClean="0">
                <a:solidFill>
                  <a:srgbClr val="00A34A"/>
                </a:solidFill>
              </a:rPr>
              <a:t>05)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69877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Grey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tester usually provides </a:t>
            </a:r>
            <a:r>
              <a:rPr lang="en-US" dirty="0">
                <a:solidFill>
                  <a:srgbClr val="FF0000"/>
                </a:solidFill>
              </a:rPr>
              <a:t>partial or limited information </a:t>
            </a:r>
            <a:r>
              <a:rPr lang="en-US" dirty="0"/>
              <a:t>about the internal details of the program of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Usually </a:t>
            </a:r>
            <a:r>
              <a:rPr lang="en-US" dirty="0" smtClean="0">
                <a:solidFill>
                  <a:srgbClr val="FF0000"/>
                </a:solidFill>
              </a:rPr>
              <a:t>access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the source </a:t>
            </a:r>
            <a:r>
              <a:rPr lang="en-US" dirty="0">
                <a:solidFill>
                  <a:srgbClr val="FF0000"/>
                </a:solidFill>
              </a:rPr>
              <a:t>code </a:t>
            </a:r>
            <a:r>
              <a:rPr lang="en-US" dirty="0" smtClean="0">
                <a:solidFill>
                  <a:srgbClr val="FF0000"/>
                </a:solidFill>
              </a:rPr>
              <a:t>is not provided </a:t>
            </a:r>
            <a:r>
              <a:rPr lang="en-US" dirty="0" smtClean="0"/>
              <a:t>to the tester</a:t>
            </a:r>
          </a:p>
          <a:p>
            <a:r>
              <a:rPr lang="en-US" dirty="0" smtClean="0"/>
              <a:t>It </a:t>
            </a:r>
            <a:r>
              <a:rPr lang="en-US" dirty="0"/>
              <a:t>can be considered as an </a:t>
            </a:r>
            <a:r>
              <a:rPr lang="en-US" dirty="0">
                <a:solidFill>
                  <a:srgbClr val="FF0000"/>
                </a:solidFill>
              </a:rPr>
              <a:t>attack by an external hacker </a:t>
            </a:r>
            <a:r>
              <a:rPr lang="en-US" dirty="0"/>
              <a:t>who had gained illegitimate access to an organization's network infrastructure documents.</a:t>
            </a:r>
          </a:p>
        </p:txBody>
      </p:sp>
    </p:spTree>
    <p:extLst>
      <p:ext uri="{BB962C8B-B14F-4D97-AF65-F5344CB8AC3E}">
        <p14:creationId xmlns:p14="http://schemas.microsoft.com/office/powerpoint/2010/main" val="1550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Grey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clear difference between a developer and a tester</a:t>
            </a:r>
            <a:r>
              <a:rPr lang="en-US" dirty="0"/>
              <a:t>, so there is least risk of personal </a:t>
            </a:r>
            <a:r>
              <a:rPr lang="en-US" dirty="0" smtClean="0"/>
              <a:t>conflict and bias</a:t>
            </a:r>
          </a:p>
          <a:p>
            <a:r>
              <a:rPr lang="en-US" dirty="0" smtClean="0"/>
              <a:t>You </a:t>
            </a:r>
            <a:r>
              <a:rPr lang="en-US" dirty="0"/>
              <a:t>don’t need to provide the internal information about the program functions and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25763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of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Penetration Testing 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physical structure of a system </a:t>
            </a:r>
            <a:r>
              <a:rPr lang="en-US" dirty="0"/>
              <a:t>needs to be tested to identify the vulnerability and risk which ensures the security in a network. </a:t>
            </a:r>
            <a:endParaRPr lang="en-US" dirty="0" smtClean="0"/>
          </a:p>
          <a:p>
            <a:r>
              <a:rPr lang="en-US" b="1" dirty="0" smtClean="0"/>
              <a:t>Application </a:t>
            </a:r>
            <a:r>
              <a:rPr lang="en-US" b="1" dirty="0"/>
              <a:t>Penetration Testing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logical structure of the system </a:t>
            </a:r>
            <a:r>
              <a:rPr lang="en-US" dirty="0"/>
              <a:t>needs to be tested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response or workflow of the system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the ability of the </a:t>
            </a:r>
            <a:r>
              <a:rPr lang="en-US" dirty="0" smtClean="0"/>
              <a:t>respective organization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prevent unauthorized access</a:t>
            </a:r>
            <a:r>
              <a:rPr lang="en-US" dirty="0"/>
              <a:t> to its information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For instance, using social engineering that gathers </a:t>
            </a:r>
            <a:r>
              <a:rPr lang="en-US" dirty="0"/>
              <a:t>information on human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2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Penetration Testing is used to </a:t>
            </a:r>
            <a:r>
              <a:rPr lang="en-US" u="sng" dirty="0"/>
              <a:t>find flaws in the system </a:t>
            </a:r>
            <a:r>
              <a:rPr lang="en-US" dirty="0"/>
              <a:t>in order to </a:t>
            </a:r>
            <a:r>
              <a:rPr lang="en-US" dirty="0">
                <a:solidFill>
                  <a:schemeClr val="accent3"/>
                </a:solidFill>
              </a:rPr>
              <a:t>take appropriate security measures to </a:t>
            </a:r>
            <a:r>
              <a:rPr lang="en-US" b="1" dirty="0">
                <a:solidFill>
                  <a:schemeClr val="accent3"/>
                </a:solidFill>
              </a:rPr>
              <a:t>protect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maintain functionality</a:t>
            </a:r>
            <a:r>
              <a:rPr lang="en-US" dirty="0"/>
              <a:t>. 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Pen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Black </a:t>
            </a:r>
            <a:r>
              <a:rPr lang="en-US" dirty="0"/>
              <a:t>Box Penetration Testing</a:t>
            </a:r>
          </a:p>
          <a:p>
            <a:r>
              <a:rPr lang="en-US" dirty="0"/>
              <a:t>White Box Penetration Testing</a:t>
            </a:r>
          </a:p>
          <a:p>
            <a:r>
              <a:rPr lang="en-US" dirty="0"/>
              <a:t>Grey Box Penetration Testing</a:t>
            </a:r>
          </a:p>
        </p:txBody>
      </p:sp>
      <p:pic>
        <p:nvPicPr>
          <p:cNvPr id="1026" name="Picture 2" descr="Pe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85" y="1990291"/>
            <a:ext cx="5095788" cy="40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Tester </a:t>
            </a:r>
            <a:r>
              <a:rPr lang="en-US" dirty="0"/>
              <a:t>has no idea about the systems that he is going to test. </a:t>
            </a:r>
            <a:endParaRPr lang="en-US" dirty="0" smtClean="0"/>
          </a:p>
          <a:p>
            <a:r>
              <a:rPr lang="en-US" dirty="0"/>
              <a:t>In other words, the Penn tester is given “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” information about the system inner workings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is interested to gather information about the target network or system.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testing, a tester only knows what should be the expected outcome and he does not know how the outcomes </a:t>
            </a:r>
            <a:r>
              <a:rPr lang="en-US" dirty="0" smtClean="0"/>
              <a:t>arrives</a:t>
            </a:r>
          </a:p>
          <a:p>
            <a:pPr lvl="1"/>
            <a:r>
              <a:rPr lang="en-US" dirty="0" smtClean="0"/>
              <a:t>He </a:t>
            </a:r>
            <a:r>
              <a:rPr lang="en-US" dirty="0"/>
              <a:t>does not examine any programming </a:t>
            </a:r>
            <a:r>
              <a:rPr lang="en-US" dirty="0" smtClean="0"/>
              <a:t>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Black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Tester need </a:t>
            </a:r>
            <a:r>
              <a:rPr lang="en-US" dirty="0">
                <a:solidFill>
                  <a:srgbClr val="FF0000"/>
                </a:solidFill>
              </a:rPr>
              <a:t>not necessarily be an expert</a:t>
            </a:r>
            <a:r>
              <a:rPr lang="en-US" dirty="0"/>
              <a:t>, as it does not demand specific language </a:t>
            </a:r>
            <a:r>
              <a:rPr lang="en-US" dirty="0" smtClean="0"/>
              <a:t>knowledge</a:t>
            </a:r>
            <a:endParaRPr lang="en-US" dirty="0"/>
          </a:p>
          <a:p>
            <a:r>
              <a:rPr lang="en-US" dirty="0"/>
              <a:t>Tester </a:t>
            </a:r>
            <a:r>
              <a:rPr lang="en-US" dirty="0">
                <a:solidFill>
                  <a:srgbClr val="FF0000"/>
                </a:solidFill>
              </a:rPr>
              <a:t>verifies contradictions</a:t>
            </a:r>
            <a:r>
              <a:rPr lang="en-US" dirty="0"/>
              <a:t> in the actual system and the </a:t>
            </a:r>
            <a:r>
              <a:rPr lang="en-US" dirty="0" smtClean="0"/>
              <a:t>specifications</a:t>
            </a:r>
            <a:endParaRPr lang="en-US" dirty="0"/>
          </a:p>
          <a:p>
            <a:r>
              <a:rPr lang="en-US" dirty="0"/>
              <a:t>Test is generally conducted with the </a:t>
            </a:r>
            <a:r>
              <a:rPr lang="en-US" dirty="0">
                <a:solidFill>
                  <a:srgbClr val="FF0000"/>
                </a:solidFill>
              </a:rPr>
              <a:t>perspective of a user</a:t>
            </a:r>
            <a:r>
              <a:rPr lang="en-US" dirty="0"/>
              <a:t>, not the designer</a:t>
            </a:r>
          </a:p>
        </p:txBody>
      </p:sp>
    </p:spTree>
    <p:extLst>
      <p:ext uri="{BB962C8B-B14F-4D97-AF65-F5344CB8AC3E}">
        <p14:creationId xmlns:p14="http://schemas.microsoft.com/office/powerpoint/2010/main" val="13967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Black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Particularly, these kinds of test cases are </a:t>
            </a:r>
            <a:r>
              <a:rPr lang="en-US" dirty="0">
                <a:solidFill>
                  <a:srgbClr val="FF0000"/>
                </a:solidFill>
              </a:rPr>
              <a:t>difficult to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Possibly, it is not worth, incase designer has already conducted a test case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does not conduct everything.</a:t>
            </a:r>
          </a:p>
        </p:txBody>
      </p:sp>
    </p:spTree>
    <p:extLst>
      <p:ext uri="{BB962C8B-B14F-4D97-AF65-F5344CB8AC3E}">
        <p14:creationId xmlns:p14="http://schemas.microsoft.com/office/powerpoint/2010/main" val="423373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comprehensive testing</a:t>
            </a:r>
            <a:r>
              <a:rPr lang="en-US" dirty="0"/>
              <a:t>, as tester has been provided with whole range of information about the systems and/or network such as Schema, Source code, OS details, IP address, etc. </a:t>
            </a:r>
            <a:endParaRPr lang="en-US" dirty="0" smtClean="0"/>
          </a:p>
          <a:p>
            <a:r>
              <a:rPr lang="en-US" dirty="0" smtClean="0"/>
              <a:t>White </a:t>
            </a:r>
            <a:r>
              <a:rPr lang="en-US" dirty="0"/>
              <a:t>box penetration testing </a:t>
            </a:r>
            <a:r>
              <a:rPr lang="en-US" dirty="0">
                <a:solidFill>
                  <a:srgbClr val="FF0000"/>
                </a:solidFill>
              </a:rPr>
              <a:t>examines the code coverage </a:t>
            </a:r>
            <a:r>
              <a:rPr lang="en-US" dirty="0"/>
              <a:t>and does </a:t>
            </a:r>
            <a:r>
              <a:rPr lang="en-US" dirty="0">
                <a:solidFill>
                  <a:srgbClr val="FF0000"/>
                </a:solidFill>
              </a:rPr>
              <a:t>data flow testing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path testing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loop testing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40915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White Box Penetration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ensures that all independent paths of a module have been </a:t>
            </a:r>
            <a:r>
              <a:rPr lang="en-US" dirty="0">
                <a:solidFill>
                  <a:srgbClr val="FF0000"/>
                </a:solidFill>
              </a:rPr>
              <a:t>exercised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ensures that all logical decisions have been verified along with their true and false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>
                <a:solidFill>
                  <a:srgbClr val="FF0000"/>
                </a:solidFill>
              </a:rPr>
              <a:t>discovers the </a:t>
            </a:r>
            <a:r>
              <a:rPr lang="en-US" dirty="0" smtClean="0">
                <a:solidFill>
                  <a:srgbClr val="FF0000"/>
                </a:solidFill>
              </a:rPr>
              <a:t>logical errors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finds the </a:t>
            </a:r>
            <a:r>
              <a:rPr lang="en-US" dirty="0">
                <a:solidFill>
                  <a:srgbClr val="FF0000"/>
                </a:solidFill>
              </a:rPr>
              <a:t>design errors </a:t>
            </a:r>
            <a:r>
              <a:rPr lang="en-US" dirty="0"/>
              <a:t>that may have occurred because of the </a:t>
            </a:r>
            <a:r>
              <a:rPr lang="en-US" dirty="0">
                <a:solidFill>
                  <a:srgbClr val="FF0000"/>
                </a:solidFill>
              </a:rPr>
              <a:t>difference between logical flow </a:t>
            </a:r>
            <a:r>
              <a:rPr lang="en-US" dirty="0"/>
              <a:t>of the program and </a:t>
            </a:r>
            <a:r>
              <a:rPr lang="en-US" dirty="0">
                <a:solidFill>
                  <a:srgbClr val="FF0000"/>
                </a:solidFill>
              </a:rPr>
              <a:t>the actual </a:t>
            </a:r>
            <a:r>
              <a:rPr lang="en-US" dirty="0" smtClean="0">
                <a:solidFill>
                  <a:srgbClr val="FF0000"/>
                </a:solidFill>
              </a:rPr>
              <a:t>execution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White Box Penetration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wide range of expertise </a:t>
            </a:r>
            <a:r>
              <a:rPr lang="en-US" dirty="0" smtClean="0"/>
              <a:t>is needed to perform such testing</a:t>
            </a:r>
          </a:p>
          <a:p>
            <a:r>
              <a:rPr lang="en-US" dirty="0" smtClean="0"/>
              <a:t>As a consequence, it is </a:t>
            </a:r>
            <a:r>
              <a:rPr lang="en-US" dirty="0" smtClean="0">
                <a:solidFill>
                  <a:srgbClr val="FF0000"/>
                </a:solidFill>
              </a:rPr>
              <a:t>expensive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35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9A0E1A-FFEB-4908-9C57-6C2EA84E6DD8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9277baa2-033e-484f-8eb8-01b63a62a236"/>
    <ds:schemaRef ds:uri="http://schemas.openxmlformats.org/package/2006/metadata/core-properties"/>
    <ds:schemaRef ds:uri="4bd5a573-dbb9-473d-942a-a23a51adcb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21292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Wingdings</vt:lpstr>
      <vt:lpstr>Retrospect</vt:lpstr>
      <vt:lpstr>CSF 2113  Programming for Information Security</vt:lpstr>
      <vt:lpstr>Introduction</vt:lpstr>
      <vt:lpstr>Types of Pen Testing</vt:lpstr>
      <vt:lpstr>Black Box Penetration Testing</vt:lpstr>
      <vt:lpstr>Advantages of Black Box Penetration Testing</vt:lpstr>
      <vt:lpstr>Disadvantages of Black Box Penetration Testing</vt:lpstr>
      <vt:lpstr>White Box Penetration Testing</vt:lpstr>
      <vt:lpstr>Advantages of White Box Penetration Testing</vt:lpstr>
      <vt:lpstr>Disadvantages of White Box Penetration Testing </vt:lpstr>
      <vt:lpstr>Grey Box Penetration Testing</vt:lpstr>
      <vt:lpstr>Advantages of Grey Box Penetration Testing</vt:lpstr>
      <vt:lpstr>Areas of Penetration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2859</cp:revision>
  <dcterms:created xsi:type="dcterms:W3CDTF">2016-02-08T10:06:41Z</dcterms:created>
  <dcterms:modified xsi:type="dcterms:W3CDTF">2020-06-27T15:46:32Z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