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37" r:id="rId2"/>
    <p:sldId id="494" r:id="rId3"/>
    <p:sldId id="447" r:id="rId4"/>
    <p:sldId id="448" r:id="rId5"/>
    <p:sldId id="465" r:id="rId6"/>
    <p:sldId id="475" r:id="rId7"/>
    <p:sldId id="450" r:id="rId8"/>
    <p:sldId id="476" r:id="rId9"/>
    <p:sldId id="451" r:id="rId10"/>
    <p:sldId id="478" r:id="rId11"/>
    <p:sldId id="473" r:id="rId12"/>
    <p:sldId id="479" r:id="rId13"/>
    <p:sldId id="480" r:id="rId14"/>
    <p:sldId id="481" r:id="rId15"/>
    <p:sldId id="482" r:id="rId16"/>
    <p:sldId id="483" r:id="rId17"/>
    <p:sldId id="484" r:id="rId18"/>
    <p:sldId id="452" r:id="rId19"/>
    <p:sldId id="510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466" r:id="rId28"/>
    <p:sldId id="485" r:id="rId29"/>
    <p:sldId id="453" r:id="rId30"/>
    <p:sldId id="471" r:id="rId31"/>
    <p:sldId id="454" r:id="rId32"/>
    <p:sldId id="467" r:id="rId33"/>
    <p:sldId id="501" r:id="rId34"/>
    <p:sldId id="502" r:id="rId35"/>
    <p:sldId id="468" r:id="rId36"/>
    <p:sldId id="499" r:id="rId37"/>
    <p:sldId id="488" r:id="rId38"/>
    <p:sldId id="500" r:id="rId39"/>
    <p:sldId id="491" r:id="rId40"/>
    <p:sldId id="492" r:id="rId41"/>
    <p:sldId id="498" r:id="rId42"/>
    <p:sldId id="497" r:id="rId43"/>
    <p:sldId id="472" r:id="rId44"/>
    <p:sldId id="44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44" autoAdjust="0"/>
    <p:restoredTop sz="95332" autoAdjust="0"/>
  </p:normalViewPr>
  <p:slideViewPr>
    <p:cSldViewPr snapToGrid="0">
      <p:cViewPr>
        <p:scale>
          <a:sx n="75" d="100"/>
          <a:sy n="75" d="100"/>
        </p:scale>
        <p:origin x="365" y="336"/>
      </p:cViewPr>
      <p:guideLst/>
    </p:cSldViewPr>
  </p:slideViewPr>
  <p:outlineViewPr>
    <p:cViewPr>
      <p:scale>
        <a:sx n="33" d="100"/>
        <a:sy n="33" d="100"/>
      </p:scale>
      <p:origin x="0" y="-4272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D85C-CF9B-4DAF-AFA3-D4846BF7E9D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6293-C3F3-41D5-B966-2E1DFD4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56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921D056A-A366-4BB8-8862-B1488952F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875196-A18E-40D4-BA5E-138CFB96F9FD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0ECE46C4-CA39-4F35-BE07-4FBA0C6D5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1A3D395-2A26-4995-BC8D-6B71ED9096F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9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1F164A9A-FE4F-4A20-927E-BA5C2255CA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8E8B57-8246-4B58-B922-D7D81E2AF353}" type="slidenum">
              <a:rPr lang="en-GB" altLang="en-US"/>
              <a:pPr/>
              <a:t>43</a:t>
            </a:fld>
            <a:endParaRPr lang="en-GB" altLang="en-US"/>
          </a:p>
        </p:txBody>
      </p:sp>
      <p:sp>
        <p:nvSpPr>
          <p:cNvPr id="34817" name="Text Box 1">
            <a:extLst>
              <a:ext uri="{FF2B5EF4-FFF2-40B4-BE49-F238E27FC236}">
                <a16:creationId xmlns:a16="http://schemas.microsoft.com/office/drawing/2014/main" id="{9D275BBB-98F8-4385-8858-D9C17FEE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1B227C2-77CB-4B0D-9353-0F76282C3D7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7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934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490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6364" y="4042923"/>
            <a:ext cx="8974465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Containers (CLO </a:t>
            </a:r>
            <a:r>
              <a:rPr lang="en-US" sz="2800" dirty="0" smtClean="0">
                <a:solidFill>
                  <a:srgbClr val="00A34A"/>
                </a:solidFill>
              </a:rPr>
              <a:t>1)</a:t>
            </a:r>
            <a:endParaRPr lang="en-US" sz="2800" dirty="0" smtClean="0">
              <a:solidFill>
                <a:srgbClr val="00A34A"/>
              </a:solidFill>
            </a:endParaRP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71979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93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365126"/>
            <a:ext cx="10938163" cy="687820"/>
          </a:xfrm>
        </p:spPr>
        <p:txBody>
          <a:bodyPr/>
          <a:lstStyle/>
          <a:p>
            <a:r>
              <a:rPr lang="en-US" dirty="0" smtClean="0"/>
              <a:t>Mutation versus making new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1219200"/>
            <a:ext cx="11591636" cy="5430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Notice that  append, extend and insert return nothing!</a:t>
            </a:r>
          </a:p>
          <a:p>
            <a:r>
              <a:rPr lang="en-US" dirty="0" smtClean="0"/>
              <a:t>Most mutating functions in Python work this way</a:t>
            </a:r>
          </a:p>
          <a:p>
            <a:pPr lvl="1"/>
            <a:r>
              <a:rPr lang="en-US" dirty="0" smtClean="0"/>
              <a:t>With a few exceptions later</a:t>
            </a:r>
          </a:p>
          <a:p>
            <a:r>
              <a:rPr lang="en-US" dirty="0" smtClean="0"/>
              <a:t>So do NOT do this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numbers = </a:t>
            </a:r>
            <a:r>
              <a:rPr lang="en-US" dirty="0" err="1" smtClean="0">
                <a:solidFill>
                  <a:srgbClr val="FF0000"/>
                </a:solidFill>
              </a:rPr>
              <a:t>numbers.append</a:t>
            </a:r>
            <a:r>
              <a:rPr lang="en-US" dirty="0" smtClean="0">
                <a:solidFill>
                  <a:srgbClr val="FF0000"/>
                </a:solidFill>
              </a:rPr>
              <a:t>(255)  # ERROR – it will make numbers = None!</a:t>
            </a:r>
          </a:p>
          <a:p>
            <a:r>
              <a:rPr lang="en-US" dirty="0" smtClean="0"/>
              <a:t>Instead:</a:t>
            </a:r>
          </a:p>
          <a:p>
            <a:pPr lvl="1"/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numbers.append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(255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)	  # GOOD – adds 255 at end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Conversely, concatenating with </a:t>
            </a:r>
            <a:r>
              <a:rPr lang="en-US" dirty="0" smtClean="0">
                <a:solidFill>
                  <a:srgbClr val="0033CC"/>
                </a:solidFill>
              </a:rPr>
              <a:t>+</a:t>
            </a:r>
            <a:r>
              <a:rPr lang="en-US" dirty="0" smtClean="0"/>
              <a:t> does NOT mutate the list</a:t>
            </a:r>
          </a:p>
          <a:p>
            <a:r>
              <a:rPr lang="en-US" dirty="0" smtClean="0"/>
              <a:t>Instead, it returns a new list</a:t>
            </a:r>
          </a:p>
          <a:p>
            <a:r>
              <a:rPr lang="en-US" dirty="0" smtClean="0"/>
              <a:t>So do NOT do this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numbers + scores  	# ERROR – does not store the new longer list</a:t>
            </a:r>
          </a:p>
          <a:p>
            <a:r>
              <a:rPr lang="en-US" dirty="0" smtClean="0"/>
              <a:t>Instead: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numbers = numbers + scores  	#   or numbers += scores</a:t>
            </a:r>
            <a:endParaRPr lang="en-US" dirty="0">
              <a:solidFill>
                <a:srgbClr val="0033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1104418" cy="5458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two ways to search for an element in a list:</a:t>
            </a:r>
          </a:p>
          <a:p>
            <a:r>
              <a:rPr lang="en-US" dirty="0" smtClean="0"/>
              <a:t>You can use the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in</a:t>
            </a:r>
            <a:r>
              <a:rPr lang="en-US" dirty="0" smtClean="0"/>
              <a:t> operator to check whether it’s there: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&gt;&gt;&gt;students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= ["Tahir", "Ali", "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Anas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"]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&gt;&gt;&gt;b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= "Tahir" in students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&gt;&gt;&gt;print(b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in</a:t>
            </a:r>
            <a:r>
              <a:rPr lang="en-US" dirty="0" smtClean="0"/>
              <a:t> operator checks for that exact element, does not look “inside” elements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&gt;&gt;&gt;“Hawk” in students 		# False!</a:t>
            </a:r>
          </a:p>
          <a:p>
            <a:endParaRPr lang="en-US" sz="1600" dirty="0" smtClean="0"/>
          </a:p>
          <a:p>
            <a:r>
              <a:rPr lang="en-US" dirty="0" smtClean="0"/>
              <a:t>To find an element’s position in the list, use the index method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loc</a:t>
            </a: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students.index</a:t>
            </a: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(“Ali”) # </a:t>
            </a:r>
            <a:r>
              <a:rPr lang="en-US" sz="2400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loc</a:t>
            </a: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 is 1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An Exception/error is thrown if this element is not in the list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06" y="295309"/>
            <a:ext cx="9885381" cy="592306"/>
          </a:xfrm>
        </p:spPr>
        <p:txBody>
          <a:bodyPr>
            <a:normAutofit/>
          </a:bodyPr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68" y="1253331"/>
            <a:ext cx="111566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method reverses the order of a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mylist = [“red”, “green”, “blue”]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mylist.reverse()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print(mylist)  </a:t>
            </a: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#gives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[“blue”, “green”, “red”]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mutates the list!</a:t>
            </a:r>
          </a:p>
          <a:p>
            <a:pPr lvl="1"/>
            <a:r>
              <a:rPr lang="en-US" sz="2800" dirty="0"/>
              <a:t>The original order is lost</a:t>
            </a:r>
          </a:p>
          <a:p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does not return a value</a:t>
            </a:r>
          </a:p>
          <a:p>
            <a:pPr lvl="1"/>
            <a:r>
              <a:rPr lang="en-US" dirty="0"/>
              <a:t>So do NOT do this:</a:t>
            </a:r>
          </a:p>
          <a:p>
            <a:pPr marL="1371600" lvl="3" indent="0"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mylist = mylist.reverse() # ERROR – mylist becomes None </a:t>
            </a: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</a:t>
            </a:r>
          </a:p>
          <a:p>
            <a:pPr marL="1371600" lvl="3" indent="0">
              <a:buNone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151" y="276023"/>
            <a:ext cx="9928412" cy="581548"/>
          </a:xfrm>
        </p:spPr>
        <p:txBody>
          <a:bodyPr>
            <a:noAutofit/>
          </a:bodyPr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70" y="1253330"/>
            <a:ext cx="10515600" cy="4888851"/>
          </a:xfrm>
        </p:spPr>
        <p:txBody>
          <a:bodyPr/>
          <a:lstStyle/>
          <a:p>
            <a:r>
              <a:rPr lang="en-US" dirty="0"/>
              <a:t>If you need a </a:t>
            </a:r>
            <a:r>
              <a:rPr lang="en-US" i="1" dirty="0"/>
              <a:t>new</a:t>
            </a:r>
            <a:r>
              <a:rPr lang="en-US" dirty="0"/>
              <a:t> reversed </a:t>
            </a:r>
            <a:r>
              <a:rPr lang="en-US" i="1" dirty="0"/>
              <a:t>copy</a:t>
            </a:r>
            <a:r>
              <a:rPr lang="en-US" dirty="0"/>
              <a:t> of the list, use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backwards = list(reversed(mylist))</a:t>
            </a:r>
          </a:p>
          <a:p>
            <a:pPr lvl="2"/>
            <a:r>
              <a:rPr lang="en-US" sz="2400" dirty="0"/>
              <a:t>For this one, mylist is unchanged, backwards is a new list 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the difference: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/>
              <a:t> is a method that mutates the list that is its argument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reversed</a:t>
            </a:r>
            <a:r>
              <a:rPr lang="en-US" dirty="0"/>
              <a:t> is a function that returns a new sequence</a:t>
            </a:r>
          </a:p>
          <a:p>
            <a:pPr lvl="2"/>
            <a:r>
              <a:rPr lang="en-US" sz="2400" dirty="0"/>
              <a:t>It does not actually return a list, but you can convert it with the list typecast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82" y="257549"/>
            <a:ext cx="9901518" cy="5438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393"/>
            <a:ext cx="11030527" cy="4936862"/>
          </a:xfrm>
        </p:spPr>
        <p:txBody>
          <a:bodyPr>
            <a:normAutofit/>
          </a:bodyPr>
          <a:lstStyle/>
          <a:p>
            <a:r>
              <a:rPr lang="en-US" dirty="0"/>
              <a:t>You can also sort a list using the sort method</a:t>
            </a:r>
          </a:p>
          <a:p>
            <a:r>
              <a:rPr lang="en-US" dirty="0"/>
              <a:t>Defaults to ascending order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scores = [ 75, 63, 92 ]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scores.sort()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print(scores)  # gives  [63, 75, 92]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strings, that means alphabetic (ASCII) 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physicists = [“Taher”, “Shahab”, “Husnain”]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physicists.sort()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33C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print(physicists) # [“Husnain”, “Shahab”, “Taher”]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872" y="260854"/>
            <a:ext cx="9858487" cy="4201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412" y="1303878"/>
            <a:ext cx="10991952" cy="5050740"/>
          </a:xfrm>
        </p:spPr>
        <p:txBody>
          <a:bodyPr>
            <a:normAutofit/>
          </a:bodyPr>
          <a:lstStyle/>
          <a:p>
            <a:r>
              <a:rPr lang="en-US" dirty="0"/>
              <a:t>Can do descending order instead: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scores.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(reverse = True)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	print(scores) # gives [92, 75, 63</a:t>
            </a:r>
            <a:r>
              <a:rPr lang="en-US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n-US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make a new sorted list and keep the original list too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ordered_list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(scores)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	# does not mutate scores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scores </a:t>
            </a:r>
            <a:r>
              <a:rPr lang="en-US" dirty="0"/>
              <a:t>is unchanged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dirty="0"/>
              <a:t> does make a new list</a:t>
            </a:r>
          </a:p>
          <a:p>
            <a:pPr lvl="1"/>
            <a:r>
              <a:rPr lang="en-US" dirty="0"/>
              <a:t>Similar to the difference between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5" y="228581"/>
            <a:ext cx="9713259" cy="4524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create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We’ve seen several different ways we can make a list:</a:t>
            </a:r>
          </a:p>
          <a:p>
            <a:r>
              <a:rPr lang="en-US" dirty="0"/>
              <a:t>Hard code it: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= [ 1, 2, 3]</a:t>
            </a:r>
          </a:p>
          <a:p>
            <a:r>
              <a:rPr lang="en-US" dirty="0"/>
              <a:t>Start out with an empty list and append to it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= []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lst.append(2</a:t>
            </a:r>
            <a:r>
              <a:rPr lang="en-US" dirty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en-US" dirty="0"/>
              <a:t>Useful as an accumulator</a:t>
            </a:r>
          </a:p>
          <a:p>
            <a:r>
              <a:rPr lang="en-US" dirty="0"/>
              <a:t>Start out with an empty list and concatenate to it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 = []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+= [1]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+= [2]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419" y="311338"/>
            <a:ext cx="9885381" cy="5546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create a list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412" y="1314637"/>
            <a:ext cx="10515600" cy="4351338"/>
          </a:xfrm>
        </p:spPr>
        <p:txBody>
          <a:bodyPr/>
          <a:lstStyle/>
          <a:p>
            <a:r>
              <a:rPr lang="en-US" dirty="0"/>
              <a:t>Split a string: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= “one two three”.split()</a:t>
            </a:r>
          </a:p>
          <a:p>
            <a:r>
              <a:rPr lang="en-US" dirty="0"/>
              <a:t>Replication: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 = [0] * 100</a:t>
            </a:r>
          </a:p>
          <a:p>
            <a:pPr lvl="1"/>
            <a:r>
              <a:rPr lang="en-US" dirty="0"/>
              <a:t>Makes a list with 100 elements, each one zero</a:t>
            </a:r>
          </a:p>
          <a:p>
            <a:r>
              <a:rPr lang="en-US" dirty="0"/>
              <a:t>Will have another when we get to external data files (readlines method)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07" y="121545"/>
            <a:ext cx="10515600" cy="106142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Some more examples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of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6525"/>
              </p:ext>
            </p:extLst>
          </p:nvPr>
        </p:nvGraphicFramePr>
        <p:xfrm>
          <a:off x="838200" y="1182968"/>
          <a:ext cx="10675374" cy="490089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489723">
                  <a:extLst>
                    <a:ext uri="{9D8B030D-6E8A-4147-A177-3AD203B41FA5}">
                      <a16:colId xmlns:a16="http://schemas.microsoft.com/office/drawing/2014/main" val="1529622366"/>
                    </a:ext>
                  </a:extLst>
                </a:gridCol>
                <a:gridCol w="3185651">
                  <a:extLst>
                    <a:ext uri="{9D8B030D-6E8A-4147-A177-3AD203B41FA5}">
                      <a16:colId xmlns:a16="http://schemas.microsoft.com/office/drawing/2014/main" val="1111000859"/>
                    </a:ext>
                  </a:extLst>
                </a:gridCol>
              </a:tblGrid>
              <a:tr h="152145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List</a:t>
                      </a:r>
                      <a:endParaRPr lang="en-US" sz="3200" b="1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Description</a:t>
                      </a:r>
                      <a:endParaRPr lang="en-US" sz="3200" b="1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336944503"/>
                  </a:ext>
                </a:extLst>
              </a:tr>
              <a:tr h="15214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An empty list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2075673512"/>
                  </a:ext>
                </a:extLst>
              </a:tr>
              <a:tr h="2890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[1,1,2,3,5,8]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list of integers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836043540"/>
                  </a:ext>
                </a:extLst>
              </a:tr>
              <a:tr h="56293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[42, "What's the question?", 3.1415]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list of mixed data types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1968905524"/>
                  </a:ext>
                </a:extLst>
              </a:tr>
              <a:tr h="1247586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</a:rPr>
                        <a:t>["Stuttgart", "Freiburg", "München", "Nürnberg", "Würzburg", "Ulm","Friedrichshafen", Zürich", "Wien"]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list of Strings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565130203"/>
                  </a:ext>
                </a:extLst>
              </a:tr>
              <a:tr h="1110656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[["London","England", 7556900], ["Paris","France",2193031], ["Bern", "Switzerland", 123466]]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nested list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3494389165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["High up", ["further down", ["and down", ["deep down", "the answer", 42]]]]</a:t>
                      </a:r>
                    </a:p>
                  </a:txBody>
                  <a:tcPr marL="7607" marR="7607" marT="7607" marB="76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deeply nested list</a:t>
                      </a:r>
                    </a:p>
                  </a:txBody>
                  <a:tcPr marL="7607" marR="7607" marT="7607" marB="7607"/>
                </a:tc>
                <a:extLst>
                  <a:ext uri="{0D108BD9-81ED-4DB2-BD59-A6C34878D82A}">
                    <a16:rowId xmlns:a16="http://schemas.microsoft.com/office/drawing/2014/main" val="285646867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 data type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161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There are different ways to define strings in Python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s = 'I am a string enclosed in single quotes.'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s2 = "I am a string enclosed in double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quotes."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Escaping with </a:t>
            </a:r>
            <a:r>
              <a:rPr lang="en-US" b="1" dirty="0"/>
              <a:t>a backslash </a:t>
            </a:r>
            <a:r>
              <a:rPr lang="en-US" b="1" dirty="0" smtClean="0"/>
              <a:t>(\):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s3 = 'It 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doesn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\'t matter!'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s3 = "It doesn't matter!"    # no need of backslash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txt = "He said: \"It doesn't matter\""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print(txt)</a:t>
            </a:r>
          </a:p>
          <a:p>
            <a:pPr marL="0" indent="0">
              <a:buNone/>
            </a:pPr>
            <a:r>
              <a:rPr lang="en-US" dirty="0"/>
              <a:t>He said: "It doesn't </a:t>
            </a:r>
            <a:r>
              <a:rPr lang="en-US" dirty="0" smtClean="0"/>
              <a:t>matter"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&gt;&gt;&gt; </a:t>
            </a:r>
            <a:endParaRPr lang="en-US" dirty="0" smtClean="0">
              <a:solidFill>
                <a:srgbClr val="0033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collection of values</a:t>
            </a:r>
            <a:r>
              <a:rPr lang="en-US" dirty="0" smtClean="0"/>
              <a:t>.</a:t>
            </a:r>
          </a:p>
          <a:p>
            <a:pPr marL="38100" indent="0">
              <a:buNone/>
            </a:pPr>
            <a:r>
              <a:rPr lang="en-US" dirty="0" smtClean="0"/>
              <a:t>	</a:t>
            </a:r>
          </a:p>
          <a:p>
            <a:r>
              <a:rPr lang="en-US" b="1" dirty="0"/>
              <a:t>String</a:t>
            </a:r>
            <a:r>
              <a:rPr lang="en-US" b="1" dirty="0" smtClean="0"/>
              <a:t> data type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Tuples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collection of values as a record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Dictionaries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table of name, value pairs.</a:t>
            </a:r>
          </a:p>
        </p:txBody>
      </p:sp>
    </p:spTree>
    <p:extLst>
      <p:ext uri="{BB962C8B-B14F-4D97-AF65-F5344CB8AC3E}">
        <p14:creationId xmlns:p14="http://schemas.microsoft.com/office/powerpoint/2010/main" val="41147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String data type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Triple-quoted strings</a:t>
            </a:r>
          </a:p>
          <a:p>
            <a:pPr lvl="1"/>
            <a:r>
              <a:rPr lang="en-US" sz="3200" dirty="0" smtClean="0"/>
              <a:t>unescaped </a:t>
            </a:r>
            <a:r>
              <a:rPr lang="en-US" sz="3200" dirty="0"/>
              <a:t>newlines and quotes are </a:t>
            </a:r>
            <a:r>
              <a:rPr lang="en-US" sz="3200" dirty="0" smtClean="0"/>
              <a:t>allowed and retained</a:t>
            </a:r>
            <a:endParaRPr lang="en-US" sz="3200" dirty="0"/>
          </a:p>
          <a:p>
            <a:pPr marL="0" indent="0">
              <a:buNone/>
            </a:pPr>
            <a:endParaRPr lang="en-US" sz="300" dirty="0" smtClean="0"/>
          </a:p>
          <a:p>
            <a:pPr marL="0" indent="0">
              <a:buNone/>
            </a:pPr>
            <a:endParaRPr lang="en-US" sz="300" dirty="0" smtClean="0"/>
          </a:p>
          <a:p>
            <a:pPr marL="0" indent="0">
              <a:buNone/>
            </a:pPr>
            <a:r>
              <a:rPr lang="en-US" sz="2600" dirty="0">
                <a:solidFill>
                  <a:srgbClr val="0033CC"/>
                </a:solidFill>
                <a:latin typeface="Consolas" panose="020B0609020204030204" pitchFamily="49" charset="0"/>
              </a:rPr>
              <a:t>txt = '''A string in triple quotes can extend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33CC"/>
                </a:solidFill>
                <a:latin typeface="Consolas" panose="020B0609020204030204" pitchFamily="49" charset="0"/>
              </a:rPr>
              <a:t>over multiple lines like this one, and can contain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33CC"/>
                </a:solidFill>
                <a:latin typeface="Consolas" panose="020B0609020204030204" pitchFamily="49" charset="0"/>
              </a:rPr>
              <a:t>'single' and "double" quotes.'''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individual characters from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9272"/>
            <a:ext cx="10984345" cy="5375564"/>
          </a:xfrm>
        </p:spPr>
        <p:txBody>
          <a:bodyPr>
            <a:normAutofit/>
          </a:bodyPr>
          <a:lstStyle/>
          <a:p>
            <a:r>
              <a:rPr lang="en-US" dirty="0"/>
              <a:t>String consists of a series or sequence of characters (letters, numbers, </a:t>
            </a:r>
            <a:r>
              <a:rPr lang="en-US" dirty="0" smtClean="0"/>
              <a:t>special characters, space, tab,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The characters in a string are numbered from 0 to length -1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	&gt;&gt;&gt; s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"Hello World" 	# length = 11 (from 0 to 10)</a:t>
            </a:r>
          </a:p>
          <a:p>
            <a:endParaRPr lang="en-US" sz="12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use square brackets to get the character at a given position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first = s[0]  		# this is “H”</a:t>
            </a:r>
          </a:p>
          <a:p>
            <a:pPr lvl="1"/>
            <a:r>
              <a:rPr lang="en-US" dirty="0" smtClean="0"/>
              <a:t>This is called subscripting or indexing</a:t>
            </a:r>
          </a:p>
          <a:p>
            <a:pPr lvl="1"/>
            <a:r>
              <a:rPr lang="en-US" dirty="0" smtClean="0"/>
              <a:t>The position must be smaller than the length</a:t>
            </a:r>
          </a:p>
          <a:p>
            <a:pPr lvl="2"/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print(s[11]) 	# ERROR: string index out of range</a:t>
            </a:r>
          </a:p>
          <a:p>
            <a:endParaRPr lang="en-US" dirty="0"/>
          </a:p>
        </p:txBody>
      </p:sp>
      <p:pic>
        <p:nvPicPr>
          <p:cNvPr id="6" name="Picture 5" descr="Positive and negative indices of str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195" y="3394024"/>
            <a:ext cx="5385388" cy="9075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length of a string is the number of characters in it.</a:t>
            </a:r>
          </a:p>
          <a:p>
            <a:r>
              <a:rPr lang="en-US" dirty="0" smtClean="0"/>
              <a:t>Spaces count!</a:t>
            </a:r>
          </a:p>
          <a:p>
            <a:r>
              <a:rPr lang="en-US" dirty="0" smtClean="0"/>
              <a:t>To get the length of a string, use the </a:t>
            </a:r>
            <a:r>
              <a:rPr lang="en-US" dirty="0" err="1" smtClean="0">
                <a:latin typeface="Consolas" panose="020B0609020204030204" pitchFamily="49" charset="0"/>
              </a:rPr>
              <a:t>len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	s = "Hello World"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numchars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(s)   # that’s 11 characters</a:t>
            </a:r>
          </a:p>
          <a:p>
            <a:pPr lvl="1"/>
            <a:r>
              <a:rPr lang="en-US" dirty="0" smtClean="0"/>
              <a:t>Argument type: string</a:t>
            </a:r>
          </a:p>
          <a:p>
            <a:pPr lvl="1"/>
            <a:r>
              <a:rPr lang="en-US" dirty="0" smtClean="0"/>
              <a:t>Return type: integer</a:t>
            </a:r>
          </a:p>
          <a:p>
            <a:r>
              <a:rPr lang="en-US" dirty="0" smtClean="0"/>
              <a:t>What’s </a:t>
            </a:r>
            <a:r>
              <a:rPr lang="en-US" dirty="0" err="1" smtClean="0">
                <a:solidFill>
                  <a:srgbClr val="0033CC"/>
                </a:solidFill>
              </a:rPr>
              <a:t>len</a:t>
            </a:r>
            <a:r>
              <a:rPr lang="en-US" dirty="0" smtClean="0">
                <a:solidFill>
                  <a:srgbClr val="0033CC"/>
                </a:solidFill>
              </a:rPr>
              <a:t>(“”)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characters with negative subscripts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subscript with negative numbers, counting from the right end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s[-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</a:t>
            </a:r>
            <a:r>
              <a:rPr lang="en-US" dirty="0"/>
              <a:t> is the </a:t>
            </a:r>
            <a:r>
              <a:rPr lang="en-US" dirty="0">
                <a:solidFill>
                  <a:srgbClr val="0033CC"/>
                </a:solidFill>
              </a:rPr>
              <a:t>last</a:t>
            </a:r>
            <a:r>
              <a:rPr lang="en-US" dirty="0"/>
              <a:t>, rightmost 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2]</a:t>
            </a:r>
            <a:r>
              <a:rPr lang="en-US" dirty="0"/>
              <a:t> is the next to last character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(name)] </a:t>
            </a:r>
            <a:r>
              <a:rPr lang="en-US" dirty="0"/>
              <a:t>is the first, left most character</a:t>
            </a:r>
          </a:p>
          <a:p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Positive and negative indices of str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01" y="4575705"/>
            <a:ext cx="4636599" cy="7813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2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Strings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Immutable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strings cannot be </a:t>
            </a:r>
            <a:r>
              <a:rPr lang="en-US" dirty="0" smtClean="0"/>
              <a:t>changed once created. That is strings are </a:t>
            </a:r>
            <a:r>
              <a:rPr lang="en-US" b="1" dirty="0" smtClean="0">
                <a:solidFill>
                  <a:srgbClr val="FF0000"/>
                </a:solidFill>
              </a:rPr>
              <a:t>immutable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&gt;&gt;&gt; s = "Some things are immutable!"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&gt;&gt;&gt; </a:t>
            </a:r>
            <a:r>
              <a:rPr lang="en-US" dirty="0" smtClean="0">
                <a:solidFill>
                  <a:srgbClr val="0033CC"/>
                </a:solidFill>
              </a:rPr>
              <a:t>s[1</a:t>
            </a:r>
            <a:r>
              <a:rPr lang="en-US" dirty="0">
                <a:solidFill>
                  <a:srgbClr val="0033CC"/>
                </a:solidFill>
              </a:rPr>
              <a:t>] = "."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File "&lt;</a:t>
            </a:r>
            <a:r>
              <a:rPr lang="en-US" dirty="0" err="1">
                <a:solidFill>
                  <a:srgbClr val="FF0000"/>
                </a:solidFill>
              </a:rPr>
              <a:t>stdin</a:t>
            </a:r>
            <a:r>
              <a:rPr lang="en-US" dirty="0">
                <a:solidFill>
                  <a:srgbClr val="FF0000"/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'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' object does not support item assignment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&gt;&gt;&gt;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String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83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Concatenation</a:t>
            </a:r>
            <a:r>
              <a:rPr lang="en-US" dirty="0">
                <a:solidFill>
                  <a:srgbClr val="0033CC"/>
                </a:solidFill>
              </a:rPr>
              <a:t/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"Hello" + "World" </a:t>
            </a:r>
            <a:r>
              <a:rPr lang="en-US" dirty="0" smtClean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33CC"/>
                </a:solidFill>
              </a:rPr>
              <a:t>"</a:t>
            </a:r>
            <a:r>
              <a:rPr lang="en-US" dirty="0">
                <a:solidFill>
                  <a:srgbClr val="0033CC"/>
                </a:solidFill>
              </a:rPr>
              <a:t>HelloWorld"</a:t>
            </a:r>
          </a:p>
          <a:p>
            <a:pPr marL="0" indent="0">
              <a:buNone/>
            </a:pPr>
            <a:r>
              <a:rPr lang="en-US" b="1" dirty="0"/>
              <a:t>Repetition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 </a:t>
            </a:r>
            <a:r>
              <a:rPr lang="en-US" dirty="0"/>
              <a:t>can be repeated or repeatedly concatenated with the asterisk operator </a:t>
            </a:r>
            <a:r>
              <a:rPr lang="en-US" dirty="0" smtClean="0"/>
              <a:t>"*":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"*-*" </a:t>
            </a:r>
            <a:r>
              <a:rPr lang="en-US" dirty="0">
                <a:solidFill>
                  <a:srgbClr val="0033CC"/>
                </a:solidFill>
              </a:rPr>
              <a:t>* 3 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dirty="0" smtClean="0">
                <a:solidFill>
                  <a:srgbClr val="0033CC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0033CC"/>
                </a:solidFill>
              </a:rPr>
              <a:t> 	"*-**-**-*"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Slicing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Substrings can be created with the slice or slicing </a:t>
            </a:r>
            <a:r>
              <a:rPr lang="en-US" dirty="0" smtClean="0"/>
              <a:t>notation: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0033CC"/>
                </a:solidFill>
              </a:rPr>
              <a:t>"Python"[2:4] will result in "</a:t>
            </a:r>
            <a:r>
              <a:rPr lang="en-US" dirty="0" err="1">
                <a:solidFill>
                  <a:srgbClr val="0033CC"/>
                </a:solidFill>
              </a:rPr>
              <a:t>th</a:t>
            </a:r>
            <a:r>
              <a:rPr lang="en-US" dirty="0">
                <a:solidFill>
                  <a:srgbClr val="0033CC"/>
                </a:solidFill>
              </a:rPr>
              <a:t>" </a:t>
            </a:r>
            <a:endParaRPr lang="en-US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b="1" dirty="0"/>
              <a:t>Size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len</a:t>
            </a:r>
            <a:r>
              <a:rPr lang="en-US" dirty="0"/>
              <a:t>("Python") will result in </a:t>
            </a:r>
            <a:r>
              <a:rPr lang="en-US" dirty="0" smtClean="0"/>
              <a:t>6</a:t>
            </a:r>
            <a:endParaRPr lang="en-US" dirty="0">
              <a:solidFill>
                <a:srgbClr val="0033CC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String Operations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can’t perform </a:t>
            </a:r>
            <a:r>
              <a:rPr lang="en-US" dirty="0" smtClean="0"/>
              <a:t>any other mathematical </a:t>
            </a:r>
            <a:r>
              <a:rPr lang="en-US" dirty="0"/>
              <a:t>operations on strings, even if the </a:t>
            </a:r>
            <a:r>
              <a:rPr lang="en-US" dirty="0" smtClean="0"/>
              <a:t>strings look </a:t>
            </a:r>
            <a:r>
              <a:rPr lang="en-US" dirty="0"/>
              <a:t>like </a:t>
            </a:r>
            <a:r>
              <a:rPr lang="en-US" dirty="0" smtClean="0"/>
              <a:t>numbers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are </a:t>
            </a:r>
            <a:r>
              <a:rPr lang="en-US" b="1" dirty="0"/>
              <a:t>illegal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'2‘ - '1‘</a:t>
            </a:r>
          </a:p>
          <a:p>
            <a:pPr lvl="1"/>
            <a:r>
              <a:rPr lang="en-US" dirty="0" smtClean="0"/>
              <a:t>'eggs</a:t>
            </a:r>
            <a:r>
              <a:rPr lang="en-US" dirty="0"/>
              <a:t>'/'easy' </a:t>
            </a:r>
            <a:endParaRPr lang="en-US" dirty="0" smtClean="0"/>
          </a:p>
          <a:p>
            <a:pPr lvl="1"/>
            <a:r>
              <a:rPr lang="en-US" dirty="0" smtClean="0"/>
              <a:t>'third‘ * 'a charm‘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and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498062"/>
            <a:ext cx="10515600" cy="4351338"/>
          </a:xfrm>
        </p:spPr>
        <p:txBody>
          <a:bodyPr/>
          <a:lstStyle/>
          <a:p>
            <a:r>
              <a:rPr lang="en-US" dirty="0"/>
              <a:t>A string is a sequence of characters and a list is a sequence of values, but a list of </a:t>
            </a:r>
            <a:r>
              <a:rPr lang="en-US" dirty="0" smtClean="0"/>
              <a:t>characters is </a:t>
            </a:r>
            <a:r>
              <a:rPr lang="en-US" dirty="0"/>
              <a:t>not the same as a string. To convert from a string to a list of characters, </a:t>
            </a:r>
            <a:r>
              <a:rPr lang="en-US" dirty="0" smtClean="0"/>
              <a:t>you can </a:t>
            </a:r>
            <a:r>
              <a:rPr lang="en-US" dirty="0"/>
              <a:t>use list: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s = 'spam'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	&gt;&gt;&gt;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t = list(s)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	&gt;&gt;&gt;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's', 'p', 'a', 'm']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764" y="2704588"/>
            <a:ext cx="2569275" cy="36517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246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114" y="365126"/>
            <a:ext cx="9960685" cy="4524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Strings versus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42" y="902350"/>
            <a:ext cx="7755368" cy="5424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You’ve probably noticed a lot of similarities between lists and strings</a:t>
            </a:r>
          </a:p>
          <a:p>
            <a:r>
              <a:rPr lang="en-US" dirty="0"/>
              <a:t>Sometimes the very same code works with both!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/>
              <a:t>, subscripts, slicing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Concatenation</a:t>
            </a:r>
          </a:p>
          <a:p>
            <a:r>
              <a:rPr lang="en-US" dirty="0"/>
              <a:t>But there are also many differences</a:t>
            </a:r>
          </a:p>
          <a:p>
            <a:pPr lvl="1"/>
            <a:r>
              <a:rPr lang="en-US" dirty="0"/>
              <a:t>Each element in a string is a character (a string of length 1)</a:t>
            </a:r>
          </a:p>
          <a:p>
            <a:pPr lvl="1"/>
            <a:r>
              <a:rPr lang="en-US" dirty="0"/>
              <a:t>But the elements of a list can be anything</a:t>
            </a:r>
          </a:p>
          <a:p>
            <a:pPr lvl="2"/>
            <a:r>
              <a:rPr lang="en-US" sz="2600" dirty="0"/>
              <a:t>Strings, numbers, bools, even other lists!</a:t>
            </a:r>
          </a:p>
          <a:p>
            <a:pPr lvl="1"/>
            <a:r>
              <a:rPr lang="en-US" dirty="0"/>
              <a:t>With strings,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searches for a substring</a:t>
            </a:r>
          </a:p>
          <a:p>
            <a:pPr lvl="1"/>
            <a:r>
              <a:rPr lang="en-US" dirty="0"/>
              <a:t>With lists,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searches for whole elements only!</a:t>
            </a:r>
          </a:p>
          <a:p>
            <a:pPr lvl="1"/>
            <a:r>
              <a:rPr lang="en-US" dirty="0"/>
              <a:t>Strings 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to locate a substring (-1 if not found)</a:t>
            </a:r>
          </a:p>
          <a:p>
            <a:pPr lvl="1"/>
            <a:r>
              <a:rPr lang="en-US" dirty="0"/>
              <a:t>Lists 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locate an error (</a:t>
            </a:r>
            <a:r>
              <a:rPr lang="en-US" b="1" dirty="0"/>
              <a:t>error </a:t>
            </a:r>
            <a:r>
              <a:rPr lang="en-US" dirty="0"/>
              <a:t> if not found)</a:t>
            </a:r>
          </a:p>
          <a:p>
            <a:r>
              <a:rPr lang="en-US" dirty="0"/>
              <a:t>Another big difference:  lists are </a:t>
            </a:r>
            <a:r>
              <a:rPr lang="en-US" b="1" dirty="0"/>
              <a:t>mutable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403" y="510472"/>
            <a:ext cx="3352658" cy="1043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403" y="1598997"/>
            <a:ext cx="3352658" cy="17378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980" y="3381665"/>
            <a:ext cx="2582081" cy="1340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045" y="4767046"/>
            <a:ext cx="2597016" cy="1476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7887855" y="5680364"/>
            <a:ext cx="1237672" cy="92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666182" y="4424218"/>
            <a:ext cx="1551709" cy="858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44145" y="3336805"/>
            <a:ext cx="1699491" cy="151228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80727" y="1200727"/>
            <a:ext cx="2262909" cy="3435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05" y="-205581"/>
            <a:ext cx="10972800" cy="1143000"/>
          </a:xfrm>
        </p:spPr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405" y="937419"/>
            <a:ext cx="10972800" cy="1960048"/>
          </a:xfrm>
        </p:spPr>
        <p:txBody>
          <a:bodyPr>
            <a:normAutofit/>
          </a:bodyPr>
          <a:lstStyle/>
          <a:p>
            <a:r>
              <a:rPr lang="en-GB" altLang="en-US" dirty="0"/>
              <a:t>Tuples are a collection of data items.  They may be of different types.  Tuples are </a:t>
            </a:r>
            <a:r>
              <a:rPr lang="en-GB" altLang="en-US" i="1" dirty="0"/>
              <a:t>immutable </a:t>
            </a:r>
            <a:r>
              <a:rPr lang="en-GB" altLang="en-US" dirty="0" smtClean="0"/>
              <a:t>(like strings).</a:t>
            </a:r>
          </a:p>
          <a:p>
            <a:r>
              <a:rPr lang="en-US" altLang="en-US" dirty="0"/>
              <a:t>Same as lists </a:t>
            </a:r>
            <a:r>
              <a:rPr lang="en-US" altLang="en-US" dirty="0" smtClean="0"/>
              <a:t>but Immutable</a:t>
            </a:r>
            <a:endParaRPr lang="en-GB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12402"/>
            <a:ext cx="4385845" cy="3027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171440" y="271240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dirty="0"/>
              <a:t>Python </a:t>
            </a:r>
            <a:r>
              <a:rPr lang="en-GB" altLang="en-US" sz="3200" dirty="0" smtClean="0"/>
              <a:t>optionally uses brackets () </a:t>
            </a:r>
            <a:r>
              <a:rPr lang="en-GB" altLang="en-US" sz="3200" dirty="0"/>
              <a:t>to denote </a:t>
            </a:r>
            <a:r>
              <a:rPr lang="en-GB" altLang="en-US" sz="3200" dirty="0" smtClean="0"/>
              <a:t>tuples</a:t>
            </a:r>
            <a:endParaRPr lang="en-GB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dirty="0" smtClean="0"/>
              <a:t>We </a:t>
            </a:r>
            <a:r>
              <a:rPr lang="en-GB" altLang="en-US" sz="3200" dirty="0"/>
              <a:t>could have also used () for the above tuple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3200" dirty="0"/>
              <a:t>If we have only one item, we need to use a comma to indicate it's a tuple: </a:t>
            </a:r>
            <a:r>
              <a:rPr lang="en-GB" altLang="en-US" sz="3200" dirty="0" smtClean="0"/>
              <a:t>e.g. (“</a:t>
            </a:r>
            <a:r>
              <a:rPr lang="en-GB" altLang="en-US" sz="3200" dirty="0"/>
              <a:t>Bat</a:t>
            </a:r>
            <a:r>
              <a:rPr lang="en-GB" altLang="en-US" sz="3200" dirty="0" smtClean="0"/>
              <a:t>”,)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34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49166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 </a:t>
            </a:r>
            <a:r>
              <a:rPr lang="en-US" sz="3200" b="1" dirty="0" smtClean="0"/>
              <a:t>list</a:t>
            </a:r>
            <a:r>
              <a:rPr lang="en-US" sz="3200" dirty="0" smtClean="0"/>
              <a:t> is a sequence of values (objects). 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Individual values in a list are called </a:t>
            </a:r>
            <a:r>
              <a:rPr lang="en-US" sz="3200" b="1" dirty="0" smtClean="0"/>
              <a:t>elements</a:t>
            </a:r>
            <a:r>
              <a:rPr lang="en-US" sz="3200" dirty="0" smtClean="0"/>
              <a:t>. 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Lists have a </a:t>
            </a:r>
            <a:r>
              <a:rPr lang="en-US" sz="3200" b="1" dirty="0" smtClean="0"/>
              <a:t>type</a:t>
            </a:r>
            <a:r>
              <a:rPr lang="en-US" sz="3200" dirty="0" smtClean="0"/>
              <a:t> and are considered </a:t>
            </a:r>
            <a:r>
              <a:rPr lang="en-US" sz="3200" b="1" dirty="0" smtClean="0"/>
              <a:t>values</a:t>
            </a:r>
            <a:r>
              <a:rPr lang="en-US" sz="3200" dirty="0" smtClean="0"/>
              <a:t> themselves.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To write a literal list in your program, use the square brackets: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38200" y="3798102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5" name="Content Placeholder 7"/>
          <p:cNvPicPr>
            <a:picLocks noChangeAspect="1"/>
          </p:cNvPicPr>
          <p:nvPr/>
        </p:nvPicPr>
        <p:blipFill rotWithShape="1">
          <a:blip r:embed="rId2"/>
          <a:srcRect l="12340" t="52580" r="59033" b="32710"/>
          <a:stretch/>
        </p:blipFill>
        <p:spPr>
          <a:xfrm>
            <a:off x="3026811" y="3511258"/>
            <a:ext cx="8273743" cy="23965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769763" y="683614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7163682" y="1052946"/>
            <a:ext cx="3159823" cy="274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</p:cNvCxnSpPr>
          <p:nvPr/>
        </p:nvCxnSpPr>
        <p:spPr>
          <a:xfrm flipH="1">
            <a:off x="8164945" y="1052946"/>
            <a:ext cx="2158560" cy="278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 flipH="1">
            <a:off x="9439564" y="1052946"/>
            <a:ext cx="883941" cy="278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8200" y="5969571"/>
            <a:ext cx="7802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smtClean="0"/>
              <a:t>The </a:t>
            </a:r>
            <a:r>
              <a:rPr lang="en-US" sz="2000" b="1" dirty="0"/>
              <a:t>length</a:t>
            </a:r>
            <a:r>
              <a:rPr lang="en-US" sz="2000" dirty="0"/>
              <a:t> </a:t>
            </a:r>
            <a:r>
              <a:rPr lang="en-US" sz="2000" dirty="0" smtClean="0"/>
              <a:t>of </a:t>
            </a:r>
            <a:r>
              <a:rPr lang="en-US" sz="2000" dirty="0" err="1" smtClean="0"/>
              <a:t>a_list</a:t>
            </a:r>
            <a:r>
              <a:rPr lang="en-US" sz="2000" dirty="0" smtClean="0"/>
              <a:t> is </a:t>
            </a:r>
            <a:r>
              <a:rPr lang="en-US" sz="2000" dirty="0"/>
              <a:t>3 (the number of elements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&gt;&gt;&gt;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gives 3 (an integer)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2A2D578E-6537-4661-AD73-40B674DD1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Immutable Types</a:t>
            </a:r>
            <a:endParaRPr lang="en-GB" altLang="en-US" dirty="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26D1C88-3200-414A-BB96-8555AA941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10688782" cy="5394036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Strings and Tuples are </a:t>
            </a:r>
            <a:r>
              <a:rPr lang="en-GB" altLang="en-US" dirty="0" smtClean="0">
                <a:solidFill>
                  <a:srgbClr val="0033CC"/>
                </a:solidFill>
              </a:rPr>
              <a:t>immutable</a:t>
            </a:r>
            <a:r>
              <a:rPr lang="en-GB" altLang="en-US" dirty="0" smtClean="0"/>
              <a:t>, which means that once you create them, </a:t>
            </a:r>
            <a:r>
              <a:rPr lang="en-GB" altLang="en-US" dirty="0" smtClean="0">
                <a:solidFill>
                  <a:srgbClr val="0033CC"/>
                </a:solidFill>
              </a:rPr>
              <a:t>you can not change </a:t>
            </a:r>
            <a:r>
              <a:rPr lang="en-GB" altLang="en-US" dirty="0" smtClean="0"/>
              <a:t>them.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The assignment operator (=) can make a variable point to strings or tuples just like simple data types:</a:t>
            </a:r>
          </a:p>
          <a:p>
            <a:pPr marL="0" indent="0">
              <a:buNone/>
            </a:pPr>
            <a:r>
              <a:rPr lang="en-GB" altLang="en-US" sz="1400" dirty="0">
                <a:solidFill>
                  <a:srgbClr val="0033CC"/>
                </a:solidFill>
              </a:rPr>
              <a:t>	</a:t>
            </a:r>
            <a:r>
              <a:rPr lang="en-GB" altLang="en-US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myString</a:t>
            </a:r>
            <a:r>
              <a:rPr lang="en-GB" alt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 = “This is a test”</a:t>
            </a:r>
          </a:p>
          <a:p>
            <a:pPr marL="0" indent="0">
              <a:buNone/>
            </a:pPr>
            <a:r>
              <a:rPr lang="en-GB" altLang="en-US" sz="18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/>
            </a:r>
            <a:br>
              <a:rPr lang="en-GB" altLang="en-US" sz="1800" dirty="0" smtClean="0">
                <a:solidFill>
                  <a:srgbClr val="0033CC"/>
                </a:solidFill>
                <a:latin typeface="Consolas" panose="020B0609020204030204" pitchFamily="49" charset="0"/>
              </a:rPr>
            </a:br>
            <a:r>
              <a:rPr lang="en-GB" alt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	</a:t>
            </a:r>
            <a:r>
              <a:rPr lang="en-GB" altLang="en-US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myTuple</a:t>
            </a:r>
            <a:r>
              <a:rPr lang="en-GB" alt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 = (1,45.8, True, “String Cheese”)‏</a:t>
            </a:r>
          </a:p>
          <a:p>
            <a:endParaRPr lang="en-GB" altLang="en-US" dirty="0" smtClean="0">
              <a:solidFill>
                <a:srgbClr val="0033CC"/>
              </a:solidFill>
            </a:endParaRPr>
          </a:p>
          <a:p>
            <a:r>
              <a:rPr lang="en-GB" altLang="en-US" dirty="0" smtClean="0"/>
              <a:t>Strings &amp; Tuples are both sequences, which mean that they consist of an ordered set of elements, with each element identified by an index.</a:t>
            </a:r>
            <a:endParaRPr lang="en-GB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69EF53-D8FF-4124-B944-1D3CA029E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2F1FB8-371A-4B1A-90E7-74EF863418D9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4899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Tuples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list operators also work on tuples. The bracket operator indexes an element</a:t>
            </a:r>
          </a:p>
          <a:p>
            <a:pPr marL="38100" indent="0">
              <a:buNone/>
            </a:pPr>
            <a:endParaRPr lang="en-US" dirty="0" smtClean="0"/>
          </a:p>
          <a:p>
            <a:pPr marL="381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t = ("tuples", "are", "immutable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")</a:t>
            </a:r>
          </a:p>
          <a:p>
            <a:pPr marL="38100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	&gt;&gt;&gt;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t[0]</a:t>
            </a:r>
          </a:p>
          <a:p>
            <a:pPr marL="38100" indent="0">
              <a:buNone/>
            </a:pPr>
            <a:r>
              <a:rPr lang="en-US" dirty="0" smtClean="0"/>
              <a:t>	'tuples</a:t>
            </a:r>
            <a:r>
              <a:rPr lang="en-US" dirty="0"/>
              <a:t>'</a:t>
            </a:r>
            <a:endParaRPr lang="en-US" dirty="0" smtClean="0"/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	&gt;&gt;&gt; </a:t>
            </a:r>
            <a:r>
              <a:rPr lang="en-US" dirty="0">
                <a:solidFill>
                  <a:srgbClr val="0033CC"/>
                </a:solidFill>
              </a:rPr>
              <a:t>t[0]="</a:t>
            </a:r>
            <a:r>
              <a:rPr lang="en-US" dirty="0" smtClean="0">
                <a:solidFill>
                  <a:srgbClr val="0033CC"/>
                </a:solidFill>
              </a:rPr>
              <a:t>assignment </a:t>
            </a:r>
            <a:r>
              <a:rPr lang="en-US" dirty="0">
                <a:solidFill>
                  <a:srgbClr val="0033CC"/>
                </a:solidFill>
              </a:rPr>
              <a:t>not possible"</a:t>
            </a:r>
          </a:p>
          <a:p>
            <a:pPr marL="381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Traceback</a:t>
            </a:r>
            <a:r>
              <a:rPr lang="en-US" dirty="0" smtClean="0"/>
              <a:t> </a:t>
            </a:r>
            <a:r>
              <a:rPr lang="en-US" dirty="0"/>
              <a:t>(most recent call last):</a:t>
            </a:r>
          </a:p>
          <a:p>
            <a:pPr marL="3810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File "&lt;</a:t>
            </a:r>
            <a:r>
              <a:rPr lang="en-US" dirty="0" err="1"/>
              <a:t>stdin</a:t>
            </a:r>
            <a:r>
              <a:rPr lang="en-US" dirty="0"/>
              <a:t>&gt;", line 1, in &lt;module&gt;</a:t>
            </a:r>
          </a:p>
          <a:p>
            <a:pPr marL="381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TypeError</a:t>
            </a:r>
            <a:r>
              <a:rPr lang="en-US" dirty="0"/>
              <a:t>: 'tuple' object does not support item assignment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10601" y="3475244"/>
            <a:ext cx="1916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000" b="1" dirty="0"/>
              <a:t>Immutable </a:t>
            </a:r>
            <a:r>
              <a:rPr lang="en-GB" altLang="en-US" sz="2000" b="1" dirty="0" smtClean="0"/>
              <a:t>Type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08436" y="3934691"/>
            <a:ext cx="3482109" cy="145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Tuples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384" y="1315720"/>
            <a:ext cx="10972800" cy="496757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slice operator selects a range of elements</a:t>
            </a:r>
            <a:r>
              <a:rPr lang="en-US" dirty="0" smtClean="0"/>
              <a:t>:</a:t>
            </a:r>
            <a:endParaRPr lang="en-US" dirty="0"/>
          </a:p>
          <a:p>
            <a:pPr marL="38100" indent="0">
              <a:buNone/>
            </a:pPr>
            <a:r>
              <a:rPr lang="fr-FR" dirty="0">
                <a:solidFill>
                  <a:srgbClr val="0033CC"/>
                </a:solidFill>
              </a:rPr>
              <a:t>&gt;&gt;&gt; t = ('a', 'b', 'c', 'd', 'e</a:t>
            </a:r>
            <a:r>
              <a:rPr lang="fr-FR" dirty="0" smtClean="0">
                <a:solidFill>
                  <a:srgbClr val="0033CC"/>
                </a:solidFill>
              </a:rPr>
              <a:t>')</a:t>
            </a:r>
            <a:endParaRPr lang="en-US" dirty="0">
              <a:solidFill>
                <a:srgbClr val="0033CC"/>
              </a:solidFill>
            </a:endParaRPr>
          </a:p>
          <a:p>
            <a:pPr marL="38100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&gt;&gt;&gt; </a:t>
            </a:r>
            <a:r>
              <a:rPr lang="en-US" dirty="0">
                <a:solidFill>
                  <a:srgbClr val="0033CC"/>
                </a:solidFill>
              </a:rPr>
              <a:t>t[1:3]</a:t>
            </a:r>
          </a:p>
          <a:p>
            <a:pPr marL="38100" indent="0">
              <a:buNone/>
            </a:pPr>
            <a:r>
              <a:rPr lang="en-US" dirty="0"/>
              <a:t>('b', 'c')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2325" y="2089191"/>
            <a:ext cx="418896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MR10"/>
              </a:rPr>
              <a:t>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MR10"/>
              </a:rPr>
              <a:t>Range</a:t>
            </a:r>
            <a:r>
              <a:rPr lang="en-US" sz="2800" dirty="0">
                <a:latin typeface="CMR10"/>
              </a:rPr>
              <a:t>: [</a:t>
            </a:r>
            <a:r>
              <a:rPr lang="en-US" sz="2800" dirty="0" err="1">
                <a:latin typeface="CMR10"/>
              </a:rPr>
              <a:t>start:stop:step</a:t>
            </a:r>
            <a:r>
              <a:rPr lang="en-US" sz="2800" dirty="0" smtClean="0">
                <a:latin typeface="CMR10"/>
              </a:rPr>
              <a:t>]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+ and *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84" y="4219274"/>
            <a:ext cx="9238935" cy="21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3B57693-6B12-44FC-8E1C-BAF74FEB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Sorting tuples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296AC03-0DF1-4B2E-85C0-ED4CBE996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(33, 22, 11)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atuple.sort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Traceback (most recent call last):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…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AttributeError</a:t>
            </a:r>
            <a:r>
              <a:rPr lang="en-US" altLang="en-US" dirty="0">
                <a:latin typeface="Consolas" panose="020B0609020204030204" pitchFamily="49" charset="0"/>
              </a:rPr>
              <a:t>: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'tuple' object has no attribute 'sort'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sorted(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[11, 22, 33]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102A7902-43F8-4F70-87EB-A49A6490B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761" y="2447925"/>
            <a:ext cx="3740150" cy="598488"/>
          </a:xfrm>
          <a:prstGeom prst="rect">
            <a:avLst/>
          </a:prstGeom>
          <a:solidFill>
            <a:srgbClr val="FF0000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dirty="0">
                <a:latin typeface="Arial Narrow" panose="020B0606020202030204" pitchFamily="34" charset="0"/>
              </a:rPr>
              <a:t>Tuples are immutable!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8A462823-35BB-47A8-9025-E0EBBCAAB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4" y="4585203"/>
            <a:ext cx="3832225" cy="598487"/>
          </a:xfrm>
          <a:prstGeom prst="rect">
            <a:avLst/>
          </a:prstGeom>
          <a:solidFill>
            <a:schemeClr val="accent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Arial Narrow" panose="020B0606020202030204" pitchFamily="34" charset="0"/>
              </a:rPr>
              <a:t>sorted( )  returns a list!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E102252C-8163-4542-815A-D357C69FD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Most other things work!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95D600C-E57B-4C54-B964-D0A953A23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219200"/>
            <a:ext cx="11072149" cy="533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(11, 22, 33)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44 in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en-US" sz="3000" b="1" dirty="0" smtClean="0"/>
              <a:t>Converting </a:t>
            </a:r>
            <a:r>
              <a:rPr lang="en-US" altLang="en-US" sz="3000" b="1" dirty="0"/>
              <a:t>sequences into </a:t>
            </a:r>
            <a:r>
              <a:rPr lang="en-US" altLang="en-US" sz="3000" b="1" dirty="0" smtClean="0"/>
              <a:t>tuples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alist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[11, 22, 33]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tuple(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alist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atuple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(11, 22, 33)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newtuple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 = tuple('Hello World!')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newtuple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('H', 'e', 'l', 'l', 'o', ' ', 'W', 'o', 'r', 'l', 'd', '!')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Tuple is a record</a:t>
            </a:r>
          </a:p>
          <a:p>
            <a:r>
              <a:rPr lang="en-US" dirty="0" smtClean="0"/>
              <a:t>So a list of records could be constructed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9" y="2492608"/>
            <a:ext cx="11107521" cy="289052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26465"/>
            <a:ext cx="10515600" cy="2060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dictionary </a:t>
            </a:r>
            <a:r>
              <a:rPr lang="en-US" dirty="0"/>
              <a:t>is like a list, but more general.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list, the indices have to be </a:t>
            </a:r>
            <a:r>
              <a:rPr lang="en-US" dirty="0" smtClean="0"/>
              <a:t>integers; in </a:t>
            </a:r>
            <a:r>
              <a:rPr lang="en-US" dirty="0"/>
              <a:t>a dictionary they can be (almost) any type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Keys must be </a:t>
            </a:r>
            <a:r>
              <a:rPr lang="en-US" altLang="en-US" b="1" i="1" dirty="0"/>
              <a:t>unique</a:t>
            </a:r>
            <a:r>
              <a:rPr lang="en-US" altLang="en-US" dirty="0"/>
              <a:t> within a </a:t>
            </a:r>
            <a:r>
              <a:rPr lang="en-US" altLang="en-US" dirty="0" smtClean="0"/>
              <a:t>dictionary: No </a:t>
            </a:r>
            <a:r>
              <a:rPr lang="en-US" altLang="en-US" b="1" i="1" dirty="0"/>
              <a:t>duplicates</a:t>
            </a:r>
            <a:endParaRPr lang="en-US" dirty="0" smtClean="0"/>
          </a:p>
          <a:p>
            <a:r>
              <a:rPr lang="en-US" dirty="0" smtClean="0"/>
              <a:t>Simply put, a </a:t>
            </a:r>
            <a:r>
              <a:rPr lang="en-US" dirty="0"/>
              <a:t>dictionary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list of </a:t>
            </a:r>
            <a:r>
              <a:rPr lang="en-US" b="1" dirty="0" smtClean="0"/>
              <a:t>key-value pairs.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5235" y="3280887"/>
            <a:ext cx="1008153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89"/>
                </a:solidFill>
                <a:latin typeface="Consolas" panose="020B0609020204030204" pitchFamily="49" charset="0"/>
              </a:rPr>
              <a:t>empty_dict</a:t>
            </a:r>
            <a:r>
              <a:rPr lang="en-US" sz="200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Empty </a:t>
            </a:r>
            <a:r>
              <a:rPr lang="en-US" sz="2000" i="1" dirty="0" err="1" smtClean="0">
                <a:solidFill>
                  <a:srgbClr val="009AFF"/>
                </a:solidFill>
                <a:latin typeface="Consolas" panose="020B0609020204030204" pitchFamily="49" charset="0"/>
              </a:rPr>
              <a:t>dict</a:t>
            </a:r>
            <a:r>
              <a:rPr lang="en-US" sz="20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solidFill>
                  <a:srgbClr val="009AFF"/>
                </a:solidFill>
                <a:latin typeface="Consolas" panose="020B0609020204030204" pitchFamily="49" charset="0"/>
              </a:rPr>
              <a:t>Pythonic</a:t>
            </a:r>
            <a:r>
              <a:rPr lang="en-US" sz="20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 style</a:t>
            </a:r>
            <a:endParaRPr lang="en-US" sz="2000" i="1" dirty="0">
              <a:solidFill>
                <a:srgbClr val="009A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9"/>
                </a:solidFill>
                <a:latin typeface="Consolas" panose="020B0609020204030204" pitchFamily="49" charset="0"/>
              </a:rPr>
              <a:t>empty_dict2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336666"/>
                </a:solidFill>
                <a:latin typeface="Consolas" panose="020B0609020204030204" pitchFamily="49" charset="0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0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</a:t>
            </a:r>
            <a:r>
              <a:rPr lang="en-US" sz="2000" i="1" dirty="0">
                <a:solidFill>
                  <a:srgbClr val="009AFF"/>
                </a:solidFill>
                <a:latin typeface="Consolas" panose="020B0609020204030204" pitchFamily="49" charset="0"/>
              </a:rPr>
              <a:t>Empty </a:t>
            </a:r>
            <a:r>
              <a:rPr lang="en-US" sz="2000" i="1" dirty="0" err="1">
                <a:solidFill>
                  <a:srgbClr val="009AFF"/>
                </a:solidFill>
                <a:latin typeface="Consolas" panose="020B0609020204030204" pitchFamily="49" charset="0"/>
              </a:rPr>
              <a:t>dict</a:t>
            </a:r>
            <a:r>
              <a:rPr lang="en-US" sz="2000" i="1" dirty="0">
                <a:solidFill>
                  <a:srgbClr val="009AFF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less </a:t>
            </a:r>
            <a:r>
              <a:rPr lang="en-US" sz="2000" i="1" dirty="0" err="1">
                <a:solidFill>
                  <a:srgbClr val="009AFF"/>
                </a:solidFill>
                <a:latin typeface="Consolas" panose="020B0609020204030204" pitchFamily="49" charset="0"/>
              </a:rPr>
              <a:t>Pythonic</a:t>
            </a:r>
            <a:endParaRPr lang="en-US" sz="2000" i="1" dirty="0">
              <a:solidFill>
                <a:srgbClr val="009A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9"/>
                </a:solidFill>
                <a:latin typeface="Consolas" panose="020B0609020204030204" pitchFamily="49" charset="0"/>
              </a:rPr>
              <a:t>grades </a:t>
            </a:r>
            <a:r>
              <a:rPr lang="en-US" sz="20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Erik</a:t>
            </a:r>
            <a:r>
              <a:rPr lang="en-US" sz="2000" dirty="0">
                <a:solidFill>
                  <a:srgbClr val="CD3300"/>
                </a:solidFill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</a:rPr>
              <a:t>80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Tim</a:t>
            </a:r>
            <a:r>
              <a:rPr lang="en-US" sz="2000" dirty="0">
                <a:solidFill>
                  <a:srgbClr val="CD3300"/>
                </a:solidFill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</a:rPr>
              <a:t>95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</a:t>
            </a:r>
            <a:r>
              <a:rPr lang="en-US" sz="2000" i="1" dirty="0">
                <a:solidFill>
                  <a:srgbClr val="009AFF"/>
                </a:solidFill>
                <a:latin typeface="Consolas" panose="020B0609020204030204" pitchFamily="49" charset="0"/>
              </a:rPr>
              <a:t>dictionary literal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018" y="4888733"/>
            <a:ext cx="65821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Key and values are separated by a colon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Paris of entries are separated by commas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Dictionary is enclosed within curly braces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805914" y="4627123"/>
            <a:ext cx="3745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Keys: “Erik”, “Tim”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Values: 80, 95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3BEA1CE-E632-4318-8176-AA77007335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6146" y="289822"/>
            <a:ext cx="9820835" cy="50624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Usage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560ADBB-2796-412A-BB93-AD040BFB95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1231" y="1341530"/>
            <a:ext cx="10515600" cy="4827775"/>
          </a:xfrm>
        </p:spPr>
        <p:txBody>
          <a:bodyPr/>
          <a:lstStyle/>
          <a:p>
            <a:r>
              <a:rPr lang="en-US" altLang="en-US" dirty="0" smtClean="0"/>
              <a:t>If </a:t>
            </a:r>
            <a:r>
              <a:rPr lang="en-US" altLang="en-US" dirty="0"/>
              <a:t>we have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dirty="0" smtClean="0">
                <a:solidFill>
                  <a:srgbClr val="000089"/>
                </a:solidFill>
                <a:latin typeface="Consolas" panose="020B0609020204030204" pitchFamily="49" charset="0"/>
              </a:rPr>
              <a:t>grades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Erik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Tim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</a:rPr>
              <a:t>95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 smtClean="0"/>
          </a:p>
          <a:p>
            <a:r>
              <a:rPr lang="en-US" altLang="en-US" dirty="0" smtClean="0"/>
              <a:t>L</a:t>
            </a:r>
            <a:r>
              <a:rPr lang="en-US" dirty="0" smtClean="0"/>
              <a:t>ook </a:t>
            </a:r>
            <a:r>
              <a:rPr lang="en-US" dirty="0"/>
              <a:t>up the value for a key using square brackets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pt-BR" dirty="0" smtClean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smtClean="0">
                <a:solidFill>
                  <a:srgbClr val="CD3300"/>
                </a:solidFill>
                <a:latin typeface="Consolas" panose="020B0609020204030204" pitchFamily="49" charset="0"/>
              </a:rPr>
              <a:t>"Erik"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is </a:t>
            </a:r>
            <a:r>
              <a:rPr lang="pt-BR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80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b="1" dirty="0"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smtClean="0">
                <a:solidFill>
                  <a:srgbClr val="CD3300"/>
                </a:solidFill>
                <a:latin typeface="Consolas" panose="020B0609020204030204" pitchFamily="49" charset="0"/>
              </a:rPr>
              <a:t>“Tim"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is </a:t>
            </a:r>
            <a:r>
              <a:rPr lang="pt-BR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95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KeyError</a:t>
            </a:r>
            <a:r>
              <a:rPr lang="en-US" dirty="0"/>
              <a:t> if you ask for a key that’s not in the dictionary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89"/>
                </a:solidFill>
              </a:rPr>
              <a:t>	</a:t>
            </a:r>
            <a:r>
              <a:rPr lang="en-US" dirty="0" err="1" smtClean="0">
                <a:solidFill>
                  <a:srgbClr val="000089"/>
                </a:solidFill>
                <a:latin typeface="Consolas" panose="020B0609020204030204" pitchFamily="49" charset="0"/>
              </a:rPr>
              <a:t>kates_grade</a:t>
            </a:r>
            <a:r>
              <a:rPr lang="en-US" dirty="0" smtClean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D3300"/>
                </a:solidFill>
                <a:latin typeface="Consolas" panose="020B0609020204030204" pitchFamily="49" charset="0"/>
              </a:rPr>
              <a:t>"Kate"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560" y="602903"/>
            <a:ext cx="11643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Check </a:t>
            </a:r>
            <a:r>
              <a:rPr lang="en-US" sz="2800" dirty="0">
                <a:solidFill>
                  <a:srgbClr val="000000"/>
                </a:solidFill>
              </a:rPr>
              <a:t>for the existence of a key using </a:t>
            </a:r>
            <a:r>
              <a:rPr lang="en-US" sz="2800" b="1" dirty="0">
                <a:solidFill>
                  <a:srgbClr val="000000"/>
                </a:solidFill>
              </a:rPr>
              <a:t>in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000089"/>
                </a:solidFill>
              </a:rPr>
              <a:t>	</a:t>
            </a:r>
            <a:r>
              <a:rPr lang="en-US" sz="2400" dirty="0" err="1" smtClean="0">
                <a:solidFill>
                  <a:srgbClr val="000089"/>
                </a:solidFill>
                <a:latin typeface="Consolas" panose="020B0609020204030204" pitchFamily="49" charset="0"/>
              </a:rPr>
              <a:t>erik_has_grade</a:t>
            </a:r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CD3300"/>
                </a:solidFill>
                <a:latin typeface="Consolas" panose="020B0609020204030204" pitchFamily="49" charset="0"/>
              </a:rPr>
              <a:t>"Erik"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grades </a:t>
            </a:r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89"/>
                </a:solidFill>
                <a:latin typeface="Consolas" panose="020B0609020204030204" pitchFamily="49" charset="0"/>
              </a:rPr>
              <a:t>kate_has_grade</a:t>
            </a:r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"Kate"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grades </a:t>
            </a:r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False</a:t>
            </a:r>
            <a:endParaRPr lang="en-US" sz="2800" i="1" dirty="0" smtClean="0">
              <a:solidFill>
                <a:srgbClr val="009AFF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MinionPro-Regular"/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Using </a:t>
            </a:r>
            <a:r>
              <a:rPr lang="en-US" sz="2800" dirty="0">
                <a:solidFill>
                  <a:srgbClr val="000000"/>
                </a:solidFill>
              </a:rPr>
              <a:t>get </a:t>
            </a:r>
            <a:r>
              <a:rPr lang="en-US" sz="2800" dirty="0" smtClean="0">
                <a:solidFill>
                  <a:srgbClr val="000000"/>
                </a:solidFill>
              </a:rPr>
              <a:t>method to </a:t>
            </a:r>
            <a:r>
              <a:rPr lang="en-US" sz="2800" b="1" dirty="0" smtClean="0">
                <a:solidFill>
                  <a:srgbClr val="0033CC"/>
                </a:solidFill>
              </a:rPr>
              <a:t>return a value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89"/>
                </a:solidFill>
              </a:rPr>
              <a:t>	</a:t>
            </a:r>
            <a:r>
              <a:rPr lang="en-US" sz="2400" dirty="0" err="1" smtClean="0">
                <a:solidFill>
                  <a:srgbClr val="000089"/>
                </a:solidFill>
                <a:latin typeface="Consolas" panose="020B0609020204030204" pitchFamily="49" charset="0"/>
              </a:rPr>
              <a:t>eriks_grade</a:t>
            </a:r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"Erik</a:t>
            </a:r>
            <a:r>
              <a:rPr lang="en-US" sz="2400" dirty="0" smtClean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equals 80</a:t>
            </a:r>
          </a:p>
          <a:p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89"/>
                </a:solidFill>
                <a:latin typeface="Consolas" panose="020B0609020204030204" pitchFamily="49" charset="0"/>
              </a:rPr>
              <a:t>kates_grade</a:t>
            </a:r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equals 0</a:t>
            </a:r>
          </a:p>
          <a:p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89"/>
                </a:solidFill>
                <a:latin typeface="Consolas" panose="020B0609020204030204" pitchFamily="49" charset="0"/>
              </a:rPr>
              <a:t>no_ones_grade</a:t>
            </a:r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"No One"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default 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is None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" y="4274404"/>
            <a:ext cx="11506200" cy="185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You assign key-value pairs using the same square brackets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89"/>
                </a:solidFill>
              </a:rPr>
              <a:t>	</a:t>
            </a:r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</a:rPr>
              <a:t>99 </a:t>
            </a:r>
            <a:r>
              <a:rPr lang="en-US" sz="2400" dirty="0" smtClean="0">
                <a:solidFill>
                  <a:srgbClr val="FF6600"/>
                </a:solidFill>
                <a:latin typeface="Consolas" panose="020B0609020204030204" pitchFamily="49" charset="0"/>
              </a:rPr>
              <a:t>		</a:t>
            </a:r>
            <a:r>
              <a:rPr lang="en-US" sz="24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replaces the old value</a:t>
            </a:r>
          </a:p>
          <a:p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	grades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D3300"/>
                </a:solidFill>
                <a:latin typeface="Consolas" panose="020B06090202040302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</a:rPr>
              <a:t>100 </a:t>
            </a:r>
            <a:r>
              <a:rPr lang="en-US" sz="2400" dirty="0" smtClean="0">
                <a:solidFill>
                  <a:srgbClr val="FF6600"/>
                </a:solidFill>
                <a:latin typeface="Consolas" panose="020B0609020204030204" pitchFamily="49" charset="0"/>
              </a:rPr>
              <a:t>		</a:t>
            </a:r>
            <a:r>
              <a:rPr lang="en-US" sz="24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adds a third entry</a:t>
            </a:r>
          </a:p>
          <a:p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89"/>
                </a:solidFill>
                <a:latin typeface="Consolas" panose="020B0609020204030204" pitchFamily="49" charset="0"/>
              </a:rPr>
              <a:t>num_students</a:t>
            </a:r>
            <a:r>
              <a:rPr lang="en-US" sz="2400" dirty="0" smtClean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336666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Consolas" panose="020B0609020204030204" pitchFamily="49" charset="0"/>
              </a:rPr>
              <a:t>grades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i="1" dirty="0" smtClean="0">
                <a:solidFill>
                  <a:srgbClr val="009AFF"/>
                </a:solidFill>
                <a:latin typeface="Consolas" panose="020B0609020204030204" pitchFamily="49" charset="0"/>
              </a:rPr>
              <a:t># </a:t>
            </a:r>
            <a:r>
              <a:rPr lang="en-US" sz="2400" i="1" dirty="0">
                <a:solidFill>
                  <a:srgbClr val="009AFF"/>
                </a:solidFill>
                <a:latin typeface="Consolas" panose="020B0609020204030204" pitchFamily="49" charset="0"/>
              </a:rPr>
              <a:t>equals 3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60667111-27E1-4E40-B304-EEDE82EC1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7241" y="654673"/>
            <a:ext cx="9767047" cy="500866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Displaying contents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4074C73-E046-4ED1-87C7-4600EF8CEF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7241" y="1660967"/>
            <a:ext cx="11551534" cy="469353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age = {'Alice' : 25, 'Carol': 'twenty-two'}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age.items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dict_items</a:t>
            </a:r>
            <a:r>
              <a:rPr lang="en-US" altLang="en-US" dirty="0">
                <a:latin typeface="Consolas" panose="020B0609020204030204" pitchFamily="49" charset="0"/>
              </a:rPr>
              <a:t>([ ('Alice', 25), ('Carol', 'twenty-two</a:t>
            </a:r>
            <a:r>
              <a:rPr lang="en-US" altLang="en-US" dirty="0" smtClean="0">
                <a:latin typeface="Consolas" panose="020B0609020204030204" pitchFamily="49" charset="0"/>
              </a:rPr>
              <a:t>')])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age.keys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dict_keys</a:t>
            </a:r>
            <a:r>
              <a:rPr lang="en-US" altLang="en-US" dirty="0">
                <a:latin typeface="Consolas" panose="020B0609020204030204" pitchFamily="49" charset="0"/>
              </a:rPr>
              <a:t>([ 'Alice', 'Carol'])</a:t>
            </a:r>
          </a:p>
          <a:p>
            <a:pPr marL="0" indent="0">
              <a:buNone/>
            </a:pPr>
            <a:endParaRPr lang="en-US" alt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age.values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dict_values</a:t>
            </a:r>
            <a:r>
              <a:rPr lang="en-US" altLang="en-US" dirty="0" smtClean="0">
                <a:latin typeface="Consolas" panose="020B0609020204030204" pitchFamily="49" charset="0"/>
              </a:rPr>
              <a:t>([25</a:t>
            </a:r>
            <a:r>
              <a:rPr lang="en-US" altLang="en-US" dirty="0">
                <a:latin typeface="Consolas" panose="020B0609020204030204" pitchFamily="49" charset="0"/>
              </a:rPr>
              <a:t>, 'twenty-two'])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 with lists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27364" y="96783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Lists </a:t>
            </a:r>
            <a:r>
              <a:rPr lang="en-US" dirty="0"/>
              <a:t>may contain elements of different types (though unusual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Elements are numbered starting from zero</a:t>
            </a:r>
          </a:p>
          <a:p>
            <a:pPr lvl="1"/>
            <a:r>
              <a:rPr lang="en-US" dirty="0"/>
              <a:t>As with strings, we call this the </a:t>
            </a:r>
            <a:r>
              <a:rPr lang="en-US" b="1" dirty="0"/>
              <a:t>position</a:t>
            </a:r>
            <a:r>
              <a:rPr lang="en-US" dirty="0"/>
              <a:t> or </a:t>
            </a:r>
            <a:r>
              <a:rPr lang="en-US" b="1" dirty="0"/>
              <a:t>index</a:t>
            </a:r>
            <a:r>
              <a:rPr lang="en-US" dirty="0"/>
              <a:t> of the element</a:t>
            </a:r>
          </a:p>
          <a:p>
            <a:r>
              <a:rPr lang="en-US" dirty="0" smtClean="0"/>
              <a:t>Accessing </a:t>
            </a:r>
            <a:r>
              <a:rPr lang="en-US" dirty="0"/>
              <a:t>values in a </a:t>
            </a:r>
            <a:r>
              <a:rPr lang="en-US" dirty="0" smtClean="0"/>
              <a:t>list: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7072"/>
              </p:ext>
            </p:extLst>
          </p:nvPr>
        </p:nvGraphicFramePr>
        <p:xfrm>
          <a:off x="7021484" y="3030594"/>
          <a:ext cx="48454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81">
                  <a:extLst>
                    <a:ext uri="{9D8B030D-6E8A-4147-A177-3AD203B41FA5}">
                      <a16:colId xmlns:a16="http://schemas.microsoft.com/office/drawing/2014/main" val="198736111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037998078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767403026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35255800"/>
                    </a:ext>
                  </a:extLst>
                </a:gridCol>
                <a:gridCol w="743903">
                  <a:extLst>
                    <a:ext uri="{9D8B030D-6E8A-4147-A177-3AD203B41FA5}">
                      <a16:colId xmlns:a16="http://schemas.microsoft.com/office/drawing/2014/main" val="377134139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524995476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3223233209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3388537621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73296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1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8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3777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9" y="3119493"/>
            <a:ext cx="6476421" cy="3480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484" y="4457472"/>
            <a:ext cx="4801327" cy="2274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E991B11-AE4B-4975-B80C-C95489C80C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60843" y="209141"/>
            <a:ext cx="10100534" cy="57079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Updating directories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6B062B45-B3E4-4485-8CBC-7FEF5F142C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38747"/>
            <a:ext cx="10515600" cy="579448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&gt;&gt;&gt; age = {'Alice': 26 , 'Carol' : 22}</a:t>
            </a:r>
          </a:p>
          <a:p>
            <a:pPr marL="0" indent="0">
              <a:buNone/>
            </a:pPr>
            <a:endParaRPr lang="en-US" altLang="en-US" sz="12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age.update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({'Bob' : 29})</a:t>
            </a:r>
          </a:p>
          <a:p>
            <a:pPr marL="0" indent="0">
              <a:buNone/>
            </a:pPr>
            <a:endParaRPr lang="en-US" altLang="en-US" sz="16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age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{</a:t>
            </a:r>
            <a:r>
              <a:rPr lang="en-US" altLang="en-US" u="sng" dirty="0">
                <a:latin typeface="Consolas" panose="020B0609020204030204" pitchFamily="49" charset="0"/>
              </a:rPr>
              <a:t>'Bob': 29</a:t>
            </a:r>
            <a:r>
              <a:rPr lang="en-US" altLang="en-US" dirty="0">
                <a:latin typeface="Consolas" panose="020B0609020204030204" pitchFamily="49" charset="0"/>
              </a:rPr>
              <a:t>, 'Carol': 22, 'Alice': 26}</a:t>
            </a:r>
          </a:p>
          <a:p>
            <a:pPr marL="0" indent="0">
              <a:buNone/>
            </a:pPr>
            <a:endParaRPr lang="en-US" altLang="en-US" sz="20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 err="1">
                <a:solidFill>
                  <a:srgbClr val="0033CC"/>
                </a:solidFill>
                <a:latin typeface="Consolas" panose="020B0609020204030204" pitchFamily="49" charset="0"/>
              </a:rPr>
              <a:t>age.update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({'Carol' : 23})</a:t>
            </a:r>
          </a:p>
          <a:p>
            <a:pPr marL="0" indent="0">
              <a:buNone/>
            </a:pPr>
            <a:endParaRPr lang="en-US" altLang="en-US" sz="18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</a:rPr>
              <a:t>age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{'Bob': 29, 'Carol': </a:t>
            </a:r>
            <a:r>
              <a:rPr lang="en-US" altLang="en-US" u="sng" dirty="0">
                <a:latin typeface="Consolas" panose="020B0609020204030204" pitchFamily="49" charset="0"/>
              </a:rPr>
              <a:t>23</a:t>
            </a:r>
            <a:r>
              <a:rPr lang="en-US" altLang="en-US" dirty="0">
                <a:latin typeface="Consolas" panose="020B0609020204030204" pitchFamily="49" charset="0"/>
              </a:rPr>
              <a:t>, 'Alice': 26}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FC3D4708-A094-496B-A74E-17C8056FF4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93115" y="289822"/>
            <a:ext cx="9912275" cy="581548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Dictionaries are mutable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1247843-56E7-42F6-BA92-1D872D141D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9106"/>
            <a:ext cx="10515600" cy="4812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&gt;&gt;&gt; age = {'Alice' : 25, 'Bob' : 28</a:t>
            </a:r>
            <a:r>
              <a:rPr lang="en-US" alt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&gt;&gt;&gt; saved = age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&gt;&gt;&gt; age['Bob'] = 29</a:t>
            </a:r>
          </a:p>
          <a:p>
            <a:pPr marL="0" indent="0">
              <a:buNone/>
            </a:pPr>
            <a:endParaRPr lang="en-US" alt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</a:rPr>
              <a:t>&gt;&gt;&gt; </a:t>
            </a:r>
            <a:r>
              <a:rPr lang="en-US" altLang="en-US" dirty="0">
                <a:latin typeface="Consolas" panose="020B0609020204030204" pitchFamily="49" charset="0"/>
              </a:rPr>
              <a:t>age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{'Bob': 29, 'Alice': 25}</a:t>
            </a:r>
          </a:p>
          <a:p>
            <a:pPr marL="0" indent="0">
              <a:buNone/>
            </a:pPr>
            <a:endParaRPr lang="en-US" alt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</a:rPr>
              <a:t>&gt;&gt;&gt; </a:t>
            </a:r>
            <a:r>
              <a:rPr lang="en-US" altLang="en-US" dirty="0">
                <a:latin typeface="Consolas" panose="020B0609020204030204" pitchFamily="49" charset="0"/>
              </a:rPr>
              <a:t>saved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{'Bob': 29, 'Alice': 25}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960" y="291406"/>
            <a:ext cx="1117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Dictionaries</a:t>
            </a:r>
            <a:r>
              <a:rPr lang="en-US" sz="2800" dirty="0" smtClean="0">
                <a:solidFill>
                  <a:srgbClr val="000000"/>
                </a:solidFill>
              </a:rPr>
              <a:t> - </a:t>
            </a:r>
            <a:r>
              <a:rPr lang="en-US" sz="2800" dirty="0">
                <a:solidFill>
                  <a:srgbClr val="000000"/>
                </a:solidFill>
              </a:rPr>
              <a:t>a simple way to represent structured data:</a:t>
            </a:r>
          </a:p>
          <a:p>
            <a:pPr lvl="1"/>
            <a:r>
              <a:rPr lang="en-US" sz="2800" dirty="0">
                <a:solidFill>
                  <a:srgbClr val="000089"/>
                </a:solidFill>
              </a:rPr>
              <a:t>tweet </a:t>
            </a:r>
            <a:r>
              <a:rPr lang="en-US" sz="2800" dirty="0">
                <a:solidFill>
                  <a:srgbClr val="555555"/>
                </a:solidFill>
              </a:rPr>
              <a:t>= </a:t>
            </a:r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"user"</a:t>
            </a:r>
            <a:r>
              <a:rPr lang="en-US" sz="2800" dirty="0">
                <a:solidFill>
                  <a:srgbClr val="CD33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CC6600"/>
                </a:solidFill>
              </a:rPr>
              <a:t>“mhumayoun"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"text" 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CC6600"/>
                </a:solidFill>
              </a:rPr>
              <a:t>“Python </a:t>
            </a:r>
            <a:r>
              <a:rPr lang="en-US" sz="2800" dirty="0">
                <a:solidFill>
                  <a:srgbClr val="CC6600"/>
                </a:solidFill>
              </a:rPr>
              <a:t>is Awesome",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 err="1">
                <a:solidFill>
                  <a:srgbClr val="FF0000"/>
                </a:solidFill>
              </a:rPr>
              <a:t>retweet_count</a:t>
            </a:r>
            <a:r>
              <a:rPr lang="en-US" sz="2800" dirty="0">
                <a:solidFill>
                  <a:srgbClr val="FF0000"/>
                </a:solidFill>
              </a:rPr>
              <a:t>" 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>
                <a:solidFill>
                  <a:srgbClr val="CC6600"/>
                </a:solidFill>
              </a:rPr>
              <a:t>100</a:t>
            </a:r>
            <a:r>
              <a:rPr lang="en-US" sz="2800" dirty="0">
                <a:solidFill>
                  <a:srgbClr val="000000"/>
                </a:solidFill>
              </a:rPr>
              <a:t>,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"hashtags" 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>
                <a:solidFill>
                  <a:srgbClr val="CC6600"/>
                </a:solidFill>
              </a:rPr>
              <a:t>["#data", "#science", "#</a:t>
            </a:r>
            <a:r>
              <a:rPr lang="en-US" sz="2800" dirty="0" err="1">
                <a:solidFill>
                  <a:srgbClr val="CC6600"/>
                </a:solidFill>
              </a:rPr>
              <a:t>datascience</a:t>
            </a:r>
            <a:r>
              <a:rPr lang="en-US" sz="2800" dirty="0" smtClean="0">
                <a:solidFill>
                  <a:srgbClr val="CC6600"/>
                </a:solidFill>
              </a:rPr>
              <a:t>"]</a:t>
            </a:r>
            <a:endParaRPr lang="en-US" sz="2800" dirty="0">
              <a:solidFill>
                <a:srgbClr val="CC6600"/>
              </a:solidFill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}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41960" y="3399949"/>
            <a:ext cx="1117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Besides looking for specific keys we can look at all of them:</a:t>
            </a:r>
          </a:p>
          <a:p>
            <a:pPr lvl="1"/>
            <a:r>
              <a:rPr lang="en-US" sz="2800" dirty="0" err="1">
                <a:solidFill>
                  <a:srgbClr val="000089"/>
                </a:solidFill>
              </a:rPr>
              <a:t>tweet_keys</a:t>
            </a:r>
            <a:r>
              <a:rPr lang="en-US" sz="2800" dirty="0">
                <a:solidFill>
                  <a:srgbClr val="000089"/>
                </a:solidFill>
              </a:rPr>
              <a:t> </a:t>
            </a:r>
            <a:r>
              <a:rPr lang="en-US" sz="2800" dirty="0" smtClean="0">
                <a:solidFill>
                  <a:srgbClr val="000089"/>
                </a:solidFill>
              </a:rPr>
              <a:t>	</a:t>
            </a:r>
            <a:r>
              <a:rPr lang="en-US" sz="2800" dirty="0" smtClean="0">
                <a:solidFill>
                  <a:srgbClr val="555555"/>
                </a:solidFill>
              </a:rPr>
              <a:t>= </a:t>
            </a:r>
            <a:r>
              <a:rPr lang="en-US" sz="2800" dirty="0" err="1">
                <a:solidFill>
                  <a:srgbClr val="000089"/>
                </a:solidFill>
              </a:rPr>
              <a:t>tweet</a:t>
            </a:r>
            <a:r>
              <a:rPr lang="en-US" sz="2800" dirty="0" err="1">
                <a:solidFill>
                  <a:srgbClr val="555555"/>
                </a:solidFill>
              </a:rPr>
              <a:t>.</a:t>
            </a:r>
            <a:r>
              <a:rPr lang="en-US" sz="2800" dirty="0" err="1">
                <a:solidFill>
                  <a:srgbClr val="000089"/>
                </a:solidFill>
              </a:rPr>
              <a:t>keys</a:t>
            </a:r>
            <a:r>
              <a:rPr lang="en-US" sz="2800" dirty="0">
                <a:solidFill>
                  <a:srgbClr val="000000"/>
                </a:solidFill>
              </a:rPr>
              <a:t>()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i="1" dirty="0" smtClean="0">
                <a:solidFill>
                  <a:srgbClr val="009AFF"/>
                </a:solidFill>
              </a:rPr>
              <a:t># </a:t>
            </a:r>
            <a:r>
              <a:rPr lang="en-US" sz="2800" i="1" dirty="0">
                <a:solidFill>
                  <a:srgbClr val="009AFF"/>
                </a:solidFill>
              </a:rPr>
              <a:t>list of keys</a:t>
            </a:r>
          </a:p>
          <a:p>
            <a:pPr lvl="1"/>
            <a:r>
              <a:rPr lang="en-US" sz="2800" dirty="0" err="1">
                <a:solidFill>
                  <a:srgbClr val="000089"/>
                </a:solidFill>
              </a:rPr>
              <a:t>tweet_values</a:t>
            </a:r>
            <a:r>
              <a:rPr lang="en-US" sz="2800" dirty="0">
                <a:solidFill>
                  <a:srgbClr val="000089"/>
                </a:solidFill>
              </a:rPr>
              <a:t> </a:t>
            </a:r>
            <a:r>
              <a:rPr lang="en-US" sz="2800" dirty="0" smtClean="0">
                <a:solidFill>
                  <a:srgbClr val="000089"/>
                </a:solidFill>
              </a:rPr>
              <a:t>	</a:t>
            </a:r>
            <a:r>
              <a:rPr lang="en-US" sz="2800" dirty="0" smtClean="0">
                <a:solidFill>
                  <a:srgbClr val="555555"/>
                </a:solidFill>
              </a:rPr>
              <a:t>= </a:t>
            </a:r>
            <a:r>
              <a:rPr lang="en-US" sz="2800" dirty="0" err="1">
                <a:solidFill>
                  <a:srgbClr val="000089"/>
                </a:solidFill>
              </a:rPr>
              <a:t>tweet</a:t>
            </a:r>
            <a:r>
              <a:rPr lang="en-US" sz="2800" dirty="0" err="1">
                <a:solidFill>
                  <a:srgbClr val="555555"/>
                </a:solidFill>
              </a:rPr>
              <a:t>.</a:t>
            </a:r>
            <a:r>
              <a:rPr lang="en-US" sz="2800" dirty="0" err="1">
                <a:solidFill>
                  <a:srgbClr val="000089"/>
                </a:solidFill>
              </a:rPr>
              <a:t>values</a:t>
            </a:r>
            <a:r>
              <a:rPr lang="en-US" sz="2800" dirty="0">
                <a:solidFill>
                  <a:srgbClr val="000000"/>
                </a:solidFill>
              </a:rPr>
              <a:t>()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i="1" dirty="0" smtClean="0">
                <a:solidFill>
                  <a:srgbClr val="009AFF"/>
                </a:solidFill>
              </a:rPr>
              <a:t># </a:t>
            </a:r>
            <a:r>
              <a:rPr lang="en-US" sz="2800" i="1" dirty="0">
                <a:solidFill>
                  <a:srgbClr val="009AFF"/>
                </a:solidFill>
              </a:rPr>
              <a:t>list of values</a:t>
            </a:r>
          </a:p>
          <a:p>
            <a:pPr lvl="1"/>
            <a:r>
              <a:rPr lang="en-US" sz="2800" dirty="0" err="1">
                <a:solidFill>
                  <a:srgbClr val="000089"/>
                </a:solidFill>
              </a:rPr>
              <a:t>tweet_items</a:t>
            </a:r>
            <a:r>
              <a:rPr lang="en-US" sz="2800" dirty="0">
                <a:solidFill>
                  <a:srgbClr val="000089"/>
                </a:solidFill>
              </a:rPr>
              <a:t> </a:t>
            </a:r>
            <a:r>
              <a:rPr lang="en-US" sz="2800" dirty="0" smtClean="0">
                <a:solidFill>
                  <a:srgbClr val="000089"/>
                </a:solidFill>
              </a:rPr>
              <a:t>	</a:t>
            </a:r>
            <a:r>
              <a:rPr lang="en-US" sz="2800" dirty="0" smtClean="0">
                <a:solidFill>
                  <a:srgbClr val="555555"/>
                </a:solidFill>
              </a:rPr>
              <a:t>= </a:t>
            </a:r>
            <a:r>
              <a:rPr lang="en-US" sz="2800" dirty="0" err="1">
                <a:solidFill>
                  <a:srgbClr val="000089"/>
                </a:solidFill>
              </a:rPr>
              <a:t>tweet</a:t>
            </a:r>
            <a:r>
              <a:rPr lang="en-US" sz="2800" dirty="0" err="1">
                <a:solidFill>
                  <a:srgbClr val="555555"/>
                </a:solidFill>
              </a:rPr>
              <a:t>.</a:t>
            </a:r>
            <a:r>
              <a:rPr lang="en-US" sz="2800" dirty="0" err="1">
                <a:solidFill>
                  <a:srgbClr val="000089"/>
                </a:solidFill>
              </a:rPr>
              <a:t>items</a:t>
            </a:r>
            <a:r>
              <a:rPr lang="en-US" sz="2800" dirty="0">
                <a:solidFill>
                  <a:srgbClr val="000000"/>
                </a:solidFill>
              </a:rPr>
              <a:t>() 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i="1" dirty="0" smtClean="0">
                <a:solidFill>
                  <a:srgbClr val="009AFF"/>
                </a:solidFill>
              </a:rPr>
              <a:t># </a:t>
            </a:r>
            <a:r>
              <a:rPr lang="en-US" sz="2800" i="1" dirty="0">
                <a:solidFill>
                  <a:srgbClr val="009AFF"/>
                </a:solidFill>
              </a:rPr>
              <a:t>list of (key, value) tuples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"user" </a:t>
            </a:r>
            <a:r>
              <a:rPr lang="en-US" sz="2800" b="1" dirty="0">
                <a:solidFill>
                  <a:srgbClr val="000000"/>
                </a:solidFill>
              </a:rPr>
              <a:t>in </a:t>
            </a:r>
            <a:r>
              <a:rPr lang="en-US" sz="2800" dirty="0" err="1">
                <a:solidFill>
                  <a:srgbClr val="000089"/>
                </a:solidFill>
              </a:rPr>
              <a:t>tweet_keys</a:t>
            </a:r>
            <a:r>
              <a:rPr lang="en-US" sz="2800" dirty="0">
                <a:solidFill>
                  <a:srgbClr val="000089"/>
                </a:solidFill>
              </a:rPr>
              <a:t> </a:t>
            </a:r>
            <a:r>
              <a:rPr lang="en-US" sz="2800" dirty="0" smtClean="0">
                <a:solidFill>
                  <a:srgbClr val="000089"/>
                </a:solidFill>
              </a:rPr>
              <a:t>			</a:t>
            </a:r>
            <a:r>
              <a:rPr lang="en-US" sz="2800" i="1" dirty="0" smtClean="0">
                <a:solidFill>
                  <a:srgbClr val="009AFF"/>
                </a:solidFill>
              </a:rPr>
              <a:t># </a:t>
            </a:r>
            <a:r>
              <a:rPr lang="en-US" sz="2800" i="1" dirty="0">
                <a:solidFill>
                  <a:srgbClr val="009AFF"/>
                </a:solidFill>
              </a:rPr>
              <a:t>True, but uses a slow list in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"user" </a:t>
            </a:r>
            <a:r>
              <a:rPr lang="en-US" sz="2800" b="1" dirty="0">
                <a:solidFill>
                  <a:srgbClr val="000000"/>
                </a:solidFill>
              </a:rPr>
              <a:t>in </a:t>
            </a:r>
            <a:r>
              <a:rPr lang="en-US" sz="2800" dirty="0">
                <a:solidFill>
                  <a:srgbClr val="000089"/>
                </a:solidFill>
              </a:rPr>
              <a:t>tweet </a:t>
            </a:r>
            <a:r>
              <a:rPr lang="en-US" sz="2800" dirty="0" smtClean="0">
                <a:solidFill>
                  <a:srgbClr val="000089"/>
                </a:solidFill>
              </a:rPr>
              <a:t>				</a:t>
            </a:r>
            <a:r>
              <a:rPr lang="en-US" sz="2800" i="1" dirty="0" smtClean="0">
                <a:solidFill>
                  <a:srgbClr val="009AFF"/>
                </a:solidFill>
              </a:rPr>
              <a:t># </a:t>
            </a:r>
            <a:r>
              <a:rPr lang="en-US" sz="2800" i="1" dirty="0">
                <a:solidFill>
                  <a:srgbClr val="009AFF"/>
                </a:solidFill>
              </a:rPr>
              <a:t>more </a:t>
            </a:r>
            <a:r>
              <a:rPr lang="en-US" sz="2800" i="1" dirty="0" err="1">
                <a:solidFill>
                  <a:srgbClr val="009AFF"/>
                </a:solidFill>
              </a:rPr>
              <a:t>Pythonic</a:t>
            </a:r>
            <a:r>
              <a:rPr lang="en-US" sz="2800" i="1" dirty="0">
                <a:solidFill>
                  <a:srgbClr val="009AFF"/>
                </a:solidFill>
              </a:rPr>
              <a:t>, uses faster </a:t>
            </a:r>
            <a:r>
              <a:rPr lang="en-US" sz="2800" i="1" dirty="0" err="1">
                <a:solidFill>
                  <a:srgbClr val="009AFF"/>
                </a:solidFill>
              </a:rPr>
              <a:t>dict</a:t>
            </a:r>
            <a:r>
              <a:rPr lang="en-US" sz="2800" i="1" dirty="0">
                <a:solidFill>
                  <a:srgbClr val="009AFF"/>
                </a:solidFill>
              </a:rPr>
              <a:t> in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“mhumayoun" </a:t>
            </a:r>
            <a:r>
              <a:rPr lang="en-US" sz="2800" b="1" dirty="0">
                <a:solidFill>
                  <a:srgbClr val="000000"/>
                </a:solidFill>
              </a:rPr>
              <a:t>in </a:t>
            </a:r>
            <a:r>
              <a:rPr lang="en-US" sz="2800" dirty="0" err="1">
                <a:solidFill>
                  <a:srgbClr val="000089"/>
                </a:solidFill>
              </a:rPr>
              <a:t>tweet_values</a:t>
            </a:r>
            <a:r>
              <a:rPr lang="en-US" sz="2800" dirty="0">
                <a:solidFill>
                  <a:srgbClr val="000089"/>
                </a:solidFill>
              </a:rPr>
              <a:t> </a:t>
            </a:r>
            <a:r>
              <a:rPr lang="en-US" sz="2800" dirty="0" smtClean="0">
                <a:solidFill>
                  <a:srgbClr val="000089"/>
                </a:solidFill>
              </a:rPr>
              <a:t>	</a:t>
            </a:r>
            <a:r>
              <a:rPr lang="en-US" sz="2800" i="1" dirty="0" smtClean="0">
                <a:solidFill>
                  <a:srgbClr val="009AFF"/>
                </a:solidFill>
              </a:rPr>
              <a:t># </a:t>
            </a:r>
            <a:r>
              <a:rPr lang="en-US" sz="2800" i="1" dirty="0">
                <a:solidFill>
                  <a:srgbClr val="009AFF"/>
                </a:solidFill>
              </a:rPr>
              <a:t>True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AF8A093C-34AC-42B7-95FA-6B05870B5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smtClean="0"/>
              <a:t>Summary of Containers or Compound Data Types</a:t>
            </a:r>
            <a:endParaRPr lang="en-GB" altLang="en-US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E213DF1-FB51-490E-94EA-84E881AAD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52946"/>
            <a:ext cx="10515600" cy="5668529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A data type in which the values are made up of elements that are themselves </a:t>
            </a:r>
            <a:r>
              <a:rPr lang="en-GB" altLang="en-US" dirty="0" smtClean="0"/>
              <a:t>values</a:t>
            </a:r>
            <a:endParaRPr lang="en-GB" altLang="en-US" dirty="0"/>
          </a:p>
          <a:p>
            <a:r>
              <a:rPr lang="en-GB" altLang="en-US" dirty="0" smtClean="0">
                <a:solidFill>
                  <a:srgbClr val="FF0000"/>
                </a:solidFill>
              </a:rPr>
              <a:t>Strings</a:t>
            </a:r>
            <a:r>
              <a:rPr lang="en-GB" altLang="en-US" dirty="0" smtClean="0"/>
              <a:t> – Enclosed in Quotes, holds characters, (immutable):</a:t>
            </a:r>
            <a:br>
              <a:rPr lang="en-GB" altLang="en-US" dirty="0" smtClean="0"/>
            </a:br>
            <a:r>
              <a:rPr lang="en-GB" altLang="en-US" dirty="0" smtClean="0"/>
              <a:t>“This is a String”</a:t>
            </a:r>
          </a:p>
          <a:p>
            <a:r>
              <a:rPr lang="en-GB" altLang="en-US" dirty="0" smtClean="0">
                <a:solidFill>
                  <a:srgbClr val="FF0000"/>
                </a:solidFill>
              </a:rPr>
              <a:t>Lists</a:t>
            </a:r>
            <a:r>
              <a:rPr lang="en-GB" altLang="en-US" dirty="0" smtClean="0"/>
              <a:t> – Enclosed in square brackets, separated by commas, holds any data type (mutable):</a:t>
            </a:r>
            <a:br>
              <a:rPr lang="en-GB" altLang="en-US" dirty="0" smtClean="0"/>
            </a:br>
            <a:r>
              <a:rPr lang="en-GB" altLang="en-US" dirty="0" smtClean="0"/>
              <a:t>[4, True, “Test”, 34.8]</a:t>
            </a:r>
          </a:p>
          <a:p>
            <a:r>
              <a:rPr lang="en-GB" altLang="en-US" dirty="0" smtClean="0">
                <a:solidFill>
                  <a:srgbClr val="FF0000"/>
                </a:solidFill>
              </a:rPr>
              <a:t>Dictionaries</a:t>
            </a:r>
            <a:r>
              <a:rPr lang="en-GB" altLang="en-US" dirty="0" smtClean="0"/>
              <a:t> – Enclosed in curly brackets, elements separated by commas, key : value pairs separated by colons, keys can be any immutable data type, values can be any </a:t>
            </a:r>
            <a:r>
              <a:rPr lang="en-GB" altLang="en-US" dirty="0"/>
              <a:t>data type (mutable):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{ 1 : “I”, 2 : ”II”, 3 : “III”, 4 : “IV”, 5 : “V” }</a:t>
            </a:r>
          </a:p>
          <a:p>
            <a:r>
              <a:rPr lang="en-GB" altLang="en-US" dirty="0" smtClean="0">
                <a:solidFill>
                  <a:srgbClr val="FF0000"/>
                </a:solidFill>
              </a:rPr>
              <a:t>Tuples</a:t>
            </a:r>
            <a:r>
              <a:rPr lang="en-GB" altLang="en-US" dirty="0" smtClean="0"/>
              <a:t> – Values separated by commas, (usually enclosed by parenthesis) and can hold any data type (immutable):</a:t>
            </a:r>
            <a:br>
              <a:rPr lang="en-GB" altLang="en-US" dirty="0" smtClean="0"/>
            </a:br>
            <a:r>
              <a:rPr lang="en-GB" altLang="en-US" dirty="0" smtClean="0"/>
              <a:t>(4 , True, “Test”, 34.8)‏</a:t>
            </a:r>
          </a:p>
          <a:p>
            <a:endParaRPr lang="en-GB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CA9223-59A8-446A-85DF-A62CAFC6D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5EF74B-4984-4938-88AF-B15A25A261F8}" type="slidenum">
              <a:rPr lang="en-GB" altLang="en-US" smtClean="0"/>
              <a:pPr/>
              <a:t>43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301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2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00" y="185322"/>
            <a:ext cx="10515600" cy="705803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Slicing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01160" y="346100"/>
            <a:ext cx="6379720" cy="47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Range: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start:stop:step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          all optional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0" y="1178561"/>
            <a:ext cx="7365240" cy="3111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79" y="4289915"/>
            <a:ext cx="8457599" cy="2431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843520" y="1493566"/>
            <a:ext cx="268156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Try numbers[0:100]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3520" y="2066536"/>
            <a:ext cx="428752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List element from index 0 to 100 should be shown. </a:t>
            </a:r>
          </a:p>
          <a:p>
            <a:r>
              <a:rPr lang="en-US" sz="2400" dirty="0" smtClean="0">
                <a:solidFill>
                  <a:srgbClr val="0033CC"/>
                </a:solidFill>
              </a:rPr>
              <a:t>Since the max index is 7, the whole will be shown without an error</a:t>
            </a:r>
          </a:p>
        </p:txBody>
      </p:sp>
    </p:spTree>
    <p:extLst>
      <p:ext uri="{BB962C8B-B14F-4D97-AF65-F5344CB8AC3E}">
        <p14:creationId xmlns:p14="http://schemas.microsoft.com/office/powerpoint/2010/main" val="12289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</a:t>
            </a:r>
            <a:r>
              <a:rPr lang="en-US" dirty="0" smtClean="0">
                <a:solidFill>
                  <a:srgbClr val="FF0000"/>
                </a:solidFill>
              </a:rPr>
              <a:t>mutable</a:t>
            </a:r>
            <a:r>
              <a:rPr lang="en-US" dirty="0" smtClean="0"/>
              <a:t>, they can be changed in several ways:</a:t>
            </a:r>
          </a:p>
          <a:p>
            <a:r>
              <a:rPr lang="en-US" dirty="0" smtClean="0"/>
              <a:t>Appending or inserting a new element</a:t>
            </a:r>
          </a:p>
          <a:p>
            <a:r>
              <a:rPr lang="en-US" dirty="0" smtClean="0"/>
              <a:t>Removing an element</a:t>
            </a:r>
          </a:p>
          <a:p>
            <a:r>
              <a:rPr lang="en-US" dirty="0" smtClean="0"/>
              <a:t>Sorting and reversing</a:t>
            </a:r>
          </a:p>
          <a:p>
            <a:r>
              <a:rPr lang="en-US" dirty="0" smtClean="0"/>
              <a:t>Changing the values of existing elements with assignment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02" y="4011856"/>
            <a:ext cx="6992719" cy="1383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1320" y="1201589"/>
            <a:ext cx="11569465" cy="2222654"/>
            <a:chOff x="401320" y="1186174"/>
            <a:chExt cx="11569465" cy="2222654"/>
          </a:xfrm>
        </p:grpSpPr>
        <p:sp>
          <p:nvSpPr>
            <p:cNvPr id="4" name="Rectangle 3"/>
            <p:cNvSpPr/>
            <p:nvPr/>
          </p:nvSpPr>
          <p:spPr>
            <a:xfrm>
              <a:off x="436879" y="1186174"/>
              <a:ext cx="113302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/>
                <a:t>Add </a:t>
              </a:r>
              <a:r>
                <a:rPr lang="en-US" sz="2800" b="1" dirty="0"/>
                <a:t>elements</a:t>
              </a:r>
              <a:r>
                <a:rPr lang="en-US" sz="2800" dirty="0"/>
                <a:t>: The </a:t>
              </a:r>
              <a:r>
                <a:rPr lang="en-US" sz="2800" dirty="0">
                  <a:solidFill>
                    <a:srgbClr val="FF0000"/>
                  </a:solidFill>
                </a:rPr>
                <a:t>append</a:t>
              </a:r>
              <a:r>
                <a:rPr lang="en-US" sz="2800" dirty="0"/>
                <a:t> method adds a </a:t>
              </a:r>
              <a:r>
                <a:rPr lang="en-US" sz="2800" dirty="0">
                  <a:solidFill>
                    <a:srgbClr val="FF0000"/>
                  </a:solidFill>
                </a:rPr>
                <a:t>new element </a:t>
              </a:r>
              <a:r>
                <a:rPr lang="en-US" sz="2800" dirty="0"/>
                <a:t>to the end of a list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01320" y="1838243"/>
              <a:ext cx="7040880" cy="1072404"/>
              <a:chOff x="365760" y="1467482"/>
              <a:chExt cx="7040880" cy="107240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b="70712"/>
              <a:stretch/>
            </p:blipFill>
            <p:spPr>
              <a:xfrm>
                <a:off x="365760" y="1467482"/>
                <a:ext cx="7040880" cy="1072404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436880" y="1827762"/>
                <a:ext cx="6969760" cy="711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621837" y="1709394"/>
              <a:ext cx="4348948" cy="120032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The append method: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Mutates the 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Increases the length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Does NOT return a value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879" y="3039496"/>
              <a:ext cx="4623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gives [100, 25, 87, ‘three’, 49, 74, ‘a’, 19, 300]</a:t>
              </a:r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72440" y="365126"/>
            <a:ext cx="10881360" cy="687820"/>
          </a:xfrm>
        </p:spPr>
        <p:txBody>
          <a:bodyPr/>
          <a:lstStyle/>
          <a:p>
            <a:r>
              <a:rPr lang="en-US" dirty="0" smtClean="0"/>
              <a:t>Adding new things to a list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72440" y="3660247"/>
            <a:ext cx="11405524" cy="2195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Extending a list</a:t>
            </a:r>
          </a:p>
          <a:p>
            <a:r>
              <a:rPr lang="en-US" dirty="0"/>
              <a:t>To add a whole list to the end, use the extend method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scores = [80, 70, 60]</a:t>
            </a: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scores.extend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([55, 88, 79])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# gives [80, 70, 60, 55, 88, 79 ]</a:t>
            </a:r>
          </a:p>
          <a:p>
            <a:pPr lvl="1"/>
            <a:r>
              <a:rPr lang="en-US" dirty="0"/>
              <a:t>This increases the length by 3</a:t>
            </a:r>
          </a:p>
          <a:p>
            <a:pPr lvl="1"/>
            <a:r>
              <a:rPr lang="en-US" dirty="0"/>
              <a:t>Returns nothing!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65760" y="314036"/>
            <a:ext cx="11512204" cy="5862927"/>
          </a:xfrm>
        </p:spPr>
        <p:txBody>
          <a:bodyPr/>
          <a:lstStyle/>
          <a:p>
            <a:r>
              <a:rPr lang="en-US" dirty="0"/>
              <a:t>What if you used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instead of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extend</a:t>
            </a:r>
            <a:r>
              <a:rPr lang="en-US" dirty="0"/>
              <a:t>? (from previous slide)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sc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= [80, 70, 60]</a:t>
            </a: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sc.append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([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55, 88, 79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en-US" dirty="0" smtClean="0"/>
              <a:t>Would </a:t>
            </a:r>
            <a:r>
              <a:rPr lang="en-US" dirty="0"/>
              <a:t>give [ </a:t>
            </a:r>
            <a:r>
              <a:rPr lang="en-US" dirty="0" smtClean="0"/>
              <a:t>80, 70, 60, </a:t>
            </a:r>
            <a:r>
              <a:rPr lang="en-US" dirty="0"/>
              <a:t>[55, 88, 79] ]</a:t>
            </a:r>
          </a:p>
          <a:p>
            <a:pPr lvl="1"/>
            <a:r>
              <a:rPr lang="en-US" dirty="0"/>
              <a:t>Adds the list as a single element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 method adds a new element at a given location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sc.insert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(2, “Rana”) </a:t>
            </a:r>
          </a:p>
          <a:p>
            <a:pPr lvl="1"/>
            <a:r>
              <a:rPr lang="en-US" dirty="0"/>
              <a:t>The new element will be at position 2 (that is, two elements to the left of it)</a:t>
            </a:r>
          </a:p>
          <a:p>
            <a:pPr lvl="1"/>
            <a:r>
              <a:rPr lang="en-US" dirty="0"/>
              <a:t>The other elements move to the right to make room, so no data is </a:t>
            </a:r>
            <a:r>
              <a:rPr lang="en-US" dirty="0" smtClean="0"/>
              <a:t>lost</a:t>
            </a:r>
          </a:p>
          <a:p>
            <a:pPr lvl="1"/>
            <a:r>
              <a:rPr lang="en-US" dirty="0"/>
              <a:t>[ 80, 70, </a:t>
            </a:r>
            <a:r>
              <a:rPr lang="en-US" dirty="0" smtClean="0"/>
              <a:t>“Rana”, 60</a:t>
            </a:r>
            <a:r>
              <a:rPr lang="en-US" dirty="0"/>
              <a:t>, [55, 88, 79]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4994" y="4544968"/>
            <a:ext cx="11773736" cy="2176507"/>
            <a:chOff x="293113" y="4007935"/>
            <a:chExt cx="11773736" cy="2176507"/>
          </a:xfrm>
        </p:grpSpPr>
        <p:sp>
          <p:nvSpPr>
            <p:cNvPr id="6" name="Rectangle 5"/>
            <p:cNvSpPr/>
            <p:nvPr/>
          </p:nvSpPr>
          <p:spPr>
            <a:xfrm>
              <a:off x="293113" y="4007935"/>
              <a:ext cx="44321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33CC"/>
                  </a:solidFill>
                </a:rPr>
                <a:t>Remove elements</a:t>
              </a:r>
              <a:r>
                <a:rPr lang="en-US" sz="2800" dirty="0" smtClean="0"/>
                <a:t> from a list</a:t>
              </a:r>
              <a:r>
                <a:rPr lang="en-US" sz="2800" dirty="0" smtClean="0">
                  <a:solidFill>
                    <a:srgbClr val="0033CC"/>
                  </a:solidFill>
                </a:rPr>
                <a:t>:</a:t>
              </a:r>
              <a:endParaRPr lang="en-US" sz="2800" dirty="0">
                <a:solidFill>
                  <a:srgbClr val="0033CC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65760" y="4479800"/>
              <a:ext cx="11701089" cy="1704642"/>
              <a:chOff x="365760" y="4479800"/>
              <a:chExt cx="11701089" cy="170464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65760" y="4479800"/>
                <a:ext cx="11701089" cy="1704642"/>
                <a:chOff x="365760" y="4710545"/>
                <a:chExt cx="11701089" cy="1704642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7994" b="22749"/>
                <a:stretch/>
              </p:blipFill>
              <p:spPr>
                <a:xfrm>
                  <a:off x="365760" y="4710545"/>
                  <a:ext cx="7040880" cy="107125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7560888" y="4783971"/>
                  <a:ext cx="4505961" cy="163121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This call will remove the first occurrence of 300 from the list numbers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 smtClean="0"/>
                    <a:t>Exception/error </a:t>
                  </a:r>
                  <a:r>
                    <a:rPr lang="en-US" sz="2000" dirty="0"/>
                    <a:t>if the element not </a:t>
                  </a:r>
                  <a:r>
                    <a:rPr lang="en-US" sz="2000" dirty="0" smtClean="0"/>
                    <a:t>found</a:t>
                  </a:r>
                  <a:endParaRPr lang="en-US" sz="2000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36880" y="4734133"/>
                  <a:ext cx="6969760" cy="102742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985" y="5573904"/>
                <a:ext cx="6677919" cy="3281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577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1" y="46525"/>
            <a:ext cx="10515600" cy="6733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Lets do it together...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719900"/>
            <a:ext cx="7515169" cy="61381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8339983" y="814887"/>
            <a:ext cx="2089586" cy="1416321"/>
          </a:xfrm>
          <a:prstGeom prst="wedgeRoundRectCallout">
            <a:avLst>
              <a:gd name="adj1" fmla="val -47054"/>
              <a:gd name="adj2" fmla="val 2315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Beware: list vs. element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6888480" y="1523048"/>
            <a:ext cx="1451503" cy="25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76720" y="1557887"/>
            <a:ext cx="1569363" cy="109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6918949" y="1523048"/>
            <a:ext cx="1421034" cy="1818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2580640" y="1523048"/>
            <a:ext cx="5759343" cy="2977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38" y="4160940"/>
            <a:ext cx="6127011" cy="14555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20571</TotalTime>
  <Words>3330</Words>
  <Application>Microsoft Office PowerPoint</Application>
  <PresentationFormat>Widescreen</PresentationFormat>
  <Paragraphs>460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Narrow</vt:lpstr>
      <vt:lpstr>Calibri</vt:lpstr>
      <vt:lpstr>CMR10</vt:lpstr>
      <vt:lpstr>Consolas</vt:lpstr>
      <vt:lpstr>Courier New</vt:lpstr>
      <vt:lpstr>MinionPro-Regular</vt:lpstr>
      <vt:lpstr>Wingdings</vt:lpstr>
      <vt:lpstr>Office Theme</vt:lpstr>
      <vt:lpstr>CSF 2113  Programming for Information Security</vt:lpstr>
      <vt:lpstr>Containers</vt:lpstr>
      <vt:lpstr>Lists</vt:lpstr>
      <vt:lpstr>Working with lists</vt:lpstr>
      <vt:lpstr>List Slicing</vt:lpstr>
      <vt:lpstr>List mutability</vt:lpstr>
      <vt:lpstr>Adding new things to a list</vt:lpstr>
      <vt:lpstr>PowerPoint Presentation</vt:lpstr>
      <vt:lpstr>Lets do it together... </vt:lpstr>
      <vt:lpstr>Mutation versus making new objects</vt:lpstr>
      <vt:lpstr>Searching in lists</vt:lpstr>
      <vt:lpstr>Reversing a list</vt:lpstr>
      <vt:lpstr>Reversing a list</vt:lpstr>
      <vt:lpstr>Sorting a list</vt:lpstr>
      <vt:lpstr>Sorting a list</vt:lpstr>
      <vt:lpstr>How to create a list</vt:lpstr>
      <vt:lpstr>How to create a list (cont’d)</vt:lpstr>
      <vt:lpstr>Some more examples of lists</vt:lpstr>
      <vt:lpstr>String data type</vt:lpstr>
      <vt:lpstr>String data type</vt:lpstr>
      <vt:lpstr>Extracting individual characters from a string</vt:lpstr>
      <vt:lpstr>String length</vt:lpstr>
      <vt:lpstr>Extracting characters with negative subscripts</vt:lpstr>
      <vt:lpstr>Strings are Immutable</vt:lpstr>
      <vt:lpstr>Basic String Operations</vt:lpstr>
      <vt:lpstr>Basic String Operations</vt:lpstr>
      <vt:lpstr>List and string</vt:lpstr>
      <vt:lpstr>Strings versus lists</vt:lpstr>
      <vt:lpstr>Tuples</vt:lpstr>
      <vt:lpstr>Immutable Types</vt:lpstr>
      <vt:lpstr>Working with Tuples</vt:lpstr>
      <vt:lpstr>Working with Tuples</vt:lpstr>
      <vt:lpstr>Sorting tuples</vt:lpstr>
      <vt:lpstr>Most other things work!</vt:lpstr>
      <vt:lpstr>List of Tuples</vt:lpstr>
      <vt:lpstr>Dictionaries</vt:lpstr>
      <vt:lpstr>Usage</vt:lpstr>
      <vt:lpstr>PowerPoint Presentation</vt:lpstr>
      <vt:lpstr>Displaying contents</vt:lpstr>
      <vt:lpstr>Updating directories</vt:lpstr>
      <vt:lpstr>Dictionaries are mutable</vt:lpstr>
      <vt:lpstr>PowerPoint Presentation</vt:lpstr>
      <vt:lpstr>Summary of Containers or Compound Data Types</vt:lpstr>
      <vt:lpstr>PowerPoint Presentation</vt:lpstr>
    </vt:vector>
  </TitlesOfParts>
  <Company>HCT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and coding using Python</dc:title>
  <dc:creator>Muhammad Humayoun</dc:creator>
  <cp:lastModifiedBy>Muhammad Humayoun</cp:lastModifiedBy>
  <cp:revision>1981</cp:revision>
  <dcterms:created xsi:type="dcterms:W3CDTF">2018-03-14T07:49:12Z</dcterms:created>
  <dcterms:modified xsi:type="dcterms:W3CDTF">2020-06-26T19:59:13Z</dcterms:modified>
</cp:coreProperties>
</file>