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40" r:id="rId20"/>
    <p:sldId id="341" r:id="rId21"/>
    <p:sldId id="270" r:id="rId2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Humayoun" initials="MH" lastIdx="2" clrIdx="0">
    <p:extLst>
      <p:ext uri="{19B8F6BF-5375-455C-9EA6-DF929625EA0E}">
        <p15:presenceInfo xmlns:p15="http://schemas.microsoft.com/office/powerpoint/2012/main" userId="S-1-5-21-34696627-720959190-340045568-107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4A"/>
    <a:srgbClr val="95999A"/>
    <a:srgbClr val="017E31"/>
    <a:srgbClr val="0000FF"/>
    <a:srgbClr val="000000"/>
    <a:srgbClr val="393D40"/>
    <a:srgbClr val="58AC62"/>
    <a:srgbClr val="6E6F73"/>
    <a:srgbClr val="E2E2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907" autoAdjust="0"/>
  </p:normalViewPr>
  <p:slideViewPr>
    <p:cSldViewPr snapToGrid="0" snapToObjects="1">
      <p:cViewPr varScale="1">
        <p:scale>
          <a:sx n="73" d="100"/>
          <a:sy n="73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AD91C-42B2-4FC6-8615-87ED176BE48D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65B045-DE5B-4DFC-8BA0-B241D1B06FC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80B3B2-3F1C-40B8-9236-29B7876859BC}" type="datetimeFigureOut">
              <a:rPr lang="en-US" altLang="en-US"/>
              <a:pPr/>
              <a:t>6/27/2020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3681F6-A873-405A-B137-4597A8A959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53CA11-DD9C-4F4B-844E-9D749038AE23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22425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13325" cy="3756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49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3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0505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1CB-C018-466B-BF34-5DFA95021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02E3D-0B6A-44B2-AC76-9954897E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939C-E9A5-4569-9ACC-774DD037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627B-DE3F-4284-83C4-F765B411452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B3B99-CA0B-460F-A52C-42524ECE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27DB-20FA-42D8-A3E0-A853F41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F3CB-257B-47FF-A91E-FB2A8285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975897"/>
            <a:ext cx="11021405" cy="71866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42075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59CB8A46-F460-48E7-845A-D8F67BFC29E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6383" y="1825625"/>
            <a:ext cx="11021405" cy="4616450"/>
          </a:xfrm>
        </p:spPr>
        <p:txBody>
          <a:bodyPr/>
          <a:lstStyle>
            <a:lvl1pPr marL="274320" indent="-274320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548640" indent="-274320">
              <a:buClrTx/>
              <a:buSzPct val="12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731520" indent="-182563">
              <a:lnSpc>
                <a:spcPct val="100000"/>
              </a:lnSpc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1440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097280" indent="-182563">
              <a:buClrTx/>
              <a:buSzPct val="1200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35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9" y="2603282"/>
            <a:ext cx="10661831" cy="927318"/>
          </a:xfrm>
        </p:spPr>
        <p:txBody>
          <a:bodyPr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1066024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C055CFCE-D766-4289-B7F2-951F3EDDAEE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69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6261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4948767" y="2336001"/>
            <a:ext cx="7357533" cy="2320885"/>
          </a:xfrm>
          <a:blipFill rotWithShape="1">
            <a:blip r:embed="rId4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-16388" y="2335213"/>
            <a:ext cx="8027999" cy="2319337"/>
          </a:xfrm>
          <a:blipFill rotWithShape="1">
            <a:blip r:embed="rId5"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6100" y="2603282"/>
            <a:ext cx="5270500" cy="927318"/>
          </a:xfrm>
        </p:spPr>
        <p:txBody>
          <a:bodyPr anchor="t" anchorCtr="0"/>
          <a:lstStyle>
            <a:lvl1pPr>
              <a:defRPr sz="28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547688" y="3602968"/>
            <a:ext cx="5237162" cy="918232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3C9ED50E-DC05-4ED9-90FF-62E80942323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5270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4982" y="1055451"/>
            <a:ext cx="10915806" cy="666345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982" y="1794753"/>
            <a:ext cx="5410524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82" y="2500007"/>
            <a:ext cx="5410524" cy="37944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45546" y="1780163"/>
            <a:ext cx="5435242" cy="632297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45546" y="2500007"/>
            <a:ext cx="5435242" cy="3794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380788" y="6294438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BF7B9613-998E-40C2-BDD2-3FFBB2E82D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06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7683FC-648E-4D91-8905-A280A82597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7788" y="6426200"/>
            <a:ext cx="511175" cy="365125"/>
          </a:xfrm>
        </p:spPr>
        <p:txBody>
          <a:bodyPr/>
          <a:lstStyle>
            <a:lvl1pPr>
              <a:defRPr/>
            </a:lvl1pPr>
          </a:lstStyle>
          <a:p>
            <a:fld id="{8645E7B4-9CA2-42E4-9944-80E3CC428AA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6035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2513"/>
            <a:ext cx="12192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562288" y="863998"/>
            <a:ext cx="990801" cy="5763776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982" y="1354667"/>
            <a:ext cx="8124006" cy="5273107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1F05A6-F8BE-4908-B8D9-CBB38BD737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12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30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46063"/>
            <a:ext cx="2917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77838" y="1022570"/>
            <a:ext cx="1102995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7838" y="1911571"/>
            <a:ext cx="11029950" cy="4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9" name="Picture 2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6699250"/>
            <a:ext cx="12328526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7788" y="6408738"/>
            <a:ext cx="511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7BB67F18-AB72-47AD-9CF1-EB892C65625F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-8704" y="6426922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22" r:id="rId8"/>
    <p:sldLayoutId id="2147483915" r:id="rId9"/>
    <p:sldLayoutId id="214748392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kern="1200" spc="-50">
          <a:solidFill>
            <a:srgbClr val="293E82"/>
          </a:solidFill>
          <a:latin typeface="Arial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500">
          <a:solidFill>
            <a:srgbClr val="293E8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rgbClr val="39B0A9"/>
        </a:buClr>
        <a:buSzPct val="100000"/>
        <a:buFont typeface="Wingdings" panose="05000000000000000000" pitchFamily="2" charset="2"/>
        <a:buChar char="§"/>
        <a:defRPr sz="2000" kern="1200">
          <a:solidFill>
            <a:srgbClr val="59595B"/>
          </a:solidFill>
          <a:latin typeface="Arial"/>
          <a:ea typeface="ＭＳ Ｐゴシック" charset="0"/>
          <a:cs typeface="ＭＳ Ｐゴシック" charset="0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kern="1200">
          <a:solidFill>
            <a:srgbClr val="59595B"/>
          </a:solidFill>
          <a:latin typeface="Arial"/>
          <a:ea typeface="ＭＳ Ｐゴシック" charset="0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rgbClr val="39B0A9"/>
        </a:buClr>
        <a:buFont typeface="Wingdings" panose="05000000000000000000" pitchFamily="2" charset="2"/>
        <a:buChar char="§"/>
        <a:defRPr sz="1400" kern="1200">
          <a:solidFill>
            <a:srgbClr val="59595B"/>
          </a:solidFill>
          <a:latin typeface="Arial"/>
          <a:ea typeface="ＭＳ Ｐゴシック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06752" y="3848220"/>
            <a:ext cx="8784077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CLO1: Functions and Modules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71979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816" y="812467"/>
            <a:ext cx="6312164" cy="2945676"/>
          </a:xfrm>
          <a:prstGeom prst="rect">
            <a:avLst/>
          </a:prstGeom>
          <a:ln>
            <a:solidFill>
              <a:srgbClr val="95999A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06" y="1695826"/>
            <a:ext cx="5557065" cy="48941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Function  definitions can </a:t>
            </a:r>
            <a:r>
              <a:rPr lang="en-US" sz="2400" u="sng" dirty="0"/>
              <a:t>contain</a:t>
            </a:r>
            <a:r>
              <a:rPr lang="en-US" sz="2400" dirty="0"/>
              <a:t> any control structure you like.</a:t>
            </a:r>
          </a:p>
          <a:p>
            <a:r>
              <a:rPr lang="en-US" sz="2400" dirty="0" smtClean="0"/>
              <a:t>Ex: when square </a:t>
            </a:r>
            <a:r>
              <a:rPr lang="en-US" sz="2400" dirty="0"/>
              <a:t>is called, the 3 is copied into the parameter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, </a:t>
            </a:r>
            <a:r>
              <a:rPr lang="en-US" sz="2400" b="1" dirty="0">
                <a:cs typeface="Courier New" panose="02070309020205020404" pitchFamily="49" charset="0"/>
              </a:rPr>
              <a:t>before</a:t>
            </a:r>
            <a:r>
              <a:rPr lang="en-US" sz="2400" dirty="0">
                <a:cs typeface="Courier New" panose="02070309020205020404" pitchFamily="49" charset="0"/>
              </a:rPr>
              <a:t> executing the </a:t>
            </a:r>
            <a:r>
              <a:rPr lang="en-US" sz="2400" dirty="0" smtClean="0">
                <a:cs typeface="Courier New" panose="02070309020205020404" pitchFamily="49" charset="0"/>
              </a:rPr>
              <a:t>body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Remember the Terminology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dirty="0"/>
              <a:t>is the parameter</a:t>
            </a:r>
          </a:p>
          <a:p>
            <a:pPr lvl="1"/>
            <a:r>
              <a:rPr lang="en-US" dirty="0"/>
              <a:t>3 is the argument (the value we give the parameter this time</a:t>
            </a:r>
            <a:r>
              <a:rPr lang="en-US" dirty="0" smtClean="0"/>
              <a:t>)</a:t>
            </a:r>
          </a:p>
          <a:p>
            <a:r>
              <a:rPr lang="en-US" sz="2400" dirty="0"/>
              <a:t>A function </a:t>
            </a:r>
            <a:r>
              <a:rPr lang="en-US" sz="2400" dirty="0" smtClean="0"/>
              <a:t>sends </a:t>
            </a:r>
            <a:r>
              <a:rPr lang="en-US" sz="2400" dirty="0"/>
              <a:t>a value (or values) back to the caller by </a:t>
            </a:r>
            <a:r>
              <a:rPr lang="en-US" sz="2400" b="1" dirty="0"/>
              <a:t>returning</a:t>
            </a:r>
            <a:r>
              <a:rPr lang="en-US" sz="2400" dirty="0"/>
              <a:t> it (or them)</a:t>
            </a:r>
          </a:p>
          <a:p>
            <a:endParaRPr lang="en-US" dirty="0"/>
          </a:p>
          <a:p>
            <a:endParaRPr lang="en-US" dirty="0"/>
          </a:p>
          <a:p>
            <a:pPr marL="401638" indent="-296863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endParaRPr lang="en-GB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055796" y="4144860"/>
            <a:ext cx="4115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when you 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, </a:t>
            </a:r>
            <a:r>
              <a:rPr lang="en-US" dirty="0"/>
              <a:t>it prints </a:t>
            </a:r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dirty="0" smtClean="0"/>
              <a:t> of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10113388" y="3100552"/>
            <a:ext cx="417977" cy="104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69572" y="5176485"/>
            <a:ext cx="58227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000" dirty="0"/>
              <a:t>Body of the function should be indented </a:t>
            </a:r>
            <a:r>
              <a:rPr lang="en-GB" altLang="en-US" sz="2000" dirty="0" smtClean="0"/>
              <a:t>consistently  </a:t>
            </a:r>
            <a:r>
              <a:rPr lang="en-GB" altLang="en-US" sz="2000" dirty="0"/>
              <a:t>(4 spaces is typical in Python; </a:t>
            </a:r>
            <a:endParaRPr lang="en-GB" altLang="en-US" sz="2000" dirty="0" smtClean="0"/>
          </a:p>
          <a:p>
            <a:r>
              <a:rPr lang="en-GB" altLang="en-US" sz="2000" dirty="0" smtClean="0">
                <a:solidFill>
                  <a:srgbClr val="FF0000"/>
                </a:solidFill>
              </a:rPr>
              <a:t>Beware </a:t>
            </a:r>
            <a:r>
              <a:rPr lang="en-GB" altLang="en-US" sz="2000" dirty="0">
                <a:solidFill>
                  <a:srgbClr val="FF0000"/>
                </a:solidFill>
              </a:rPr>
              <a:t>of tabs -- AVOID THEM</a:t>
            </a:r>
            <a:r>
              <a:rPr lang="en-GB" altLang="en-US" sz="2000" dirty="0"/>
              <a:t>)</a:t>
            </a:r>
            <a:r>
              <a:rPr lang="ar-SA" altLang="en-US" sz="2000" dirty="0"/>
              <a:t>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Docstring: Shift + Tab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648"/>
          <a:stretch/>
        </p:blipFill>
        <p:spPr>
          <a:xfrm>
            <a:off x="520213" y="1860330"/>
            <a:ext cx="10619832" cy="2312275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04" y="4172606"/>
            <a:ext cx="6833219" cy="263459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06426" y="588579"/>
            <a:ext cx="452433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Place your cursor inside function name and press  “</a:t>
            </a:r>
            <a:r>
              <a:rPr lang="en-US" dirty="0" err="1" smtClean="0"/>
              <a:t>Shift+Tab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639614" y="911745"/>
            <a:ext cx="4766812" cy="94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45606" y="4599987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Alternatively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896779"/>
            <a:ext cx="11021405" cy="718661"/>
          </a:xfrm>
        </p:spPr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Function variables are local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3" y="1625283"/>
            <a:ext cx="10515600" cy="526569"/>
          </a:xfrm>
        </p:spPr>
        <p:txBody>
          <a:bodyPr>
            <a:normAutofit fontScale="77500" lnSpcReduction="20000"/>
          </a:bodyPr>
          <a:lstStyle/>
          <a:p>
            <a:pPr marL="401638" indent="-296863">
              <a:lnSpc>
                <a:spcPct val="87000"/>
              </a:lnSpc>
              <a:buSzPct val="45000"/>
              <a:buFont typeface="Wingdings" panose="05000000000000000000" pitchFamily="2" charset="2"/>
              <a:buChar char=""/>
              <a:tabLst>
                <a:tab pos="401638" algn="l"/>
                <a:tab pos="517525" algn="l"/>
                <a:tab pos="974725" algn="l"/>
                <a:tab pos="1431925" algn="l"/>
                <a:tab pos="1889125" algn="l"/>
                <a:tab pos="2346325" algn="l"/>
                <a:tab pos="2803525" algn="l"/>
                <a:tab pos="3260725" algn="l"/>
                <a:tab pos="3717925" algn="l"/>
                <a:tab pos="4175125" algn="l"/>
                <a:tab pos="4632325" algn="l"/>
                <a:tab pos="5089525" algn="l"/>
                <a:tab pos="5546725" algn="l"/>
                <a:tab pos="6003925" algn="l"/>
                <a:tab pos="6461125" algn="l"/>
                <a:tab pos="6918325" algn="l"/>
                <a:tab pos="7375525" algn="l"/>
                <a:tab pos="7832725" algn="l"/>
                <a:tab pos="8289925" algn="l"/>
                <a:tab pos="8747125" algn="l"/>
                <a:tab pos="9204325" algn="l"/>
              </a:tabLst>
            </a:pPr>
            <a:r>
              <a:rPr lang="en-GB" altLang="en-US" sz="3300" dirty="0"/>
              <a:t>Variables declared in a function do not exist outside that </a:t>
            </a:r>
            <a:r>
              <a:rPr lang="en-GB" altLang="en-US" sz="3300" dirty="0" smtClean="0"/>
              <a:t>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4645" y="1996740"/>
            <a:ext cx="8127167" cy="4319210"/>
            <a:chOff x="1290103" y="2161695"/>
            <a:chExt cx="8127167" cy="43192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104" y="2161695"/>
              <a:ext cx="8127166" cy="4319210"/>
            </a:xfrm>
            <a:prstGeom prst="rect">
              <a:avLst/>
            </a:prstGeom>
            <a:ln>
              <a:solidFill>
                <a:srgbClr val="95999A"/>
              </a:solidFill>
            </a:ln>
          </p:spPr>
        </p:pic>
        <p:sp>
          <p:nvSpPr>
            <p:cNvPr id="7" name="Rounded Rectangle 6"/>
            <p:cNvSpPr/>
            <p:nvPr/>
          </p:nvSpPr>
          <p:spPr>
            <a:xfrm>
              <a:off x="1290104" y="5623034"/>
              <a:ext cx="2766889" cy="283780"/>
            </a:xfrm>
            <a:prstGeom prst="roundRect">
              <a:avLst/>
            </a:prstGeom>
            <a:noFill/>
            <a:ln w="9525" cap="flat" cmpd="sng" algn="ctr">
              <a:solidFill>
                <a:srgbClr val="9599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0103" y="6059213"/>
              <a:ext cx="3986090" cy="382861"/>
            </a:xfrm>
            <a:prstGeom prst="roundRect">
              <a:avLst/>
            </a:prstGeom>
            <a:noFill/>
            <a:ln w="9525" cap="flat" cmpd="sng" algn="ctr">
              <a:solidFill>
                <a:srgbClr val="9599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355721" y="2161695"/>
            <a:ext cx="3757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/>
              <a:t>They are </a:t>
            </a:r>
            <a:r>
              <a:rPr lang="en-GB" altLang="en-US" b="1" dirty="0" smtClean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dirty="0" smtClean="0"/>
              <a:t> are local variables in </a:t>
            </a:r>
            <a:r>
              <a:rPr lang="en-US" dirty="0" smtClean="0">
                <a:latin typeface="Consolas" panose="020B0609020204030204" pitchFamily="49" charset="0"/>
              </a:rPr>
              <a:t>square</a:t>
            </a:r>
            <a:r>
              <a:rPr lang="en-US" dirty="0" smtClean="0"/>
              <a:t> function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locals only exist while the function is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Lifetime</a:t>
            </a:r>
            <a:r>
              <a:rPr lang="en-US" dirty="0"/>
              <a:t> or </a:t>
            </a:r>
            <a:r>
              <a:rPr lang="en-US" b="1" dirty="0"/>
              <a:t>extent:</a:t>
            </a:r>
            <a:r>
              <a:rPr lang="en-US" dirty="0"/>
              <a:t> the time during which a variable takes up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 is “born” when </a:t>
            </a:r>
            <a:r>
              <a:rPr lang="en-US" dirty="0" smtClean="0"/>
              <a:t>the function </a:t>
            </a:r>
            <a:r>
              <a:rPr lang="en-US" dirty="0"/>
              <a:t>is initialized…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 and “dies” when the function it is in returns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99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3" y="1694558"/>
            <a:ext cx="11021405" cy="47475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Other functions cannot see local variables at all!</a:t>
            </a:r>
          </a:p>
          <a:p>
            <a:pPr lvl="1"/>
            <a:r>
              <a:rPr lang="en-US" dirty="0" smtClean="0"/>
              <a:t>The scope of the variable is which part of the code can see it</a:t>
            </a:r>
          </a:p>
          <a:p>
            <a:pPr lvl="1"/>
            <a:r>
              <a:rPr lang="en-US" dirty="0" smtClean="0"/>
              <a:t>The scope of a local variable is the body of the function it is in, starting from its </a:t>
            </a:r>
            <a:r>
              <a:rPr lang="en-US" dirty="0" smtClean="0"/>
              <a:t>initialization</a:t>
            </a:r>
            <a:endParaRPr lang="en-US" dirty="0" smtClean="0"/>
          </a:p>
          <a:p>
            <a:r>
              <a:rPr lang="en-US" dirty="0" smtClean="0"/>
              <a:t>This means your function cannot refer directly to variables in other functions.</a:t>
            </a:r>
          </a:p>
          <a:p>
            <a:r>
              <a:rPr lang="en-US" dirty="0" smtClean="0"/>
              <a:t>If you need access to information from another function</a:t>
            </a:r>
          </a:p>
          <a:p>
            <a:pPr lvl="1"/>
            <a:r>
              <a:rPr lang="en-US" dirty="0" smtClean="0"/>
              <a:t>Use a parameter and argument to send information into a function</a:t>
            </a:r>
          </a:p>
          <a:p>
            <a:pPr lvl="1"/>
            <a:r>
              <a:rPr lang="en-US" dirty="0" smtClean="0"/>
              <a:t>Use the return value to get information back out</a:t>
            </a:r>
          </a:p>
          <a:p>
            <a:r>
              <a:rPr lang="en-US" dirty="0" smtClean="0"/>
              <a:t>A global variable is defined outside any function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Avoid these! </a:t>
            </a:r>
            <a:r>
              <a:rPr lang="en-US" dirty="0" smtClean="0"/>
              <a:t> Very hard to reason about, they can be changed by ANY function at ANY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Scope example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331" y="1836647"/>
            <a:ext cx="4291110" cy="460542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552497" y="3016469"/>
            <a:ext cx="861848" cy="220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04897" y="2205841"/>
            <a:ext cx="861848" cy="2207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multiple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384" y="2231505"/>
            <a:ext cx="4337864" cy="2098757"/>
          </a:xfrm>
        </p:spPr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dirty="0"/>
              <a:t>calling the function, you must supply the same number of arguments as </a:t>
            </a:r>
            <a:r>
              <a:rPr lang="en-US" sz="2400" dirty="0" smtClean="0"/>
              <a:t>parameters</a:t>
            </a:r>
          </a:p>
          <a:p>
            <a:pPr marL="274320" lvl="1" indent="0">
              <a:buNone/>
            </a:pPr>
            <a:endParaRPr lang="en-US" sz="1050" dirty="0" smtClean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power(5</a:t>
            </a: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 #ERROR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power(5,3,4) #ERROR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5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41" y="2152860"/>
            <a:ext cx="7312422" cy="2763358"/>
          </a:xfrm>
          <a:prstGeom prst="rect">
            <a:avLst/>
          </a:prstGeom>
          <a:ln>
            <a:solidFill>
              <a:srgbClr val="95999A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86382" y="1691195"/>
            <a:ext cx="10192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 can have more than one parameter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406" y="5039354"/>
            <a:ext cx="11148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arguments are in wrong </a:t>
            </a:r>
            <a:r>
              <a:rPr lang="en-US" sz="2400" b="1" dirty="0"/>
              <a:t>order</a:t>
            </a:r>
            <a:r>
              <a:rPr lang="en-US" sz="2400" dirty="0"/>
              <a:t>, or if arguments are the wrong </a:t>
            </a:r>
            <a:r>
              <a:rPr lang="en-US" sz="2400" b="1" dirty="0"/>
              <a:t>type</a:t>
            </a:r>
            <a:r>
              <a:rPr lang="en-US" sz="2400" dirty="0"/>
              <a:t>, the function will eventually give an error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724" y="5922978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power(“Hello”, “this”) </a:t>
            </a:r>
            <a:r>
              <a:rPr lang="en-US" sz="2400" dirty="0">
                <a:solidFill>
                  <a:schemeClr val="accent5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#ERROR</a:t>
            </a:r>
            <a:endParaRPr lang="en-US" sz="24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without return values</a:t>
            </a:r>
            <a:endParaRPr lang="en-GB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All functions in Python return something.  </a:t>
            </a:r>
          </a:p>
          <a:p>
            <a:r>
              <a:rPr lang="en-GB" altLang="en-US" dirty="0" smtClean="0"/>
              <a:t>If a return statement is not given, Python returns </a:t>
            </a:r>
            <a:r>
              <a:rPr lang="en-GB" altLang="en-US" b="1" dirty="0" smtClean="0">
                <a:solidFill>
                  <a:srgbClr val="FF0000"/>
                </a:solidFill>
              </a:rPr>
              <a:t>None</a:t>
            </a:r>
          </a:p>
          <a:p>
            <a:r>
              <a:rPr lang="en-GB" altLang="en-US" dirty="0" smtClean="0"/>
              <a:t>For example, the list append function changes the list but does not return a value:</a:t>
            </a:r>
            <a:br>
              <a:rPr lang="en-GB" altLang="en-US" dirty="0" smtClean="0"/>
            </a:br>
            <a:endParaRPr lang="en-GB" altLang="en-US" dirty="0" smtClean="0"/>
          </a:p>
          <a:p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9368" y="4036508"/>
            <a:ext cx="2635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solidFill>
                  <a:srgbClr val="0033CC"/>
                </a:solidFill>
              </a:rPr>
              <a:t>a = [0, 1, 2]</a:t>
            </a:r>
            <a:br>
              <a:rPr lang="en-GB" altLang="en-US" sz="2400" dirty="0">
                <a:solidFill>
                  <a:srgbClr val="0033CC"/>
                </a:solidFill>
              </a:rPr>
            </a:br>
            <a:r>
              <a:rPr lang="en-GB" altLang="en-US" sz="2400" dirty="0">
                <a:solidFill>
                  <a:srgbClr val="0033CC"/>
                </a:solidFill>
              </a:rPr>
              <a:t>b = </a:t>
            </a:r>
            <a:r>
              <a:rPr lang="en-GB" altLang="en-US" sz="2400" dirty="0" err="1">
                <a:solidFill>
                  <a:srgbClr val="0033CC"/>
                </a:solidFill>
              </a:rPr>
              <a:t>a.append</a:t>
            </a:r>
            <a:r>
              <a:rPr lang="en-GB" altLang="en-US" sz="2400" dirty="0">
                <a:solidFill>
                  <a:srgbClr val="0033CC"/>
                </a:solidFill>
              </a:rPr>
              <a:t>(3)</a:t>
            </a:r>
            <a:br>
              <a:rPr lang="en-GB" altLang="en-US" sz="2400" dirty="0">
                <a:solidFill>
                  <a:srgbClr val="0033CC"/>
                </a:solidFill>
              </a:rPr>
            </a:br>
            <a:r>
              <a:rPr lang="en-GB" altLang="en-US" sz="2400" dirty="0">
                <a:solidFill>
                  <a:srgbClr val="0033CC"/>
                </a:solidFill>
              </a:rPr>
              <a:t>print </a:t>
            </a:r>
            <a:r>
              <a:rPr lang="en-GB" altLang="en-US" sz="2400" dirty="0" smtClean="0">
                <a:solidFill>
                  <a:srgbClr val="0033CC"/>
                </a:solidFill>
              </a:rPr>
              <a:t>(b)</a:t>
            </a:r>
            <a:r>
              <a:rPr lang="en-GB" altLang="en-US" sz="2400" dirty="0">
                <a:solidFill>
                  <a:srgbClr val="0033CC"/>
                </a:solidFill>
              </a:rPr>
              <a:t/>
            </a:r>
            <a:br>
              <a:rPr lang="en-GB" altLang="en-US" sz="2400" dirty="0">
                <a:solidFill>
                  <a:srgbClr val="0033CC"/>
                </a:solidFill>
              </a:rPr>
            </a:br>
            <a:endParaRPr lang="en-GB" altLang="en-US" sz="2400" dirty="0">
              <a:solidFill>
                <a:srgbClr val="0033CC"/>
              </a:solidFill>
            </a:endParaRPr>
          </a:p>
          <a:p>
            <a:r>
              <a:rPr lang="en-US" sz="2400" b="1" u="sng" dirty="0"/>
              <a:t>Output </a:t>
            </a:r>
          </a:p>
          <a:p>
            <a:r>
              <a:rPr lang="en-GB" altLang="en-US" sz="2400" dirty="0">
                <a:solidFill>
                  <a:srgbClr val="0033CC"/>
                </a:solidFill>
              </a:rPr>
              <a:t>None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906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Parameters/return values vs.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parameters</a:t>
            </a:r>
            <a:r>
              <a:rPr lang="en-US" dirty="0" smtClean="0"/>
              <a:t> take “input” from the statement that calls the function</a:t>
            </a:r>
          </a:p>
          <a:p>
            <a:r>
              <a:rPr lang="en-US" u="sng" dirty="0" smtClean="0"/>
              <a:t>return</a:t>
            </a:r>
            <a:r>
              <a:rPr lang="en-US" dirty="0" smtClean="0"/>
              <a:t> value send “output” to the statement that called the function</a:t>
            </a:r>
          </a:p>
          <a:p>
            <a:r>
              <a:rPr lang="en-US" u="sng" dirty="0" smtClean="0"/>
              <a:t>input()</a:t>
            </a:r>
            <a:r>
              <a:rPr lang="en-US" dirty="0" smtClean="0"/>
              <a:t> takes input from the keyboard (the user)</a:t>
            </a:r>
          </a:p>
          <a:p>
            <a:r>
              <a:rPr lang="en-US" u="sng" dirty="0" smtClean="0"/>
              <a:t>print()</a:t>
            </a:r>
            <a:r>
              <a:rPr lang="en-US" dirty="0" smtClean="0"/>
              <a:t> sends output to the screen (the user)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Good functions </a:t>
            </a:r>
            <a:r>
              <a:rPr lang="en-US" dirty="0" smtClean="0"/>
              <a:t>usually </a:t>
            </a:r>
            <a:r>
              <a:rPr lang="en-US" dirty="0" smtClean="0">
                <a:solidFill>
                  <a:srgbClr val="FF0000"/>
                </a:solidFill>
              </a:rPr>
              <a:t>use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return a value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Good functions do not usually use input and print</a:t>
            </a:r>
          </a:p>
          <a:p>
            <a:pPr lvl="1"/>
            <a:r>
              <a:rPr lang="en-US" dirty="0" smtClean="0"/>
              <a:t>Then you can use them not only with user input…</a:t>
            </a:r>
          </a:p>
          <a:p>
            <a:pPr lvl="1"/>
            <a:r>
              <a:rPr lang="en-US" dirty="0" smtClean="0"/>
              <a:t>… but also with graphical programs, files, computed data…</a:t>
            </a:r>
          </a:p>
          <a:p>
            <a:r>
              <a:rPr lang="en-US" b="1" i="1" dirty="0" smtClean="0"/>
              <a:t>When should a function use input or print?</a:t>
            </a:r>
          </a:p>
          <a:p>
            <a:pPr lvl="1"/>
            <a:r>
              <a:rPr lang="en-US" dirty="0" smtClean="0"/>
              <a:t>When the function’s sole purpose is to interact with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16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idea behind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have to </a:t>
            </a:r>
            <a:r>
              <a:rPr lang="en-US" b="1" dirty="0" smtClean="0">
                <a:solidFill>
                  <a:srgbClr val="FF0000"/>
                </a:solidFill>
              </a:rPr>
              <a:t>repeat</a:t>
            </a:r>
            <a:r>
              <a:rPr lang="en-US" dirty="0" smtClean="0"/>
              <a:t> the same combination of </a:t>
            </a:r>
            <a:r>
              <a:rPr lang="en-US" b="1" dirty="0" smtClean="0"/>
              <a:t>control structures</a:t>
            </a:r>
            <a:r>
              <a:rPr lang="en-US" dirty="0" smtClean="0"/>
              <a:t> and steps in several different places.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 let you write the code once and use it at </a:t>
            </a:r>
            <a:r>
              <a:rPr lang="en-US" dirty="0" smtClean="0">
                <a:solidFill>
                  <a:srgbClr val="FF0000"/>
                </a:solidFill>
              </a:rPr>
              <a:t>multiple places</a:t>
            </a:r>
          </a:p>
          <a:p>
            <a:endParaRPr lang="en-US" dirty="0" smtClean="0"/>
          </a:p>
          <a:p>
            <a:r>
              <a:rPr lang="en-US" dirty="0" smtClean="0"/>
              <a:t>We’ve already seen several built-in and library functions</a:t>
            </a:r>
          </a:p>
          <a:p>
            <a:pPr lvl="1"/>
            <a:r>
              <a:rPr lang="en-US" b="1" dirty="0" smtClean="0"/>
              <a:t>print(…)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(…)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we know how to call them: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it doesn’t return a value: 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(arguments)</a:t>
            </a:r>
          </a:p>
          <a:p>
            <a:pPr lvl="1"/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If it does return a value: </a:t>
            </a: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(arguments)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/>
              <a:t> (“invoke”) a function, </a:t>
            </a:r>
            <a:r>
              <a:rPr lang="en-US" u="sng" dirty="0" smtClean="0"/>
              <a:t>you write its name</a:t>
            </a:r>
            <a:r>
              <a:rPr lang="en-US" dirty="0" smtClean="0"/>
              <a:t>, followed by its </a:t>
            </a:r>
            <a:r>
              <a:rPr lang="en-US" b="1" dirty="0" smtClean="0"/>
              <a:t>arguments</a:t>
            </a:r>
            <a:r>
              <a:rPr lang="en-US" dirty="0" smtClean="0"/>
              <a:t> in parentheses  ex.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(arguments)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u="sng" dirty="0" smtClean="0"/>
              <a:t>name of the function</a:t>
            </a:r>
            <a:r>
              <a:rPr lang="en-US" dirty="0" smtClean="0"/>
              <a:t> is an </a:t>
            </a:r>
            <a:r>
              <a:rPr lang="en-US" u="sng" dirty="0" smtClean="0"/>
              <a:t>identifier</a:t>
            </a:r>
          </a:p>
          <a:p>
            <a:pPr lvl="1"/>
            <a:r>
              <a:rPr lang="en-US" dirty="0" smtClean="0"/>
              <a:t>Same rules as for variable names</a:t>
            </a:r>
          </a:p>
          <a:p>
            <a:pPr lvl="1"/>
            <a:r>
              <a:rPr lang="en-US" dirty="0" smtClean="0"/>
              <a:t>Letters, digits, underscore, cannot start with digit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 are a list of expressions, separated by commas</a:t>
            </a:r>
          </a:p>
          <a:p>
            <a:pPr lvl="1"/>
            <a:r>
              <a:rPr lang="en-US" dirty="0" smtClean="0"/>
              <a:t>Arguments are “inputs” that the calling statement sends to the function</a:t>
            </a:r>
          </a:p>
          <a:p>
            <a:pPr lvl="1"/>
            <a:r>
              <a:rPr lang="en-US" dirty="0" smtClean="0"/>
              <a:t>Each function specifies how many arguments it takes</a:t>
            </a:r>
          </a:p>
          <a:p>
            <a:pPr lvl="1"/>
            <a:r>
              <a:rPr lang="en-US" dirty="0" smtClean="0"/>
              <a:t>Some functions like random() take no arguments (</a:t>
            </a:r>
            <a:r>
              <a:rPr lang="en-US" sz="2000" b="1" dirty="0" smtClean="0"/>
              <a:t>But they still need parentheses!)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62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function: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interpreter </a:t>
            </a:r>
            <a:r>
              <a:rPr lang="en-US" b="1" dirty="0" smtClean="0">
                <a:solidFill>
                  <a:srgbClr val="FF0000"/>
                </a:solidFill>
              </a:rPr>
              <a:t>pauses</a:t>
            </a:r>
            <a:r>
              <a:rPr lang="en-US" dirty="0" smtClean="0"/>
              <a:t> execution of the code that made the function call </a:t>
            </a:r>
          </a:p>
          <a:p>
            <a:pPr lvl="1"/>
            <a:r>
              <a:rPr lang="en-US" dirty="0" smtClean="0"/>
              <a:t>But it remembers where it was</a:t>
            </a:r>
          </a:p>
          <a:p>
            <a:r>
              <a:rPr lang="en-US" dirty="0" smtClean="0"/>
              <a:t>The interpreter runs the code of the called function</a:t>
            </a:r>
          </a:p>
          <a:p>
            <a:pPr lvl="1"/>
            <a:r>
              <a:rPr lang="en-US" dirty="0" smtClean="0"/>
              <a:t>It makes the arguments available to the function</a:t>
            </a:r>
          </a:p>
          <a:p>
            <a:r>
              <a:rPr lang="en-US" dirty="0" smtClean="0"/>
              <a:t>The function </a:t>
            </a:r>
            <a:r>
              <a:rPr lang="en-US" b="1" dirty="0" smtClean="0">
                <a:solidFill>
                  <a:srgbClr val="FF0000"/>
                </a:solidFill>
              </a:rPr>
              <a:t>finishes</a:t>
            </a:r>
            <a:r>
              <a:rPr lang="en-US" dirty="0" smtClean="0"/>
              <a:t>/</a:t>
            </a:r>
            <a:r>
              <a:rPr lang="en-US" b="1" dirty="0" smtClean="0">
                <a:solidFill>
                  <a:srgbClr val="FF0000"/>
                </a:solidFill>
              </a:rPr>
              <a:t>returns</a:t>
            </a:r>
          </a:p>
          <a:p>
            <a:pPr lvl="1"/>
            <a:r>
              <a:rPr lang="en-US" dirty="0" smtClean="0"/>
              <a:t>The interpreter picks up where it left off</a:t>
            </a:r>
          </a:p>
          <a:p>
            <a:pPr lvl="1"/>
            <a:r>
              <a:rPr lang="en-US" dirty="0" smtClean="0"/>
              <a:t>The value of the function call Is whatever value the function returned (or None if it does not explicitly return anything)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Structured programming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subprogram (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) finishes, control returns to where the function was called from</a:t>
            </a:r>
          </a:p>
          <a:p>
            <a:r>
              <a:rPr lang="en-US" dirty="0" smtClean="0"/>
              <a:t>A function should have </a:t>
            </a:r>
            <a:r>
              <a:rPr lang="en-US" dirty="0" smtClean="0">
                <a:solidFill>
                  <a:srgbClr val="FF0000"/>
                </a:solidFill>
              </a:rPr>
              <a:t>ONE return statement</a:t>
            </a:r>
            <a:r>
              <a:rPr lang="en-US" dirty="0" smtClean="0"/>
              <a:t> as the last line of the function definition (One entrance, one exit guarantee) </a:t>
            </a:r>
          </a:p>
          <a:p>
            <a:r>
              <a:rPr lang="en-US" dirty="0" smtClean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NO return statement</a:t>
            </a:r>
            <a:r>
              <a:rPr lang="en-US" dirty="0" smtClean="0"/>
              <a:t>, in which case all the statements in the definition are executed, then control returns to where it was called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define a function, you need to specify </a:t>
            </a:r>
            <a:r>
              <a:rPr lang="en-US" b="1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things: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u="sng" dirty="0" smtClean="0"/>
              <a:t>name</a:t>
            </a:r>
            <a:r>
              <a:rPr lang="en-US" sz="2800" dirty="0" smtClean="0"/>
              <a:t> of the function</a:t>
            </a:r>
          </a:p>
          <a:p>
            <a:pPr lvl="1"/>
            <a:r>
              <a:rPr lang="en-US" sz="2800" dirty="0" smtClean="0"/>
              <a:t>What </a:t>
            </a:r>
            <a:r>
              <a:rPr lang="en-US" sz="2800" u="sng" dirty="0" smtClean="0"/>
              <a:t>parameters</a:t>
            </a:r>
            <a:r>
              <a:rPr lang="en-US" sz="2800" dirty="0" smtClean="0"/>
              <a:t> the function takes</a:t>
            </a:r>
            <a:endParaRPr lang="en-US" dirty="0" smtClean="0"/>
          </a:p>
          <a:p>
            <a:pPr lvl="2"/>
            <a:r>
              <a:rPr lang="en-US" sz="2400" dirty="0" smtClean="0"/>
              <a:t>With a name for each parameter</a:t>
            </a:r>
          </a:p>
          <a:p>
            <a:pPr lvl="1"/>
            <a:r>
              <a:rPr lang="en-US" sz="2800" dirty="0" smtClean="0"/>
              <a:t>What </a:t>
            </a:r>
            <a:r>
              <a:rPr lang="en-US" sz="2800" dirty="0" smtClean="0"/>
              <a:t>the function </a:t>
            </a:r>
            <a:r>
              <a:rPr lang="en-US" sz="2800" u="sng" dirty="0" smtClean="0">
                <a:solidFill>
                  <a:srgbClr val="FF0000"/>
                </a:solidFill>
              </a:rPr>
              <a:t>does</a:t>
            </a:r>
            <a:r>
              <a:rPr lang="en-US" sz="2800" dirty="0" smtClean="0"/>
              <a:t> when called</a:t>
            </a:r>
          </a:p>
          <a:p>
            <a:pPr lvl="2"/>
            <a:r>
              <a:rPr lang="en-US" sz="2400" dirty="0" smtClean="0"/>
              <a:t>The code or </a:t>
            </a:r>
            <a:r>
              <a:rPr lang="en-US" sz="2400" u="sng" dirty="0" smtClean="0"/>
              <a:t>body of the function</a:t>
            </a:r>
          </a:p>
          <a:p>
            <a:pPr lvl="2"/>
            <a:r>
              <a:rPr lang="en-US" sz="2400" dirty="0" smtClean="0"/>
              <a:t>As usual, an </a:t>
            </a:r>
            <a:r>
              <a:rPr lang="en-US" sz="2400" u="sng" dirty="0" smtClean="0"/>
              <a:t>indented block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574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name (parameters):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body</a:t>
            </a:r>
          </a:p>
          <a:p>
            <a:r>
              <a:rPr lang="en-US" dirty="0" smtClean="0"/>
              <a:t>Defines a function called “name”</a:t>
            </a:r>
          </a:p>
          <a:p>
            <a:r>
              <a:rPr lang="en-US" dirty="0" smtClean="0"/>
              <a:t>Goes at the </a:t>
            </a:r>
            <a:r>
              <a:rPr lang="en-US" b="1" dirty="0" smtClean="0"/>
              <a:t>top level </a:t>
            </a:r>
            <a:r>
              <a:rPr lang="en-US" dirty="0" smtClean="0"/>
              <a:t>of the file</a:t>
            </a:r>
          </a:p>
          <a:p>
            <a:pPr lvl="1"/>
            <a:r>
              <a:rPr lang="en-US" sz="2800" dirty="0" smtClean="0"/>
              <a:t>Un-indented (at left margin)</a:t>
            </a:r>
          </a:p>
          <a:p>
            <a:pPr lvl="1"/>
            <a:r>
              <a:rPr lang="en-US" sz="2800" dirty="0" smtClean="0"/>
              <a:t>Not inside </a:t>
            </a:r>
            <a:r>
              <a:rPr lang="en-US" sz="2800" dirty="0" smtClean="0">
                <a:latin typeface="Consolas" panose="020B0609020204030204" pitchFamily="49" charset="0"/>
              </a:rPr>
              <a:t>main</a:t>
            </a:r>
            <a:r>
              <a:rPr lang="en-US" sz="2800" dirty="0" smtClean="0"/>
              <a:t> or other functions!</a:t>
            </a:r>
            <a:endParaRPr lang="en-US" dirty="0" smtClean="0"/>
          </a:p>
          <a:p>
            <a:r>
              <a:rPr lang="en-US" dirty="0" smtClean="0"/>
              <a:t>Parameters are a comma-separated list of identifiers</a:t>
            </a:r>
          </a:p>
          <a:p>
            <a:pPr lvl="1"/>
            <a:r>
              <a:rPr lang="en-US" b="1" dirty="0" smtClean="0"/>
              <a:t>The function receives one argument for each parameter it has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06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Python sees the definition, it does NOT run the body!</a:t>
            </a:r>
          </a:p>
          <a:p>
            <a:pPr lvl="1"/>
            <a:r>
              <a:rPr lang="en-US" sz="2800" dirty="0" smtClean="0"/>
              <a:t>Instead it remembers it and remembers its name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The body runs when you call the function</a:t>
            </a:r>
          </a:p>
          <a:p>
            <a:pPr lvl="1"/>
            <a:r>
              <a:rPr lang="en-US" sz="2800" dirty="0" smtClean="0"/>
              <a:t>If you don’t call a function, it will not run!</a:t>
            </a:r>
          </a:p>
          <a:p>
            <a:pPr lvl="2"/>
            <a:r>
              <a:rPr lang="en-US" sz="2400" dirty="0" smtClean="0"/>
              <a:t>It does NOT run just because it is defined in the file</a:t>
            </a:r>
          </a:p>
          <a:p>
            <a:pPr lvl="2"/>
            <a:r>
              <a:rPr lang="en-US" sz="2400" dirty="0" smtClean="0"/>
              <a:t>Something to check for when 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3C3C3E"/>
      </a:dk1>
      <a:lt1>
        <a:sysClr val="window" lastClr="FFFFFF"/>
      </a:lt1>
      <a:dk2>
        <a:srgbClr val="2E3868"/>
      </a:dk2>
      <a:lt2>
        <a:srgbClr val="E3DED1"/>
      </a:lt2>
      <a:accent1>
        <a:srgbClr val="F11731"/>
      </a:accent1>
      <a:accent2>
        <a:srgbClr val="535353"/>
      </a:accent2>
      <a:accent3>
        <a:srgbClr val="00A34A"/>
      </a:accent3>
      <a:accent4>
        <a:srgbClr val="95999A"/>
      </a:accent4>
      <a:accent5>
        <a:srgbClr val="000E5D"/>
      </a:accent5>
      <a:accent6>
        <a:srgbClr val="C19859"/>
      </a:accent6>
      <a:hlink>
        <a:srgbClr val="1E40A6"/>
      </a:hlink>
      <a:folHlink>
        <a:srgbClr val="F1173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10160">
          <a:solidFill>
            <a:srgbClr val="E2E2E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4E39DE98693B44ABDD949B8CE6FA46" ma:contentTypeVersion="7" ma:contentTypeDescription="Create a new document." ma:contentTypeScope="" ma:versionID="bab7520c955e6cb2692131d338a06b9c">
  <xsd:schema xmlns:xsd="http://www.w3.org/2001/XMLSchema" xmlns:xs="http://www.w3.org/2001/XMLSchema" xmlns:p="http://schemas.microsoft.com/office/2006/metadata/properties" xmlns:ns2="9277baa2-033e-484f-8eb8-01b63a62a236" xmlns:ns3="4bd5a573-dbb9-473d-942a-a23a51adcb4f" targetNamespace="http://schemas.microsoft.com/office/2006/metadata/properties" ma:root="true" ma:fieldsID="df63ee8ecc659c981b90ddc0d676856e" ns2:_="" ns3:_="">
    <xsd:import namespace="9277baa2-033e-484f-8eb8-01b63a62a236"/>
    <xsd:import namespace="4bd5a573-dbb9-473d-942a-a23a51adcb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baa2-033e-484f-8eb8-01b63a62a2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5a573-dbb9-473d-942a-a23a51adc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4A3694-DFE7-42AB-92A7-CD946F796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77baa2-033e-484f-8eb8-01b63a62a236"/>
    <ds:schemaRef ds:uri="4bd5a573-dbb9-473d-942a-a23a51adc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9A0E1A-FFEB-4908-9C57-6C2EA84E6DD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9277baa2-033e-484f-8eb8-01b63a62a236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bd5a573-dbb9-473d-942a-a23a51adcb4f"/>
  </ds:schemaRefs>
</ds:datastoreItem>
</file>

<file path=customXml/itemProps3.xml><?xml version="1.0" encoding="utf-8"?>
<ds:datastoreItem xmlns:ds="http://schemas.openxmlformats.org/officeDocument/2006/customXml" ds:itemID="{4EC4A926-7711-4B9F-ADE1-FAF8C6563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19267</TotalTime>
  <Words>1080</Words>
  <Application>Microsoft Office PowerPoint</Application>
  <PresentationFormat>Widescreen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Consolas</vt:lpstr>
      <vt:lpstr>Courier New</vt:lpstr>
      <vt:lpstr>Wingdings</vt:lpstr>
      <vt:lpstr>Retrospect</vt:lpstr>
      <vt:lpstr>CSF 2113  Programming for Information Security</vt:lpstr>
      <vt:lpstr>The idea behind functions</vt:lpstr>
      <vt:lpstr>Calling a function</vt:lpstr>
      <vt:lpstr>Calling a function: syntax</vt:lpstr>
      <vt:lpstr>Calling a function: Semantics</vt:lpstr>
      <vt:lpstr>Structured programming guarantees</vt:lpstr>
      <vt:lpstr>Defining a function</vt:lpstr>
      <vt:lpstr>Defining functions</vt:lpstr>
      <vt:lpstr>Defining functions</vt:lpstr>
      <vt:lpstr>Functions</vt:lpstr>
      <vt:lpstr>Docstring: Shift + Tab</vt:lpstr>
      <vt:lpstr>Function variables are local</vt:lpstr>
      <vt:lpstr>Local variables</vt:lpstr>
      <vt:lpstr>Scope example</vt:lpstr>
      <vt:lpstr>Functions with multiple parameters</vt:lpstr>
      <vt:lpstr>Functions without return values</vt:lpstr>
      <vt:lpstr>Parameters/return values vs. input/output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Humayoun</cp:lastModifiedBy>
  <cp:revision>2406</cp:revision>
  <dcterms:created xsi:type="dcterms:W3CDTF">2016-02-08T10:06:41Z</dcterms:created>
  <dcterms:modified xsi:type="dcterms:W3CDTF">2020-06-27T08:24:58Z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0x0101002B4E39DE98693B44ABDD949B8CE6FA46</vt:lpwstr>
  </property>
</Properties>
</file>