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49" r:id="rId6"/>
    <p:sldId id="350" r:id="rId7"/>
    <p:sldId id="351" r:id="rId8"/>
    <p:sldId id="353" r:id="rId9"/>
    <p:sldId id="354" r:id="rId10"/>
    <p:sldId id="347" r:id="rId11"/>
    <p:sldId id="348" r:id="rId12"/>
    <p:sldId id="352" r:id="rId13"/>
    <p:sldId id="355" r:id="rId14"/>
    <p:sldId id="343" r:id="rId15"/>
    <p:sldId id="344" r:id="rId16"/>
    <p:sldId id="270" r:id="rId1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4A"/>
    <a:srgbClr val="95999A"/>
    <a:srgbClr val="017E31"/>
    <a:srgbClr val="0000FF"/>
    <a:srgbClr val="000000"/>
    <a:srgbClr val="393D40"/>
    <a:srgbClr val="58AC62"/>
    <a:srgbClr val="6E6F73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907" autoAdjust="0"/>
  </p:normalViewPr>
  <p:slideViewPr>
    <p:cSldViewPr snapToGrid="0" snapToObjects="1">
      <p:cViewPr varScale="1">
        <p:scale>
          <a:sx n="54" d="100"/>
          <a:sy n="54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11/5/2022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11/5/2022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1CB-C018-466B-BF34-5DFA9502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2E3D-0B6A-44B2-AC76-9954897E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939C-E9A5-4569-9ACC-774DD03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627B-DE3F-4284-83C4-F765B411452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B99-CA0B-460F-A52C-42524E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27DB-20FA-42D8-A3E0-A853F41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3CB-257B-47FF-A91E-FB2A8285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9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48220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CLO2: Advanced </a:t>
            </a:r>
            <a:r>
              <a:rPr lang="en-US" sz="2800" dirty="0">
                <a:solidFill>
                  <a:srgbClr val="00A34A"/>
                </a:solidFill>
              </a:rPr>
              <a:t>Concepts </a:t>
            </a:r>
            <a:r>
              <a:rPr lang="en-US" sz="2800" dirty="0" smtClean="0">
                <a:solidFill>
                  <a:srgbClr val="00A34A"/>
                </a:solidFill>
              </a:rPr>
              <a:t>in </a:t>
            </a:r>
            <a:r>
              <a:rPr lang="en-US" sz="2800" dirty="0">
                <a:solidFill>
                  <a:srgbClr val="00A34A"/>
                </a:solidFill>
              </a:rPr>
              <a:t>Functions </a:t>
            </a:r>
            <a:r>
              <a:rPr lang="en-US" sz="2800" dirty="0" smtClean="0">
                <a:solidFill>
                  <a:srgbClr val="00A34A"/>
                </a:solidFill>
              </a:rPr>
              <a:t>and </a:t>
            </a:r>
            <a:r>
              <a:rPr lang="en-US" sz="2800" dirty="0">
                <a:solidFill>
                  <a:srgbClr val="00A34A"/>
                </a:solidFill>
              </a:rPr>
              <a:t>Modules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825625"/>
            <a:ext cx="3948983" cy="4616450"/>
          </a:xfrm>
        </p:spPr>
        <p:txBody>
          <a:bodyPr/>
          <a:lstStyle/>
          <a:p>
            <a:r>
              <a:rPr lang="en-US" dirty="0"/>
              <a:t>Instead of using a for loop, you can also call next() on the generator object directly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46" y="1020556"/>
            <a:ext cx="6483842" cy="5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741545"/>
            <a:ext cx="11021405" cy="4616450"/>
          </a:xfrm>
        </p:spPr>
        <p:txBody>
          <a:bodyPr/>
          <a:lstStyle/>
          <a:p>
            <a:r>
              <a:rPr lang="en-US" sz="2000" dirty="0"/>
              <a:t>The large Python community has written a module for nearly all the problems </a:t>
            </a:r>
            <a:r>
              <a:rPr lang="en-US" sz="2000" dirty="0" smtClean="0"/>
              <a:t>on earth</a:t>
            </a:r>
          </a:p>
          <a:p>
            <a:r>
              <a:rPr lang="en-US" sz="2000" dirty="0" smtClean="0"/>
              <a:t>You can download them for free including their source code and utilize them in your own programs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coming lectures </a:t>
            </a:r>
            <a:r>
              <a:rPr lang="en-US" sz="2000" dirty="0"/>
              <a:t>we will make extensive use </a:t>
            </a:r>
            <a:r>
              <a:rPr lang="en-US" sz="2000" dirty="0" smtClean="0"/>
              <a:t>of Pythons </a:t>
            </a:r>
            <a:r>
              <a:rPr lang="en-US" sz="2000" dirty="0"/>
              <a:t>module </a:t>
            </a:r>
            <a:r>
              <a:rPr lang="en-US" sz="2000" dirty="0" smtClean="0"/>
              <a:t>system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load a module with the help of the </a:t>
            </a:r>
            <a:r>
              <a:rPr lang="en-US" sz="2000" b="1" dirty="0"/>
              <a:t>import </a:t>
            </a:r>
            <a:r>
              <a:rPr lang="en-US" sz="2000" dirty="0" smtClean="0"/>
              <a:t>keyword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3965690"/>
            <a:ext cx="9042101" cy="239230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58609" y="3783724"/>
            <a:ext cx="3861639" cy="1336017"/>
            <a:chOff x="5892820" y="3965690"/>
            <a:chExt cx="3635664" cy="1154051"/>
          </a:xfrm>
        </p:grpSpPr>
        <p:pic>
          <p:nvPicPr>
            <p:cNvPr id="7" name="Content Placeholder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7491924" y="3965690"/>
              <a:ext cx="2036560" cy="1154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892820" y="4209130"/>
              <a:ext cx="18069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000" b="1" dirty="0" smtClean="0"/>
                <a:t>Alternatively: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58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6384" y="1846866"/>
            <a:ext cx="10506630" cy="2759075"/>
            <a:chOff x="486383" y="2719225"/>
            <a:chExt cx="10506630" cy="2759075"/>
          </a:xfrm>
        </p:grpSpPr>
        <p:sp>
          <p:nvSpPr>
            <p:cNvPr id="6" name="Rectangle 5"/>
            <p:cNvSpPr/>
            <p:nvPr/>
          </p:nvSpPr>
          <p:spPr>
            <a:xfrm>
              <a:off x="486384" y="2981216"/>
              <a:ext cx="6513506" cy="7078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HctkwkLxlbttKfsjssTimes-Roman"/>
                </a:rPr>
                <a:t>If you would like to apply functions without prepending their module name </a:t>
              </a:r>
              <a:r>
                <a:rPr lang="en-US" sz="2000" dirty="0" smtClean="0">
                  <a:latin typeface="HctkwkLxlbttKfsjssTimes-Roman"/>
                </a:rPr>
                <a:t>you must </a:t>
              </a:r>
              <a:r>
                <a:rPr lang="en-US" sz="2000" dirty="0">
                  <a:latin typeface="HctkwkLxlbttKfsjssTimes-Roman"/>
                </a:rPr>
                <a:t>import them as follows: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961"/>
            <a:stretch/>
          </p:blipFill>
          <p:spPr>
            <a:xfrm>
              <a:off x="7122154" y="2719225"/>
              <a:ext cx="3870859" cy="123186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6383" y="4325860"/>
              <a:ext cx="6513507" cy="10156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HctkwkLxlbttKfsjssTimes-Roman"/>
                </a:rPr>
                <a:t>A special solution to import all functions of a module exists via </a:t>
              </a:r>
              <a:r>
                <a:rPr lang="en-US" sz="2000" dirty="0">
                  <a:latin typeface="YcjpnpKfmrhrCsncvqCourier"/>
                </a:rPr>
                <a:t>* </a:t>
              </a:r>
              <a:r>
                <a:rPr lang="en-US" sz="2000" dirty="0">
                  <a:latin typeface="HctkwkLxlbttKfsjssTimes-Roman"/>
                </a:rPr>
                <a:t>but the </a:t>
              </a:r>
              <a:r>
                <a:rPr lang="en-US" sz="2000" dirty="0" smtClean="0">
                  <a:latin typeface="HctkwkLxlbttKfsjssTimes-Roman"/>
                </a:rPr>
                <a:t>author advises </a:t>
              </a:r>
              <a:r>
                <a:rPr lang="en-US" sz="2000" dirty="0">
                  <a:latin typeface="HctkwkLxlbttKfsjssTimes-Roman"/>
                </a:rPr>
                <a:t>not using, because it can lead to ugly, very hard to debug name collision.</a:t>
              </a:r>
              <a:endParaRPr lang="en-US" sz="20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2154" y="4213084"/>
              <a:ext cx="3529288" cy="1265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2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869"/>
            <a:ext cx="105156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</a:t>
            </a:r>
            <a:r>
              <a:rPr lang="en-US" dirty="0" smtClean="0"/>
              <a:t>programming, </a:t>
            </a:r>
            <a:r>
              <a:rPr lang="en-US" dirty="0"/>
              <a:t>in which a function calls </a:t>
            </a:r>
            <a:r>
              <a:rPr lang="en-US" dirty="0" smtClean="0"/>
              <a:t>itself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88723" y="2952541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 case </a:t>
            </a:r>
            <a:r>
              <a:rPr lang="en-US" sz="2400" dirty="0" smtClean="0"/>
              <a:t>/</a:t>
            </a:r>
            <a:endParaRPr lang="en-US" sz="2400" dirty="0"/>
          </a:p>
          <a:p>
            <a:r>
              <a:rPr lang="en-US" sz="2400" dirty="0" smtClean="0"/>
              <a:t>termination </a:t>
            </a:r>
            <a:r>
              <a:rPr lang="en-US" sz="2400" dirty="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91"/>
            <a:ext cx="5279458" cy="477320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537901" y="3038369"/>
            <a:ext cx="1569720" cy="659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0181" y="5303920"/>
            <a:ext cx="815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Iterations can be formulated using recursion</a:t>
            </a:r>
            <a:endParaRPr lang="en-US" sz="32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more recursive functions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2" y="1825625"/>
            <a:ext cx="6300411" cy="38184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53" y="1825625"/>
            <a:ext cx="5746930" cy="38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09600" y="1107472"/>
            <a:ext cx="10972800" cy="49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Activity: Fibonacci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Shape 159"/>
              <p:cNvSpPr txBox="1"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The Fibonacci numbers are the numbers of the following sequence of integer values:  0,1,1,2,3,5,8,13,21,34,55,89, ... 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Define a function that takes a number </a:t>
                </a:r>
                <a:r>
                  <a:rPr lang="en-US" sz="3200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and returns the Fibonacci number of that index from the sequence.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 + </m:t>
                    </m:r>
                    <m:sSub>
                      <m:sSub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fib(6) </a:t>
                </a:r>
                <a:r>
                  <a:rPr lang="en-US" sz="3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8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fib(7) </a:t>
                </a:r>
                <a:r>
                  <a:rPr lang="en-US" sz="3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13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Shape 1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33" t="-123" r="-611" b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</a:t>
            </a:r>
            <a:r>
              <a:rPr lang="en-GB" dirty="0" smtClean="0"/>
              <a:t>functions (</a:t>
            </a:r>
            <a:r>
              <a:rPr lang="en-GB" dirty="0"/>
              <a:t>Lambda </a:t>
            </a:r>
            <a:r>
              <a:rPr lang="en-GB" dirty="0" smtClean="0"/>
              <a:t>expression)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arguments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5" y="4544198"/>
            <a:ext cx="4178357" cy="1793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75" y="4503626"/>
            <a:ext cx="2660966" cy="2078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0276" y="48978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549462" y="5267153"/>
            <a:ext cx="1545021" cy="334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x = lambda a, b : a * b</a:t>
            </a:r>
            <a:br>
              <a:rPr lang="pt-BR" dirty="0"/>
            </a:br>
            <a:r>
              <a:rPr lang="pt-BR" dirty="0"/>
              <a:t>print</a:t>
            </a:r>
            <a:r>
              <a:rPr lang="pt-BR" dirty="0" smtClean="0"/>
              <a:t>(  </a:t>
            </a:r>
            <a:r>
              <a:rPr lang="pt-BR" dirty="0" smtClean="0">
                <a:solidFill>
                  <a:srgbClr val="FF0000"/>
                </a:solidFill>
              </a:rPr>
              <a:t>x(5</a:t>
            </a:r>
            <a:r>
              <a:rPr lang="pt-BR" dirty="0">
                <a:solidFill>
                  <a:srgbClr val="FF0000"/>
                </a:solidFill>
              </a:rPr>
              <a:t>, 6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pt-BR" dirty="0" smtClean="0"/>
              <a:t> 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 = lambda a, b, c : a + b + c</a:t>
            </a:r>
            <a:br>
              <a:rPr lang="pt-BR" dirty="0"/>
            </a:br>
            <a:r>
              <a:rPr lang="pt-BR" dirty="0"/>
              <a:t>print</a:t>
            </a:r>
            <a:r>
              <a:rPr lang="pt-BR" dirty="0" smtClean="0"/>
              <a:t>(  </a:t>
            </a:r>
            <a:r>
              <a:rPr lang="pt-BR" dirty="0" smtClean="0">
                <a:solidFill>
                  <a:srgbClr val="FF0000"/>
                </a:solidFill>
              </a:rPr>
              <a:t>x(5</a:t>
            </a:r>
            <a:r>
              <a:rPr lang="pt-BR" dirty="0">
                <a:solidFill>
                  <a:srgbClr val="FF0000"/>
                </a:solidFill>
              </a:rPr>
              <a:t>, 6, 2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pt-BR" dirty="0" smtClean="0"/>
              <a:t> 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special kind of function that return a lazy iterator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Lazy </a:t>
            </a:r>
            <a:r>
              <a:rPr lang="en-US" dirty="0"/>
              <a:t>iterator</a:t>
            </a:r>
            <a:r>
              <a:rPr lang="en-US" dirty="0" smtClean="0"/>
              <a:t> is an object </a:t>
            </a:r>
            <a:r>
              <a:rPr lang="en-US" dirty="0"/>
              <a:t>that you can loop over like a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Unlike </a:t>
            </a:r>
            <a:r>
              <a:rPr lang="en-US" dirty="0"/>
              <a:t>lists, lazy iterators do not store their contents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Example usage: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an Infinite Sequence</a:t>
            </a:r>
            <a:endParaRPr lang="en-US" dirty="0" smtClean="0"/>
          </a:p>
          <a:p>
            <a:pPr lvl="1"/>
            <a:r>
              <a:rPr lang="en-US" dirty="0"/>
              <a:t>Reading Large Files</a:t>
            </a:r>
          </a:p>
        </p:txBody>
      </p:sp>
    </p:spTree>
    <p:extLst>
      <p:ext uri="{BB962C8B-B14F-4D97-AF65-F5344CB8AC3E}">
        <p14:creationId xmlns:p14="http://schemas.microsoft.com/office/powerpoint/2010/main" val="284578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yield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Syntactically</a:t>
            </a:r>
            <a:r>
              <a:rPr lang="en-US" sz="2400" dirty="0"/>
              <a:t>, Generator functions look and act just like regular </a:t>
            </a:r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One difference: Generator </a:t>
            </a:r>
            <a:r>
              <a:rPr lang="en-US" sz="2400" dirty="0"/>
              <a:t>functions use </a:t>
            </a:r>
            <a:r>
              <a:rPr lang="en-US" sz="2400" b="1" dirty="0" smtClean="0">
                <a:solidFill>
                  <a:srgbClr val="FF0000"/>
                </a:solidFill>
              </a:rPr>
              <a:t>yield </a:t>
            </a:r>
            <a:r>
              <a:rPr lang="en-US" sz="2400" dirty="0" smtClean="0"/>
              <a:t>instead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25" y="2929229"/>
            <a:ext cx="8820954" cy="35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5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5938344"/>
            <a:ext cx="11021405" cy="7559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program will continue to execute until you stop it manually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1825625"/>
            <a:ext cx="11004749" cy="3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1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9277baa2-033e-484f-8eb8-01b63a62a236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d5a573-dbb9-473d-942a-a23a51adcb4f"/>
  </ds:schemaRefs>
</ds:datastoreItem>
</file>

<file path=customXml/itemProps2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19298</TotalTime>
  <Words>476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PGothic</vt:lpstr>
      <vt:lpstr>Arial</vt:lpstr>
      <vt:lpstr>Calibri</vt:lpstr>
      <vt:lpstr>Cambria Math</vt:lpstr>
      <vt:lpstr>Consolas</vt:lpstr>
      <vt:lpstr>HctkwkLxlbttKfsjssTimes-Roman</vt:lpstr>
      <vt:lpstr>Wingdings</vt:lpstr>
      <vt:lpstr>YcjpnpKfmrhrCsncvqCourier</vt:lpstr>
      <vt:lpstr>Retrospect</vt:lpstr>
      <vt:lpstr>CSF 2113  Programming for Information Security</vt:lpstr>
      <vt:lpstr>Recursion</vt:lpstr>
      <vt:lpstr>Two more recursive functions</vt:lpstr>
      <vt:lpstr>Activity: Fibonacci Numbers</vt:lpstr>
      <vt:lpstr>Anonymous functions (Lambda expression)</vt:lpstr>
      <vt:lpstr>More examples</vt:lpstr>
      <vt:lpstr>Generator functions</vt:lpstr>
      <vt:lpstr>yield statement</vt:lpstr>
      <vt:lpstr>How to use it?</vt:lpstr>
      <vt:lpstr>How to use it?</vt:lpstr>
      <vt:lpstr>Modules</vt:lpstr>
      <vt:lpstr>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2428</cp:revision>
  <dcterms:created xsi:type="dcterms:W3CDTF">2016-02-08T10:06:41Z</dcterms:created>
  <dcterms:modified xsi:type="dcterms:W3CDTF">2022-11-04T22:53:21Z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