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1" r:id="rId5"/>
    <p:sldId id="271" r:id="rId6"/>
    <p:sldId id="289" r:id="rId7"/>
    <p:sldId id="288" r:id="rId8"/>
    <p:sldId id="298" r:id="rId9"/>
    <p:sldId id="290" r:id="rId10"/>
    <p:sldId id="272" r:id="rId11"/>
    <p:sldId id="273" r:id="rId12"/>
    <p:sldId id="274" r:id="rId13"/>
    <p:sldId id="300" r:id="rId14"/>
    <p:sldId id="294" r:id="rId15"/>
    <p:sldId id="295" r:id="rId16"/>
    <p:sldId id="296" r:id="rId17"/>
    <p:sldId id="297" r:id="rId18"/>
    <p:sldId id="299" r:id="rId19"/>
    <p:sldId id="270" r:id="rId2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34A"/>
    <a:srgbClr val="017E31"/>
    <a:srgbClr val="000000"/>
    <a:srgbClr val="393D40"/>
    <a:srgbClr val="58AC62"/>
    <a:srgbClr val="6E6F73"/>
    <a:srgbClr val="95999A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907" autoAdjust="0"/>
  </p:normalViewPr>
  <p:slideViewPr>
    <p:cSldViewPr snapToGrid="0" snapToObjects="1">
      <p:cViewPr varScale="1">
        <p:scale>
          <a:sx n="73" d="100"/>
          <a:sy n="73" d="100"/>
        </p:scale>
        <p:origin x="104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81F6-A873-405A-B137-4597A8A959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411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06752" y="3848220"/>
            <a:ext cx="8784077" cy="2287993"/>
          </a:xfrm>
        </p:spPr>
        <p:txBody>
          <a:bodyPr/>
          <a:lstStyle/>
          <a:p>
            <a:r>
              <a:rPr lang="en-US" sz="2800" dirty="0">
                <a:solidFill>
                  <a:srgbClr val="00A34A"/>
                </a:solidFill>
              </a:rPr>
              <a:t>Fundamentals of File Handling </a:t>
            </a:r>
            <a:endParaRPr lang="en-US" sz="2800" dirty="0" smtClean="0">
              <a:solidFill>
                <a:srgbClr val="00A34A"/>
              </a:solidFill>
            </a:endParaRP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</a:t>
            </a:r>
            <a:r>
              <a:rPr lang="en-US" sz="2000" b="0" dirty="0" smtClean="0"/>
              <a:t>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71979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CSV: C</a:t>
            </a:r>
            <a:r>
              <a:rPr lang="en-US" b="0" dirty="0" smtClean="0"/>
              <a:t>omma </a:t>
            </a:r>
            <a:r>
              <a:rPr lang="en-US" dirty="0" smtClean="0"/>
              <a:t>S</a:t>
            </a:r>
            <a:r>
              <a:rPr lang="en-US" b="0" dirty="0" smtClean="0"/>
              <a:t>eparated</a:t>
            </a:r>
            <a:r>
              <a:rPr lang="en-US" b="0" dirty="0"/>
              <a:t> </a:t>
            </a:r>
            <a:r>
              <a:rPr lang="en-US" dirty="0" smtClean="0"/>
              <a:t>V</a:t>
            </a:r>
            <a:r>
              <a:rPr lang="en-US" b="0" dirty="0" smtClean="0"/>
              <a:t>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files are actually text files in which values are separated by comma </a:t>
            </a:r>
            <a:endParaRPr lang="en-US" dirty="0" smtClean="0"/>
          </a:p>
          <a:p>
            <a:r>
              <a:rPr lang="en-US" dirty="0" smtClean="0"/>
              <a:t>CSV </a:t>
            </a:r>
            <a:r>
              <a:rPr lang="en-US" dirty="0"/>
              <a:t>is a simple file format used to store tabular data, such as a spreadsheet or database. </a:t>
            </a:r>
            <a:endParaRPr lang="en-US" dirty="0" smtClean="0"/>
          </a:p>
          <a:p>
            <a:r>
              <a:rPr lang="en-US" dirty="0" smtClean="0"/>
              <a:t>Files </a:t>
            </a:r>
            <a:r>
              <a:rPr lang="en-US" dirty="0"/>
              <a:t>in the CSV format can be imported to and exported from programs that store data in tables, such as Microsoft Excel or OpenOffice Calc.</a:t>
            </a:r>
          </a:p>
        </p:txBody>
      </p:sp>
    </p:spTree>
    <p:extLst>
      <p:ext uri="{BB962C8B-B14F-4D97-AF65-F5344CB8AC3E}">
        <p14:creationId xmlns:p14="http://schemas.microsoft.com/office/powerpoint/2010/main" val="11340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4" y="892320"/>
            <a:ext cx="11021405" cy="718661"/>
          </a:xfrm>
        </p:spPr>
        <p:txBody>
          <a:bodyPr/>
          <a:lstStyle/>
          <a:p>
            <a:r>
              <a:rPr lang="en-US" dirty="0" smtClean="0"/>
              <a:t>Reading records from a CSV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73825"/>
              </p:ext>
            </p:extLst>
          </p:nvPr>
        </p:nvGraphicFramePr>
        <p:xfrm>
          <a:off x="486383" y="1954078"/>
          <a:ext cx="3150197" cy="1676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7153">
                  <a:extLst>
                    <a:ext uri="{9D8B030D-6E8A-4147-A177-3AD203B41FA5}">
                      <a16:colId xmlns:a16="http://schemas.microsoft.com/office/drawing/2014/main" val="3488964953"/>
                    </a:ext>
                  </a:extLst>
                </a:gridCol>
                <a:gridCol w="1087512">
                  <a:extLst>
                    <a:ext uri="{9D8B030D-6E8A-4147-A177-3AD203B41FA5}">
                      <a16:colId xmlns:a16="http://schemas.microsoft.com/office/drawing/2014/main" val="3550155822"/>
                    </a:ext>
                  </a:extLst>
                </a:gridCol>
                <a:gridCol w="1555532">
                  <a:extLst>
                    <a:ext uri="{9D8B030D-6E8A-4147-A177-3AD203B41FA5}">
                      <a16:colId xmlns:a16="http://schemas.microsoft.com/office/drawing/2014/main" val="2915616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SN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City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val="3578476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Michael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New Jersey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val="2518328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Jack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California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val="3062649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Donald</a:t>
                      </a:r>
                    </a:p>
                  </a:txBody>
                  <a:tcPr marL="76200" marR="60960" marT="76200" marB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Texas</a:t>
                      </a:r>
                    </a:p>
                  </a:txBody>
                  <a:tcPr marL="76200" marR="60960" marT="76200" marB="68580" anchor="ctr"/>
                </a:tc>
                <a:extLst>
                  <a:ext uri="{0D108BD9-81ED-4DB2-BD59-A6C34878D82A}">
                    <a16:rowId xmlns:a16="http://schemas.microsoft.com/office/drawing/2014/main" val="2810301582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741684" y="1954079"/>
            <a:ext cx="4332127" cy="1676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records are represented as a text file: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105341" y="2027485"/>
            <a:ext cx="340244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SN, Name, City</a:t>
            </a:r>
          </a:p>
          <a:p>
            <a:r>
              <a:rPr lang="en-US" sz="2400" dirty="0"/>
              <a:t>1, Michael, New Jersey</a:t>
            </a:r>
          </a:p>
          <a:p>
            <a:r>
              <a:rPr lang="en-US" sz="2400" dirty="0"/>
              <a:t>2, Jack, California</a:t>
            </a:r>
          </a:p>
          <a:p>
            <a:r>
              <a:rPr lang="en-US" sz="2400" dirty="0"/>
              <a:t>3, Donald, Texas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5228" y="3979895"/>
            <a:ext cx="5782560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33CC"/>
                </a:solidFill>
              </a:rPr>
              <a:t>fobj</a:t>
            </a:r>
            <a:r>
              <a:rPr lang="en-US" sz="2800" dirty="0" smtClean="0">
                <a:solidFill>
                  <a:srgbClr val="0033CC"/>
                </a:solidFill>
              </a:rPr>
              <a:t> = </a:t>
            </a:r>
            <a:r>
              <a:rPr lang="en-US" sz="2800" dirty="0">
                <a:solidFill>
                  <a:srgbClr val="0033CC"/>
                </a:solidFill>
              </a:rPr>
              <a:t>open("name-city.csv")</a:t>
            </a:r>
            <a:endParaRPr lang="en-US" sz="2800" dirty="0" smtClean="0">
              <a:solidFill>
                <a:srgbClr val="0033CC"/>
              </a:solidFill>
            </a:endParaRPr>
          </a:p>
          <a:p>
            <a:r>
              <a:rPr lang="en-US" sz="2800" dirty="0" smtClean="0">
                <a:solidFill>
                  <a:srgbClr val="0033CC"/>
                </a:solidFill>
              </a:rPr>
              <a:t>for line in </a:t>
            </a:r>
            <a:r>
              <a:rPr lang="en-US" sz="2800" dirty="0" err="1" smtClean="0">
                <a:solidFill>
                  <a:srgbClr val="0033CC"/>
                </a:solidFill>
              </a:rPr>
              <a:t>fobj</a:t>
            </a:r>
            <a:r>
              <a:rPr lang="en-US" sz="2800" dirty="0" smtClean="0">
                <a:solidFill>
                  <a:srgbClr val="0033CC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0033CC"/>
                </a:solidFill>
              </a:rPr>
              <a:t>    print(</a:t>
            </a:r>
            <a:r>
              <a:rPr lang="en-US" sz="2800" dirty="0" err="1" smtClean="0">
                <a:solidFill>
                  <a:srgbClr val="0033CC"/>
                </a:solidFill>
              </a:rPr>
              <a:t>line.strip</a:t>
            </a:r>
            <a:r>
              <a:rPr lang="en-US" sz="2800" dirty="0" smtClean="0">
                <a:solidFill>
                  <a:srgbClr val="0033CC"/>
                </a:solidFill>
              </a:rPr>
              <a:t>())</a:t>
            </a:r>
          </a:p>
          <a:p>
            <a:r>
              <a:rPr lang="en-US" sz="2800" dirty="0" err="1" smtClean="0">
                <a:solidFill>
                  <a:srgbClr val="0033CC"/>
                </a:solidFill>
              </a:rPr>
              <a:t>fobj.close</a:t>
            </a:r>
            <a:r>
              <a:rPr lang="en-US" sz="2800" dirty="0" smtClean="0">
                <a:solidFill>
                  <a:srgbClr val="0033CC"/>
                </a:solidFill>
              </a:rPr>
              <a:t>()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86383" y="3965458"/>
            <a:ext cx="5136650" cy="18303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can read it the same way as you read a text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82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844830"/>
            <a:ext cx="11021405" cy="718661"/>
          </a:xfrm>
        </p:spPr>
        <p:txBody>
          <a:bodyPr/>
          <a:lstStyle/>
          <a:p>
            <a:r>
              <a:rPr lang="en-US" dirty="0" smtClean="0"/>
              <a:t>Processing the CSV further to extract a list of tuple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3" y="1694558"/>
            <a:ext cx="11021405" cy="4616450"/>
          </a:xfrm>
        </p:spPr>
        <p:txBody>
          <a:bodyPr/>
          <a:lstStyle/>
          <a:p>
            <a:r>
              <a:rPr lang="en-US" dirty="0" smtClean="0"/>
              <a:t>We want the file to convert into a list of tuple, where each tuple represents a record: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1085" y="2701605"/>
            <a:ext cx="39308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 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(SN, Name, City)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(</a:t>
            </a:r>
            <a:r>
              <a:rPr lang="en-US" sz="2400" dirty="0">
                <a:solidFill>
                  <a:srgbClr val="FF0000"/>
                </a:solidFill>
              </a:rPr>
              <a:t>1, Michael, New Jersey),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(</a:t>
            </a:r>
            <a:r>
              <a:rPr lang="en-US" sz="2400" dirty="0">
                <a:solidFill>
                  <a:srgbClr val="FF0000"/>
                </a:solidFill>
              </a:rPr>
              <a:t>2, Jack, California),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(</a:t>
            </a:r>
            <a:r>
              <a:rPr lang="en-US" sz="2400" dirty="0">
                <a:solidFill>
                  <a:srgbClr val="FF0000"/>
                </a:solidFill>
              </a:rPr>
              <a:t>3, Donald, Texas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]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43977" y="2360484"/>
            <a:ext cx="2182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First attempt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977" y="2883704"/>
            <a:ext cx="4763811" cy="355837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746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CSV further to extract a list of tuple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96096" y="2031484"/>
            <a:ext cx="2689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Final </a:t>
            </a:r>
            <a:r>
              <a:rPr lang="en-US" sz="3200" dirty="0" smtClean="0"/>
              <a:t>Attempt: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063" y="1825559"/>
            <a:ext cx="7641129" cy="46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CSV library to read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17" y="1816200"/>
            <a:ext cx="5864336" cy="451102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8433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CSV file to write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4" y="1694558"/>
            <a:ext cx="5375926" cy="439093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83" y="1694556"/>
            <a:ext cx="5583987" cy="361316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663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I/O in Python: Reading a file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basic functions and methods necessary to manipulate files by </a:t>
            </a:r>
            <a:r>
              <a:rPr lang="en-US" dirty="0" smtClean="0"/>
              <a:t>default using </a:t>
            </a:r>
            <a:r>
              <a:rPr lang="en-US" dirty="0"/>
              <a:t>a </a:t>
            </a:r>
            <a:r>
              <a:rPr lang="en-US" b="1" dirty="0"/>
              <a:t>file</a:t>
            </a:r>
            <a:r>
              <a:rPr lang="en-US" dirty="0"/>
              <a:t> object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i="1" dirty="0"/>
              <a:t>open</a:t>
            </a:r>
            <a:r>
              <a:rPr lang="en-US" dirty="0"/>
              <a:t> </a:t>
            </a:r>
            <a:r>
              <a:rPr lang="en-US" dirty="0" smtClean="0"/>
              <a:t>Function: </a:t>
            </a:r>
            <a:r>
              <a:rPr lang="en-US" dirty="0"/>
              <a:t>Before you can read or write a file, you have to open it using Python's built-in </a:t>
            </a:r>
            <a:r>
              <a:rPr lang="en-US" i="1" dirty="0"/>
              <a:t>open()</a:t>
            </a:r>
            <a:r>
              <a:rPr lang="en-US" dirty="0"/>
              <a:t> function.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function creates a </a:t>
            </a:r>
            <a:r>
              <a:rPr lang="en-US" b="1" dirty="0"/>
              <a:t>file</a:t>
            </a:r>
            <a:r>
              <a:rPr lang="en-US" dirty="0"/>
              <a:t> object, which would be utilized to call other support methods associated with it.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&gt;&gt;&gt;</a:t>
            </a:r>
            <a:r>
              <a:rPr lang="en-US" sz="2000" dirty="0" err="1" smtClean="0">
                <a:latin typeface="Consolas" panose="020B0609020204030204" pitchFamily="49" charset="0"/>
              </a:rPr>
              <a:t>file_object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open(</a:t>
            </a:r>
            <a:r>
              <a:rPr lang="en-US" sz="2000" dirty="0" err="1">
                <a:latin typeface="Consolas" panose="020B0609020204030204" pitchFamily="49" charset="0"/>
              </a:rPr>
              <a:t>file_name</a:t>
            </a:r>
            <a:r>
              <a:rPr lang="en-US" sz="2000" dirty="0">
                <a:latin typeface="Consolas" panose="020B0609020204030204" pitchFamily="49" charset="0"/>
              </a:rPr>
              <a:t> [, </a:t>
            </a:r>
            <a:r>
              <a:rPr lang="en-US" sz="2000" dirty="0" err="1">
                <a:latin typeface="Consolas" panose="020B0609020204030204" pitchFamily="49" charset="0"/>
              </a:rPr>
              <a:t>access_mode</a:t>
            </a:r>
            <a:r>
              <a:rPr lang="en-US" sz="2000" dirty="0">
                <a:latin typeface="Consolas" panose="020B0609020204030204" pitchFamily="49" charset="0"/>
              </a:rPr>
              <a:t>][, buffering</a:t>
            </a:r>
            <a:r>
              <a:rPr lang="en-US" sz="2000" dirty="0" smtClean="0">
                <a:latin typeface="Consolas" panose="020B0609020204030204" pitchFamily="49" charset="0"/>
              </a:rPr>
              <a:t>])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2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66952"/>
            <a:ext cx="11021405" cy="611992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</a:t>
            </a:r>
            <a:r>
              <a:rPr lang="en-US" sz="2400" dirty="0" err="1">
                <a:latin typeface="Consolas" panose="020B0609020204030204" pitchFamily="49" charset="0"/>
              </a:rPr>
              <a:t>file_name</a:t>
            </a:r>
            <a:r>
              <a:rPr lang="en-US" sz="2400" dirty="0">
                <a:latin typeface="Consolas" panose="020B0609020204030204" pitchFamily="49" charset="0"/>
              </a:rPr>
              <a:t> [, </a:t>
            </a:r>
            <a:r>
              <a:rPr lang="en-US" sz="2400" dirty="0" err="1">
                <a:latin typeface="Consolas" panose="020B0609020204030204" pitchFamily="49" charset="0"/>
              </a:rPr>
              <a:t>access_mode</a:t>
            </a:r>
            <a:r>
              <a:rPr lang="en-US" sz="2400" dirty="0">
                <a:latin typeface="Consolas" panose="020B0609020204030204" pitchFamily="49" charset="0"/>
              </a:rPr>
              <a:t>][, buffering])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file_name</a:t>
            </a:r>
            <a:r>
              <a:rPr lang="en-US" dirty="0"/>
              <a:t> − The </a:t>
            </a:r>
            <a:r>
              <a:rPr lang="en-US" dirty="0" err="1"/>
              <a:t>file_name</a:t>
            </a:r>
            <a:r>
              <a:rPr lang="en-US" dirty="0"/>
              <a:t> argument is a string value that contains the name of the file that you want to access.</a:t>
            </a:r>
          </a:p>
          <a:p>
            <a:r>
              <a:rPr lang="en-US" b="1" dirty="0" err="1" smtClean="0"/>
              <a:t>access_mode</a:t>
            </a:r>
            <a:r>
              <a:rPr lang="en-US" dirty="0" smtClean="0"/>
              <a:t> − The </a:t>
            </a:r>
            <a:r>
              <a:rPr lang="en-US" dirty="0" err="1" smtClean="0"/>
              <a:t>access_mode</a:t>
            </a:r>
            <a:r>
              <a:rPr lang="en-US" dirty="0" smtClean="0"/>
              <a:t> determines the mode in which the file has to be opened, i.e., read, write, append, etc. This is 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 parameter and the default file access mode is read (r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r: </a:t>
            </a:r>
            <a:r>
              <a:rPr lang="en-US" dirty="0"/>
              <a:t>Opens a file for reading only. The file pointer is placed at the beginning of the file. </a:t>
            </a:r>
            <a:endParaRPr lang="en-US" dirty="0" smtClean="0"/>
          </a:p>
          <a:p>
            <a:pPr lvl="1"/>
            <a:r>
              <a:rPr lang="en-US" dirty="0" smtClean="0"/>
              <a:t>w: </a:t>
            </a:r>
            <a:r>
              <a:rPr lang="en-US" dirty="0"/>
              <a:t>Opens a file for writing only. Overwrites the file if the file exists. If the file does not exist, creates a new file for writing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5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I/O in Python: Reading a file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fobj</a:t>
            </a:r>
            <a:r>
              <a:rPr lang="en-US" dirty="0">
                <a:latin typeface="Consolas" panose="020B0609020204030204" pitchFamily="49" charset="0"/>
              </a:rPr>
              <a:t> = open</a:t>
            </a:r>
            <a:r>
              <a:rPr lang="en-US" dirty="0" smtClean="0">
                <a:latin typeface="Consolas" panose="020B0609020204030204" pitchFamily="49" charset="0"/>
              </a:rPr>
              <a:t>("filename", </a:t>
            </a:r>
            <a:r>
              <a:rPr lang="en-US" dirty="0">
                <a:latin typeface="Consolas" panose="020B0609020204030204" pitchFamily="49" charset="0"/>
              </a:rPr>
              <a:t>"r")</a:t>
            </a:r>
          </a:p>
          <a:p>
            <a:pPr lvl="1"/>
            <a:r>
              <a:rPr lang="en-US" dirty="0"/>
              <a:t>The "r" is </a:t>
            </a:r>
            <a:r>
              <a:rPr lang="en-US" dirty="0" smtClean="0"/>
              <a:t>optional</a:t>
            </a:r>
          </a:p>
          <a:p>
            <a:r>
              <a:rPr lang="en-US" dirty="0" smtClean="0"/>
              <a:t>Close it when </a:t>
            </a:r>
            <a:r>
              <a:rPr lang="en-US" dirty="0"/>
              <a:t>finished working with </a:t>
            </a:r>
            <a:r>
              <a:rPr lang="en-US" dirty="0" smtClean="0"/>
              <a:t>the file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fobj.close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549" y="4158155"/>
            <a:ext cx="4815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33CC"/>
                </a:solidFill>
              </a:rPr>
              <a:t>fobj</a:t>
            </a:r>
            <a:r>
              <a:rPr lang="en-US" sz="2800" dirty="0" smtClean="0">
                <a:solidFill>
                  <a:srgbClr val="0033CC"/>
                </a:solidFill>
              </a:rPr>
              <a:t> = </a:t>
            </a:r>
            <a:r>
              <a:rPr lang="en-US" sz="2800" dirty="0">
                <a:solidFill>
                  <a:srgbClr val="0033CC"/>
                </a:solidFill>
              </a:rPr>
              <a:t>open("</a:t>
            </a:r>
            <a:r>
              <a:rPr lang="en-US" sz="2800" dirty="0" smtClean="0">
                <a:solidFill>
                  <a:srgbClr val="0033CC"/>
                </a:solidFill>
              </a:rPr>
              <a:t>shakes.txt")</a:t>
            </a:r>
          </a:p>
          <a:p>
            <a:r>
              <a:rPr lang="en-US" sz="2800" dirty="0" smtClean="0">
                <a:solidFill>
                  <a:srgbClr val="0033CC"/>
                </a:solidFill>
              </a:rPr>
              <a:t>for line in </a:t>
            </a:r>
            <a:r>
              <a:rPr lang="en-US" sz="2800" dirty="0" err="1" smtClean="0">
                <a:solidFill>
                  <a:srgbClr val="0033CC"/>
                </a:solidFill>
              </a:rPr>
              <a:t>fobj</a:t>
            </a:r>
            <a:r>
              <a:rPr lang="en-US" sz="2800" dirty="0" smtClean="0">
                <a:solidFill>
                  <a:srgbClr val="0033CC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0033CC"/>
                </a:solidFill>
              </a:rPr>
              <a:t>    print(</a:t>
            </a:r>
            <a:r>
              <a:rPr lang="en-US" sz="2800" dirty="0" err="1" smtClean="0">
                <a:solidFill>
                  <a:srgbClr val="0033CC"/>
                </a:solidFill>
              </a:rPr>
              <a:t>line.rstrip</a:t>
            </a:r>
            <a:r>
              <a:rPr lang="en-US" sz="2800" dirty="0" smtClean="0">
                <a:solidFill>
                  <a:srgbClr val="0033CC"/>
                </a:solidFill>
              </a:rPr>
              <a:t>())</a:t>
            </a:r>
          </a:p>
          <a:p>
            <a:r>
              <a:rPr lang="en-US" sz="2800" dirty="0" err="1" smtClean="0">
                <a:solidFill>
                  <a:srgbClr val="0033CC"/>
                </a:solidFill>
              </a:rPr>
              <a:t>fobj.close</a:t>
            </a:r>
            <a:r>
              <a:rPr lang="en-US" sz="2800" dirty="0" smtClean="0">
                <a:solidFill>
                  <a:srgbClr val="0033CC"/>
                </a:solidFill>
              </a:rPr>
              <a:t>()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950372" y="4158155"/>
            <a:ext cx="71680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Open shakes.txt file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Read file object </a:t>
            </a:r>
            <a:r>
              <a:rPr lang="en-US" sz="2800" dirty="0" err="1" smtClean="0">
                <a:solidFill>
                  <a:srgbClr val="FF0000"/>
                </a:solidFill>
              </a:rPr>
              <a:t>fobj</a:t>
            </a:r>
            <a:r>
              <a:rPr lang="en-US" sz="2800" dirty="0" smtClean="0">
                <a:solidFill>
                  <a:srgbClr val="FF0000"/>
                </a:solidFill>
              </a:rPr>
              <a:t> one line at a time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Print each line after stripping </a:t>
            </a:r>
            <a:r>
              <a:rPr lang="en-US" sz="2800" dirty="0">
                <a:solidFill>
                  <a:srgbClr val="FF0000"/>
                </a:solidFill>
              </a:rPr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whitespaces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Close the file object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2162" y="2391726"/>
            <a:ext cx="2131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access_mode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Read: r</a:t>
            </a:r>
          </a:p>
          <a:p>
            <a:r>
              <a:rPr lang="en-US" b="1" dirty="0" smtClean="0"/>
              <a:t>	Write: w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Append:a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97085" y="2133600"/>
            <a:ext cx="3635077" cy="4729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dictionary of passwords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83" y="1811059"/>
            <a:ext cx="4631016" cy="463101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1270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add line number with each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94" y="1694558"/>
            <a:ext cx="4293084" cy="4835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6383" y="1825625"/>
            <a:ext cx="51930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 </a:t>
            </a:r>
            <a:r>
              <a:rPr lang="en-US" sz="2800" dirty="0"/>
              <a:t>Reading a file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fobj</a:t>
            </a:r>
            <a:r>
              <a:rPr lang="en-US" sz="2800" dirty="0" smtClean="0"/>
              <a:t> </a:t>
            </a:r>
            <a:r>
              <a:rPr lang="en-US" sz="2800" dirty="0"/>
              <a:t>= open("dictionary.txt")</a:t>
            </a:r>
          </a:p>
          <a:p>
            <a:r>
              <a:rPr lang="en-US" sz="2800" dirty="0"/>
              <a:t>for line in </a:t>
            </a:r>
            <a:r>
              <a:rPr lang="en-US" sz="2800" dirty="0" err="1"/>
              <a:t>fobj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</a:t>
            </a:r>
            <a:r>
              <a:rPr lang="en-US" sz="2800" dirty="0" err="1"/>
              <a:t>line.strip</a:t>
            </a:r>
            <a:r>
              <a:rPr lang="en-US" sz="2800" dirty="0"/>
              <a:t>())</a:t>
            </a:r>
          </a:p>
          <a:p>
            <a:r>
              <a:rPr lang="en-US" sz="2800" dirty="0" err="1"/>
              <a:t>fobj.close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96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860284"/>
            <a:ext cx="11021405" cy="63218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Reading in one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Returns </a:t>
            </a:r>
            <a:r>
              <a:rPr lang="en-US" dirty="0"/>
              <a:t>a list, convenient if the file is not too large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 text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= open</a:t>
            </a: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("dictionary.txt").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()  </a:t>
            </a:r>
            <a:endParaRPr lang="en-US" sz="2400" dirty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33CC"/>
                </a:solidFill>
                <a:latin typeface="Consolas" panose="020B0609020204030204" pitchFamily="49" charset="0"/>
              </a:rPr>
              <a:t>&gt;&gt;&gt; print(text[:5])</a:t>
            </a:r>
            <a:endParaRPr lang="en-US" sz="18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46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75" y="1114096"/>
            <a:ext cx="10515600" cy="6104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Write into a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75" y="1778163"/>
            <a:ext cx="10515600" cy="172178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fh</a:t>
            </a:r>
            <a:r>
              <a:rPr lang="en-US" sz="2400" dirty="0">
                <a:latin typeface="Consolas" panose="020B0609020204030204" pitchFamily="49" charset="0"/>
              </a:rPr>
              <a:t> = open("example.txt", "w")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fh.write</a:t>
            </a:r>
            <a:r>
              <a:rPr lang="en-US" sz="2400" dirty="0">
                <a:latin typeface="Consolas" panose="020B0609020204030204" pitchFamily="49" charset="0"/>
              </a:rPr>
              <a:t>("To write or not to write\</a:t>
            </a:r>
            <a:r>
              <a:rPr lang="en-US" sz="2400" dirty="0" err="1">
                <a:latin typeface="Consolas" panose="020B0609020204030204" pitchFamily="49" charset="0"/>
              </a:rPr>
              <a:t>nthat</a:t>
            </a:r>
            <a:r>
              <a:rPr lang="en-US" sz="2400" dirty="0">
                <a:latin typeface="Consolas" panose="020B0609020204030204" pitchFamily="49" charset="0"/>
              </a:rPr>
              <a:t> is the question!\n")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fh.close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275" y="3615565"/>
            <a:ext cx="10735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If the file example.txt already exits, it will be overwritten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To append an existing file use access mode “a”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8145" y="4789373"/>
            <a:ext cx="10515600" cy="161468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0" fontAlgn="base" hangingPunc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Tx/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548640" indent="-27432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731520" indent="-18256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109728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fh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open("example.txt",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fh.write</a:t>
            </a:r>
            <a:r>
              <a:rPr lang="en-US" sz="2400" dirty="0" smtClean="0">
                <a:latin typeface="Consolas" panose="020B0609020204030204" pitchFamily="49" charset="0"/>
              </a:rPr>
              <a:t>("To write or not to write\</a:t>
            </a:r>
            <a:r>
              <a:rPr lang="en-US" sz="2400" dirty="0" err="1" smtClean="0">
                <a:latin typeface="Consolas" panose="020B0609020204030204" pitchFamily="49" charset="0"/>
              </a:rPr>
              <a:t>nthat</a:t>
            </a:r>
            <a:r>
              <a:rPr lang="en-US" sz="2400" dirty="0" smtClean="0">
                <a:latin typeface="Consolas" panose="020B0609020204030204" pitchFamily="49" charset="0"/>
              </a:rPr>
              <a:t> is the question!\n")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fh.close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18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Activity: Reading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writing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simultaneously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/>
              <a:t>“</a:t>
            </a:r>
            <a:r>
              <a:rPr lang="en-US" dirty="0" smtClean="0"/>
              <a:t>dictionary.txt” line by line, add line number and then write it in a new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05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9A0E1A-FFEB-4908-9C57-6C2EA84E6DD8}">
  <ds:schemaRefs>
    <ds:schemaRef ds:uri="http://schemas.openxmlformats.org/package/2006/metadata/core-properties"/>
    <ds:schemaRef ds:uri="http://www.w3.org/XML/1998/namespace"/>
    <ds:schemaRef ds:uri="9277baa2-033e-484f-8eb8-01b63a62a236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bd5a573-dbb9-473d-942a-a23a51adcb4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23602</TotalTime>
  <Words>735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MS PGothic</vt:lpstr>
      <vt:lpstr>Arial</vt:lpstr>
      <vt:lpstr>Calibri</vt:lpstr>
      <vt:lpstr>Consolas</vt:lpstr>
      <vt:lpstr>Wingdings</vt:lpstr>
      <vt:lpstr>Retrospect</vt:lpstr>
      <vt:lpstr>CSF 2113  Programming for Information Security</vt:lpstr>
      <vt:lpstr>I/O in Python: Reading a file</vt:lpstr>
      <vt:lpstr>file_object = open(file_name [, access_mode][, buffering])</vt:lpstr>
      <vt:lpstr>I/O in Python: Reading a file</vt:lpstr>
      <vt:lpstr>Reading a dictionary of passwords</vt:lpstr>
      <vt:lpstr>Activity: add line number with each line</vt:lpstr>
      <vt:lpstr>Reading in one go</vt:lpstr>
      <vt:lpstr>Write into a File</vt:lpstr>
      <vt:lpstr>Activity: Reading and writing simultaneously </vt:lpstr>
      <vt:lpstr>CSV: Comma Separated Values</vt:lpstr>
      <vt:lpstr>Reading records from a CSV file</vt:lpstr>
      <vt:lpstr>Processing the CSV further to extract a list of tuple </vt:lpstr>
      <vt:lpstr>Processing the CSV further to extract a list of tuple </vt:lpstr>
      <vt:lpstr>Using CSV library to read</vt:lpstr>
      <vt:lpstr>Using CSV file to write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Humayoun</cp:lastModifiedBy>
  <cp:revision>2623</cp:revision>
  <dcterms:created xsi:type="dcterms:W3CDTF">2016-02-08T10:06:41Z</dcterms:created>
  <dcterms:modified xsi:type="dcterms:W3CDTF">2020-06-27T09:25:42Z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