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79" r:id="rId6"/>
    <p:sldId id="280" r:id="rId7"/>
    <p:sldId id="277" r:id="rId8"/>
    <p:sldId id="278" r:id="rId9"/>
    <p:sldId id="281" r:id="rId10"/>
    <p:sldId id="282" r:id="rId11"/>
    <p:sldId id="275" r:id="rId12"/>
    <p:sldId id="283" r:id="rId13"/>
    <p:sldId id="284" r:id="rId14"/>
    <p:sldId id="292" r:id="rId15"/>
    <p:sldId id="293" r:id="rId16"/>
    <p:sldId id="298" r:id="rId17"/>
    <p:sldId id="286" r:id="rId18"/>
    <p:sldId id="306" r:id="rId19"/>
    <p:sldId id="307" r:id="rId20"/>
    <p:sldId id="287" r:id="rId21"/>
    <p:sldId id="301" r:id="rId22"/>
    <p:sldId id="300" r:id="rId23"/>
    <p:sldId id="302" r:id="rId24"/>
    <p:sldId id="288" r:id="rId25"/>
    <p:sldId id="303" r:id="rId26"/>
    <p:sldId id="289" r:id="rId27"/>
    <p:sldId id="304" r:id="rId28"/>
    <p:sldId id="291" r:id="rId29"/>
    <p:sldId id="305" r:id="rId30"/>
    <p:sldId id="270" r:id="rId31"/>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Humayoun" initials="MH" lastIdx="2" clrIdx="0">
    <p:extLst>
      <p:ext uri="{19B8F6BF-5375-455C-9EA6-DF929625EA0E}">
        <p15:presenceInfo xmlns:p15="http://schemas.microsoft.com/office/powerpoint/2012/main" userId="S-1-5-21-34696627-720959190-340045568-10752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34A"/>
    <a:srgbClr val="017E31"/>
    <a:srgbClr val="0000FF"/>
    <a:srgbClr val="000000"/>
    <a:srgbClr val="393D40"/>
    <a:srgbClr val="58AC62"/>
    <a:srgbClr val="6E6F73"/>
    <a:srgbClr val="95999A"/>
    <a:srgbClr val="E2E2E2"/>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907" autoAdjust="0"/>
  </p:normalViewPr>
  <p:slideViewPr>
    <p:cSldViewPr snapToGrid="0" snapToObjects="1">
      <p:cViewPr varScale="1">
        <p:scale>
          <a:sx n="73" d="100"/>
          <a:sy n="73" d="100"/>
        </p:scale>
        <p:origin x="1042"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ni Paul" userId="S::spaul@hct.ac.ae::85684a7e-9dd1-421c-aee3-730cdb09c93e" providerId="AD" clId="Web-{F6485EA5-FC91-4C6A-A841-F9ADA01AB1CD}"/>
    <pc:docChg chg="modSld">
      <pc:chgData name="Sujni Paul" userId="S::spaul@hct.ac.ae::85684a7e-9dd1-421c-aee3-730cdb09c93e" providerId="AD" clId="Web-{F6485EA5-FC91-4C6A-A841-F9ADA01AB1CD}" dt="2018-11-05T17:43:03.541" v="1" actId="1076"/>
      <pc:docMkLst>
        <pc:docMk/>
      </pc:docMkLst>
      <pc:sldChg chg="addSp modSp">
        <pc:chgData name="Sujni Paul" userId="S::spaul@hct.ac.ae::85684a7e-9dd1-421c-aee3-730cdb09c93e" providerId="AD" clId="Web-{F6485EA5-FC91-4C6A-A841-F9ADA01AB1CD}" dt="2018-11-05T17:43:03.541" v="1" actId="1076"/>
        <pc:sldMkLst>
          <pc:docMk/>
          <pc:sldMk cId="16320612" sldId="256"/>
        </pc:sldMkLst>
        <pc:picChg chg="add mod">
          <ac:chgData name="Sujni Paul" userId="S::spaul@hct.ac.ae::85684a7e-9dd1-421c-aee3-730cdb09c93e" providerId="AD" clId="Web-{F6485EA5-FC91-4C6A-A841-F9ADA01AB1CD}" dt="2018-11-05T17:43:03.541" v="1" actId="1076"/>
          <ac:picMkLst>
            <pc:docMk/>
            <pc:sldMk cId="16320612" sldId="256"/>
            <ac:picMk id="3" creationId="{BB7DEC8F-E9EA-4EFE-A307-D33DC03315B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A7AD91C-42B2-4FC6-8615-87ED176BE48D}" type="datetimeFigureOut">
              <a:rPr lang="en-US" altLang="en-US"/>
              <a:pPr/>
              <a:t>6/27/2020</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665B045-DE5B-4DFC-8BA0-B241D1B06FC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B80B3B2-3F1C-40B8-9236-29B7876859BC}" type="datetimeFigureOut">
              <a:rPr lang="en-US" altLang="en-US"/>
              <a:pPr/>
              <a:t>6/27/2020</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B3681F6-A873-405A-B137-4597A8A9597B}"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rial"/>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Arial"/>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Arial"/>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Arial"/>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Aria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we use a Web browser to interact with Web applications. But in this module, we will leave the browser behind, and we are going to use Python to talk with Web applications.</a:t>
            </a:r>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4</a:t>
            </a:fld>
            <a:endParaRPr lang="en-US" altLang="en-US" dirty="0"/>
          </a:p>
        </p:txBody>
      </p:sp>
    </p:spTree>
    <p:extLst>
      <p:ext uri="{BB962C8B-B14F-4D97-AF65-F5344CB8AC3E}">
        <p14:creationId xmlns:p14="http://schemas.microsoft.com/office/powerpoint/2010/main" val="735316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rial"/>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14</a:t>
            </a:fld>
            <a:endParaRPr lang="en-US" altLang="en-US" dirty="0"/>
          </a:p>
        </p:txBody>
      </p:sp>
    </p:spTree>
    <p:extLst>
      <p:ext uri="{BB962C8B-B14F-4D97-AF65-F5344CB8AC3E}">
        <p14:creationId xmlns:p14="http://schemas.microsoft.com/office/powerpoint/2010/main" val="217005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15</a:t>
            </a:fld>
            <a:endParaRPr lang="en-US" altLang="en-US" dirty="0"/>
          </a:p>
        </p:txBody>
      </p:sp>
    </p:spTree>
    <p:extLst>
      <p:ext uri="{BB962C8B-B14F-4D97-AF65-F5344CB8AC3E}">
        <p14:creationId xmlns:p14="http://schemas.microsoft.com/office/powerpoint/2010/main" val="1879422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a:ea typeface="ＭＳ Ｐゴシック" charset="0"/>
                <a:cs typeface="ＭＳ Ｐゴシック" charset="0"/>
              </a:rPr>
              <a:t> Now we're going to see how to set the headers of a request. Why would we want to do that? Because we may need to add custom headers expected by the application. We want to fake our user-agent to trick the server into thinking that we are a mobile device.</a:t>
            </a:r>
          </a:p>
          <a:p>
            <a:r>
              <a:rPr lang="en-US" sz="1200" b="0" i="0" kern="1200" dirty="0">
                <a:solidFill>
                  <a:schemeClr val="tx1"/>
                </a:solidFill>
                <a:effectLst/>
                <a:latin typeface="Arial"/>
                <a:ea typeface="ＭＳ Ｐゴシック" charset="0"/>
                <a:cs typeface="ＭＳ Ｐゴシック" charset="0"/>
              </a:rPr>
              <a:t>We may want to change the Host header to trick the server or load valances. Or we may want to </a:t>
            </a:r>
            <a:r>
              <a:rPr lang="en-US" sz="1200" b="0" i="0" kern="1200" dirty="0" err="1">
                <a:solidFill>
                  <a:schemeClr val="tx1"/>
                </a:solidFill>
                <a:effectLst/>
                <a:latin typeface="Arial"/>
                <a:ea typeface="ＭＳ Ｐゴシック" charset="0"/>
                <a:cs typeface="ＭＳ Ｐゴシック" charset="0"/>
              </a:rPr>
              <a:t>bruteforce</a:t>
            </a:r>
            <a:r>
              <a:rPr lang="en-US" sz="1200" b="0" i="0" kern="1200" dirty="0">
                <a:solidFill>
                  <a:schemeClr val="tx1"/>
                </a:solidFill>
                <a:effectLst/>
                <a:latin typeface="Arial"/>
                <a:ea typeface="ＭＳ Ｐゴシック" charset="0"/>
                <a:cs typeface="ＭＳ Ｐゴシック" charset="0"/>
              </a:rPr>
              <a:t>, or tamper with a header value, and see how the application handles it.</a:t>
            </a:r>
          </a:p>
          <a:p>
            <a:endParaRPr lang="en-US" dirty="0"/>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20</a:t>
            </a:fld>
            <a:endParaRPr lang="en-US" altLang="en-US" dirty="0"/>
          </a:p>
        </p:txBody>
      </p:sp>
    </p:spTree>
    <p:extLst>
      <p:ext uri="{BB962C8B-B14F-4D97-AF65-F5344CB8AC3E}">
        <p14:creationId xmlns:p14="http://schemas.microsoft.com/office/powerpoint/2010/main" val="2184341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24</a:t>
            </a:fld>
            <a:endParaRPr lang="en-US" altLang="en-US" dirty="0"/>
          </a:p>
        </p:txBody>
      </p:sp>
    </p:spTree>
    <p:extLst>
      <p:ext uri="{BB962C8B-B14F-4D97-AF65-F5344CB8AC3E}">
        <p14:creationId xmlns:p14="http://schemas.microsoft.com/office/powerpoint/2010/main" val="319570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6</a:t>
            </a:fld>
            <a:endParaRPr lang="en-US" altLang="en-US" dirty="0"/>
          </a:p>
        </p:txBody>
      </p:sp>
    </p:spTree>
    <p:extLst>
      <p:ext uri="{BB962C8B-B14F-4D97-AF65-F5344CB8AC3E}">
        <p14:creationId xmlns:p14="http://schemas.microsoft.com/office/powerpoint/2010/main" val="760511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In 1994, HTTPS was introduced to add security on top of HTTP.</a:t>
            </a:r>
          </a:p>
          <a:p>
            <a:r>
              <a:rPr lang="en-US" dirty="0"/>
              <a:t>HTTPS is not a protocol itself, but the result of layering HTTP on top of SSL or TLS. </a:t>
            </a:r>
          </a:p>
          <a:p>
            <a:r>
              <a:rPr lang="en-US" dirty="0"/>
              <a:t>So, whenever the application handles the sensitive information, it should use HTTPS. Banking payments, shopping websites, login pages, profile pages, et cetera. Basically, if we handle, process, or store customer data, it should use HTTPS. </a:t>
            </a:r>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7</a:t>
            </a:fld>
            <a:endParaRPr lang="en-US" altLang="en-US" dirty="0"/>
          </a:p>
        </p:txBody>
      </p:sp>
    </p:spTree>
    <p:extLst>
      <p:ext uri="{BB962C8B-B14F-4D97-AF65-F5344CB8AC3E}">
        <p14:creationId xmlns:p14="http://schemas.microsoft.com/office/powerpoint/2010/main" val="1016389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8</a:t>
            </a:fld>
            <a:endParaRPr lang="en-US" altLang="en-US" dirty="0"/>
          </a:p>
        </p:txBody>
      </p:sp>
    </p:spTree>
    <p:extLst>
      <p:ext uri="{BB962C8B-B14F-4D97-AF65-F5344CB8AC3E}">
        <p14:creationId xmlns:p14="http://schemas.microsoft.com/office/powerpoint/2010/main" val="323055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9</a:t>
            </a:fld>
            <a:endParaRPr lang="en-US" altLang="en-US" dirty="0"/>
          </a:p>
        </p:txBody>
      </p:sp>
    </p:spTree>
    <p:extLst>
      <p:ext uri="{BB962C8B-B14F-4D97-AF65-F5344CB8AC3E}">
        <p14:creationId xmlns:p14="http://schemas.microsoft.com/office/powerpoint/2010/main" val="141384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now time to stop and think about the URL structure. Let's see what each part means. The first part is the protocol in web applications. The two protocols used are HTTP and HTTPS. When using HTTP, the port that will be used is 80. And when using HTTPS, the port will be 443. The next part is the host we want to contact.</a:t>
            </a:r>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10</a:t>
            </a:fld>
            <a:endParaRPr lang="en-US" altLang="en-US" dirty="0"/>
          </a:p>
        </p:txBody>
      </p:sp>
    </p:spTree>
    <p:extLst>
      <p:ext uri="{BB962C8B-B14F-4D97-AF65-F5344CB8AC3E}">
        <p14:creationId xmlns:p14="http://schemas.microsoft.com/office/powerpoint/2010/main" val="218725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11</a:t>
            </a:fld>
            <a:endParaRPr lang="en-US" altLang="en-US" dirty="0"/>
          </a:p>
        </p:txBody>
      </p:sp>
    </p:spTree>
    <p:extLst>
      <p:ext uri="{BB962C8B-B14F-4D97-AF65-F5344CB8AC3E}">
        <p14:creationId xmlns:p14="http://schemas.microsoft.com/office/powerpoint/2010/main" val="4183027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 typeface="Arial" panose="020B0604020202020204" pitchFamily="34" charset="0"/>
              <a:buNone/>
            </a:pPr>
            <a:r>
              <a:rPr lang="en-US" b="1" dirty="0"/>
              <a:t>Code 301 : Moved Permanently</a:t>
            </a:r>
          </a:p>
          <a:p>
            <a:pPr marL="914400" lvl="2" indent="0">
              <a:buFont typeface="Arial" panose="020B0604020202020204" pitchFamily="34" charset="0"/>
              <a:buNone/>
            </a:pPr>
            <a:r>
              <a:rPr lang="en-US" b="1" dirty="0"/>
              <a:t>Code 302 : Moved Temporarily</a:t>
            </a:r>
            <a:endParaRPr lang="en-US" dirty="0"/>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12</a:t>
            </a:fld>
            <a:endParaRPr lang="en-US" altLang="en-US" dirty="0"/>
          </a:p>
        </p:txBody>
      </p:sp>
    </p:spTree>
    <p:extLst>
      <p:ext uri="{BB962C8B-B14F-4D97-AF65-F5344CB8AC3E}">
        <p14:creationId xmlns:p14="http://schemas.microsoft.com/office/powerpoint/2010/main" val="4026910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3681F6-A873-405A-B137-4597A8A9597B}" type="slidenum">
              <a:rPr lang="en-US" altLang="en-US" smtClean="0"/>
              <a:pPr/>
              <a:t>13</a:t>
            </a:fld>
            <a:endParaRPr lang="en-US" altLang="en-US" dirty="0"/>
          </a:p>
        </p:txBody>
      </p:sp>
    </p:spTree>
    <p:extLst>
      <p:ext uri="{BB962C8B-B14F-4D97-AF65-F5344CB8AC3E}">
        <p14:creationId xmlns:p14="http://schemas.microsoft.com/office/powerpoint/2010/main" val="3503666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7"/>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387850" y="595313"/>
            <a:ext cx="3622675"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82325" y="-1588"/>
            <a:ext cx="617538" cy="134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p:nvPr>
        </p:nvSpPr>
        <p:spPr>
          <a:xfrm>
            <a:off x="2443560" y="4120745"/>
            <a:ext cx="7510463" cy="1688105"/>
          </a:xfrm>
        </p:spPr>
        <p:txBody>
          <a:bodyPr>
            <a:noAutofit/>
          </a:bodyPr>
          <a:lstStyle>
            <a:lvl1pPr marL="0" indent="0" algn="ctr">
              <a:buFontTx/>
              <a:buNone/>
              <a:defRPr sz="2300" b="1" i="0" cap="none" baseline="0">
                <a:solidFill>
                  <a:schemeClr val="tx1"/>
                </a:solidFill>
                <a:latin typeface="Arial"/>
              </a:defRPr>
            </a:lvl1pPr>
          </a:lstStyle>
          <a:p>
            <a:pPr lvl="0"/>
            <a:endParaRPr lang="en-US" dirty="0"/>
          </a:p>
        </p:txBody>
      </p:sp>
      <p:sp>
        <p:nvSpPr>
          <p:cNvPr id="17" name="Title 1"/>
          <p:cNvSpPr>
            <a:spLocks noGrp="1"/>
          </p:cNvSpPr>
          <p:nvPr>
            <p:ph type="ctrTitle"/>
          </p:nvPr>
        </p:nvSpPr>
        <p:spPr>
          <a:xfrm>
            <a:off x="1100138" y="2538919"/>
            <a:ext cx="10197306" cy="1303507"/>
          </a:xfrm>
          <a:prstGeom prst="rect">
            <a:avLst/>
          </a:prstGeom>
        </p:spPr>
        <p:txBody>
          <a:bodyPr>
            <a:noAutofit/>
          </a:bodyPr>
          <a:lstStyle>
            <a:lvl1pPr algn="ctr">
              <a:lnSpc>
                <a:spcPct val="85000"/>
              </a:lnSpc>
              <a:defRPr sz="3000" b="1" spc="-50" normalizeH="0" baseline="0">
                <a:solidFill>
                  <a:schemeClr val="tx1"/>
                </a:solidFill>
                <a:latin typeface="Arial"/>
                <a:cs typeface="Arial"/>
              </a:defRPr>
            </a:lvl1pPr>
          </a:lstStyle>
          <a:p>
            <a:r>
              <a:rPr lang="en-US" dirty="0"/>
              <a:t>Click to edit Master title style</a:t>
            </a:r>
          </a:p>
        </p:txBody>
      </p:sp>
      <p:sp>
        <p:nvSpPr>
          <p:cNvPr id="2" name="Slide Number Placeholder 1"/>
          <p:cNvSpPr>
            <a:spLocks noGrp="1"/>
          </p:cNvSpPr>
          <p:nvPr>
            <p:ph type="sldNum" sz="quarter" idx="23"/>
          </p:nvPr>
        </p:nvSpPr>
        <p:spPr/>
        <p:txBody>
          <a:bodyPr/>
          <a:lstStyle/>
          <a:p>
            <a:fld id="{7BB67F18-AB72-47AD-9CF1-EB892C65625F}" type="slidenum">
              <a:rPr lang="en-US" altLang="en-US" smtClean="0"/>
              <a:pPr/>
              <a:t>‹#›</a:t>
            </a:fld>
            <a:endParaRPr lang="en-US" altLang="en-US" dirty="0"/>
          </a:p>
        </p:txBody>
      </p:sp>
      <p:sp>
        <p:nvSpPr>
          <p:cNvPr id="9" name="TextBox 8"/>
          <p:cNvSpPr txBox="1"/>
          <p:nvPr userDrawn="1"/>
        </p:nvSpPr>
        <p:spPr>
          <a:xfrm>
            <a:off x="8706" y="6531430"/>
            <a:ext cx="4252639" cy="323165"/>
          </a:xfrm>
          <a:prstGeom prst="rect">
            <a:avLst/>
          </a:prstGeom>
          <a:noFill/>
        </p:spPr>
        <p:txBody>
          <a:bodyPr wrap="none" rtlCol="0">
            <a:spAutoFit/>
          </a:bodyPr>
          <a:lstStyle/>
          <a:p>
            <a:r>
              <a:rPr lang="en-US" sz="1500" dirty="0"/>
              <a:t>Prepared by </a:t>
            </a:r>
            <a:r>
              <a:rPr lang="en-US" sz="1500" i="1" dirty="0"/>
              <a:t>Dr. Muhammad Humayoun</a:t>
            </a:r>
            <a:r>
              <a:rPr lang="en-US" sz="1500" dirty="0"/>
              <a:t>, ADMC</a:t>
            </a:r>
          </a:p>
        </p:txBody>
      </p:sp>
    </p:spTree>
    <p:extLst>
      <p:ext uri="{BB962C8B-B14F-4D97-AF65-F5344CB8AC3E}">
        <p14:creationId xmlns:p14="http://schemas.microsoft.com/office/powerpoint/2010/main" val="170505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383" y="975897"/>
            <a:ext cx="11021405" cy="718661"/>
          </a:xfrm>
          <a:prstGeom prst="rect">
            <a:avLst/>
          </a:prstGeom>
        </p:spPr>
        <p:txBody>
          <a:bodyPr>
            <a:normAutofit/>
          </a:bodyPr>
          <a:lstStyle>
            <a:lvl1pPr marL="0">
              <a:defRPr sz="3200" b="1"/>
            </a:lvl1pPr>
          </a:lstStyle>
          <a:p>
            <a:r>
              <a:rPr lang="en-US" dirty="0"/>
              <a:t>Click to edit Master title style</a:t>
            </a:r>
          </a:p>
        </p:txBody>
      </p:sp>
      <p:sp>
        <p:nvSpPr>
          <p:cNvPr id="4" name="Slide Number Placeholder 5"/>
          <p:cNvSpPr>
            <a:spLocks noGrp="1"/>
          </p:cNvSpPr>
          <p:nvPr>
            <p:ph type="sldNum" sz="quarter" idx="10"/>
          </p:nvPr>
        </p:nvSpPr>
        <p:spPr>
          <a:xfrm>
            <a:off x="11507788" y="6442075"/>
            <a:ext cx="511175" cy="365125"/>
          </a:xfrm>
        </p:spPr>
        <p:txBody>
          <a:bodyPr/>
          <a:lstStyle>
            <a:lvl1pPr>
              <a:defRPr/>
            </a:lvl1pPr>
          </a:lstStyle>
          <a:p>
            <a:fld id="{59CB8A46-F460-48E7-845A-D8F67BFC29EE}" type="slidenum">
              <a:rPr lang="en-US" altLang="en-US"/>
              <a:pPr/>
              <a:t>‹#›</a:t>
            </a:fld>
            <a:endParaRPr lang="en-US" altLang="en-US" dirty="0"/>
          </a:p>
        </p:txBody>
      </p:sp>
      <p:sp>
        <p:nvSpPr>
          <p:cNvPr id="5" name="Content Placeholder 2"/>
          <p:cNvSpPr>
            <a:spLocks noGrp="1"/>
          </p:cNvSpPr>
          <p:nvPr>
            <p:ph idx="1"/>
          </p:nvPr>
        </p:nvSpPr>
        <p:spPr>
          <a:xfrm>
            <a:off x="486383" y="1825625"/>
            <a:ext cx="11021405" cy="4616450"/>
          </a:xfrm>
        </p:spPr>
        <p:txBody>
          <a:bodyPr/>
          <a:lstStyle>
            <a:lvl1pPr marL="274320" indent="-274320">
              <a:lnSpc>
                <a:spcPct val="100000"/>
              </a:lnSpc>
              <a:buClrTx/>
              <a:buSzPct val="120000"/>
              <a:buFont typeface="Arial" panose="020B0604020202020204" pitchFamily="34" charset="0"/>
              <a:buChar char="•"/>
              <a:defRPr sz="2800">
                <a:solidFill>
                  <a:schemeClr val="tx1"/>
                </a:solidFill>
              </a:defRPr>
            </a:lvl1pPr>
            <a:lvl2pPr marL="548640" indent="-274320">
              <a:buClrTx/>
              <a:buSzPct val="120000"/>
              <a:buFont typeface="Arial" panose="020B0604020202020204" pitchFamily="34" charset="0"/>
              <a:buChar char="•"/>
              <a:defRPr sz="2400">
                <a:solidFill>
                  <a:schemeClr val="tx1"/>
                </a:solidFill>
              </a:defRPr>
            </a:lvl2pPr>
            <a:lvl3pPr marL="731520" indent="-182563">
              <a:lnSpc>
                <a:spcPct val="100000"/>
              </a:lnSpc>
              <a:buClrTx/>
              <a:buSzPct val="120000"/>
              <a:buFont typeface="Arial" panose="020B0604020202020204" pitchFamily="34" charset="0"/>
              <a:buChar char="•"/>
              <a:defRPr sz="1800">
                <a:solidFill>
                  <a:schemeClr val="tx1"/>
                </a:solidFill>
              </a:defRPr>
            </a:lvl3pPr>
            <a:lvl4pPr marL="914400" indent="-182563">
              <a:buClrTx/>
              <a:buSzPct val="120000"/>
              <a:buFont typeface="Arial" panose="020B0604020202020204" pitchFamily="34" charset="0"/>
              <a:buChar char="•"/>
              <a:defRPr sz="1800">
                <a:solidFill>
                  <a:schemeClr val="tx1"/>
                </a:solidFill>
              </a:defRPr>
            </a:lvl4pPr>
            <a:lvl5pPr marL="1097280" indent="-182563">
              <a:buClrTx/>
              <a:buSzPct val="120000"/>
              <a:buFont typeface="Arial" panose="020B0604020202020204" pitchFamily="34" charset="0"/>
              <a:buChar char="•"/>
              <a:defRPr sz="18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583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pic>
        <p:nvPicPr>
          <p:cNvPr id="6"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82325" y="-1588"/>
            <a:ext cx="617538" cy="134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44500" y="246063"/>
            <a:ext cx="2917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46099" y="2603282"/>
            <a:ext cx="10661831" cy="927318"/>
          </a:xfrm>
        </p:spPr>
        <p:txBody>
          <a:bodyPr anchor="t" anchorCtr="0">
            <a:normAutofit/>
          </a:bodyPr>
          <a:lstStyle>
            <a:lvl1pPr>
              <a:defRPr sz="3200" b="1">
                <a:solidFill>
                  <a:schemeClr val="tx1"/>
                </a:solidFill>
              </a:defRPr>
            </a:lvl1pPr>
          </a:lstStyle>
          <a:p>
            <a:r>
              <a:rPr lang="en-US" dirty="0"/>
              <a:t>Click to edit Master title style</a:t>
            </a:r>
          </a:p>
        </p:txBody>
      </p:sp>
      <p:sp>
        <p:nvSpPr>
          <p:cNvPr id="13" name="Text Placeholder 2"/>
          <p:cNvSpPr>
            <a:spLocks noGrp="1"/>
          </p:cNvSpPr>
          <p:nvPr>
            <p:ph type="body" idx="1"/>
          </p:nvPr>
        </p:nvSpPr>
        <p:spPr>
          <a:xfrm>
            <a:off x="547688" y="3602968"/>
            <a:ext cx="10660242" cy="918232"/>
          </a:xfrm>
          <a:prstGeom prst="rect">
            <a:avLst/>
          </a:prstGeom>
        </p:spPr>
        <p:txBody>
          <a:bodyPr lIns="91440" rIns="91440">
            <a:normAutofit/>
          </a:bodyPr>
          <a:lstStyle>
            <a:lvl1pPr marL="0" indent="0">
              <a:buNone/>
              <a:defRPr sz="2000" b="0"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Slide Number Placeholder 5"/>
          <p:cNvSpPr>
            <a:spLocks noGrp="1"/>
          </p:cNvSpPr>
          <p:nvPr>
            <p:ph type="sldNum" sz="quarter" idx="25"/>
          </p:nvPr>
        </p:nvSpPr>
        <p:spPr/>
        <p:txBody>
          <a:bodyPr/>
          <a:lstStyle>
            <a:lvl1pPr>
              <a:defRPr/>
            </a:lvl1pPr>
          </a:lstStyle>
          <a:p>
            <a:fld id="{C055CFCE-D766-4289-B7F2-951F3EDDAEE4}" type="slidenum">
              <a:rPr lang="en-US" altLang="en-US"/>
              <a:pPr/>
              <a:t>‹#›</a:t>
            </a:fld>
            <a:endParaRPr lang="en-US" altLang="en-US" dirty="0"/>
          </a:p>
        </p:txBody>
      </p:sp>
      <p:sp>
        <p:nvSpPr>
          <p:cNvPr id="9" name="TextBox 8"/>
          <p:cNvSpPr txBox="1"/>
          <p:nvPr userDrawn="1"/>
        </p:nvSpPr>
        <p:spPr>
          <a:xfrm>
            <a:off x="-8696" y="6531430"/>
            <a:ext cx="4252639" cy="323165"/>
          </a:xfrm>
          <a:prstGeom prst="rect">
            <a:avLst/>
          </a:prstGeom>
          <a:noFill/>
        </p:spPr>
        <p:txBody>
          <a:bodyPr wrap="none" rtlCol="0">
            <a:spAutoFit/>
          </a:bodyPr>
          <a:lstStyle/>
          <a:p>
            <a:r>
              <a:rPr lang="en-US" sz="1500" dirty="0"/>
              <a:t>Prepared by </a:t>
            </a:r>
            <a:r>
              <a:rPr lang="en-US" sz="1500" i="1" dirty="0"/>
              <a:t>Dr. Muhammad Humayoun</a:t>
            </a:r>
            <a:r>
              <a:rPr lang="en-US" sz="1500" dirty="0"/>
              <a:t>, ADMC</a:t>
            </a:r>
          </a:p>
        </p:txBody>
      </p:sp>
    </p:spTree>
    <p:extLst>
      <p:ext uri="{BB962C8B-B14F-4D97-AF65-F5344CB8AC3E}">
        <p14:creationId xmlns:p14="http://schemas.microsoft.com/office/powerpoint/2010/main" val="203626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pic>
        <p:nvPicPr>
          <p:cNvPr id="6"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82325" y="-1588"/>
            <a:ext cx="617538" cy="134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44500" y="246063"/>
            <a:ext cx="2917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9"/>
          <p:cNvSpPr>
            <a:spLocks noGrp="1"/>
          </p:cNvSpPr>
          <p:nvPr>
            <p:ph type="pic" sz="quarter" idx="24"/>
          </p:nvPr>
        </p:nvSpPr>
        <p:spPr>
          <a:xfrm>
            <a:off x="4948767" y="2336001"/>
            <a:ext cx="7357533" cy="2320885"/>
          </a:xfrm>
          <a:blipFill rotWithShape="1">
            <a:blip r:embed="rId4"/>
            <a:stretch>
              <a:fillRect/>
            </a:stretch>
          </a:blipFill>
        </p:spPr>
        <p:txBody>
          <a:bodyPr rtlCol="0">
            <a:normAutofit/>
          </a:bodyPr>
          <a:lstStyle>
            <a:lvl1pPr marL="0" indent="0" algn="l">
              <a:buNone/>
              <a:defRPr baseline="0"/>
            </a:lvl1pPr>
          </a:lstStyle>
          <a:p>
            <a:pPr lvl="0"/>
            <a:r>
              <a:rPr lang="en-US" noProof="0" dirty="0"/>
              <a:t>Drag picture to placeholder or click icon to add</a:t>
            </a:r>
          </a:p>
        </p:txBody>
      </p:sp>
      <p:sp>
        <p:nvSpPr>
          <p:cNvPr id="12" name="Picture Placeholder 9"/>
          <p:cNvSpPr>
            <a:spLocks noGrp="1"/>
          </p:cNvSpPr>
          <p:nvPr>
            <p:ph type="pic" sz="quarter" idx="23"/>
          </p:nvPr>
        </p:nvSpPr>
        <p:spPr>
          <a:xfrm>
            <a:off x="-16388" y="2335213"/>
            <a:ext cx="8027999" cy="2319337"/>
          </a:xfrm>
          <a:blipFill rotWithShape="1">
            <a:blip r:embed="rId5"/>
            <a:stretch>
              <a:fillRect/>
            </a:stretch>
          </a:blipFill>
        </p:spPr>
        <p:txBody>
          <a:bodyPr rtlCol="0">
            <a:normAutofit/>
          </a:bodyPr>
          <a:lstStyle>
            <a:lvl1pPr marL="0" indent="0" algn="l">
              <a:buNone/>
              <a:defRPr baseline="0"/>
            </a:lvl1pPr>
          </a:lstStyle>
          <a:p>
            <a:pPr lvl="0"/>
            <a:r>
              <a:rPr lang="en-US" noProof="0" dirty="0"/>
              <a:t>Drag picture to placeholder or click icon to add</a:t>
            </a:r>
          </a:p>
        </p:txBody>
      </p:sp>
      <p:sp>
        <p:nvSpPr>
          <p:cNvPr id="13" name="Title 1"/>
          <p:cNvSpPr>
            <a:spLocks noGrp="1"/>
          </p:cNvSpPr>
          <p:nvPr>
            <p:ph type="title"/>
          </p:nvPr>
        </p:nvSpPr>
        <p:spPr>
          <a:xfrm>
            <a:off x="546100" y="2603282"/>
            <a:ext cx="5270500" cy="927318"/>
          </a:xfrm>
        </p:spPr>
        <p:txBody>
          <a:bodyPr anchor="t" anchorCtr="0"/>
          <a:lstStyle>
            <a:lvl1pPr>
              <a:defRPr sz="2800" b="1">
                <a:solidFill>
                  <a:schemeClr val="bg1">
                    <a:lumMod val="95000"/>
                  </a:schemeClr>
                </a:solidFill>
              </a:defRPr>
            </a:lvl1pPr>
          </a:lstStyle>
          <a:p>
            <a:r>
              <a:rPr lang="en-US" dirty="0"/>
              <a:t>Click to edit Master title style</a:t>
            </a:r>
          </a:p>
        </p:txBody>
      </p:sp>
      <p:sp>
        <p:nvSpPr>
          <p:cNvPr id="14" name="Text Placeholder 2"/>
          <p:cNvSpPr>
            <a:spLocks noGrp="1"/>
          </p:cNvSpPr>
          <p:nvPr>
            <p:ph type="body" idx="1"/>
          </p:nvPr>
        </p:nvSpPr>
        <p:spPr>
          <a:xfrm>
            <a:off x="547688" y="3602968"/>
            <a:ext cx="5237162" cy="918232"/>
          </a:xfrm>
          <a:prstGeom prst="rect">
            <a:avLst/>
          </a:prstGeom>
        </p:spPr>
        <p:txBody>
          <a:bodyPr lIns="91440" rIns="91440">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Slide Number Placeholder 5"/>
          <p:cNvSpPr>
            <a:spLocks noGrp="1"/>
          </p:cNvSpPr>
          <p:nvPr>
            <p:ph type="sldNum" sz="quarter" idx="25"/>
          </p:nvPr>
        </p:nvSpPr>
        <p:spPr/>
        <p:txBody>
          <a:bodyPr/>
          <a:lstStyle>
            <a:lvl1pPr>
              <a:defRPr/>
            </a:lvl1pPr>
          </a:lstStyle>
          <a:p>
            <a:fld id="{3C9ED50E-DC05-4ED9-90FF-62E80942323E}" type="slidenum">
              <a:rPr lang="en-US" altLang="en-US"/>
              <a:pPr/>
              <a:t>‹#›</a:t>
            </a:fld>
            <a:endParaRPr lang="en-US" altLang="en-US" dirty="0"/>
          </a:p>
        </p:txBody>
      </p:sp>
      <p:sp>
        <p:nvSpPr>
          <p:cNvPr id="9" name="TextBox 8"/>
          <p:cNvSpPr txBox="1"/>
          <p:nvPr userDrawn="1"/>
        </p:nvSpPr>
        <p:spPr>
          <a:xfrm>
            <a:off x="2" y="6531430"/>
            <a:ext cx="4252639" cy="323165"/>
          </a:xfrm>
          <a:prstGeom prst="rect">
            <a:avLst/>
          </a:prstGeom>
          <a:noFill/>
        </p:spPr>
        <p:txBody>
          <a:bodyPr wrap="none" rtlCol="0">
            <a:spAutoFit/>
          </a:bodyPr>
          <a:lstStyle/>
          <a:p>
            <a:r>
              <a:rPr lang="en-US" sz="1500" dirty="0"/>
              <a:t>Prepared by </a:t>
            </a:r>
            <a:r>
              <a:rPr lang="en-US" sz="1500" i="1" dirty="0"/>
              <a:t>Dr. Muhammad Humayoun</a:t>
            </a:r>
            <a:r>
              <a:rPr lang="en-US" sz="1500" dirty="0"/>
              <a:t>, ADMC</a:t>
            </a:r>
          </a:p>
        </p:txBody>
      </p:sp>
    </p:spTree>
    <p:extLst>
      <p:ext uri="{BB962C8B-B14F-4D97-AF65-F5344CB8AC3E}">
        <p14:creationId xmlns:p14="http://schemas.microsoft.com/office/powerpoint/2010/main" val="405270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464982" y="1055451"/>
            <a:ext cx="10915806" cy="666345"/>
          </a:xfrm>
          <a:prstGeom prst="rect">
            <a:avLst/>
          </a:prstGeom>
        </p:spPr>
        <p:txBody>
          <a:bodyPr anchor="t" anchorCtr="0"/>
          <a:lstStyle/>
          <a:p>
            <a:r>
              <a:rPr lang="en-US" dirty="0"/>
              <a:t>Click to edit Master title style</a:t>
            </a:r>
          </a:p>
        </p:txBody>
      </p:sp>
      <p:sp>
        <p:nvSpPr>
          <p:cNvPr id="3" name="Text Placeholder 2"/>
          <p:cNvSpPr>
            <a:spLocks noGrp="1"/>
          </p:cNvSpPr>
          <p:nvPr>
            <p:ph type="body" idx="1"/>
          </p:nvPr>
        </p:nvSpPr>
        <p:spPr>
          <a:xfrm>
            <a:off x="464982" y="1794753"/>
            <a:ext cx="5410524" cy="632297"/>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64982" y="2500007"/>
            <a:ext cx="5410524" cy="3794431"/>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45546" y="1780163"/>
            <a:ext cx="5435242" cy="632297"/>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45546" y="2500007"/>
            <a:ext cx="5435242" cy="379443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8"/>
          <p:cNvSpPr>
            <a:spLocks noGrp="1"/>
          </p:cNvSpPr>
          <p:nvPr>
            <p:ph type="sldNum" sz="quarter" idx="10"/>
          </p:nvPr>
        </p:nvSpPr>
        <p:spPr>
          <a:xfrm>
            <a:off x="11380788" y="6294438"/>
            <a:ext cx="511175" cy="365125"/>
          </a:xfrm>
        </p:spPr>
        <p:txBody>
          <a:bodyPr/>
          <a:lstStyle>
            <a:lvl1pPr>
              <a:defRPr/>
            </a:lvl1pPr>
          </a:lstStyle>
          <a:p>
            <a:fld id="{BF7B9613-998E-40C2-BDD2-3FFBB2E82D65}" type="slidenum">
              <a:rPr lang="en-US" altLang="en-US"/>
              <a:pPr/>
              <a:t>‹#›</a:t>
            </a:fld>
            <a:endParaRPr lang="en-US" altLang="en-US" dirty="0"/>
          </a:p>
        </p:txBody>
      </p:sp>
    </p:spTree>
    <p:extLst>
      <p:ext uri="{BB962C8B-B14F-4D97-AF65-F5344CB8AC3E}">
        <p14:creationId xmlns:p14="http://schemas.microsoft.com/office/powerpoint/2010/main" val="419206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407683FC-648E-4D91-8905-A280A82597D8}" type="slidenum">
              <a:rPr lang="en-US" altLang="en-US"/>
              <a:pPr/>
              <a:t>‹#›</a:t>
            </a:fld>
            <a:endParaRPr lang="en-US" altLang="en-US" dirty="0"/>
          </a:p>
        </p:txBody>
      </p:sp>
    </p:spTree>
    <p:extLst>
      <p:ext uri="{BB962C8B-B14F-4D97-AF65-F5344CB8AC3E}">
        <p14:creationId xmlns:p14="http://schemas.microsoft.com/office/powerpoint/2010/main" val="38778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pic>
        <p:nvPicPr>
          <p:cNvPr id="2" name="Picture 7"/>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8263" y="6699250"/>
            <a:ext cx="12328526"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82325" y="-1588"/>
            <a:ext cx="617538" cy="134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p:cNvSpPr>
            <a:spLocks noGrp="1"/>
          </p:cNvSpPr>
          <p:nvPr>
            <p:ph type="sldNum" sz="quarter" idx="10"/>
          </p:nvPr>
        </p:nvSpPr>
        <p:spPr>
          <a:xfrm>
            <a:off x="11507788" y="6426200"/>
            <a:ext cx="511175" cy="365125"/>
          </a:xfrm>
        </p:spPr>
        <p:txBody>
          <a:bodyPr/>
          <a:lstStyle>
            <a:lvl1pPr>
              <a:defRPr/>
            </a:lvl1pPr>
          </a:lstStyle>
          <a:p>
            <a:fld id="{8645E7B4-9CA2-42E4-9944-80E3CC428AAB}" type="slidenum">
              <a:rPr lang="en-US" altLang="en-US"/>
              <a:pPr/>
              <a:t>‹#›</a:t>
            </a:fld>
            <a:endParaRPr lang="en-US" altLang="en-US" dirty="0"/>
          </a:p>
        </p:txBody>
      </p:sp>
      <p:sp>
        <p:nvSpPr>
          <p:cNvPr id="5" name="TextBox 4"/>
          <p:cNvSpPr txBox="1"/>
          <p:nvPr userDrawn="1"/>
        </p:nvSpPr>
        <p:spPr>
          <a:xfrm>
            <a:off x="11" y="6426922"/>
            <a:ext cx="4252639" cy="323165"/>
          </a:xfrm>
          <a:prstGeom prst="rect">
            <a:avLst/>
          </a:prstGeom>
          <a:noFill/>
        </p:spPr>
        <p:txBody>
          <a:bodyPr wrap="none" rtlCol="0">
            <a:spAutoFit/>
          </a:bodyPr>
          <a:lstStyle/>
          <a:p>
            <a:r>
              <a:rPr lang="en-US" sz="1500" dirty="0"/>
              <a:t>Prepared by </a:t>
            </a:r>
            <a:r>
              <a:rPr lang="en-US" sz="1500" i="1" dirty="0"/>
              <a:t>Dr. Muhammad Humayoun</a:t>
            </a:r>
            <a:r>
              <a:rPr lang="en-US" sz="1500" dirty="0"/>
              <a:t>, ADMC</a:t>
            </a:r>
          </a:p>
        </p:txBody>
      </p:sp>
    </p:spTree>
    <p:extLst>
      <p:ext uri="{BB962C8B-B14F-4D97-AF65-F5344CB8AC3E}">
        <p14:creationId xmlns:p14="http://schemas.microsoft.com/office/powerpoint/2010/main" val="396035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592513"/>
            <a:ext cx="121920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8263" y="6699250"/>
            <a:ext cx="12328526"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82325" y="-1588"/>
            <a:ext cx="617538" cy="134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p:cNvPicPr>
          <p:nvPr userDrawn="1"/>
        </p:nvPicPr>
        <p:blipFill>
          <a:blip r:embed="rId5" cstate="screen">
            <a:extLst>
              <a:ext uri="{28A0092B-C50C-407E-A947-70E740481C1C}">
                <a14:useLocalDpi xmlns:a14="http://schemas.microsoft.com/office/drawing/2010/main" val="0"/>
              </a:ext>
            </a:extLst>
          </a:blip>
          <a:srcRect/>
          <a:stretch>
            <a:fillRect/>
          </a:stretch>
        </p:blipFill>
        <p:spPr bwMode="auto">
          <a:xfrm>
            <a:off x="444500" y="246063"/>
            <a:ext cx="2917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Vertical Title 1"/>
          <p:cNvSpPr>
            <a:spLocks noGrp="1"/>
          </p:cNvSpPr>
          <p:nvPr>
            <p:ph type="title" orient="vert"/>
          </p:nvPr>
        </p:nvSpPr>
        <p:spPr>
          <a:xfrm>
            <a:off x="9562288" y="863998"/>
            <a:ext cx="990801" cy="5763776"/>
          </a:xfrm>
          <a:prstGeom prst="rect">
            <a:avLst/>
          </a:prstGeom>
        </p:spPr>
        <p:txBody>
          <a:bodyPr vert="eaVert"/>
          <a:lstStyle/>
          <a:p>
            <a:r>
              <a:rPr lang="en-US" dirty="0"/>
              <a:t>Click to edit Master title style</a:t>
            </a:r>
          </a:p>
        </p:txBody>
      </p:sp>
      <p:sp>
        <p:nvSpPr>
          <p:cNvPr id="12" name="Vertical Text Placeholder 2"/>
          <p:cNvSpPr>
            <a:spLocks noGrp="1"/>
          </p:cNvSpPr>
          <p:nvPr>
            <p:ph type="body" orient="vert" idx="1"/>
          </p:nvPr>
        </p:nvSpPr>
        <p:spPr>
          <a:xfrm>
            <a:off x="1196982" y="1354667"/>
            <a:ext cx="8124006" cy="5273107"/>
          </a:xfrm>
          <a:prstGeom prst="rect">
            <a:avLst/>
          </a:prstGeo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0"/>
          </p:nvPr>
        </p:nvSpPr>
        <p:spPr/>
        <p:txBody>
          <a:bodyPr/>
          <a:lstStyle>
            <a:lvl1pPr>
              <a:defRPr/>
            </a:lvl1pPr>
          </a:lstStyle>
          <a:p>
            <a:fld id="{3C1F05A6-F8BE-4908-B8D9-CBB38BD737B9}" type="slidenum">
              <a:rPr lang="en-US" altLang="en-US"/>
              <a:pPr/>
              <a:t>‹#›</a:t>
            </a:fld>
            <a:endParaRPr lang="en-US" altLang="en-US" dirty="0"/>
          </a:p>
        </p:txBody>
      </p:sp>
    </p:spTree>
    <p:extLst>
      <p:ext uri="{BB962C8B-B14F-4D97-AF65-F5344CB8AC3E}">
        <p14:creationId xmlns:p14="http://schemas.microsoft.com/office/powerpoint/2010/main" val="298012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Content Placeholder 7"/>
          <p:cNvSpPr>
            <a:spLocks noGrp="1"/>
          </p:cNvSpPr>
          <p:nvPr>
            <p:ph sz="quarter" idx="11"/>
          </p:nvPr>
        </p:nvSpPr>
        <p:spPr>
          <a:xfrm>
            <a:off x="3441700" y="3007467"/>
            <a:ext cx="5321222" cy="3408908"/>
          </a:xfrm>
          <a:blipFill rotWithShape="1">
            <a:blip r:embed="rId2"/>
            <a:stretch>
              <a:fillRect/>
            </a:stretch>
          </a:blipFill>
        </p:spPr>
        <p:txBody>
          <a:bodyPr/>
          <a:lstStyle>
            <a:lvl1pPr marL="0" indent="0">
              <a:buNone/>
              <a:defRPr baseline="0"/>
            </a:lvl1pPr>
          </a:lstStyle>
          <a:p>
            <a:pPr lvl="0"/>
            <a:r>
              <a:rPr lang="en-US" dirty="0"/>
              <a:t>Click to edit Master text styles</a:t>
            </a:r>
          </a:p>
        </p:txBody>
      </p:sp>
      <p:sp>
        <p:nvSpPr>
          <p:cNvPr id="3" name="Slide Number Placeholder 5"/>
          <p:cNvSpPr>
            <a:spLocks noGrp="1"/>
          </p:cNvSpPr>
          <p:nvPr>
            <p:ph type="sldNum" sz="quarter" idx="12"/>
          </p:nvPr>
        </p:nvSpPr>
        <p:spPr/>
        <p:txBody>
          <a:bodyPr/>
          <a:lstStyle>
            <a:lvl1pPr>
              <a:defRPr/>
            </a:lvl1pPr>
          </a:lstStyle>
          <a:p>
            <a:fld id="{A36E7284-9ED3-4CA0-BF30-02D2A3AD3564}" type="slidenum">
              <a:rPr lang="en-US" altLang="en-US"/>
              <a:pPr/>
              <a:t>‹#›</a:t>
            </a:fld>
            <a:endParaRPr lang="en-US" altLang="en-US" dirty="0"/>
          </a:p>
        </p:txBody>
      </p:sp>
    </p:spTree>
    <p:extLst>
      <p:ext uri="{BB962C8B-B14F-4D97-AF65-F5344CB8AC3E}">
        <p14:creationId xmlns:p14="http://schemas.microsoft.com/office/powerpoint/2010/main" val="109230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11" cstate="screen">
            <a:extLst>
              <a:ext uri="{28A0092B-C50C-407E-A947-70E740481C1C}">
                <a14:useLocalDpi xmlns:a14="http://schemas.microsoft.com/office/drawing/2010/main" val="0"/>
              </a:ext>
            </a:extLst>
          </a:blip>
          <a:srcRect/>
          <a:stretch>
            <a:fillRect/>
          </a:stretch>
        </p:blipFill>
        <p:spPr bwMode="auto">
          <a:xfrm>
            <a:off x="444500" y="246063"/>
            <a:ext cx="2917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Placeholder 1"/>
          <p:cNvSpPr>
            <a:spLocks noGrp="1"/>
          </p:cNvSpPr>
          <p:nvPr>
            <p:ph type="title"/>
          </p:nvPr>
        </p:nvSpPr>
        <p:spPr>
          <a:xfrm>
            <a:off x="477838" y="1022570"/>
            <a:ext cx="11029950" cy="777875"/>
          </a:xfrm>
          <a:prstGeom prst="rect">
            <a:avLst/>
          </a:prstGeom>
        </p:spPr>
        <p:txBody>
          <a:bodyPr vert="horz" lIns="91440" tIns="45720" rIns="91440" bIns="45720" rtlCol="0" anchor="b">
            <a:normAutofit/>
          </a:bodyPr>
          <a:lstStyle/>
          <a:p>
            <a:r>
              <a:rPr lang="en-US" dirty="0"/>
              <a:t>Click to edit Master title style</a:t>
            </a:r>
          </a:p>
        </p:txBody>
      </p:sp>
      <p:sp>
        <p:nvSpPr>
          <p:cNvPr id="1028" name="Text Placeholder 2"/>
          <p:cNvSpPr>
            <a:spLocks noGrp="1"/>
          </p:cNvSpPr>
          <p:nvPr>
            <p:ph type="body" idx="1"/>
          </p:nvPr>
        </p:nvSpPr>
        <p:spPr bwMode="auto">
          <a:xfrm>
            <a:off x="477838" y="1911571"/>
            <a:ext cx="11029950" cy="438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22"/>
          <p:cNvPicPr>
            <a:picLocks noChangeAspect="1"/>
          </p:cNvPicPr>
          <p:nvPr/>
        </p:nvPicPr>
        <p:blipFill>
          <a:blip r:embed="rId12" cstate="screen">
            <a:extLst>
              <a:ext uri="{28A0092B-C50C-407E-A947-70E740481C1C}">
                <a14:useLocalDpi xmlns:a14="http://schemas.microsoft.com/office/drawing/2010/main" val="0"/>
              </a:ext>
            </a:extLst>
          </a:blip>
          <a:srcRect/>
          <a:stretch>
            <a:fillRect/>
          </a:stretch>
        </p:blipFill>
        <p:spPr bwMode="auto">
          <a:xfrm>
            <a:off x="-68263" y="6699250"/>
            <a:ext cx="12328526"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lide Number Placeholder 5"/>
          <p:cNvSpPr>
            <a:spLocks noGrp="1"/>
          </p:cNvSpPr>
          <p:nvPr>
            <p:ph type="sldNum" sz="quarter" idx="4"/>
          </p:nvPr>
        </p:nvSpPr>
        <p:spPr>
          <a:xfrm>
            <a:off x="11507788" y="6408738"/>
            <a:ext cx="511175" cy="365125"/>
          </a:xfrm>
          <a:prstGeom prst="rect">
            <a:avLst/>
          </a:prstGeom>
        </p:spPr>
        <p:txBody>
          <a:bodyPr vert="horz" wrap="square" lIns="91440" tIns="45720" rIns="91440" bIns="45720" numCol="1" anchor="t" anchorCtr="0" compatLnSpc="1">
            <a:prstTxWarp prst="textNoShape">
              <a:avLst/>
            </a:prstTxWarp>
          </a:bodyPr>
          <a:lstStyle>
            <a:lvl1pPr>
              <a:defRPr sz="1500"/>
            </a:lvl1pPr>
          </a:lstStyle>
          <a:p>
            <a:fld id="{7BB67F18-AB72-47AD-9CF1-EB892C65625F}" type="slidenum">
              <a:rPr lang="en-US" altLang="en-US"/>
              <a:pPr/>
              <a:t>‹#›</a:t>
            </a:fld>
            <a:endParaRPr lang="en-US" altLang="en-US" dirty="0"/>
          </a:p>
        </p:txBody>
      </p:sp>
      <p:pic>
        <p:nvPicPr>
          <p:cNvPr id="1031"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982325" y="-1588"/>
            <a:ext cx="617538" cy="134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userDrawn="1"/>
        </p:nvSpPr>
        <p:spPr>
          <a:xfrm>
            <a:off x="-8704" y="6426922"/>
            <a:ext cx="4252639" cy="323165"/>
          </a:xfrm>
          <a:prstGeom prst="rect">
            <a:avLst/>
          </a:prstGeom>
          <a:noFill/>
        </p:spPr>
        <p:txBody>
          <a:bodyPr wrap="none" rtlCol="0">
            <a:spAutoFit/>
          </a:bodyPr>
          <a:lstStyle/>
          <a:p>
            <a:r>
              <a:rPr lang="en-US" sz="1500" dirty="0"/>
              <a:t>Prepared by </a:t>
            </a:r>
            <a:r>
              <a:rPr lang="en-US" sz="1500" i="1" dirty="0"/>
              <a:t>Dr. Muhammad Humayoun</a:t>
            </a:r>
            <a:r>
              <a:rPr lang="en-US" sz="1500" dirty="0"/>
              <a:t>, ADMC</a:t>
            </a:r>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14" r:id="rId6"/>
    <p:sldLayoutId id="2147483921" r:id="rId7"/>
    <p:sldLayoutId id="2147483922" r:id="rId8"/>
    <p:sldLayoutId id="2147483915" r:id="rId9"/>
  </p:sldLayoutIdLst>
  <p:hf hdr="0" ftr="0" dt="0"/>
  <p:txStyles>
    <p:titleStyle>
      <a:lvl1pPr algn="l" rtl="0" eaLnBrk="0" fontAlgn="base" hangingPunct="0">
        <a:lnSpc>
          <a:spcPct val="85000"/>
        </a:lnSpc>
        <a:spcBef>
          <a:spcPct val="0"/>
        </a:spcBef>
        <a:spcAft>
          <a:spcPct val="0"/>
        </a:spcAft>
        <a:defRPr sz="3500" kern="1200" spc="-50">
          <a:solidFill>
            <a:srgbClr val="293E82"/>
          </a:solidFill>
          <a:latin typeface="Arial"/>
          <a:ea typeface="ＭＳ Ｐゴシック" charset="0"/>
          <a:cs typeface="ＭＳ Ｐゴシック" charset="0"/>
        </a:defRPr>
      </a:lvl1pPr>
      <a:lvl2pPr algn="l" rtl="0" eaLnBrk="0" fontAlgn="base" hangingPunct="0">
        <a:lnSpc>
          <a:spcPct val="85000"/>
        </a:lnSpc>
        <a:spcBef>
          <a:spcPct val="0"/>
        </a:spcBef>
        <a:spcAft>
          <a:spcPct val="0"/>
        </a:spcAft>
        <a:defRPr sz="3500">
          <a:solidFill>
            <a:srgbClr val="293E82"/>
          </a:solidFill>
          <a:latin typeface="Arial" charset="0"/>
          <a:ea typeface="ＭＳ Ｐゴシック" charset="0"/>
          <a:cs typeface="ＭＳ Ｐゴシック" charset="0"/>
        </a:defRPr>
      </a:lvl2pPr>
      <a:lvl3pPr algn="l" rtl="0" eaLnBrk="0" fontAlgn="base" hangingPunct="0">
        <a:lnSpc>
          <a:spcPct val="85000"/>
        </a:lnSpc>
        <a:spcBef>
          <a:spcPct val="0"/>
        </a:spcBef>
        <a:spcAft>
          <a:spcPct val="0"/>
        </a:spcAft>
        <a:defRPr sz="3500">
          <a:solidFill>
            <a:srgbClr val="293E82"/>
          </a:solidFill>
          <a:latin typeface="Arial" charset="0"/>
          <a:ea typeface="ＭＳ Ｐゴシック" charset="0"/>
          <a:cs typeface="ＭＳ Ｐゴシック" charset="0"/>
        </a:defRPr>
      </a:lvl3pPr>
      <a:lvl4pPr algn="l" rtl="0" eaLnBrk="0" fontAlgn="base" hangingPunct="0">
        <a:lnSpc>
          <a:spcPct val="85000"/>
        </a:lnSpc>
        <a:spcBef>
          <a:spcPct val="0"/>
        </a:spcBef>
        <a:spcAft>
          <a:spcPct val="0"/>
        </a:spcAft>
        <a:defRPr sz="3500">
          <a:solidFill>
            <a:srgbClr val="293E82"/>
          </a:solidFill>
          <a:latin typeface="Arial" charset="0"/>
          <a:ea typeface="ＭＳ Ｐゴシック" charset="0"/>
          <a:cs typeface="ＭＳ Ｐゴシック" charset="0"/>
        </a:defRPr>
      </a:lvl4pPr>
      <a:lvl5pPr algn="l" rtl="0" eaLnBrk="0" fontAlgn="base" hangingPunct="0">
        <a:lnSpc>
          <a:spcPct val="85000"/>
        </a:lnSpc>
        <a:spcBef>
          <a:spcPct val="0"/>
        </a:spcBef>
        <a:spcAft>
          <a:spcPct val="0"/>
        </a:spcAft>
        <a:defRPr sz="3500">
          <a:solidFill>
            <a:srgbClr val="293E82"/>
          </a:solidFill>
          <a:latin typeface="Arial" charset="0"/>
          <a:ea typeface="ＭＳ Ｐゴシック" charset="0"/>
          <a:cs typeface="ＭＳ Ｐゴシック" charset="0"/>
        </a:defRPr>
      </a:lvl5pPr>
      <a:lvl6pPr marL="457200" algn="l" rtl="0" fontAlgn="base">
        <a:lnSpc>
          <a:spcPct val="85000"/>
        </a:lnSpc>
        <a:spcBef>
          <a:spcPct val="0"/>
        </a:spcBef>
        <a:spcAft>
          <a:spcPct val="0"/>
        </a:spcAft>
        <a:defRPr sz="3500">
          <a:solidFill>
            <a:srgbClr val="293E82"/>
          </a:solidFill>
          <a:latin typeface="Arial" charset="0"/>
          <a:ea typeface="ＭＳ Ｐゴシック" charset="0"/>
          <a:cs typeface="ＭＳ Ｐゴシック" charset="0"/>
        </a:defRPr>
      </a:lvl6pPr>
      <a:lvl7pPr marL="914400" algn="l" rtl="0" fontAlgn="base">
        <a:lnSpc>
          <a:spcPct val="85000"/>
        </a:lnSpc>
        <a:spcBef>
          <a:spcPct val="0"/>
        </a:spcBef>
        <a:spcAft>
          <a:spcPct val="0"/>
        </a:spcAft>
        <a:defRPr sz="3500">
          <a:solidFill>
            <a:srgbClr val="293E82"/>
          </a:solidFill>
          <a:latin typeface="Arial" charset="0"/>
          <a:ea typeface="ＭＳ Ｐゴシック" charset="0"/>
          <a:cs typeface="ＭＳ Ｐゴシック" charset="0"/>
        </a:defRPr>
      </a:lvl7pPr>
      <a:lvl8pPr marL="1371600" algn="l" rtl="0" fontAlgn="base">
        <a:lnSpc>
          <a:spcPct val="85000"/>
        </a:lnSpc>
        <a:spcBef>
          <a:spcPct val="0"/>
        </a:spcBef>
        <a:spcAft>
          <a:spcPct val="0"/>
        </a:spcAft>
        <a:defRPr sz="3500">
          <a:solidFill>
            <a:srgbClr val="293E82"/>
          </a:solidFill>
          <a:latin typeface="Arial" charset="0"/>
          <a:ea typeface="ＭＳ Ｐゴシック" charset="0"/>
          <a:cs typeface="ＭＳ Ｐゴシック" charset="0"/>
        </a:defRPr>
      </a:lvl8pPr>
      <a:lvl9pPr marL="1828800" algn="l" rtl="0" fontAlgn="base">
        <a:lnSpc>
          <a:spcPct val="85000"/>
        </a:lnSpc>
        <a:spcBef>
          <a:spcPct val="0"/>
        </a:spcBef>
        <a:spcAft>
          <a:spcPct val="0"/>
        </a:spcAft>
        <a:defRPr sz="3500">
          <a:solidFill>
            <a:srgbClr val="293E82"/>
          </a:solidFill>
          <a:latin typeface="Arial" charset="0"/>
          <a:ea typeface="ＭＳ Ｐゴシック" charset="0"/>
          <a:cs typeface="ＭＳ Ｐゴシック" charset="0"/>
        </a:defRPr>
      </a:lvl9pPr>
    </p:titleStyle>
    <p:bodyStyle>
      <a:lvl1pPr marL="90488" indent="-90488" algn="l" rtl="0" eaLnBrk="0" fontAlgn="base" hangingPunct="0">
        <a:lnSpc>
          <a:spcPct val="90000"/>
        </a:lnSpc>
        <a:spcBef>
          <a:spcPts val="1200"/>
        </a:spcBef>
        <a:spcAft>
          <a:spcPts val="200"/>
        </a:spcAft>
        <a:buClr>
          <a:srgbClr val="39B0A9"/>
        </a:buClr>
        <a:buSzPct val="100000"/>
        <a:buFont typeface="Wingdings" panose="05000000000000000000" pitchFamily="2" charset="2"/>
        <a:buChar char="§"/>
        <a:defRPr sz="2000" kern="1200">
          <a:solidFill>
            <a:srgbClr val="59595B"/>
          </a:solidFill>
          <a:latin typeface="Arial"/>
          <a:ea typeface="ＭＳ Ｐゴシック" charset="0"/>
          <a:cs typeface="ＭＳ Ｐゴシック" charset="0"/>
        </a:defRPr>
      </a:lvl1pPr>
      <a:lvl2pPr marL="382588" indent="-182563" algn="l" rtl="0" eaLnBrk="0" fontAlgn="base" hangingPunct="0">
        <a:lnSpc>
          <a:spcPct val="90000"/>
        </a:lnSpc>
        <a:spcBef>
          <a:spcPts val="200"/>
        </a:spcBef>
        <a:spcAft>
          <a:spcPts val="400"/>
        </a:spcAft>
        <a:buClr>
          <a:srgbClr val="39B0A9"/>
        </a:buClr>
        <a:buFont typeface="Wingdings" panose="05000000000000000000" pitchFamily="2" charset="2"/>
        <a:buChar char="§"/>
        <a:defRPr kern="1200">
          <a:solidFill>
            <a:srgbClr val="59595B"/>
          </a:solidFill>
          <a:latin typeface="Arial"/>
          <a:ea typeface="ＭＳ Ｐゴシック" charset="0"/>
          <a:cs typeface="+mn-cs"/>
        </a:defRPr>
      </a:lvl2pPr>
      <a:lvl3pPr marL="566738" indent="-182563" algn="l" rtl="0" eaLnBrk="0" fontAlgn="base" hangingPunct="0">
        <a:lnSpc>
          <a:spcPct val="90000"/>
        </a:lnSpc>
        <a:spcBef>
          <a:spcPts val="200"/>
        </a:spcBef>
        <a:spcAft>
          <a:spcPts val="400"/>
        </a:spcAft>
        <a:buClr>
          <a:srgbClr val="39B0A9"/>
        </a:buClr>
        <a:buFont typeface="Wingdings" panose="05000000000000000000" pitchFamily="2" charset="2"/>
        <a:buChar char="§"/>
        <a:defRPr sz="1400" kern="1200">
          <a:solidFill>
            <a:srgbClr val="59595B"/>
          </a:solidFill>
          <a:latin typeface="Arial"/>
          <a:ea typeface="ＭＳ Ｐゴシック" charset="0"/>
          <a:cs typeface="+mn-cs"/>
        </a:defRPr>
      </a:lvl3pPr>
      <a:lvl4pPr marL="749300" indent="-182563" algn="l" rtl="0" eaLnBrk="0" fontAlgn="base" hangingPunct="0">
        <a:lnSpc>
          <a:spcPct val="90000"/>
        </a:lnSpc>
        <a:spcBef>
          <a:spcPts val="200"/>
        </a:spcBef>
        <a:spcAft>
          <a:spcPts val="400"/>
        </a:spcAft>
        <a:buClr>
          <a:srgbClr val="39B0A9"/>
        </a:buClr>
        <a:buFont typeface="Wingdings" panose="05000000000000000000" pitchFamily="2" charset="2"/>
        <a:buChar char="§"/>
        <a:defRPr sz="1400" kern="1200">
          <a:solidFill>
            <a:srgbClr val="59595B"/>
          </a:solidFill>
          <a:latin typeface="Arial"/>
          <a:ea typeface="ＭＳ Ｐゴシック" charset="0"/>
          <a:cs typeface="+mn-cs"/>
        </a:defRPr>
      </a:lvl4pPr>
      <a:lvl5pPr marL="931863" indent="-182563" algn="l" rtl="0" eaLnBrk="0" fontAlgn="base" hangingPunct="0">
        <a:lnSpc>
          <a:spcPct val="90000"/>
        </a:lnSpc>
        <a:spcBef>
          <a:spcPts val="200"/>
        </a:spcBef>
        <a:spcAft>
          <a:spcPts val="400"/>
        </a:spcAft>
        <a:buClr>
          <a:srgbClr val="39B0A9"/>
        </a:buClr>
        <a:buFont typeface="Wingdings" panose="05000000000000000000" pitchFamily="2" charset="2"/>
        <a:buChar char="§"/>
        <a:defRPr sz="1400" kern="1200">
          <a:solidFill>
            <a:srgbClr val="59595B"/>
          </a:solidFill>
          <a:latin typeface="Arial"/>
          <a:ea typeface="ＭＳ Ｐゴシック" charset="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ynda.com/" TargetMode="External"/><Relationship Id="rId2" Type="http://schemas.openxmlformats.org/officeDocument/2006/relationships/hyperlink" Target="mailto:mhumayoun@hct.ac.a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httpbin.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ttpbin.org/" TargetMode="External"/><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httpbin.org/i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httpbin.org/user-agent" TargetMode="External"/><Relationship Id="rId2" Type="http://schemas.openxmlformats.org/officeDocument/2006/relationships/hyperlink" Target="http://httpbin.org/headers"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httpbin.org/header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httpbin.org/post"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List_of_HTTP_status_codes" TargetMode="External"/><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 Id="rId4" Type="http://schemas.openxmlformats.org/officeDocument/2006/relationships/hyperlink" Target="https://www.w3.org/Protocols/rfc2616/rfc2616-sec10.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1806752" y="3848220"/>
            <a:ext cx="8784077" cy="2287993"/>
          </a:xfrm>
        </p:spPr>
        <p:txBody>
          <a:bodyPr/>
          <a:lstStyle/>
          <a:p>
            <a:r>
              <a:rPr lang="en-US" sz="2800" dirty="0" smtClean="0">
                <a:solidFill>
                  <a:srgbClr val="00A34A"/>
                </a:solidFill>
              </a:rPr>
              <a:t>CLO3: Web-Application-Interaction</a:t>
            </a:r>
            <a:endParaRPr lang="en-US" sz="2800" dirty="0">
              <a:solidFill>
                <a:srgbClr val="00A34A"/>
              </a:solidFill>
            </a:endParaRPr>
          </a:p>
          <a:p>
            <a:r>
              <a:rPr lang="en-US" sz="2000" b="0" dirty="0">
                <a:solidFill>
                  <a:schemeClr val="tx1"/>
                </a:solidFill>
              </a:rPr>
              <a:t>Muhammad Humayoun, PhD</a:t>
            </a:r>
          </a:p>
          <a:p>
            <a:r>
              <a:rPr lang="en-US" sz="2000" b="0" dirty="0"/>
              <a:t>Assistant Professor</a:t>
            </a:r>
          </a:p>
          <a:p>
            <a:r>
              <a:rPr lang="en-US" sz="2000" b="0" dirty="0">
                <a:hlinkClick r:id="rId2"/>
              </a:rPr>
              <a:t>mhumayoun@hct.ac.ae</a:t>
            </a:r>
            <a:r>
              <a:rPr lang="en-US" sz="2000" b="0" dirty="0"/>
              <a:t> </a:t>
            </a:r>
          </a:p>
          <a:p>
            <a:r>
              <a:rPr lang="en-US" sz="2000" b="0" dirty="0">
                <a:solidFill>
                  <a:schemeClr val="tx1"/>
                </a:solidFill>
              </a:rPr>
              <a:t>Abu Dhabi Men’s College</a:t>
            </a:r>
            <a:endParaRPr lang="en-US" dirty="0">
              <a:solidFill>
                <a:schemeClr val="tx1"/>
              </a:solidFill>
            </a:endParaRPr>
          </a:p>
        </p:txBody>
      </p:sp>
      <p:sp>
        <p:nvSpPr>
          <p:cNvPr id="5" name="Title 4"/>
          <p:cNvSpPr>
            <a:spLocks noGrp="1"/>
          </p:cNvSpPr>
          <p:nvPr>
            <p:ph type="ctrTitle"/>
          </p:nvPr>
        </p:nvSpPr>
        <p:spPr>
          <a:xfrm>
            <a:off x="1100138" y="2719792"/>
            <a:ext cx="10197306" cy="1025357"/>
          </a:xfrm>
        </p:spPr>
        <p:txBody>
          <a:bodyPr/>
          <a:lstStyle/>
          <a:p>
            <a:r>
              <a:rPr lang="en-US" dirty="0"/>
              <a:t>CSF 2113 </a:t>
            </a:r>
            <a:br>
              <a:rPr lang="en-US" dirty="0"/>
            </a:br>
            <a:r>
              <a:rPr lang="en-US" dirty="0"/>
              <a:t>Programming for Information Security</a:t>
            </a:r>
          </a:p>
        </p:txBody>
      </p:sp>
      <p:sp>
        <p:nvSpPr>
          <p:cNvPr id="2" name="Slide Number Placeholder 1"/>
          <p:cNvSpPr>
            <a:spLocks noGrp="1"/>
          </p:cNvSpPr>
          <p:nvPr>
            <p:ph type="sldNum" sz="quarter" idx="23"/>
          </p:nvPr>
        </p:nvSpPr>
        <p:spPr/>
        <p:txBody>
          <a:bodyPr/>
          <a:lstStyle/>
          <a:p>
            <a:fld id="{7BB67F18-AB72-47AD-9CF1-EB892C65625F}" type="slidenum">
              <a:rPr lang="en-US" altLang="en-US" smtClean="0"/>
              <a:pPr/>
              <a:t>1</a:t>
            </a:fld>
            <a:endParaRPr lang="en-US" altLang="en-US" dirty="0"/>
          </a:p>
        </p:txBody>
      </p:sp>
      <p:sp>
        <p:nvSpPr>
          <p:cNvPr id="6" name="Rectangle 1"/>
          <p:cNvSpPr>
            <a:spLocks noChangeArrowheads="1"/>
          </p:cNvSpPr>
          <p:nvPr/>
        </p:nvSpPr>
        <p:spPr bwMode="auto">
          <a:xfrm>
            <a:off x="115613" y="6225383"/>
            <a:ext cx="9592306"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i="0" u="none" strike="noStrike" cap="none" normalizeH="0" baseline="0" dirty="0">
                <a:ln>
                  <a:noFill/>
                </a:ln>
                <a:solidFill>
                  <a:srgbClr val="333333"/>
                </a:solidFill>
                <a:effectLst/>
                <a:latin typeface="+mj-lt"/>
              </a:rPr>
              <a:t>This module is based </a:t>
            </a:r>
            <a:r>
              <a:rPr lang="en-US" altLang="en-US" sz="1700" dirty="0">
                <a:solidFill>
                  <a:srgbClr val="333333"/>
                </a:solidFill>
                <a:latin typeface="+mj-lt"/>
              </a:rPr>
              <a:t>on the course: </a:t>
            </a:r>
            <a:r>
              <a:rPr kumimoji="0" lang="en-US" altLang="en-US" sz="1700" b="1" i="0" u="none" strike="noStrike" cap="none" normalizeH="0" baseline="0" dirty="0">
                <a:ln>
                  <a:noFill/>
                </a:ln>
                <a:solidFill>
                  <a:srgbClr val="333333"/>
                </a:solidFill>
                <a:effectLst/>
                <a:latin typeface="+mj-lt"/>
              </a:rPr>
              <a:t>Learning Python Web Penetration Testing</a:t>
            </a:r>
            <a:r>
              <a:rPr kumimoji="0" lang="en-US" altLang="en-US" sz="1700" i="0" u="none" strike="noStrike" cap="none" normalizeH="0" baseline="0" dirty="0">
                <a:ln>
                  <a:noFill/>
                </a:ln>
                <a:solidFill>
                  <a:srgbClr val="333333"/>
                </a:solidFill>
                <a:effectLst/>
                <a:latin typeface="+mj-lt"/>
              </a:rPr>
              <a:t>, </a:t>
            </a:r>
            <a:r>
              <a:rPr kumimoji="0" lang="en-US" altLang="en-US" sz="1700" i="0" u="none" strike="noStrike" cap="none" normalizeH="0" baseline="0" dirty="0">
                <a:ln>
                  <a:noFill/>
                </a:ln>
                <a:solidFill>
                  <a:srgbClr val="333333"/>
                </a:solidFill>
                <a:effectLst/>
                <a:latin typeface="+mj-lt"/>
                <a:hlinkClick r:id="rId3"/>
              </a:rPr>
              <a:t>www.lynda.com</a:t>
            </a:r>
            <a:r>
              <a:rPr kumimoji="0" lang="en-US" altLang="en-US" sz="1700" i="0" u="none" strike="noStrike" cap="none" normalizeH="0" baseline="0" dirty="0">
                <a:ln>
                  <a:noFill/>
                </a:ln>
                <a:solidFill>
                  <a:srgbClr val="333333"/>
                </a:solidFill>
                <a:effectLst/>
                <a:latin typeface="+mj-lt"/>
              </a:rPr>
              <a:t> </a:t>
            </a:r>
          </a:p>
        </p:txBody>
      </p:sp>
    </p:spTree>
    <p:extLst>
      <p:ext uri="{BB962C8B-B14F-4D97-AF65-F5344CB8AC3E}">
        <p14:creationId xmlns:p14="http://schemas.microsoft.com/office/powerpoint/2010/main" val="1632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Structure</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10</a:t>
            </a:fld>
            <a:endParaRPr lang="en-US" altLang="en-US" dirty="0"/>
          </a:p>
        </p:txBody>
      </p:sp>
      <p:sp>
        <p:nvSpPr>
          <p:cNvPr id="6" name="TextBox 5"/>
          <p:cNvSpPr txBox="1"/>
          <p:nvPr/>
        </p:nvSpPr>
        <p:spPr>
          <a:xfrm>
            <a:off x="594037" y="2747131"/>
            <a:ext cx="11424926" cy="523220"/>
          </a:xfrm>
          <a:prstGeom prst="rect">
            <a:avLst/>
          </a:prstGeom>
          <a:noFill/>
        </p:spPr>
        <p:txBody>
          <a:bodyPr wrap="square" rtlCol="0">
            <a:spAutoFit/>
          </a:bodyPr>
          <a:lstStyle/>
          <a:p>
            <a:r>
              <a:rPr lang="en-US" sz="2800" dirty="0">
                <a:solidFill>
                  <a:srgbClr val="0000FF"/>
                </a:solidFill>
                <a:latin typeface="Consolas" panose="020B0609020204030204" pitchFamily="49" charset="0"/>
              </a:rPr>
              <a:t>http</a:t>
            </a:r>
            <a:r>
              <a:rPr lang="en-US" sz="2800" dirty="0">
                <a:latin typeface="Consolas" panose="020B0609020204030204" pitchFamily="49" charset="0"/>
              </a:rPr>
              <a:t>://</a:t>
            </a:r>
            <a:r>
              <a:rPr lang="en-US" sz="2800" dirty="0">
                <a:solidFill>
                  <a:srgbClr val="017E31"/>
                </a:solidFill>
                <a:latin typeface="Consolas" panose="020B0609020204030204" pitchFamily="49" charset="0"/>
              </a:rPr>
              <a:t>www.packtpub.com</a:t>
            </a:r>
            <a:r>
              <a:rPr lang="en-US" sz="2800" dirty="0">
                <a:solidFill>
                  <a:srgbClr val="FF0000"/>
                </a:solidFill>
                <a:latin typeface="Consolas" panose="020B0609020204030204" pitchFamily="49" charset="0"/>
              </a:rPr>
              <a:t>/content/section</a:t>
            </a:r>
            <a:r>
              <a:rPr lang="en-US" sz="2800" dirty="0">
                <a:latin typeface="Consolas" panose="020B0609020204030204" pitchFamily="49" charset="0"/>
              </a:rPr>
              <a:t>?</a:t>
            </a:r>
            <a:r>
              <a:rPr lang="en-US" sz="2800" dirty="0">
                <a:solidFill>
                  <a:schemeClr val="accent6">
                    <a:lumMod val="75000"/>
                  </a:schemeClr>
                </a:solidFill>
                <a:latin typeface="Consolas" panose="020B0609020204030204" pitchFamily="49" charset="0"/>
              </a:rPr>
              <a:t>id=1&amp;topic=2</a:t>
            </a:r>
          </a:p>
        </p:txBody>
      </p:sp>
      <p:sp>
        <p:nvSpPr>
          <p:cNvPr id="7" name="TextBox 6"/>
          <p:cNvSpPr txBox="1"/>
          <p:nvPr/>
        </p:nvSpPr>
        <p:spPr>
          <a:xfrm>
            <a:off x="486383" y="3761772"/>
            <a:ext cx="1431802" cy="461665"/>
          </a:xfrm>
          <a:prstGeom prst="rect">
            <a:avLst/>
          </a:prstGeom>
          <a:noFill/>
        </p:spPr>
        <p:txBody>
          <a:bodyPr wrap="none" rtlCol="0">
            <a:spAutoFit/>
          </a:bodyPr>
          <a:lstStyle/>
          <a:p>
            <a:r>
              <a:rPr lang="en-US" sz="2400" b="1" dirty="0">
                <a:solidFill>
                  <a:srgbClr val="0000FF"/>
                </a:solidFill>
              </a:rPr>
              <a:t>Protocol</a:t>
            </a:r>
            <a:endParaRPr lang="en-US" sz="2000" b="1" dirty="0">
              <a:solidFill>
                <a:srgbClr val="0000FF"/>
              </a:solidFill>
            </a:endParaRPr>
          </a:p>
        </p:txBody>
      </p:sp>
      <p:sp>
        <p:nvSpPr>
          <p:cNvPr id="8" name="TextBox 7"/>
          <p:cNvSpPr txBox="1"/>
          <p:nvPr/>
        </p:nvSpPr>
        <p:spPr>
          <a:xfrm>
            <a:off x="3020993" y="1829293"/>
            <a:ext cx="817853" cy="461665"/>
          </a:xfrm>
          <a:prstGeom prst="rect">
            <a:avLst/>
          </a:prstGeom>
          <a:noFill/>
        </p:spPr>
        <p:txBody>
          <a:bodyPr wrap="none" rtlCol="0">
            <a:spAutoFit/>
          </a:bodyPr>
          <a:lstStyle/>
          <a:p>
            <a:r>
              <a:rPr lang="en-US" sz="2400" dirty="0">
                <a:solidFill>
                  <a:srgbClr val="017E31"/>
                </a:solidFill>
              </a:rPr>
              <a:t>Host</a:t>
            </a:r>
            <a:endParaRPr lang="en-US" dirty="0">
              <a:solidFill>
                <a:srgbClr val="017E31"/>
              </a:solidFill>
            </a:endParaRPr>
          </a:p>
        </p:txBody>
      </p:sp>
      <p:sp>
        <p:nvSpPr>
          <p:cNvPr id="9" name="TextBox 8"/>
          <p:cNvSpPr txBox="1"/>
          <p:nvPr/>
        </p:nvSpPr>
        <p:spPr>
          <a:xfrm>
            <a:off x="6271395" y="879534"/>
            <a:ext cx="3806673" cy="1200329"/>
          </a:xfrm>
          <a:prstGeom prst="rect">
            <a:avLst/>
          </a:prstGeom>
          <a:noFill/>
        </p:spPr>
        <p:txBody>
          <a:bodyPr wrap="square" rtlCol="0">
            <a:spAutoFit/>
          </a:bodyPr>
          <a:lstStyle/>
          <a:p>
            <a:r>
              <a:rPr lang="en-US" sz="2400" dirty="0">
                <a:solidFill>
                  <a:srgbClr val="FF0000"/>
                </a:solidFill>
              </a:rPr>
              <a:t>Resource/file path</a:t>
            </a:r>
          </a:p>
          <a:p>
            <a:r>
              <a:rPr lang="en-US" sz="2400" dirty="0">
                <a:solidFill>
                  <a:srgbClr val="FF0000"/>
                </a:solidFill>
              </a:rPr>
              <a:t> - directory is content </a:t>
            </a:r>
          </a:p>
          <a:p>
            <a:r>
              <a:rPr lang="en-US" sz="2400" dirty="0">
                <a:solidFill>
                  <a:srgbClr val="FF0000"/>
                </a:solidFill>
              </a:rPr>
              <a:t> - resource is section</a:t>
            </a:r>
          </a:p>
        </p:txBody>
      </p:sp>
      <p:sp>
        <p:nvSpPr>
          <p:cNvPr id="10" name="Rectangle 9"/>
          <p:cNvSpPr/>
          <p:nvPr/>
        </p:nvSpPr>
        <p:spPr>
          <a:xfrm>
            <a:off x="7662041" y="3584260"/>
            <a:ext cx="4101335" cy="1446550"/>
          </a:xfrm>
          <a:prstGeom prst="rect">
            <a:avLst/>
          </a:prstGeom>
        </p:spPr>
        <p:txBody>
          <a:bodyPr wrap="square">
            <a:spAutoFit/>
          </a:bodyPr>
          <a:lstStyle/>
          <a:p>
            <a:r>
              <a:rPr lang="en-US" sz="2800" b="1" dirty="0">
                <a:solidFill>
                  <a:schemeClr val="accent6">
                    <a:lumMod val="75000"/>
                  </a:schemeClr>
                </a:solidFill>
              </a:rPr>
              <a:t>query string</a:t>
            </a:r>
          </a:p>
          <a:p>
            <a:r>
              <a:rPr lang="en-US" sz="2000" dirty="0">
                <a:solidFill>
                  <a:schemeClr val="accent6">
                    <a:lumMod val="75000"/>
                  </a:schemeClr>
                </a:solidFill>
                <a:latin typeface="proxima-nova"/>
              </a:rPr>
              <a:t>id and topics are parameters that will be passed to the section page for processing purposes</a:t>
            </a:r>
            <a:endParaRPr lang="en-US" sz="2000" dirty="0">
              <a:solidFill>
                <a:schemeClr val="accent6">
                  <a:lumMod val="75000"/>
                </a:schemeClr>
              </a:solidFill>
            </a:endParaRPr>
          </a:p>
        </p:txBody>
      </p:sp>
      <p:sp>
        <p:nvSpPr>
          <p:cNvPr id="11" name="Rectangle 10"/>
          <p:cNvSpPr/>
          <p:nvPr/>
        </p:nvSpPr>
        <p:spPr>
          <a:xfrm>
            <a:off x="1629104" y="5005517"/>
            <a:ext cx="10134272" cy="1200329"/>
          </a:xfrm>
          <a:prstGeom prst="rect">
            <a:avLst/>
          </a:prstGeom>
          <a:ln>
            <a:solidFill>
              <a:schemeClr val="accent6">
                <a:lumMod val="75000"/>
              </a:schemeClr>
            </a:solidFill>
          </a:ln>
        </p:spPr>
        <p:txBody>
          <a:bodyPr wrap="square">
            <a:spAutoFit/>
          </a:bodyPr>
          <a:lstStyle/>
          <a:p>
            <a:r>
              <a:rPr lang="en-US" sz="2400" dirty="0">
                <a:solidFill>
                  <a:schemeClr val="accent6">
                    <a:lumMod val="75000"/>
                  </a:schemeClr>
                </a:solidFill>
                <a:latin typeface="proxima-nova"/>
              </a:rPr>
              <a:t>There are some alternatives like adding username and password for authentication before the host or explicitly defining the port for cases where the web server is not listening in the standards 80 or 443 ports.</a:t>
            </a:r>
            <a:endParaRPr lang="en-US" sz="2400" dirty="0">
              <a:solidFill>
                <a:schemeClr val="accent6">
                  <a:lumMod val="75000"/>
                </a:schemeClr>
              </a:solidFill>
            </a:endParaRPr>
          </a:p>
        </p:txBody>
      </p:sp>
      <p:cxnSp>
        <p:nvCxnSpPr>
          <p:cNvPr id="13" name="Straight Arrow Connector 12"/>
          <p:cNvCxnSpPr/>
          <p:nvPr/>
        </p:nvCxnSpPr>
        <p:spPr>
          <a:xfrm flipH="1">
            <a:off x="3183038" y="2243853"/>
            <a:ext cx="129949" cy="484311"/>
          </a:xfrm>
          <a:prstGeom prst="straightConnector1">
            <a:avLst/>
          </a:prstGeom>
          <a:ln w="38100">
            <a:solidFill>
              <a:srgbClr val="017E31"/>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7" idx="0"/>
          </p:cNvCxnSpPr>
          <p:nvPr/>
        </p:nvCxnSpPr>
        <p:spPr>
          <a:xfrm flipH="1" flipV="1">
            <a:off x="1111170" y="3270351"/>
            <a:ext cx="91114" cy="491421"/>
          </a:xfrm>
          <a:prstGeom prst="straightConnector1">
            <a:avLst/>
          </a:prstGeom>
          <a:ln w="38100">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7060558" y="2079863"/>
            <a:ext cx="685912" cy="5285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8981954" y="3270351"/>
            <a:ext cx="532436" cy="313909"/>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752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Headers</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11</a:t>
            </a:fld>
            <a:endParaRPr lang="en-US" altLang="en-US" dirty="0"/>
          </a:p>
        </p:txBody>
      </p:sp>
      <p:sp>
        <p:nvSpPr>
          <p:cNvPr id="4" name="Content Placeholder 3"/>
          <p:cNvSpPr>
            <a:spLocks noGrp="1"/>
          </p:cNvSpPr>
          <p:nvPr>
            <p:ph idx="1"/>
          </p:nvPr>
        </p:nvSpPr>
        <p:spPr>
          <a:xfrm>
            <a:off x="486383" y="1694559"/>
            <a:ext cx="11021405" cy="1777846"/>
          </a:xfrm>
        </p:spPr>
        <p:txBody>
          <a:bodyPr>
            <a:normAutofit fontScale="92500" lnSpcReduction="10000"/>
          </a:bodyPr>
          <a:lstStyle/>
          <a:p>
            <a:r>
              <a:rPr lang="en-US" dirty="0"/>
              <a:t>Headers describe how the </a:t>
            </a:r>
            <a:r>
              <a:rPr lang="en-US" b="1" dirty="0">
                <a:solidFill>
                  <a:srgbClr val="FF0000"/>
                </a:solidFill>
              </a:rPr>
              <a:t>client and the server can talk to each other </a:t>
            </a:r>
            <a:r>
              <a:rPr lang="en-US" dirty="0"/>
              <a:t>and also </a:t>
            </a:r>
            <a:r>
              <a:rPr lang="en-US" b="1" dirty="0">
                <a:solidFill>
                  <a:srgbClr val="FF0000"/>
                </a:solidFill>
              </a:rPr>
              <a:t>provide information about the transaction</a:t>
            </a:r>
          </a:p>
          <a:p>
            <a:pPr lvl="1"/>
            <a:r>
              <a:rPr lang="en-US" b="1" dirty="0">
                <a:solidFill>
                  <a:srgbClr val="FF0000"/>
                </a:solidFill>
              </a:rPr>
              <a:t>Core part </a:t>
            </a:r>
            <a:r>
              <a:rPr lang="en-US" dirty="0"/>
              <a:t>of HTTP requests and responses</a:t>
            </a:r>
          </a:p>
          <a:p>
            <a:r>
              <a:rPr lang="en-US" sz="3000" b="1" dirty="0">
                <a:solidFill>
                  <a:srgbClr val="0000FF"/>
                </a:solidFill>
              </a:rPr>
              <a:t>Client side headers (sent by the browser):</a:t>
            </a:r>
          </a:p>
        </p:txBody>
      </p:sp>
      <p:sp>
        <p:nvSpPr>
          <p:cNvPr id="6" name="Rectangle 5"/>
          <p:cNvSpPr/>
          <p:nvPr/>
        </p:nvSpPr>
        <p:spPr>
          <a:xfrm>
            <a:off x="162286" y="3472405"/>
            <a:ext cx="6096000" cy="2862322"/>
          </a:xfrm>
          <a:prstGeom prst="rect">
            <a:avLst/>
          </a:prstGeom>
        </p:spPr>
        <p:txBody>
          <a:bodyPr>
            <a:spAutoFit/>
          </a:bodyPr>
          <a:lstStyle/>
          <a:p>
            <a:pPr marL="742950" lvl="1" indent="-285750">
              <a:buFont typeface="Arial" panose="020B0604020202020204" pitchFamily="34" charset="0"/>
              <a:buChar char="•"/>
            </a:pPr>
            <a:r>
              <a:rPr lang="en-US" b="1" dirty="0"/>
              <a:t>User-agent</a:t>
            </a:r>
          </a:p>
          <a:p>
            <a:pPr marL="1200150" lvl="2" indent="-285750">
              <a:buFont typeface="Arial" panose="020B0604020202020204" pitchFamily="34" charset="0"/>
              <a:buChar char="•"/>
            </a:pPr>
            <a:r>
              <a:rPr lang="en-US" dirty="0">
                <a:cs typeface="ＭＳ Ｐゴシック" charset="0"/>
              </a:rPr>
              <a:t>this informs a server what type of OS, browser, plugins the users have</a:t>
            </a:r>
            <a:endParaRPr lang="en-US" dirty="0"/>
          </a:p>
          <a:p>
            <a:pPr marL="742950" lvl="1" indent="-285750">
              <a:buFont typeface="Arial" panose="020B0604020202020204" pitchFamily="34" charset="0"/>
              <a:buChar char="•"/>
            </a:pPr>
            <a:r>
              <a:rPr lang="en-US" b="1" dirty="0"/>
              <a:t>Accept-language</a:t>
            </a:r>
          </a:p>
          <a:p>
            <a:pPr marL="742950" lvl="1" indent="-285750">
              <a:buFont typeface="Arial" panose="020B0604020202020204" pitchFamily="34" charset="0"/>
              <a:buChar char="•"/>
            </a:pPr>
            <a:r>
              <a:rPr lang="en-US" b="1" dirty="0"/>
              <a:t>Content-Type</a:t>
            </a:r>
          </a:p>
          <a:p>
            <a:pPr marL="742950" lvl="1" indent="-285750">
              <a:buFont typeface="Arial" panose="020B0604020202020204" pitchFamily="34" charset="0"/>
              <a:buChar char="•"/>
            </a:pPr>
            <a:r>
              <a:rPr lang="en-US" b="1" dirty="0"/>
              <a:t>Accept-encoding</a:t>
            </a:r>
          </a:p>
          <a:p>
            <a:pPr marL="1200150" lvl="2" indent="-285750">
              <a:buFont typeface="Arial" panose="020B0604020202020204" pitchFamily="34" charset="0"/>
              <a:buChar char="•"/>
            </a:pPr>
            <a:r>
              <a:rPr lang="en-US" dirty="0">
                <a:cs typeface="ＭＳ Ｐゴシック" charset="0"/>
              </a:rPr>
              <a:t>which encoding the browser supports, usually gzip or deflate </a:t>
            </a:r>
          </a:p>
          <a:p>
            <a:pPr marL="1200150" lvl="2" indent="-285750">
              <a:buFont typeface="Arial" panose="020B0604020202020204" pitchFamily="34" charset="0"/>
              <a:buChar char="•"/>
            </a:pPr>
            <a:r>
              <a:rPr lang="en-US" dirty="0">
                <a:cs typeface="ＭＳ Ｐゴシック" charset="0"/>
              </a:rPr>
              <a:t>This will compress the content and reduce the bandwidth time for transaction</a:t>
            </a:r>
            <a:endParaRPr lang="en-US" dirty="0"/>
          </a:p>
        </p:txBody>
      </p:sp>
      <p:sp>
        <p:nvSpPr>
          <p:cNvPr id="7" name="Rectangle 6"/>
          <p:cNvSpPr/>
          <p:nvPr/>
        </p:nvSpPr>
        <p:spPr>
          <a:xfrm>
            <a:off x="5980491" y="3651105"/>
            <a:ext cx="5933714" cy="2308324"/>
          </a:xfrm>
          <a:prstGeom prst="rect">
            <a:avLst/>
          </a:prstGeom>
        </p:spPr>
        <p:txBody>
          <a:bodyPr wrap="square">
            <a:spAutoFit/>
          </a:bodyPr>
          <a:lstStyle/>
          <a:p>
            <a:pPr marL="742950" lvl="1" indent="-285750">
              <a:buFont typeface="Arial" panose="020B0604020202020204" pitchFamily="34" charset="0"/>
              <a:buChar char="•"/>
            </a:pPr>
            <a:r>
              <a:rPr lang="en-US" b="1" dirty="0"/>
              <a:t>Host</a:t>
            </a:r>
          </a:p>
          <a:p>
            <a:pPr marL="1200150" lvl="2" indent="-285750">
              <a:buFont typeface="Arial" panose="020B0604020202020204" pitchFamily="34" charset="0"/>
              <a:buChar char="•"/>
            </a:pPr>
            <a:r>
              <a:rPr lang="en-US" dirty="0"/>
              <a:t>the Internet host to whom to want to connect</a:t>
            </a:r>
            <a:endParaRPr lang="en-US" b="1" dirty="0"/>
          </a:p>
          <a:p>
            <a:pPr marL="742950" lvl="1" indent="-285750">
              <a:buFont typeface="Arial" panose="020B0604020202020204" pitchFamily="34" charset="0"/>
              <a:buChar char="•"/>
            </a:pPr>
            <a:r>
              <a:rPr lang="en-US" b="1" dirty="0"/>
              <a:t>Referer</a:t>
            </a:r>
          </a:p>
          <a:p>
            <a:pPr marL="1200150" lvl="2" indent="-285750">
              <a:buFont typeface="Arial" panose="020B0604020202020204" pitchFamily="34" charset="0"/>
              <a:buChar char="•"/>
            </a:pPr>
            <a:r>
              <a:rPr lang="en-US" dirty="0">
                <a:cs typeface="ＭＳ Ｐゴシック" charset="0"/>
              </a:rPr>
              <a:t>Referer contains the referer URL, basically from which page you clicked that link</a:t>
            </a:r>
            <a:endParaRPr lang="en-US" dirty="0"/>
          </a:p>
          <a:p>
            <a:pPr marL="742950" lvl="1" indent="-285750">
              <a:buFont typeface="Arial" panose="020B0604020202020204" pitchFamily="34" charset="0"/>
              <a:buChar char="•"/>
            </a:pPr>
            <a:r>
              <a:rPr lang="en-US" b="1" dirty="0"/>
              <a:t>Cookies</a:t>
            </a:r>
          </a:p>
          <a:p>
            <a:pPr marL="1200150" lvl="2" indent="-285750">
              <a:buFont typeface="Arial" panose="020B0604020202020204" pitchFamily="34" charset="0"/>
              <a:buChar char="•"/>
            </a:pPr>
            <a:r>
              <a:rPr lang="en-US" dirty="0">
                <a:cs typeface="ＭＳ Ｐゴシック" charset="0"/>
              </a:rPr>
              <a:t>If our browser has cookies for a site it will add them in the cookie header</a:t>
            </a:r>
            <a:endParaRPr lang="en-US" dirty="0"/>
          </a:p>
        </p:txBody>
      </p:sp>
    </p:spTree>
    <p:extLst>
      <p:ext uri="{BB962C8B-B14F-4D97-AF65-F5344CB8AC3E}">
        <p14:creationId xmlns:p14="http://schemas.microsoft.com/office/powerpoint/2010/main" val="286105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83" y="813847"/>
            <a:ext cx="11021405" cy="718661"/>
          </a:xfrm>
        </p:spPr>
        <p:txBody>
          <a:bodyPr/>
          <a:lstStyle/>
          <a:p>
            <a:r>
              <a:rPr lang="en-US" dirty="0"/>
              <a:t>HTTP Headers</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12</a:t>
            </a:fld>
            <a:endParaRPr lang="en-US" altLang="en-US" dirty="0"/>
          </a:p>
        </p:txBody>
      </p:sp>
      <p:sp>
        <p:nvSpPr>
          <p:cNvPr id="4" name="Content Placeholder 3"/>
          <p:cNvSpPr>
            <a:spLocks noGrp="1"/>
          </p:cNvSpPr>
          <p:nvPr>
            <p:ph idx="1"/>
          </p:nvPr>
        </p:nvSpPr>
        <p:spPr>
          <a:xfrm>
            <a:off x="486383" y="1532509"/>
            <a:ext cx="11021405" cy="566322"/>
          </a:xfrm>
        </p:spPr>
        <p:txBody>
          <a:bodyPr>
            <a:normAutofit/>
          </a:bodyPr>
          <a:lstStyle/>
          <a:p>
            <a:pPr marL="0" indent="0">
              <a:buNone/>
            </a:pPr>
            <a:r>
              <a:rPr lang="en-US" b="1" dirty="0">
                <a:solidFill>
                  <a:srgbClr val="0000FF"/>
                </a:solidFill>
              </a:rPr>
              <a:t>Server side headers (set by the web server):</a:t>
            </a:r>
          </a:p>
        </p:txBody>
      </p:sp>
      <p:sp>
        <p:nvSpPr>
          <p:cNvPr id="6" name="Rectangle 5"/>
          <p:cNvSpPr/>
          <p:nvPr/>
        </p:nvSpPr>
        <p:spPr>
          <a:xfrm>
            <a:off x="0" y="2098831"/>
            <a:ext cx="6096000" cy="4247317"/>
          </a:xfrm>
          <a:prstGeom prst="rect">
            <a:avLst/>
          </a:prstGeom>
        </p:spPr>
        <p:txBody>
          <a:bodyPr>
            <a:spAutoFit/>
          </a:bodyPr>
          <a:lstStyle/>
          <a:p>
            <a:pPr marL="742950" lvl="1" indent="-285750">
              <a:buFont typeface="Arial" panose="020B0604020202020204" pitchFamily="34" charset="0"/>
              <a:buChar char="•"/>
            </a:pPr>
            <a:r>
              <a:rPr lang="en-US" b="1" dirty="0"/>
              <a:t>Cache-Control</a:t>
            </a:r>
          </a:p>
          <a:p>
            <a:pPr marL="1200150" lvl="2" indent="-285750">
              <a:buFont typeface="Arial" panose="020B0604020202020204" pitchFamily="34" charset="0"/>
              <a:buChar char="•"/>
            </a:pPr>
            <a:r>
              <a:rPr lang="en-US" dirty="0">
                <a:latin typeface="Arial"/>
                <a:ea typeface="ＭＳ Ｐゴシック" charset="0"/>
                <a:cs typeface="ＭＳ Ｐゴシック" charset="0"/>
              </a:rPr>
              <a:t>the directives which must be obeyed by all caching mechanisms along the chain</a:t>
            </a:r>
            <a:endParaRPr lang="en-US" b="1" dirty="0"/>
          </a:p>
          <a:p>
            <a:pPr marL="742950" lvl="1" indent="-285750">
              <a:buFont typeface="Arial" panose="020B0604020202020204" pitchFamily="34" charset="0"/>
              <a:buChar char="•"/>
            </a:pPr>
            <a:r>
              <a:rPr lang="en-US" b="1" dirty="0"/>
              <a:t>Content-Type</a:t>
            </a:r>
          </a:p>
          <a:p>
            <a:pPr marL="742950" lvl="1" indent="-285750">
              <a:buFont typeface="Arial" panose="020B0604020202020204" pitchFamily="34" charset="0"/>
              <a:buChar char="•"/>
            </a:pPr>
            <a:r>
              <a:rPr lang="en-US" b="1" dirty="0"/>
              <a:t>Custom headers</a:t>
            </a:r>
          </a:p>
          <a:p>
            <a:pPr marL="742950" lvl="1" indent="-285750">
              <a:buFont typeface="Arial" panose="020B0604020202020204" pitchFamily="34" charset="0"/>
              <a:buChar char="•"/>
            </a:pPr>
            <a:r>
              <a:rPr lang="en-US" b="1" dirty="0"/>
              <a:t>Location</a:t>
            </a:r>
          </a:p>
          <a:p>
            <a:pPr marL="1200150" lvl="2" indent="-285750">
              <a:buFont typeface="Arial" panose="020B0604020202020204" pitchFamily="34" charset="0"/>
              <a:buChar char="•"/>
            </a:pPr>
            <a:r>
              <a:rPr lang="en-US" dirty="0">
                <a:latin typeface="Arial"/>
                <a:ea typeface="ＭＳ Ｐゴシック" charset="0"/>
                <a:cs typeface="ＭＳ Ｐゴシック" charset="0"/>
              </a:rPr>
              <a:t>used for redirections</a:t>
            </a:r>
          </a:p>
          <a:p>
            <a:pPr marL="1200150" lvl="2" indent="-285750">
              <a:buFont typeface="Arial" panose="020B0604020202020204" pitchFamily="34" charset="0"/>
              <a:buChar char="•"/>
            </a:pPr>
            <a:r>
              <a:rPr lang="en-US" dirty="0">
                <a:latin typeface="Arial"/>
                <a:ea typeface="ＭＳ Ｐゴシック" charset="0"/>
                <a:cs typeface="ＭＳ Ｐゴシック" charset="0"/>
              </a:rPr>
              <a:t>Whenever there is a 301or 302 response, the server must send this header</a:t>
            </a:r>
            <a:endParaRPr lang="en-US" b="1" dirty="0"/>
          </a:p>
          <a:p>
            <a:pPr marL="742950" lvl="1" indent="-285750">
              <a:buFont typeface="Arial" panose="020B0604020202020204" pitchFamily="34" charset="0"/>
              <a:buChar char="•"/>
            </a:pPr>
            <a:r>
              <a:rPr lang="en-US" b="1" dirty="0"/>
              <a:t>Set-Cookies</a:t>
            </a:r>
          </a:p>
          <a:p>
            <a:pPr marL="1200150" lvl="2" indent="-285750">
              <a:buFont typeface="Arial" panose="020B0604020202020204" pitchFamily="34" charset="0"/>
              <a:buChar char="•"/>
            </a:pPr>
            <a:r>
              <a:rPr lang="en-US" dirty="0">
                <a:latin typeface="Arial"/>
                <a:ea typeface="ＭＳ Ｐゴシック" charset="0"/>
                <a:cs typeface="ＭＳ Ｐゴシック" charset="0"/>
              </a:rPr>
              <a:t>used to set a cookie in the users’ browser</a:t>
            </a:r>
            <a:endParaRPr lang="en-US" b="1" dirty="0"/>
          </a:p>
          <a:p>
            <a:pPr marL="742950" lvl="1" indent="-285750">
              <a:buFont typeface="Arial" panose="020B0604020202020204" pitchFamily="34" charset="0"/>
              <a:buChar char="•"/>
            </a:pPr>
            <a:r>
              <a:rPr lang="en-US" b="1" dirty="0"/>
              <a:t>WWW-Authenticate</a:t>
            </a:r>
          </a:p>
          <a:p>
            <a:pPr marL="1200150" lvl="2" indent="-285750">
              <a:buFont typeface="Arial" panose="020B0604020202020204" pitchFamily="34" charset="0"/>
              <a:buChar char="•"/>
            </a:pPr>
            <a:r>
              <a:rPr lang="en-US" dirty="0"/>
              <a:t>When the browser sees this header, it will open a login window asking for the username and password</a:t>
            </a:r>
          </a:p>
        </p:txBody>
      </p:sp>
    </p:spTree>
    <p:extLst>
      <p:ext uri="{BB962C8B-B14F-4D97-AF65-F5344CB8AC3E}">
        <p14:creationId xmlns:p14="http://schemas.microsoft.com/office/powerpoint/2010/main" val="131523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7688" y="1431266"/>
            <a:ext cx="11050145" cy="927318"/>
          </a:xfrm>
        </p:spPr>
        <p:txBody>
          <a:bodyPr>
            <a:noAutofit/>
          </a:bodyPr>
          <a:lstStyle/>
          <a:p>
            <a:pPr>
              <a:lnSpc>
                <a:spcPct val="150000"/>
              </a:lnSpc>
            </a:pPr>
            <a:r>
              <a:rPr lang="en-US" dirty="0">
                <a:solidFill>
                  <a:srgbClr val="0000FF"/>
                </a:solidFill>
              </a:rPr>
              <a:t>Interacting with web Applications using Requests library</a:t>
            </a:r>
          </a:p>
        </p:txBody>
      </p:sp>
      <p:sp>
        <p:nvSpPr>
          <p:cNvPr id="6" name="Text Placeholder 5"/>
          <p:cNvSpPr>
            <a:spLocks noGrp="1"/>
          </p:cNvSpPr>
          <p:nvPr>
            <p:ph type="body" idx="1"/>
          </p:nvPr>
        </p:nvSpPr>
        <p:spPr>
          <a:xfrm>
            <a:off x="549277" y="2674021"/>
            <a:ext cx="10660242" cy="2600124"/>
          </a:xfrm>
        </p:spPr>
        <p:txBody>
          <a:bodyPr>
            <a:normAutofit lnSpcReduction="10000"/>
          </a:bodyPr>
          <a:lstStyle/>
          <a:p>
            <a:pPr marL="342900" indent="-342900">
              <a:buFont typeface="Arial" panose="020B0604020202020204" pitchFamily="34" charset="0"/>
              <a:buChar char="•"/>
            </a:pPr>
            <a:r>
              <a:rPr lang="en-US" sz="3200" dirty="0"/>
              <a:t>Request Library</a:t>
            </a:r>
          </a:p>
          <a:p>
            <a:pPr marL="342900" indent="-342900">
              <a:buFont typeface="Arial" panose="020B0604020202020204" pitchFamily="34" charset="0"/>
              <a:buChar char="•"/>
            </a:pPr>
            <a:r>
              <a:rPr lang="en-US" sz="3200" dirty="0"/>
              <a:t>Performing </a:t>
            </a:r>
            <a:r>
              <a:rPr lang="en-US" sz="3200" b="1" dirty="0"/>
              <a:t>requests</a:t>
            </a:r>
            <a:r>
              <a:rPr lang="en-US" sz="3200" dirty="0"/>
              <a:t> using Request</a:t>
            </a:r>
          </a:p>
          <a:p>
            <a:pPr marL="800100" lvl="1" indent="-342900">
              <a:buFont typeface="Arial" panose="020B0604020202020204" pitchFamily="34" charset="0"/>
              <a:buChar char="•"/>
            </a:pPr>
            <a:r>
              <a:rPr lang="en-US" sz="3200" dirty="0"/>
              <a:t>GET request</a:t>
            </a:r>
          </a:p>
          <a:p>
            <a:pPr marL="800100" lvl="1" indent="-342900">
              <a:buFont typeface="Arial" panose="020B0604020202020204" pitchFamily="34" charset="0"/>
              <a:buChar char="•"/>
            </a:pPr>
            <a:r>
              <a:rPr lang="en-US" sz="3200" dirty="0"/>
              <a:t>Setting headers</a:t>
            </a:r>
          </a:p>
          <a:p>
            <a:pPr marL="800100" lvl="1" indent="-342900">
              <a:buFont typeface="Arial" panose="020B0604020202020204" pitchFamily="34" charset="0"/>
              <a:buChar char="•"/>
            </a:pPr>
            <a:r>
              <a:rPr lang="en-US" sz="3200" dirty="0"/>
              <a:t>POST request</a:t>
            </a:r>
          </a:p>
        </p:txBody>
      </p:sp>
      <p:sp>
        <p:nvSpPr>
          <p:cNvPr id="3" name="Slide Number Placeholder 2"/>
          <p:cNvSpPr>
            <a:spLocks noGrp="1"/>
          </p:cNvSpPr>
          <p:nvPr>
            <p:ph type="sldNum" sz="quarter" idx="4294967295"/>
          </p:nvPr>
        </p:nvSpPr>
        <p:spPr>
          <a:xfrm>
            <a:off x="11680825" y="6442075"/>
            <a:ext cx="511175" cy="365125"/>
          </a:xfrm>
        </p:spPr>
        <p:txBody>
          <a:bodyPr/>
          <a:lstStyle/>
          <a:p>
            <a:fld id="{59CB8A46-F460-48E7-845A-D8F67BFC29EE}" type="slidenum">
              <a:rPr lang="en-US" altLang="en-US" smtClean="0"/>
              <a:pPr/>
              <a:t>13</a:t>
            </a:fld>
            <a:endParaRPr lang="en-US" altLang="en-US" dirty="0"/>
          </a:p>
        </p:txBody>
      </p:sp>
    </p:spTree>
    <p:extLst>
      <p:ext uri="{BB962C8B-B14F-4D97-AF65-F5344CB8AC3E}">
        <p14:creationId xmlns:p14="http://schemas.microsoft.com/office/powerpoint/2010/main" val="352967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Library</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14</a:t>
            </a:fld>
            <a:endParaRPr lang="en-US" altLang="en-US" dirty="0"/>
          </a:p>
        </p:txBody>
      </p:sp>
      <p:sp>
        <p:nvSpPr>
          <p:cNvPr id="10" name="Content Placeholder 9"/>
          <p:cNvSpPr>
            <a:spLocks noGrp="1"/>
          </p:cNvSpPr>
          <p:nvPr>
            <p:ph idx="1"/>
          </p:nvPr>
        </p:nvSpPr>
        <p:spPr/>
        <p:txBody>
          <a:bodyPr/>
          <a:lstStyle/>
          <a:p>
            <a:pPr marL="342900" indent="-342900"/>
            <a:r>
              <a:rPr lang="en-US" b="1" dirty="0">
                <a:solidFill>
                  <a:srgbClr val="0000FF"/>
                </a:solidFill>
                <a:latin typeface="Consolas" panose="020B0609020204030204" pitchFamily="49" charset="0"/>
              </a:rPr>
              <a:t>REQUESTS</a:t>
            </a:r>
            <a:r>
              <a:rPr lang="en-US" dirty="0"/>
              <a:t> is an Apache 2 licensed HTTP library </a:t>
            </a:r>
            <a:r>
              <a:rPr lang="en-US" dirty="0">
                <a:solidFill>
                  <a:srgbClr val="FF0000"/>
                </a:solidFill>
              </a:rPr>
              <a:t>written in Python</a:t>
            </a:r>
          </a:p>
          <a:p>
            <a:pPr marL="342900" indent="-342900"/>
            <a:endParaRPr lang="en-US" dirty="0"/>
          </a:p>
          <a:p>
            <a:pPr marL="342900" indent="-342900"/>
            <a:r>
              <a:rPr lang="en-US" dirty="0"/>
              <a:t>The website we shall use is </a:t>
            </a:r>
            <a:r>
              <a:rPr lang="en-US" dirty="0">
                <a:hlinkClick r:id="rId3"/>
              </a:rPr>
              <a:t>http://www.httpbin.org/</a:t>
            </a:r>
            <a:endParaRPr lang="en-US" dirty="0"/>
          </a:p>
          <a:p>
            <a:pPr marL="342900" indent="-342900"/>
            <a:r>
              <a:rPr lang="en-US" dirty="0">
                <a:solidFill>
                  <a:srgbClr val="FF0000"/>
                </a:solidFill>
              </a:rPr>
              <a:t>It is just like a mirror:</a:t>
            </a:r>
          </a:p>
          <a:p>
            <a:pPr marL="617220" lvl="1" indent="-342900"/>
            <a:r>
              <a:rPr lang="en-US" dirty="0">
                <a:solidFill>
                  <a:srgbClr val="FF0000"/>
                </a:solidFill>
              </a:rPr>
              <a:t>Whatever we send to this server, it sends us back</a:t>
            </a:r>
          </a:p>
          <a:p>
            <a:pPr marL="617220" lvl="1" indent="-342900"/>
            <a:r>
              <a:rPr lang="en-US" dirty="0">
                <a:solidFill>
                  <a:srgbClr val="FF0000"/>
                </a:solidFill>
              </a:rPr>
              <a:t>For teaching and testing purpose </a:t>
            </a:r>
          </a:p>
          <a:p>
            <a:endParaRPr lang="en-US" dirty="0"/>
          </a:p>
        </p:txBody>
      </p:sp>
    </p:spTree>
    <p:extLst>
      <p:ext uri="{BB962C8B-B14F-4D97-AF65-F5344CB8AC3E}">
        <p14:creationId xmlns:p14="http://schemas.microsoft.com/office/powerpoint/2010/main" val="3788132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olas" panose="020B0609020204030204" pitchFamily="49" charset="0"/>
              </a:rPr>
              <a:t>www.httpbin.org</a:t>
            </a:r>
            <a:r>
              <a:rPr lang="en-US" dirty="0"/>
              <a:t> Web Service</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15</a:t>
            </a:fld>
            <a:endParaRPr lang="en-US" altLang="en-US" dirty="0"/>
          </a:p>
        </p:txBody>
      </p:sp>
      <p:sp>
        <p:nvSpPr>
          <p:cNvPr id="4" name="Content Placeholder 3"/>
          <p:cNvSpPr>
            <a:spLocks noGrp="1"/>
          </p:cNvSpPr>
          <p:nvPr>
            <p:ph idx="1"/>
          </p:nvPr>
        </p:nvSpPr>
        <p:spPr>
          <a:xfrm>
            <a:off x="486384" y="1694558"/>
            <a:ext cx="7280230" cy="4747517"/>
          </a:xfrm>
        </p:spPr>
        <p:txBody>
          <a:bodyPr/>
          <a:lstStyle/>
          <a:p>
            <a:pPr>
              <a:lnSpc>
                <a:spcPct val="150000"/>
              </a:lnSpc>
            </a:pPr>
            <a:r>
              <a:rPr lang="en-US" dirty="0">
                <a:solidFill>
                  <a:srgbClr val="0000FF"/>
                </a:solidFill>
                <a:hlinkClick r:id="rId3"/>
              </a:rPr>
              <a:t>http://httpbin.org/</a:t>
            </a:r>
            <a:r>
              <a:rPr lang="en-US" dirty="0">
                <a:solidFill>
                  <a:srgbClr val="0000FF"/>
                </a:solidFill>
              </a:rPr>
              <a:t> is a</a:t>
            </a:r>
            <a:r>
              <a:rPr lang="fr-FR" dirty="0">
                <a:solidFill>
                  <a:srgbClr val="0000FF"/>
                </a:solidFill>
              </a:rPr>
              <a:t> simple HTTP </a:t>
            </a:r>
            <a:r>
              <a:rPr lang="en-US" dirty="0">
                <a:solidFill>
                  <a:srgbClr val="0000FF"/>
                </a:solidFill>
              </a:rPr>
              <a:t>Request</a:t>
            </a:r>
            <a:r>
              <a:rPr lang="fr-FR" dirty="0">
                <a:solidFill>
                  <a:srgbClr val="0000FF"/>
                </a:solidFill>
              </a:rPr>
              <a:t> &amp; </a:t>
            </a:r>
            <a:r>
              <a:rPr lang="en-US" dirty="0">
                <a:solidFill>
                  <a:srgbClr val="0000FF"/>
                </a:solidFill>
              </a:rPr>
              <a:t>Response</a:t>
            </a:r>
            <a:r>
              <a:rPr lang="fr-FR" dirty="0">
                <a:solidFill>
                  <a:srgbClr val="0000FF"/>
                </a:solidFill>
              </a:rPr>
              <a:t> Service</a:t>
            </a:r>
          </a:p>
          <a:p>
            <a:pPr lvl="1"/>
            <a:r>
              <a:rPr lang="en-GB" dirty="0"/>
              <a:t>Developed</a:t>
            </a:r>
            <a:r>
              <a:rPr lang="fr-FR" dirty="0"/>
              <a:t> For </a:t>
            </a:r>
            <a:r>
              <a:rPr lang="en-US" dirty="0"/>
              <a:t>teaching</a:t>
            </a:r>
            <a:r>
              <a:rPr lang="fr-FR" dirty="0"/>
              <a:t> and </a:t>
            </a:r>
            <a:r>
              <a:rPr lang="en-US" dirty="0"/>
              <a:t>testing</a:t>
            </a:r>
            <a:r>
              <a:rPr lang="fr-FR" dirty="0"/>
              <a:t> </a:t>
            </a:r>
            <a:r>
              <a:rPr lang="en-US" dirty="0"/>
              <a:t>purpose</a:t>
            </a:r>
          </a:p>
          <a:p>
            <a:r>
              <a:rPr lang="fr-FR" dirty="0"/>
              <a:t>In your browser </a:t>
            </a:r>
            <a:r>
              <a:rPr lang="en-US" dirty="0"/>
              <a:t>try</a:t>
            </a:r>
            <a:r>
              <a:rPr lang="fr-FR" dirty="0"/>
              <a:t> </a:t>
            </a:r>
            <a:r>
              <a:rPr lang="en-US" dirty="0"/>
              <a:t>this</a:t>
            </a:r>
            <a:r>
              <a:rPr lang="fr-FR" dirty="0"/>
              <a:t> </a:t>
            </a:r>
            <a:r>
              <a:rPr lang="en-US" dirty="0" err="1"/>
              <a:t>url</a:t>
            </a:r>
            <a:r>
              <a:rPr lang="fr-FR" dirty="0"/>
              <a:t>:</a:t>
            </a:r>
          </a:p>
          <a:p>
            <a:pPr lvl="1"/>
            <a:r>
              <a:rPr lang="en-US" dirty="0">
                <a:hlinkClick r:id="rId4"/>
              </a:rPr>
              <a:t>http://httpbin.org/ip</a:t>
            </a:r>
            <a:endParaRPr lang="en-US" dirty="0"/>
          </a:p>
          <a:p>
            <a:pPr lvl="1"/>
            <a:endParaRPr lang="en-US" dirty="0"/>
          </a:p>
        </p:txBody>
      </p:sp>
      <p:pic>
        <p:nvPicPr>
          <p:cNvPr id="8" name="Picture 7"/>
          <p:cNvPicPr>
            <a:picLocks noChangeAspect="1"/>
          </p:cNvPicPr>
          <p:nvPr/>
        </p:nvPicPr>
        <p:blipFill>
          <a:blip r:embed="rId5"/>
          <a:stretch>
            <a:fillRect/>
          </a:stretch>
        </p:blipFill>
        <p:spPr>
          <a:xfrm>
            <a:off x="891497" y="4613131"/>
            <a:ext cx="4093030" cy="1817369"/>
          </a:xfrm>
          <a:prstGeom prst="rect">
            <a:avLst/>
          </a:prstGeom>
        </p:spPr>
      </p:pic>
      <p:pic>
        <p:nvPicPr>
          <p:cNvPr id="9" name="Picture 8"/>
          <p:cNvPicPr>
            <a:picLocks noChangeAspect="1"/>
          </p:cNvPicPr>
          <p:nvPr/>
        </p:nvPicPr>
        <p:blipFill>
          <a:blip r:embed="rId6"/>
          <a:stretch>
            <a:fillRect/>
          </a:stretch>
        </p:blipFill>
        <p:spPr>
          <a:xfrm>
            <a:off x="8064541" y="1960776"/>
            <a:ext cx="3954421" cy="3201533"/>
          </a:xfrm>
          <a:prstGeom prst="rect">
            <a:avLst/>
          </a:prstGeom>
        </p:spPr>
      </p:pic>
      <p:pic>
        <p:nvPicPr>
          <p:cNvPr id="10" name="Picture 9"/>
          <p:cNvPicPr>
            <a:picLocks noChangeAspect="1"/>
          </p:cNvPicPr>
          <p:nvPr/>
        </p:nvPicPr>
        <p:blipFill>
          <a:blip r:embed="rId7"/>
          <a:stretch>
            <a:fillRect/>
          </a:stretch>
        </p:blipFill>
        <p:spPr>
          <a:xfrm>
            <a:off x="8064541" y="301869"/>
            <a:ext cx="2820652" cy="1709344"/>
          </a:xfrm>
          <a:prstGeom prst="rect">
            <a:avLst/>
          </a:prstGeom>
        </p:spPr>
      </p:pic>
      <p:sp>
        <p:nvSpPr>
          <p:cNvPr id="12" name="Rounded Rectangular Callout 11"/>
          <p:cNvSpPr/>
          <p:nvPr/>
        </p:nvSpPr>
        <p:spPr>
          <a:xfrm>
            <a:off x="5997084" y="5428527"/>
            <a:ext cx="4582177" cy="710402"/>
          </a:xfrm>
          <a:prstGeom prst="wedgeRoundRectCallout">
            <a:avLst>
              <a:gd name="adj1" fmla="val -78112"/>
              <a:gd name="adj2" fmla="val 3932"/>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b="1" dirty="0"/>
              <a:t>Sends to back your IP in JSON format</a:t>
            </a:r>
          </a:p>
        </p:txBody>
      </p:sp>
    </p:spTree>
    <p:extLst>
      <p:ext uri="{BB962C8B-B14F-4D97-AF65-F5344CB8AC3E}">
        <p14:creationId xmlns:p14="http://schemas.microsoft.com/office/powerpoint/2010/main" val="70655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www.httpbin.org</a:t>
            </a:r>
            <a:r>
              <a:rPr lang="en-US" dirty="0"/>
              <a:t> Web Service</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16</a:t>
            </a:fld>
            <a:endParaRPr lang="en-US" altLang="en-US" dirty="0"/>
          </a:p>
        </p:txBody>
      </p:sp>
      <p:sp>
        <p:nvSpPr>
          <p:cNvPr id="4" name="Content Placeholder 3"/>
          <p:cNvSpPr>
            <a:spLocks noGrp="1"/>
          </p:cNvSpPr>
          <p:nvPr>
            <p:ph idx="1"/>
          </p:nvPr>
        </p:nvSpPr>
        <p:spPr/>
        <p:txBody>
          <a:bodyPr/>
          <a:lstStyle/>
          <a:p>
            <a:r>
              <a:rPr lang="en-US" dirty="0"/>
              <a:t>Now</a:t>
            </a:r>
            <a:r>
              <a:rPr lang="fr-FR" dirty="0"/>
              <a:t> </a:t>
            </a:r>
            <a:r>
              <a:rPr lang="en-US" dirty="0"/>
              <a:t>try</a:t>
            </a:r>
            <a:r>
              <a:rPr lang="fr-FR" dirty="0"/>
              <a:t> </a:t>
            </a:r>
            <a:r>
              <a:rPr lang="en-US" dirty="0"/>
              <a:t>these</a:t>
            </a:r>
            <a:r>
              <a:rPr lang="fr-FR" dirty="0"/>
              <a:t> </a:t>
            </a:r>
            <a:r>
              <a:rPr lang="en-US" dirty="0"/>
              <a:t>urls</a:t>
            </a:r>
            <a:r>
              <a:rPr lang="fr-FR" dirty="0"/>
              <a:t>:</a:t>
            </a:r>
            <a:endParaRPr lang="en-US" dirty="0">
              <a:hlinkClick r:id="rId2"/>
            </a:endParaRPr>
          </a:p>
          <a:p>
            <a:pPr lvl="1"/>
            <a:r>
              <a:rPr lang="en-US" dirty="0">
                <a:hlinkClick r:id="rId2"/>
              </a:rPr>
              <a:t>http://httpbin.org/headers</a:t>
            </a:r>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hlinkClick r:id="rId3"/>
              </a:rPr>
              <a:t>http://httpbin.org/user-agent</a:t>
            </a:r>
            <a:endParaRPr lang="en-US" dirty="0"/>
          </a:p>
        </p:txBody>
      </p:sp>
      <p:pic>
        <p:nvPicPr>
          <p:cNvPr id="5" name="Picture 4"/>
          <p:cNvPicPr>
            <a:picLocks noChangeAspect="1"/>
          </p:cNvPicPr>
          <p:nvPr/>
        </p:nvPicPr>
        <p:blipFill>
          <a:blip r:embed="rId4"/>
          <a:stretch>
            <a:fillRect/>
          </a:stretch>
        </p:blipFill>
        <p:spPr>
          <a:xfrm>
            <a:off x="5269033" y="4536923"/>
            <a:ext cx="6325384" cy="1391810"/>
          </a:xfrm>
          <a:prstGeom prst="rect">
            <a:avLst/>
          </a:prstGeom>
        </p:spPr>
      </p:pic>
      <p:pic>
        <p:nvPicPr>
          <p:cNvPr id="7" name="Picture 6"/>
          <p:cNvPicPr>
            <a:picLocks noChangeAspect="1"/>
          </p:cNvPicPr>
          <p:nvPr/>
        </p:nvPicPr>
        <p:blipFill>
          <a:blip r:embed="rId5"/>
          <a:stretch>
            <a:fillRect/>
          </a:stretch>
        </p:blipFill>
        <p:spPr>
          <a:xfrm>
            <a:off x="5269033" y="1803546"/>
            <a:ext cx="6259342" cy="2602309"/>
          </a:xfrm>
          <a:prstGeom prst="rect">
            <a:avLst/>
          </a:prstGeom>
        </p:spPr>
      </p:pic>
    </p:spTree>
    <p:extLst>
      <p:ext uri="{BB962C8B-B14F-4D97-AF65-F5344CB8AC3E}">
        <p14:creationId xmlns:p14="http://schemas.microsoft.com/office/powerpoint/2010/main" val="260120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a GET request using Request</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17</a:t>
            </a:fld>
            <a:endParaRPr lang="en-US" altLang="en-US" dirty="0"/>
          </a:p>
        </p:txBody>
      </p:sp>
      <p:pic>
        <p:nvPicPr>
          <p:cNvPr id="5" name="Content Placeholder 4"/>
          <p:cNvPicPr>
            <a:picLocks noGrp="1" noChangeAspect="1"/>
          </p:cNvPicPr>
          <p:nvPr>
            <p:ph idx="1"/>
          </p:nvPr>
        </p:nvPicPr>
        <p:blipFill>
          <a:blip r:embed="rId2"/>
          <a:stretch>
            <a:fillRect/>
          </a:stretch>
        </p:blipFill>
        <p:spPr>
          <a:xfrm>
            <a:off x="405358" y="1729283"/>
            <a:ext cx="6774016" cy="3421452"/>
          </a:xfrm>
          <a:prstGeom prst="rect">
            <a:avLst/>
          </a:prstGeom>
        </p:spPr>
      </p:pic>
      <p:pic>
        <p:nvPicPr>
          <p:cNvPr id="6" name="Picture 5"/>
          <p:cNvPicPr>
            <a:picLocks noChangeAspect="1"/>
          </p:cNvPicPr>
          <p:nvPr/>
        </p:nvPicPr>
        <p:blipFill>
          <a:blip r:embed="rId3"/>
          <a:stretch>
            <a:fillRect/>
          </a:stretch>
        </p:blipFill>
        <p:spPr>
          <a:xfrm>
            <a:off x="7228626" y="2342749"/>
            <a:ext cx="4910824" cy="3810857"/>
          </a:xfrm>
          <a:prstGeom prst="rect">
            <a:avLst/>
          </a:prstGeom>
          <a:ln>
            <a:solidFill>
              <a:srgbClr val="00A34A"/>
            </a:solidFill>
          </a:ln>
        </p:spPr>
      </p:pic>
      <p:sp>
        <p:nvSpPr>
          <p:cNvPr id="7" name="TextBox 6"/>
          <p:cNvSpPr txBox="1"/>
          <p:nvPr/>
        </p:nvSpPr>
        <p:spPr>
          <a:xfrm>
            <a:off x="312760" y="5185460"/>
            <a:ext cx="6968416" cy="1200329"/>
          </a:xfrm>
          <a:prstGeom prst="rect">
            <a:avLst/>
          </a:prstGeom>
          <a:noFill/>
        </p:spPr>
        <p:txBody>
          <a:bodyPr wrap="square" rtlCol="0">
            <a:spAutoFit/>
          </a:bodyPr>
          <a:lstStyle/>
          <a:p>
            <a:r>
              <a:rPr lang="en-US" sz="2400" dirty="0" err="1">
                <a:latin typeface="Consolas" panose="020B0609020204030204" pitchFamily="49" charset="0"/>
              </a:rPr>
              <a:t>r.headers</a:t>
            </a:r>
            <a:r>
              <a:rPr lang="en-US" sz="2400" dirty="0">
                <a:latin typeface="Consolas" panose="020B0609020204030204" pitchFamily="49" charset="0"/>
              </a:rPr>
              <a:t> </a:t>
            </a:r>
            <a:r>
              <a:rPr lang="en-US" sz="2400" dirty="0"/>
              <a:t>is a </a:t>
            </a:r>
            <a:r>
              <a:rPr lang="en-US" sz="2400" b="1" dirty="0">
                <a:solidFill>
                  <a:srgbClr val="FF0000"/>
                </a:solidFill>
              </a:rPr>
              <a:t>dictionary</a:t>
            </a:r>
            <a:r>
              <a:rPr lang="en-US" sz="2400" dirty="0"/>
              <a:t> containing </a:t>
            </a:r>
            <a:r>
              <a:rPr lang="en-US" sz="2400" dirty="0" err="1">
                <a:solidFill>
                  <a:srgbClr val="FF0000"/>
                </a:solidFill>
              </a:rPr>
              <a:t>key:value</a:t>
            </a:r>
            <a:r>
              <a:rPr lang="en-US" sz="2400" dirty="0"/>
              <a:t> pairs such as:</a:t>
            </a:r>
          </a:p>
          <a:p>
            <a:r>
              <a:rPr lang="en-US" sz="2400" dirty="0">
                <a:solidFill>
                  <a:srgbClr val="FF0000"/>
                </a:solidFill>
                <a:latin typeface="Consolas" panose="020B0609020204030204" pitchFamily="49" charset="0"/>
              </a:rPr>
              <a:t>{Server: gunicorn/19.8.1, …, Age:0}</a:t>
            </a:r>
          </a:p>
        </p:txBody>
      </p:sp>
      <p:sp>
        <p:nvSpPr>
          <p:cNvPr id="8" name="Rounded Rectangular Callout 7"/>
          <p:cNvSpPr/>
          <p:nvPr/>
        </p:nvSpPr>
        <p:spPr>
          <a:xfrm>
            <a:off x="7430947" y="347241"/>
            <a:ext cx="1423686" cy="340187"/>
          </a:xfrm>
          <a:prstGeom prst="wedgeRoundRectCallout">
            <a:avLst>
              <a:gd name="adj1" fmla="val -417581"/>
              <a:gd name="adj2" fmla="val 605633"/>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get a </a:t>
            </a:r>
            <a:r>
              <a:rPr lang="en-US" dirty="0" err="1"/>
              <a:t>url</a:t>
            </a:r>
            <a:endParaRPr lang="en-US" dirty="0"/>
          </a:p>
        </p:txBody>
      </p:sp>
      <p:sp>
        <p:nvSpPr>
          <p:cNvPr id="18" name="Rounded Rectangular Callout 17"/>
          <p:cNvSpPr/>
          <p:nvPr/>
        </p:nvSpPr>
        <p:spPr>
          <a:xfrm>
            <a:off x="9385738" y="1279542"/>
            <a:ext cx="2633225" cy="774737"/>
          </a:xfrm>
          <a:prstGeom prst="wedgeRoundRectCallout">
            <a:avLst>
              <a:gd name="adj1" fmla="val -50210"/>
              <a:gd name="adj2" fmla="val 181585"/>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Status code </a:t>
            </a:r>
            <a:r>
              <a:rPr lang="en-US" b="1" dirty="0"/>
              <a:t>200</a:t>
            </a:r>
            <a:r>
              <a:rPr lang="en-US" dirty="0"/>
              <a:t> means that page found</a:t>
            </a:r>
          </a:p>
        </p:txBody>
      </p:sp>
    </p:spTree>
    <p:extLst>
      <p:ext uri="{BB962C8B-B14F-4D97-AF65-F5344CB8AC3E}">
        <p14:creationId xmlns:p14="http://schemas.microsoft.com/office/powerpoint/2010/main" val="1741025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a GET request using Request</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18</a:t>
            </a:fld>
            <a:endParaRPr lang="en-US" altLang="en-US" dirty="0"/>
          </a:p>
        </p:txBody>
      </p:sp>
      <p:pic>
        <p:nvPicPr>
          <p:cNvPr id="6" name="Picture 5"/>
          <p:cNvPicPr>
            <a:picLocks noChangeAspect="1"/>
          </p:cNvPicPr>
          <p:nvPr/>
        </p:nvPicPr>
        <p:blipFill>
          <a:blip r:embed="rId2"/>
          <a:stretch>
            <a:fillRect/>
          </a:stretch>
        </p:blipFill>
        <p:spPr>
          <a:xfrm>
            <a:off x="7281176" y="2342749"/>
            <a:ext cx="4910824" cy="3810857"/>
          </a:xfrm>
          <a:prstGeom prst="rect">
            <a:avLst/>
          </a:prstGeom>
        </p:spPr>
      </p:pic>
      <p:sp>
        <p:nvSpPr>
          <p:cNvPr id="7" name="TextBox 6"/>
          <p:cNvSpPr txBox="1"/>
          <p:nvPr/>
        </p:nvSpPr>
        <p:spPr>
          <a:xfrm>
            <a:off x="312760" y="5185460"/>
            <a:ext cx="6968416" cy="830997"/>
          </a:xfrm>
          <a:prstGeom prst="rect">
            <a:avLst/>
          </a:prstGeom>
          <a:noFill/>
        </p:spPr>
        <p:txBody>
          <a:bodyPr wrap="square" rtlCol="0">
            <a:spAutoFit/>
          </a:bodyPr>
          <a:lstStyle/>
          <a:p>
            <a:r>
              <a:rPr lang="en-US" sz="2400" dirty="0">
                <a:latin typeface="Consolas" panose="020B0609020204030204" pitchFamily="49" charset="0"/>
              </a:rPr>
              <a:t>Print values of </a:t>
            </a:r>
            <a:r>
              <a:rPr lang="en-US" sz="2400" b="1" dirty="0" err="1">
                <a:solidFill>
                  <a:srgbClr val="FF0000"/>
                </a:solidFill>
                <a:latin typeface="Consolas" panose="020B0609020204030204" pitchFamily="49" charset="0"/>
              </a:rPr>
              <a:t>r.headers</a:t>
            </a:r>
            <a:r>
              <a:rPr lang="en-US" sz="2400" dirty="0">
                <a:latin typeface="Consolas" panose="020B0609020204030204" pitchFamily="49" charset="0"/>
              </a:rPr>
              <a:t> line by line using for loop</a:t>
            </a:r>
            <a:endParaRPr lang="en-US" sz="2400" dirty="0">
              <a:solidFill>
                <a:srgbClr val="FF0000"/>
              </a:solidFill>
              <a:latin typeface="Consolas" panose="020B0609020204030204" pitchFamily="49" charset="0"/>
            </a:endParaRPr>
          </a:p>
        </p:txBody>
      </p:sp>
      <p:pic>
        <p:nvPicPr>
          <p:cNvPr id="5" name="Content Placeholder 4"/>
          <p:cNvPicPr>
            <a:picLocks noGrp="1" noChangeAspect="1"/>
          </p:cNvPicPr>
          <p:nvPr>
            <p:ph idx="1"/>
          </p:nvPr>
        </p:nvPicPr>
        <p:blipFill>
          <a:blip r:embed="rId3"/>
          <a:stretch>
            <a:fillRect/>
          </a:stretch>
        </p:blipFill>
        <p:spPr>
          <a:xfrm>
            <a:off x="394343" y="1835860"/>
            <a:ext cx="6805250" cy="3208298"/>
          </a:xfrm>
          <a:prstGeom prst="rect">
            <a:avLst/>
          </a:prstGeom>
        </p:spPr>
      </p:pic>
    </p:spTree>
    <p:extLst>
      <p:ext uri="{BB962C8B-B14F-4D97-AF65-F5344CB8AC3E}">
        <p14:creationId xmlns:p14="http://schemas.microsoft.com/office/powerpoint/2010/main" val="2498495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instead of GET</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19</a:t>
            </a:fld>
            <a:endParaRPr lang="en-US" altLang="en-US" dirty="0"/>
          </a:p>
        </p:txBody>
      </p:sp>
      <p:pic>
        <p:nvPicPr>
          <p:cNvPr id="5" name="Content Placeholder 4"/>
          <p:cNvPicPr>
            <a:picLocks noGrp="1" noChangeAspect="1"/>
          </p:cNvPicPr>
          <p:nvPr>
            <p:ph idx="1"/>
          </p:nvPr>
        </p:nvPicPr>
        <p:blipFill>
          <a:blip r:embed="rId2"/>
          <a:stretch>
            <a:fillRect/>
          </a:stretch>
        </p:blipFill>
        <p:spPr>
          <a:xfrm>
            <a:off x="486383" y="1866133"/>
            <a:ext cx="6668078" cy="3215919"/>
          </a:xfrm>
          <a:prstGeom prst="rect">
            <a:avLst/>
          </a:prstGeom>
        </p:spPr>
      </p:pic>
      <p:sp>
        <p:nvSpPr>
          <p:cNvPr id="6" name="Rounded Rectangular Callout 5"/>
          <p:cNvSpPr/>
          <p:nvPr/>
        </p:nvSpPr>
        <p:spPr>
          <a:xfrm>
            <a:off x="7245751" y="258783"/>
            <a:ext cx="3541853" cy="1064870"/>
          </a:xfrm>
          <a:prstGeom prst="wedgeRoundRectCallout">
            <a:avLst>
              <a:gd name="adj1" fmla="val -190705"/>
              <a:gd name="adj2" fmla="val 177700"/>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change </a:t>
            </a:r>
            <a:r>
              <a:rPr lang="en-US" b="1" dirty="0">
                <a:effectLst>
                  <a:outerShdw blurRad="38100" dist="38100" dir="2700000" algn="tl">
                    <a:srgbClr val="000000">
                      <a:alpha val="43137"/>
                    </a:srgbClr>
                  </a:outerShdw>
                </a:effectLst>
                <a:latin typeface="Consolas" panose="020B0609020204030204" pitchFamily="49" charset="0"/>
              </a:rPr>
              <a:t>get</a:t>
            </a:r>
            <a:r>
              <a:rPr lang="en-US" dirty="0">
                <a:latin typeface="Consolas" panose="020B0609020204030204" pitchFamily="49" charset="0"/>
              </a:rPr>
              <a:t> method</a:t>
            </a:r>
            <a:r>
              <a:rPr lang="en-US" dirty="0"/>
              <a:t> to </a:t>
            </a:r>
            <a:r>
              <a:rPr lang="en-US" b="1" dirty="0">
                <a:effectLst>
                  <a:outerShdw blurRad="38100" dist="38100" dir="2700000" algn="tl">
                    <a:srgbClr val="000000">
                      <a:alpha val="43137"/>
                    </a:srgbClr>
                  </a:outerShdw>
                </a:effectLst>
                <a:latin typeface="Consolas" panose="020B0609020204030204" pitchFamily="49" charset="0"/>
              </a:rPr>
              <a:t>head</a:t>
            </a:r>
            <a:r>
              <a:rPr lang="en-US" dirty="0">
                <a:latin typeface="Consolas" panose="020B0609020204030204" pitchFamily="49" charset="0"/>
              </a:rPr>
              <a:t>.</a:t>
            </a:r>
          </a:p>
          <a:p>
            <a:pPr algn="ctr"/>
            <a:r>
              <a:rPr lang="en-US" dirty="0">
                <a:latin typeface="Consolas" panose="020B0609020204030204" pitchFamily="49" charset="0"/>
              </a:rPr>
              <a:t>With head </a:t>
            </a:r>
            <a:r>
              <a:rPr lang="en-US" dirty="0">
                <a:latin typeface="+mj-lt"/>
              </a:rPr>
              <a:t>we get headers from the server</a:t>
            </a:r>
          </a:p>
        </p:txBody>
      </p:sp>
      <p:pic>
        <p:nvPicPr>
          <p:cNvPr id="7" name="Picture 6"/>
          <p:cNvPicPr>
            <a:picLocks noChangeAspect="1"/>
          </p:cNvPicPr>
          <p:nvPr/>
        </p:nvPicPr>
        <p:blipFill>
          <a:blip r:embed="rId3"/>
          <a:stretch>
            <a:fillRect/>
          </a:stretch>
        </p:blipFill>
        <p:spPr>
          <a:xfrm>
            <a:off x="7379594" y="2245489"/>
            <a:ext cx="4769464" cy="3202354"/>
          </a:xfrm>
          <a:prstGeom prst="rect">
            <a:avLst/>
          </a:prstGeom>
        </p:spPr>
      </p:pic>
      <p:sp>
        <p:nvSpPr>
          <p:cNvPr id="8" name="Rounded Rectangular Callout 7"/>
          <p:cNvSpPr/>
          <p:nvPr/>
        </p:nvSpPr>
        <p:spPr>
          <a:xfrm>
            <a:off x="625033" y="5253628"/>
            <a:ext cx="6416898" cy="1188448"/>
          </a:xfrm>
          <a:prstGeom prst="wedgeRoundRectCallout">
            <a:avLst>
              <a:gd name="adj1" fmla="val 78599"/>
              <a:gd name="adj2" fmla="val -270694"/>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We can see the status code being 200, and</a:t>
            </a:r>
            <a:r>
              <a:rPr lang="en-US" b="1" dirty="0">
                <a:solidFill>
                  <a:srgbClr val="FF0000"/>
                </a:solidFill>
                <a:effectLst>
                  <a:outerShdw blurRad="38100" dist="38100" dir="2700000" algn="tl">
                    <a:srgbClr val="000000">
                      <a:alpha val="43137"/>
                    </a:srgbClr>
                  </a:outerShdw>
                </a:effectLst>
              </a:rPr>
              <a:t> we are getting back the headers, but we don't have the response body content anymore</a:t>
            </a:r>
            <a:endParaRPr lang="en-US" b="1" dirty="0">
              <a:solidFill>
                <a:srgbClr val="FF0000"/>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149977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2</a:t>
            </a:fld>
            <a:endParaRPr lang="en-US" altLang="en-US" dirty="0"/>
          </a:p>
        </p:txBody>
      </p:sp>
      <p:sp>
        <p:nvSpPr>
          <p:cNvPr id="4" name="Content Placeholder 3"/>
          <p:cNvSpPr>
            <a:spLocks noGrp="1"/>
          </p:cNvSpPr>
          <p:nvPr>
            <p:ph idx="1"/>
          </p:nvPr>
        </p:nvSpPr>
        <p:spPr/>
        <p:txBody>
          <a:bodyPr/>
          <a:lstStyle/>
          <a:p>
            <a:pPr lvl="0"/>
            <a:r>
              <a:rPr lang="en-US" dirty="0"/>
              <a:t>HTTP protocol basics</a:t>
            </a:r>
          </a:p>
          <a:p>
            <a:pPr lvl="0"/>
            <a:r>
              <a:rPr lang="en-US" dirty="0"/>
              <a:t>Anatomy of an HTTP request</a:t>
            </a:r>
          </a:p>
          <a:p>
            <a:pPr lvl="0"/>
            <a:r>
              <a:rPr lang="en-US" dirty="0"/>
              <a:t>Interacting with web applications using Request library</a:t>
            </a:r>
          </a:p>
          <a:p>
            <a:pPr lvl="0"/>
            <a:r>
              <a:rPr lang="en-US" dirty="0"/>
              <a:t>Analyzing the responses</a:t>
            </a:r>
          </a:p>
          <a:p>
            <a:pPr lvl="0"/>
            <a:r>
              <a:rPr lang="en-US" dirty="0"/>
              <a:t>Exploring headers</a:t>
            </a:r>
          </a:p>
        </p:txBody>
      </p:sp>
    </p:spTree>
    <p:extLst>
      <p:ext uri="{BB962C8B-B14F-4D97-AF65-F5344CB8AC3E}">
        <p14:creationId xmlns:p14="http://schemas.microsoft.com/office/powerpoint/2010/main" val="25824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 Headers</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20</a:t>
            </a:fld>
            <a:endParaRPr lang="en-US" altLang="en-US" dirty="0"/>
          </a:p>
        </p:txBody>
      </p:sp>
      <p:sp>
        <p:nvSpPr>
          <p:cNvPr id="4" name="Content Placeholder 3"/>
          <p:cNvSpPr>
            <a:spLocks noGrp="1"/>
          </p:cNvSpPr>
          <p:nvPr>
            <p:ph idx="1"/>
          </p:nvPr>
        </p:nvSpPr>
        <p:spPr/>
        <p:txBody>
          <a:bodyPr>
            <a:normAutofit fontScale="92500"/>
          </a:bodyPr>
          <a:lstStyle/>
          <a:p>
            <a:r>
              <a:rPr lang="en-US" dirty="0"/>
              <a:t>Custom headers</a:t>
            </a:r>
          </a:p>
          <a:p>
            <a:pPr lvl="1"/>
            <a:r>
              <a:rPr lang="en-US" dirty="0">
                <a:cs typeface="ＭＳ Ｐゴシック" charset="0"/>
              </a:rPr>
              <a:t>how to set the headers of a request</a:t>
            </a:r>
          </a:p>
          <a:p>
            <a:pPr lvl="1"/>
            <a:r>
              <a:rPr lang="en-US" dirty="0">
                <a:cs typeface="ＭＳ Ｐゴシック" charset="0"/>
              </a:rPr>
              <a:t>Headers expected by the servers and various application</a:t>
            </a:r>
          </a:p>
          <a:p>
            <a:pPr marL="0" indent="0">
              <a:buNone/>
            </a:pPr>
            <a:r>
              <a:rPr lang="en-US" dirty="0"/>
              <a:t>Why do this?</a:t>
            </a:r>
          </a:p>
          <a:p>
            <a:r>
              <a:rPr lang="en-US" b="1" dirty="0">
                <a:solidFill>
                  <a:srgbClr val="FF0000"/>
                </a:solidFill>
              </a:rPr>
              <a:t>To trick the server</a:t>
            </a:r>
            <a:r>
              <a:rPr lang="en-US" dirty="0"/>
              <a:t> into thinking that we are a something else (e.g. a mobile device)</a:t>
            </a:r>
          </a:p>
          <a:p>
            <a:pPr lvl="1"/>
            <a:r>
              <a:rPr lang="en-US" dirty="0"/>
              <a:t>Fake our user-agent</a:t>
            </a:r>
          </a:p>
          <a:p>
            <a:pPr lvl="1"/>
            <a:r>
              <a:rPr lang="en-US" dirty="0"/>
              <a:t>Change the Host header</a:t>
            </a:r>
          </a:p>
          <a:p>
            <a:r>
              <a:rPr lang="en-US" dirty="0"/>
              <a:t>To see how the server or application handles it (to find vulnerabilities)</a:t>
            </a:r>
          </a:p>
          <a:p>
            <a:pPr lvl="1"/>
            <a:r>
              <a:rPr lang="en-US" dirty="0" err="1"/>
              <a:t>Bruteforce</a:t>
            </a:r>
            <a:r>
              <a:rPr lang="en-US" dirty="0"/>
              <a:t> or tamper any header</a:t>
            </a:r>
          </a:p>
        </p:txBody>
      </p:sp>
    </p:spTree>
    <p:extLst>
      <p:ext uri="{BB962C8B-B14F-4D97-AF65-F5344CB8AC3E}">
        <p14:creationId xmlns:p14="http://schemas.microsoft.com/office/powerpoint/2010/main" val="3281252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your header information from Browser </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21</a:t>
            </a:fld>
            <a:endParaRPr lang="en-US" altLang="en-US" dirty="0"/>
          </a:p>
        </p:txBody>
      </p:sp>
      <p:sp>
        <p:nvSpPr>
          <p:cNvPr id="4" name="Content Placeholder 3"/>
          <p:cNvSpPr>
            <a:spLocks noGrp="1"/>
          </p:cNvSpPr>
          <p:nvPr>
            <p:ph idx="1"/>
          </p:nvPr>
        </p:nvSpPr>
        <p:spPr>
          <a:xfrm>
            <a:off x="486383" y="1825625"/>
            <a:ext cx="11532580" cy="4616450"/>
          </a:xfrm>
        </p:spPr>
        <p:txBody>
          <a:bodyPr>
            <a:normAutofit fontScale="85000" lnSpcReduction="10000"/>
          </a:bodyPr>
          <a:lstStyle/>
          <a:p>
            <a:r>
              <a:rPr lang="en-US" dirty="0"/>
              <a:t>Visit </a:t>
            </a:r>
            <a:r>
              <a:rPr lang="en-US" dirty="0">
                <a:hlinkClick r:id="rId2"/>
              </a:rPr>
              <a:t>http://httpbin.org/headers</a:t>
            </a:r>
            <a:r>
              <a:rPr lang="en-US" dirty="0"/>
              <a:t> </a:t>
            </a:r>
          </a:p>
          <a:p>
            <a:r>
              <a:rPr lang="en-US" dirty="0"/>
              <a:t>The server knows who I am </a:t>
            </a:r>
            <a:r>
              <a:rPr lang="en-US" b="1" dirty="0">
                <a:solidFill>
                  <a:srgbClr val="017E31"/>
                </a:solidFill>
                <a:effectLst>
                  <a:outerShdw blurRad="38100" dist="38100" dir="2700000" algn="tl">
                    <a:srgbClr val="000000">
                      <a:alpha val="43137"/>
                    </a:srgbClr>
                  </a:outerShdw>
                </a:effectLst>
              </a:rPr>
              <a:t>because my Brower sent this info to the server</a:t>
            </a:r>
            <a:r>
              <a:rPr lang="en-US" dirty="0"/>
              <a:t>:</a:t>
            </a:r>
          </a:p>
          <a:p>
            <a:endParaRPr lang="en-US" dirty="0"/>
          </a:p>
          <a:p>
            <a:endParaRPr lang="en-US" dirty="0"/>
          </a:p>
          <a:p>
            <a:endParaRPr lang="en-US"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00" dirty="0"/>
          </a:p>
          <a:p>
            <a:r>
              <a:rPr lang="en-US" dirty="0"/>
              <a:t>For instance, the information about my browser (i.e. “User-Agent” is Mozilla/5.0 …) </a:t>
            </a:r>
          </a:p>
          <a:p>
            <a:r>
              <a:rPr lang="en-US" dirty="0"/>
              <a:t>Let us get it from Python</a:t>
            </a:r>
          </a:p>
        </p:txBody>
      </p:sp>
      <p:sp>
        <p:nvSpPr>
          <p:cNvPr id="5" name="Rectangle 1"/>
          <p:cNvSpPr>
            <a:spLocks noChangeArrowheads="1"/>
          </p:cNvSpPr>
          <p:nvPr/>
        </p:nvSpPr>
        <p:spPr bwMode="auto">
          <a:xfrm>
            <a:off x="772015" y="2969543"/>
            <a:ext cx="10429119" cy="2246769"/>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{"headers":{"</a:t>
            </a:r>
            <a:r>
              <a:rPr kumimoji="0" lang="en-US" altLang="en-US" sz="2000" b="0" i="0" u="none" strike="noStrike" cap="none" normalizeH="0" baseline="0" dirty="0" err="1">
                <a:ln>
                  <a:noFill/>
                </a:ln>
                <a:solidFill>
                  <a:srgbClr val="000000"/>
                </a:solidFill>
                <a:effectLst/>
                <a:latin typeface="Consolas" panose="020B0609020204030204" pitchFamily="49" charset="0"/>
              </a:rPr>
              <a:t>Accept":"text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html,application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xhtml+xml,application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xml;q</a:t>
            </a:r>
            <a:r>
              <a:rPr kumimoji="0" lang="en-US" altLang="en-US" sz="2000" b="0" i="0" u="none" strike="noStrike" cap="none" normalizeH="0" baseline="0" dirty="0">
                <a:ln>
                  <a:noFill/>
                </a:ln>
                <a:solidFill>
                  <a:srgbClr val="000000"/>
                </a:solidFill>
                <a:effectLst/>
                <a:latin typeface="Consolas" panose="020B0609020204030204" pitchFamily="49" charset="0"/>
              </a:rPr>
              <a:t>=0.9,image/</a:t>
            </a:r>
            <a:r>
              <a:rPr kumimoji="0" lang="en-US" altLang="en-US" sz="2000" b="0" i="0" u="none" strike="noStrike" cap="none" normalizeH="0" baseline="0" dirty="0" err="1">
                <a:ln>
                  <a:noFill/>
                </a:ln>
                <a:solidFill>
                  <a:srgbClr val="000000"/>
                </a:solidFill>
                <a:effectLst/>
                <a:latin typeface="Consolas" panose="020B0609020204030204" pitchFamily="49" charset="0"/>
              </a:rPr>
              <a:t>webp,image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apng</a:t>
            </a:r>
            <a:r>
              <a:rPr kumimoji="0" lang="en-US" altLang="en-US" sz="2000" b="0" i="0" u="none" strike="noStrike" cap="none" normalizeH="0" baseline="0" dirty="0">
                <a:ln>
                  <a:noFill/>
                </a:ln>
                <a:solidFill>
                  <a:srgbClr val="000000"/>
                </a:solidFill>
                <a:effectLst/>
                <a:latin typeface="Consolas" panose="020B0609020204030204" pitchFamily="49" charset="0"/>
              </a:rPr>
              <a:t>,*/*;q=0.8","Accept-Language":"en-US,en;q=0.9,fr;q=0.8,fr-FR;q=0.7,ur;q=0.6","Cache-Control":"max-stale=0","Connection":"close","Dnt":"1","Host":"httpbin.org","Upgrade-Insecure-Requests":"1",</a:t>
            </a:r>
            <a:r>
              <a:rPr kumimoji="0" lang="en-US" altLang="en-US" sz="2000" b="1" i="0" u="none" strike="noStrike" cap="none" normalizeH="0" baseline="0" dirty="0">
                <a:ln>
                  <a:noFill/>
                </a:ln>
                <a:solidFill>
                  <a:srgbClr val="FF0000"/>
                </a:solidFill>
                <a:effectLst/>
                <a:latin typeface="Consolas" panose="020B0609020204030204" pitchFamily="49" charset="0"/>
              </a:rPr>
              <a:t>"User-Agent":"Mozilla/5.0 (Windows NT 10.0; Win64; x64) </a:t>
            </a:r>
            <a:r>
              <a:rPr kumimoji="0" lang="en-US" altLang="en-US" sz="2000" b="1" i="0" u="none" strike="noStrike" cap="none" normalizeH="0" baseline="0" dirty="0" err="1">
                <a:ln>
                  <a:noFill/>
                </a:ln>
                <a:solidFill>
                  <a:srgbClr val="FF0000"/>
                </a:solidFill>
                <a:effectLst/>
                <a:latin typeface="Consolas" panose="020B0609020204030204" pitchFamily="49" charset="0"/>
              </a:rPr>
              <a:t>AppleWebKit</a:t>
            </a:r>
            <a:r>
              <a:rPr kumimoji="0" lang="en-US" altLang="en-US" sz="2000" b="1" i="0" u="none" strike="noStrike" cap="none" normalizeH="0" baseline="0" dirty="0">
                <a:ln>
                  <a:noFill/>
                </a:ln>
                <a:solidFill>
                  <a:srgbClr val="FF0000"/>
                </a:solidFill>
                <a:effectLst/>
                <a:latin typeface="Consolas" panose="020B0609020204030204" pitchFamily="49" charset="0"/>
              </a:rPr>
              <a:t>/537.36 (KHTML, like Gecko) Chrome/67.0.3396.87 Safari/537.36"</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chemeClr val="tx1"/>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8206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your header information from Python </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22</a:t>
            </a:fld>
            <a:endParaRPr lang="en-US" altLang="en-US" dirty="0"/>
          </a:p>
        </p:txBody>
      </p:sp>
      <p:pic>
        <p:nvPicPr>
          <p:cNvPr id="10" name="Content Placeholder 9"/>
          <p:cNvPicPr>
            <a:picLocks noGrp="1" noChangeAspect="1"/>
          </p:cNvPicPr>
          <p:nvPr>
            <p:ph idx="1"/>
          </p:nvPr>
        </p:nvPicPr>
        <p:blipFill>
          <a:blip r:embed="rId2"/>
          <a:stretch>
            <a:fillRect/>
          </a:stretch>
        </p:blipFill>
        <p:spPr>
          <a:xfrm>
            <a:off x="182155" y="1872016"/>
            <a:ext cx="6575997" cy="1550319"/>
          </a:xfrm>
          <a:prstGeom prst="rect">
            <a:avLst/>
          </a:prstGeom>
        </p:spPr>
      </p:pic>
      <p:pic>
        <p:nvPicPr>
          <p:cNvPr id="11" name="Picture 10"/>
          <p:cNvPicPr>
            <a:picLocks noChangeAspect="1"/>
          </p:cNvPicPr>
          <p:nvPr/>
        </p:nvPicPr>
        <p:blipFill>
          <a:blip r:embed="rId3"/>
          <a:stretch>
            <a:fillRect/>
          </a:stretch>
        </p:blipFill>
        <p:spPr>
          <a:xfrm>
            <a:off x="6758152" y="1872016"/>
            <a:ext cx="5198549" cy="1606824"/>
          </a:xfrm>
          <a:prstGeom prst="rect">
            <a:avLst/>
          </a:prstGeom>
        </p:spPr>
      </p:pic>
      <p:sp>
        <p:nvSpPr>
          <p:cNvPr id="12" name="Rectangle 11"/>
          <p:cNvSpPr/>
          <p:nvPr/>
        </p:nvSpPr>
        <p:spPr>
          <a:xfrm>
            <a:off x="7872248" y="2738488"/>
            <a:ext cx="3646050" cy="2990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nvGrpSpPr>
          <p:cNvPr id="22" name="Group 21"/>
          <p:cNvGrpSpPr/>
          <p:nvPr/>
        </p:nvGrpSpPr>
        <p:grpSpPr>
          <a:xfrm>
            <a:off x="136637" y="3422335"/>
            <a:ext cx="11882326" cy="3332554"/>
            <a:chOff x="136637" y="3535190"/>
            <a:chExt cx="11882326" cy="3332554"/>
          </a:xfrm>
        </p:grpSpPr>
        <p:grpSp>
          <p:nvGrpSpPr>
            <p:cNvPr id="20" name="Group 19"/>
            <p:cNvGrpSpPr/>
            <p:nvPr/>
          </p:nvGrpSpPr>
          <p:grpSpPr>
            <a:xfrm>
              <a:off x="136637" y="3535190"/>
              <a:ext cx="11882326" cy="3332554"/>
              <a:chOff x="136637" y="3535190"/>
              <a:chExt cx="11882326" cy="3332554"/>
            </a:xfrm>
          </p:grpSpPr>
          <p:pic>
            <p:nvPicPr>
              <p:cNvPr id="13" name="Picture 12"/>
              <p:cNvPicPr>
                <a:picLocks noChangeAspect="1"/>
              </p:cNvPicPr>
              <p:nvPr/>
            </p:nvPicPr>
            <p:blipFill>
              <a:blip r:embed="rId4"/>
              <a:stretch>
                <a:fillRect/>
              </a:stretch>
            </p:blipFill>
            <p:spPr>
              <a:xfrm>
                <a:off x="4428785" y="3535190"/>
                <a:ext cx="7590178" cy="1882303"/>
              </a:xfrm>
              <a:prstGeom prst="rect">
                <a:avLst/>
              </a:prstGeom>
            </p:spPr>
          </p:pic>
          <p:pic>
            <p:nvPicPr>
              <p:cNvPr id="14" name="Picture 13"/>
              <p:cNvPicPr>
                <a:picLocks noChangeAspect="1"/>
              </p:cNvPicPr>
              <p:nvPr/>
            </p:nvPicPr>
            <p:blipFill>
              <a:blip r:embed="rId5"/>
              <a:stretch>
                <a:fillRect/>
              </a:stretch>
            </p:blipFill>
            <p:spPr>
              <a:xfrm>
                <a:off x="4428784" y="5417493"/>
                <a:ext cx="6617587" cy="1450251"/>
              </a:xfrm>
              <a:prstGeom prst="rect">
                <a:avLst/>
              </a:prstGeom>
            </p:spPr>
          </p:pic>
          <p:sp>
            <p:nvSpPr>
              <p:cNvPr id="15" name="TextBox 14"/>
              <p:cNvSpPr txBox="1"/>
              <p:nvPr/>
            </p:nvSpPr>
            <p:spPr>
              <a:xfrm>
                <a:off x="136637" y="3755993"/>
                <a:ext cx="4217821" cy="1015663"/>
              </a:xfrm>
              <a:prstGeom prst="rect">
                <a:avLst/>
              </a:prstGeom>
              <a:noFill/>
            </p:spPr>
            <p:txBody>
              <a:bodyPr wrap="none" rtlCol="0">
                <a:spAutoFit/>
              </a:bodyPr>
              <a:lstStyle/>
              <a:p>
                <a:r>
                  <a:rPr lang="en-US" sz="2000" b="1" dirty="0">
                    <a:solidFill>
                      <a:srgbClr val="FF0000"/>
                    </a:solidFill>
                  </a:rPr>
                  <a:t>Change user-agent to “IPhone 6”</a:t>
                </a:r>
              </a:p>
              <a:p>
                <a:endParaRPr lang="en-US" sz="2000" b="1" dirty="0">
                  <a:solidFill>
                    <a:srgbClr val="FF0000"/>
                  </a:solidFill>
                </a:endParaRPr>
              </a:p>
              <a:p>
                <a:r>
                  <a:rPr lang="en-US" sz="2000" b="1" dirty="0">
                    <a:solidFill>
                      <a:srgbClr val="FF0000"/>
                    </a:solidFill>
                  </a:rPr>
                  <a:t>Using </a:t>
                </a:r>
                <a:r>
                  <a:rPr lang="en-US" sz="2000" b="1" dirty="0" err="1">
                    <a:solidFill>
                      <a:srgbClr val="017E31"/>
                    </a:solidFill>
                  </a:rPr>
                  <a:t>key:value</a:t>
                </a:r>
                <a:r>
                  <a:rPr lang="en-US" sz="2000" b="1" dirty="0">
                    <a:solidFill>
                      <a:srgbClr val="FF0000"/>
                    </a:solidFill>
                  </a:rPr>
                  <a:t> of dictionary</a:t>
                </a:r>
              </a:p>
            </p:txBody>
          </p:sp>
          <p:sp>
            <p:nvSpPr>
              <p:cNvPr id="18" name="Right Arrow 17"/>
              <p:cNvSpPr/>
              <p:nvPr/>
            </p:nvSpPr>
            <p:spPr>
              <a:xfrm>
                <a:off x="3993931" y="4183117"/>
                <a:ext cx="434854" cy="189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a:off x="10611517" y="3861455"/>
                <a:ext cx="434854" cy="189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7210097" y="6043448"/>
              <a:ext cx="2249213" cy="2312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Tree>
    <p:extLst>
      <p:ext uri="{BB962C8B-B14F-4D97-AF65-F5344CB8AC3E}">
        <p14:creationId xmlns:p14="http://schemas.microsoft.com/office/powerpoint/2010/main" val="139911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POST request</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23</a:t>
            </a:fld>
            <a:endParaRPr lang="en-US" altLang="en-US" dirty="0"/>
          </a:p>
        </p:txBody>
      </p:sp>
      <p:sp>
        <p:nvSpPr>
          <p:cNvPr id="4" name="Content Placeholder 3"/>
          <p:cNvSpPr>
            <a:spLocks noGrp="1"/>
          </p:cNvSpPr>
          <p:nvPr>
            <p:ph idx="1"/>
          </p:nvPr>
        </p:nvSpPr>
        <p:spPr>
          <a:xfrm>
            <a:off x="486383" y="1825625"/>
            <a:ext cx="11021405" cy="1474623"/>
          </a:xfrm>
        </p:spPr>
        <p:txBody>
          <a:bodyPr>
            <a:normAutofit fontScale="70000" lnSpcReduction="20000"/>
          </a:bodyPr>
          <a:lstStyle/>
          <a:p>
            <a:r>
              <a:rPr lang="en-US" dirty="0"/>
              <a:t>POST request allows to send </a:t>
            </a:r>
            <a:r>
              <a:rPr lang="en-US" b="1" dirty="0">
                <a:solidFill>
                  <a:srgbClr val="FF0000"/>
                </a:solidFill>
              </a:rPr>
              <a:t>form parameters</a:t>
            </a:r>
          </a:p>
          <a:p>
            <a:r>
              <a:rPr lang="en-US" dirty="0"/>
              <a:t>Change GET to POST</a:t>
            </a:r>
          </a:p>
          <a:p>
            <a:r>
              <a:rPr lang="en-US" dirty="0"/>
              <a:t>Visit the post resource </a:t>
            </a:r>
            <a:r>
              <a:rPr lang="en-US" dirty="0">
                <a:hlinkClick r:id="rId2"/>
              </a:rPr>
              <a:t>www.httpbin.org/post</a:t>
            </a:r>
            <a:r>
              <a:rPr lang="en-US" dirty="0"/>
              <a:t> and add the data dictionary. This is typically the form data you see in a web application.</a:t>
            </a:r>
          </a:p>
        </p:txBody>
      </p:sp>
      <p:pic>
        <p:nvPicPr>
          <p:cNvPr id="5" name="Picture 4"/>
          <p:cNvPicPr>
            <a:picLocks noChangeAspect="1"/>
          </p:cNvPicPr>
          <p:nvPr/>
        </p:nvPicPr>
        <p:blipFill>
          <a:blip r:embed="rId3"/>
          <a:stretch>
            <a:fillRect/>
          </a:stretch>
        </p:blipFill>
        <p:spPr>
          <a:xfrm>
            <a:off x="71446" y="3300248"/>
            <a:ext cx="7060455" cy="1944414"/>
          </a:xfrm>
          <a:prstGeom prst="rect">
            <a:avLst/>
          </a:prstGeom>
        </p:spPr>
      </p:pic>
      <p:pic>
        <p:nvPicPr>
          <p:cNvPr id="6" name="Picture 5"/>
          <p:cNvPicPr>
            <a:picLocks noChangeAspect="1"/>
          </p:cNvPicPr>
          <p:nvPr/>
        </p:nvPicPr>
        <p:blipFill>
          <a:blip r:embed="rId4"/>
          <a:stretch>
            <a:fillRect/>
          </a:stretch>
        </p:blipFill>
        <p:spPr>
          <a:xfrm>
            <a:off x="7131901" y="3431315"/>
            <a:ext cx="5075919" cy="2300349"/>
          </a:xfrm>
          <a:prstGeom prst="rect">
            <a:avLst/>
          </a:prstGeom>
          <a:ln>
            <a:solidFill>
              <a:srgbClr val="00A34A"/>
            </a:solidFill>
          </a:ln>
        </p:spPr>
      </p:pic>
      <p:sp>
        <p:nvSpPr>
          <p:cNvPr id="7" name="Rectangle 6"/>
          <p:cNvSpPr/>
          <p:nvPr/>
        </p:nvSpPr>
        <p:spPr>
          <a:xfrm>
            <a:off x="7451841" y="3920359"/>
            <a:ext cx="2722179" cy="2522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523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7688" y="1431266"/>
            <a:ext cx="11050145" cy="927318"/>
          </a:xfrm>
        </p:spPr>
        <p:txBody>
          <a:bodyPr>
            <a:noAutofit/>
          </a:bodyPr>
          <a:lstStyle/>
          <a:p>
            <a:pPr>
              <a:lnSpc>
                <a:spcPct val="150000"/>
              </a:lnSpc>
            </a:pPr>
            <a:r>
              <a:rPr lang="en-US" dirty="0">
                <a:solidFill>
                  <a:srgbClr val="0000FF"/>
                </a:solidFill>
              </a:rPr>
              <a:t>Analyzing the server’s responses </a:t>
            </a:r>
          </a:p>
        </p:txBody>
      </p:sp>
      <p:sp>
        <p:nvSpPr>
          <p:cNvPr id="6" name="Text Placeholder 5"/>
          <p:cNvSpPr>
            <a:spLocks noGrp="1"/>
          </p:cNvSpPr>
          <p:nvPr>
            <p:ph type="body" idx="1"/>
          </p:nvPr>
        </p:nvSpPr>
        <p:spPr>
          <a:xfrm>
            <a:off x="549277" y="2674021"/>
            <a:ext cx="10660242" cy="2600124"/>
          </a:xfrm>
        </p:spPr>
        <p:txBody>
          <a:bodyPr>
            <a:normAutofit/>
          </a:bodyPr>
          <a:lstStyle/>
          <a:p>
            <a:pPr marL="342900" indent="-342900">
              <a:buFont typeface="Arial" panose="020B0604020202020204" pitchFamily="34" charset="0"/>
              <a:buChar char="•"/>
            </a:pPr>
            <a:r>
              <a:rPr lang="en-US" sz="3200" dirty="0"/>
              <a:t>HTTP codes</a:t>
            </a:r>
          </a:p>
          <a:p>
            <a:pPr marL="342900" indent="-342900">
              <a:buFont typeface="Arial" panose="020B0604020202020204" pitchFamily="34" charset="0"/>
              <a:buChar char="•"/>
            </a:pPr>
            <a:r>
              <a:rPr lang="en-US" sz="3200" dirty="0"/>
              <a:t>Successful responses</a:t>
            </a:r>
          </a:p>
          <a:p>
            <a:pPr marL="342900" indent="-342900">
              <a:buFont typeface="Arial" panose="020B0604020202020204" pitchFamily="34" charset="0"/>
              <a:buChar char="•"/>
            </a:pPr>
            <a:r>
              <a:rPr lang="en-US" sz="3200" dirty="0"/>
              <a:t>Client-side error responses</a:t>
            </a:r>
          </a:p>
          <a:p>
            <a:pPr marL="342900" indent="-342900">
              <a:buFont typeface="Arial" panose="020B0604020202020204" pitchFamily="34" charset="0"/>
              <a:buChar char="•"/>
            </a:pPr>
            <a:r>
              <a:rPr lang="en-US" sz="3200" dirty="0"/>
              <a:t>Redirection responses</a:t>
            </a:r>
          </a:p>
        </p:txBody>
      </p:sp>
      <p:sp>
        <p:nvSpPr>
          <p:cNvPr id="3" name="Slide Number Placeholder 2"/>
          <p:cNvSpPr>
            <a:spLocks noGrp="1"/>
          </p:cNvSpPr>
          <p:nvPr>
            <p:ph type="sldNum" sz="quarter" idx="4294967295"/>
          </p:nvPr>
        </p:nvSpPr>
        <p:spPr>
          <a:xfrm>
            <a:off x="11680825" y="6442075"/>
            <a:ext cx="511175" cy="365125"/>
          </a:xfrm>
        </p:spPr>
        <p:txBody>
          <a:bodyPr/>
          <a:lstStyle/>
          <a:p>
            <a:fld id="{59CB8A46-F460-48E7-845A-D8F67BFC29EE}" type="slidenum">
              <a:rPr lang="en-US" altLang="en-US" smtClean="0"/>
              <a:pPr/>
              <a:t>24</a:t>
            </a:fld>
            <a:endParaRPr lang="en-US" altLang="en-US" dirty="0"/>
          </a:p>
        </p:txBody>
      </p:sp>
    </p:spTree>
    <p:extLst>
      <p:ext uri="{BB962C8B-B14F-4D97-AF65-F5344CB8AC3E}">
        <p14:creationId xmlns:p14="http://schemas.microsoft.com/office/powerpoint/2010/main" val="2698167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codes</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25</a:t>
            </a:fld>
            <a:endParaRPr lang="en-US" altLang="en-US" dirty="0"/>
          </a:p>
        </p:txBody>
      </p:sp>
      <p:sp>
        <p:nvSpPr>
          <p:cNvPr id="4" name="Content Placeholder 3"/>
          <p:cNvSpPr>
            <a:spLocks noGrp="1"/>
          </p:cNvSpPr>
          <p:nvPr>
            <p:ph idx="1"/>
          </p:nvPr>
        </p:nvSpPr>
        <p:spPr/>
        <p:txBody>
          <a:bodyPr/>
          <a:lstStyle/>
          <a:p>
            <a:r>
              <a:rPr lang="en-US" dirty="0"/>
              <a:t>1XX – Informational </a:t>
            </a:r>
          </a:p>
          <a:p>
            <a:r>
              <a:rPr lang="en-US" dirty="0"/>
              <a:t>2XX – Success </a:t>
            </a:r>
          </a:p>
          <a:p>
            <a:r>
              <a:rPr lang="en-US" dirty="0"/>
              <a:t>3XX – Redirection </a:t>
            </a:r>
          </a:p>
          <a:p>
            <a:r>
              <a:rPr lang="en-US" dirty="0"/>
              <a:t>4XX – Client-side errors</a:t>
            </a:r>
          </a:p>
          <a:p>
            <a:r>
              <a:rPr lang="en-US" dirty="0"/>
              <a:t>5XX – Server-side errors  </a:t>
            </a:r>
          </a:p>
        </p:txBody>
      </p:sp>
      <p:sp>
        <p:nvSpPr>
          <p:cNvPr id="5" name="Rectangle 4"/>
          <p:cNvSpPr/>
          <p:nvPr/>
        </p:nvSpPr>
        <p:spPr>
          <a:xfrm>
            <a:off x="753434" y="5346403"/>
            <a:ext cx="6784934" cy="923330"/>
          </a:xfrm>
          <a:prstGeom prst="rect">
            <a:avLst/>
          </a:prstGeom>
        </p:spPr>
        <p:txBody>
          <a:bodyPr wrap="none">
            <a:spAutoFit/>
          </a:bodyPr>
          <a:lstStyle/>
          <a:p>
            <a:r>
              <a:rPr lang="en-US" dirty="0"/>
              <a:t>See </a:t>
            </a:r>
            <a:r>
              <a:rPr lang="en-US" dirty="0">
                <a:hlinkClick r:id="rId2"/>
              </a:rPr>
              <a:t>https://developer.mozilla.org/en-US/docs/Web/HTTP/Status</a:t>
            </a:r>
            <a:r>
              <a:rPr lang="en-US" dirty="0"/>
              <a:t> </a:t>
            </a:r>
          </a:p>
          <a:p>
            <a:r>
              <a:rPr lang="en-US" dirty="0"/>
              <a:t>	</a:t>
            </a:r>
            <a:r>
              <a:rPr lang="en-US" dirty="0">
                <a:hlinkClick r:id="rId3"/>
              </a:rPr>
              <a:t>https://en.wikipedia.org/wiki/List_of_HTTP_status_codes</a:t>
            </a:r>
            <a:endParaRPr lang="en-US" dirty="0"/>
          </a:p>
          <a:p>
            <a:r>
              <a:rPr lang="en-US" dirty="0"/>
              <a:t>	</a:t>
            </a:r>
            <a:r>
              <a:rPr lang="en-US" dirty="0">
                <a:hlinkClick r:id="rId4"/>
              </a:rPr>
              <a:t>https://www.w3.org/Protocols/rfc2616/rfc2616-sec10.html</a:t>
            </a:r>
            <a:r>
              <a:rPr lang="en-US" dirty="0"/>
              <a:t>  </a:t>
            </a:r>
          </a:p>
        </p:txBody>
      </p:sp>
    </p:spTree>
    <p:extLst>
      <p:ext uri="{BB962C8B-B14F-4D97-AF65-F5344CB8AC3E}">
        <p14:creationId xmlns:p14="http://schemas.microsoft.com/office/powerpoint/2010/main" val="3332548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hack</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26</a:t>
            </a:fld>
            <a:endParaRPr lang="en-US" altLang="en-US" dirty="0"/>
          </a:p>
        </p:txBody>
      </p:sp>
      <p:pic>
        <p:nvPicPr>
          <p:cNvPr id="5" name="Content Placeholder 4"/>
          <p:cNvPicPr>
            <a:picLocks noGrp="1" noChangeAspect="1"/>
          </p:cNvPicPr>
          <p:nvPr>
            <p:ph idx="1"/>
          </p:nvPr>
        </p:nvPicPr>
        <p:blipFill>
          <a:blip r:embed="rId2"/>
          <a:stretch>
            <a:fillRect/>
          </a:stretch>
        </p:blipFill>
        <p:spPr>
          <a:xfrm>
            <a:off x="5510328" y="1694558"/>
            <a:ext cx="5982218" cy="2293819"/>
          </a:xfrm>
          <a:prstGeom prst="rect">
            <a:avLst/>
          </a:prstGeom>
        </p:spPr>
      </p:pic>
      <p:pic>
        <p:nvPicPr>
          <p:cNvPr id="6" name="Picture 5"/>
          <p:cNvPicPr>
            <a:picLocks noChangeAspect="1"/>
          </p:cNvPicPr>
          <p:nvPr/>
        </p:nvPicPr>
        <p:blipFill>
          <a:blip r:embed="rId3"/>
          <a:stretch>
            <a:fillRect/>
          </a:stretch>
        </p:blipFill>
        <p:spPr>
          <a:xfrm>
            <a:off x="5510328" y="4238691"/>
            <a:ext cx="5997460" cy="2240474"/>
          </a:xfrm>
          <a:prstGeom prst="rect">
            <a:avLst/>
          </a:prstGeom>
        </p:spPr>
      </p:pic>
      <p:sp>
        <p:nvSpPr>
          <p:cNvPr id="7" name="TextBox 6"/>
          <p:cNvSpPr txBox="1"/>
          <p:nvPr/>
        </p:nvSpPr>
        <p:spPr>
          <a:xfrm>
            <a:off x="486383" y="1873496"/>
            <a:ext cx="4025461" cy="954107"/>
          </a:xfrm>
          <a:prstGeom prst="rect">
            <a:avLst/>
          </a:prstGeom>
          <a:noFill/>
        </p:spPr>
        <p:txBody>
          <a:bodyPr wrap="none" rtlCol="0">
            <a:spAutoFit/>
          </a:bodyPr>
          <a:lstStyle/>
          <a:p>
            <a:r>
              <a:rPr lang="en-US" sz="2800" b="1" dirty="0"/>
              <a:t>200</a:t>
            </a:r>
            <a:r>
              <a:rPr lang="en-US" sz="2800" dirty="0"/>
              <a:t> Resource found</a:t>
            </a:r>
          </a:p>
          <a:p>
            <a:r>
              <a:rPr lang="en-US" sz="2800" b="1" dirty="0"/>
              <a:t>404</a:t>
            </a:r>
            <a:r>
              <a:rPr lang="en-US" sz="2800" dirty="0"/>
              <a:t> Resource not found</a:t>
            </a:r>
          </a:p>
        </p:txBody>
      </p:sp>
      <p:sp>
        <p:nvSpPr>
          <p:cNvPr id="8" name="Rectangle 7"/>
          <p:cNvSpPr/>
          <p:nvPr/>
        </p:nvSpPr>
        <p:spPr>
          <a:xfrm>
            <a:off x="486383" y="3190204"/>
            <a:ext cx="4716238" cy="3046988"/>
          </a:xfrm>
          <a:prstGeom prst="rect">
            <a:avLst/>
          </a:prstGeom>
        </p:spPr>
        <p:txBody>
          <a:bodyPr wrap="square">
            <a:spAutoFit/>
          </a:bodyPr>
          <a:lstStyle/>
          <a:p>
            <a:r>
              <a:rPr lang="en-US" sz="3200" dirty="0">
                <a:solidFill>
                  <a:srgbClr val="333333"/>
                </a:solidFill>
                <a:latin typeface="proxima-nova"/>
              </a:rPr>
              <a:t>It means that we can ask the server for a list of directories and files, and find which one exist or not. </a:t>
            </a:r>
          </a:p>
          <a:p>
            <a:r>
              <a:rPr lang="en-US" sz="3200" dirty="0">
                <a:solidFill>
                  <a:srgbClr val="333333"/>
                </a:solidFill>
                <a:latin typeface="proxima-nova"/>
              </a:rPr>
              <a:t>Interesting, right? </a:t>
            </a:r>
            <a:r>
              <a:rPr lang="en-US" sz="3200" dirty="0">
                <a:solidFill>
                  <a:srgbClr val="000000"/>
                </a:solidFill>
                <a:latin typeface="proxima-nova"/>
              </a:rPr>
              <a:t> </a:t>
            </a:r>
            <a:endParaRPr lang="en-US" sz="3200" dirty="0"/>
          </a:p>
        </p:txBody>
      </p:sp>
    </p:spTree>
    <p:extLst>
      <p:ext uri="{BB962C8B-B14F-4D97-AF65-F5344CB8AC3E}">
        <p14:creationId xmlns:p14="http://schemas.microsoft.com/office/powerpoint/2010/main" val="2872564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endParaRPr lang="en-US" dirty="0"/>
          </a:p>
        </p:txBody>
      </p:sp>
      <p:sp>
        <p:nvSpPr>
          <p:cNvPr id="3" name="Slide Number Placeholder 2"/>
          <p:cNvSpPr>
            <a:spLocks noGrp="1"/>
          </p:cNvSpPr>
          <p:nvPr>
            <p:ph type="sldNum" sz="quarter" idx="4294967295"/>
          </p:nvPr>
        </p:nvSpPr>
        <p:spPr>
          <a:xfrm>
            <a:off x="11680825" y="6442075"/>
            <a:ext cx="511175" cy="365125"/>
          </a:xfrm>
        </p:spPr>
        <p:txBody>
          <a:bodyPr/>
          <a:lstStyle/>
          <a:p>
            <a:fld id="{59CB8A46-F460-48E7-845A-D8F67BFC29EE}" type="slidenum">
              <a:rPr lang="en-US" altLang="en-US" smtClean="0"/>
              <a:pPr/>
              <a:t>27</a:t>
            </a:fld>
            <a:endParaRPr lang="en-US" altLang="en-US" dirty="0"/>
          </a:p>
        </p:txBody>
      </p:sp>
    </p:spTree>
    <p:extLst>
      <p:ext uri="{BB962C8B-B14F-4D97-AF65-F5344CB8AC3E}">
        <p14:creationId xmlns:p14="http://schemas.microsoft.com/office/powerpoint/2010/main" val="331416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7688" y="1615419"/>
            <a:ext cx="10661831" cy="806505"/>
          </a:xfrm>
        </p:spPr>
        <p:txBody>
          <a:bodyPr>
            <a:noAutofit/>
          </a:bodyPr>
          <a:lstStyle/>
          <a:p>
            <a:pPr>
              <a:lnSpc>
                <a:spcPct val="150000"/>
              </a:lnSpc>
            </a:pPr>
            <a:r>
              <a:rPr lang="en-US" dirty="0">
                <a:solidFill>
                  <a:srgbClr val="0000FF"/>
                </a:solidFill>
              </a:rPr>
              <a:t>HTTP protocol basics</a:t>
            </a:r>
          </a:p>
        </p:txBody>
      </p:sp>
      <p:sp>
        <p:nvSpPr>
          <p:cNvPr id="6" name="Text Placeholder 5"/>
          <p:cNvSpPr>
            <a:spLocks noGrp="1"/>
          </p:cNvSpPr>
          <p:nvPr>
            <p:ph type="body" idx="1"/>
          </p:nvPr>
        </p:nvSpPr>
        <p:spPr>
          <a:xfrm>
            <a:off x="547688" y="2803890"/>
            <a:ext cx="10660242" cy="2054913"/>
          </a:xfrm>
        </p:spPr>
        <p:txBody>
          <a:bodyPr>
            <a:normAutofit/>
          </a:bodyPr>
          <a:lstStyle/>
          <a:p>
            <a:pPr marL="342900" indent="-342900">
              <a:buFont typeface="Arial" panose="020B0604020202020204" pitchFamily="34" charset="0"/>
              <a:buChar char="•"/>
            </a:pPr>
            <a:r>
              <a:rPr lang="en-US" sz="2800" dirty="0"/>
              <a:t>What is HTTP and how it works</a:t>
            </a:r>
          </a:p>
          <a:p>
            <a:pPr marL="800100" lvl="1" indent="-342900">
              <a:buFont typeface="Arial" panose="020B0604020202020204" pitchFamily="34" charset="0"/>
              <a:buChar char="•"/>
            </a:pPr>
            <a:r>
              <a:rPr lang="en-US" sz="2200" b="0" dirty="0">
                <a:solidFill>
                  <a:schemeClr val="tx1"/>
                </a:solidFill>
                <a:cs typeface="ＭＳ Ｐゴシック" charset="0"/>
              </a:rPr>
              <a:t>HTTP: The Hypertext Transfer Protocol</a:t>
            </a:r>
          </a:p>
          <a:p>
            <a:pPr marL="342900" indent="-342900">
              <a:buFont typeface="Arial" panose="020B0604020202020204" pitchFamily="34" charset="0"/>
              <a:buChar char="•"/>
            </a:pPr>
            <a:r>
              <a:rPr lang="en-US" sz="2800" dirty="0"/>
              <a:t>HTTPS: Adding security layer to HTTP</a:t>
            </a:r>
          </a:p>
          <a:p>
            <a:pPr marL="342900" indent="-342900">
              <a:buFont typeface="Arial" panose="020B0604020202020204" pitchFamily="34" charset="0"/>
              <a:buChar char="•"/>
            </a:pPr>
            <a:r>
              <a:rPr lang="en-US" sz="2800" dirty="0"/>
              <a:t>HTTP methods</a:t>
            </a:r>
          </a:p>
        </p:txBody>
      </p:sp>
      <p:sp>
        <p:nvSpPr>
          <p:cNvPr id="3" name="Slide Number Placeholder 2"/>
          <p:cNvSpPr>
            <a:spLocks noGrp="1"/>
          </p:cNvSpPr>
          <p:nvPr>
            <p:ph type="sldNum" sz="quarter" idx="4294967295"/>
          </p:nvPr>
        </p:nvSpPr>
        <p:spPr>
          <a:xfrm>
            <a:off x="11680825" y="6442075"/>
            <a:ext cx="511175" cy="365125"/>
          </a:xfrm>
        </p:spPr>
        <p:txBody>
          <a:bodyPr/>
          <a:lstStyle/>
          <a:p>
            <a:fld id="{59CB8A46-F460-48E7-845A-D8F67BFC29EE}" type="slidenum">
              <a:rPr lang="en-US" altLang="en-US" smtClean="0"/>
              <a:pPr/>
              <a:t>3</a:t>
            </a:fld>
            <a:endParaRPr lang="en-US" altLang="en-US" dirty="0"/>
          </a:p>
        </p:txBody>
      </p:sp>
      <p:sp>
        <p:nvSpPr>
          <p:cNvPr id="7" name="Rectangle 6"/>
          <p:cNvSpPr/>
          <p:nvPr/>
        </p:nvSpPr>
        <p:spPr>
          <a:xfrm>
            <a:off x="771171" y="5227213"/>
            <a:ext cx="10773103"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ln w="0"/>
                <a:solidFill>
                  <a:schemeClr val="tx1"/>
                </a:solidFill>
                <a:effectLst>
                  <a:outerShdw blurRad="38100" dist="19050" dir="2700000" algn="tl" rotWithShape="0">
                    <a:schemeClr val="dk1">
                      <a:alpha val="40000"/>
                    </a:schemeClr>
                  </a:outerShdw>
                </a:effectLst>
              </a:rPr>
              <a:t>This will provide you with the basic knowledge about HTTP, which is important to understand how to build tools and test for security issues in Web applications.</a:t>
            </a:r>
          </a:p>
        </p:txBody>
      </p:sp>
    </p:spTree>
    <p:extLst>
      <p:ext uri="{BB962C8B-B14F-4D97-AF65-F5344CB8AC3E}">
        <p14:creationId xmlns:p14="http://schemas.microsoft.com/office/powerpoint/2010/main" val="82428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HTTP and how it works</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4</a:t>
            </a:fld>
            <a:endParaRPr lang="en-US" altLang="en-US" dirty="0"/>
          </a:p>
        </p:txBody>
      </p:sp>
      <p:sp>
        <p:nvSpPr>
          <p:cNvPr id="4" name="Content Placeholder 3"/>
          <p:cNvSpPr>
            <a:spLocks noGrp="1"/>
          </p:cNvSpPr>
          <p:nvPr>
            <p:ph idx="1"/>
          </p:nvPr>
        </p:nvSpPr>
        <p:spPr>
          <a:xfrm>
            <a:off x="486383" y="1825625"/>
            <a:ext cx="11306224" cy="4616450"/>
          </a:xfrm>
        </p:spPr>
        <p:txBody>
          <a:bodyPr>
            <a:normAutofit fontScale="92500" lnSpcReduction="10000"/>
          </a:bodyPr>
          <a:lstStyle/>
          <a:p>
            <a:r>
              <a:rPr lang="en-US" dirty="0"/>
              <a:t>HTTP is designed to enable communications between clients and the servers</a:t>
            </a:r>
          </a:p>
          <a:p>
            <a:pPr lvl="1"/>
            <a:r>
              <a:rPr lang="en-US" dirty="0"/>
              <a:t>A TCP/IP based communication protocol operating in the application layer</a:t>
            </a:r>
          </a:p>
          <a:p>
            <a:r>
              <a:rPr lang="en-US" dirty="0"/>
              <a:t>HTTP is a </a:t>
            </a:r>
            <a:r>
              <a:rPr lang="en-US" b="1" dirty="0">
                <a:solidFill>
                  <a:srgbClr val="017E31"/>
                </a:solidFill>
              </a:rPr>
              <a:t>Media independent protocol</a:t>
            </a:r>
          </a:p>
          <a:p>
            <a:pPr lvl="1"/>
            <a:r>
              <a:rPr lang="en-US" dirty="0"/>
              <a:t>Any type of data can be sent by HTTP, as long as the client and the server know how to handle the data content.</a:t>
            </a:r>
          </a:p>
          <a:p>
            <a:r>
              <a:rPr lang="en-US" dirty="0"/>
              <a:t>HTTP is </a:t>
            </a:r>
            <a:r>
              <a:rPr lang="en-US" b="1" dirty="0">
                <a:solidFill>
                  <a:srgbClr val="017E31"/>
                </a:solidFill>
              </a:rPr>
              <a:t>Stateless</a:t>
            </a:r>
            <a:r>
              <a:rPr lang="en-US" dirty="0"/>
              <a:t> </a:t>
            </a:r>
          </a:p>
          <a:p>
            <a:pPr lvl="1"/>
            <a:r>
              <a:rPr lang="en-US" dirty="0"/>
              <a:t>The HTTP server and the clients are aware of each other during the requested transaction only </a:t>
            </a:r>
          </a:p>
          <a:p>
            <a:pPr lvl="1"/>
            <a:r>
              <a:rPr lang="en-US" dirty="0"/>
              <a:t>Due to this characteristic, neither the client or the server retain information between requests</a:t>
            </a:r>
          </a:p>
          <a:p>
            <a:pPr lvl="1"/>
            <a:r>
              <a:rPr lang="en-US" dirty="0">
                <a:solidFill>
                  <a:srgbClr val="017E31"/>
                </a:solidFill>
              </a:rPr>
              <a:t>Hackers can use this characteristic to perform some attacks </a:t>
            </a:r>
          </a:p>
        </p:txBody>
      </p:sp>
    </p:spTree>
    <p:extLst>
      <p:ext uri="{BB962C8B-B14F-4D97-AF65-F5344CB8AC3E}">
        <p14:creationId xmlns:p14="http://schemas.microsoft.com/office/powerpoint/2010/main" val="262844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HTTP and how it works</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5</a:t>
            </a:fld>
            <a:endParaRPr lang="en-US" altLang="en-US" dirty="0"/>
          </a:p>
        </p:txBody>
      </p:sp>
      <p:sp>
        <p:nvSpPr>
          <p:cNvPr id="4" name="Content Placeholder 3"/>
          <p:cNvSpPr>
            <a:spLocks noGrp="1"/>
          </p:cNvSpPr>
          <p:nvPr>
            <p:ph idx="1"/>
          </p:nvPr>
        </p:nvSpPr>
        <p:spPr/>
        <p:txBody>
          <a:bodyPr/>
          <a:lstStyle/>
          <a:p>
            <a:r>
              <a:rPr lang="en-US" dirty="0"/>
              <a:t>HTTP protocol is available in two different versions</a:t>
            </a:r>
          </a:p>
          <a:p>
            <a:r>
              <a:rPr lang="en-US" dirty="0"/>
              <a:t>HTTP/1.0</a:t>
            </a:r>
          </a:p>
          <a:p>
            <a:pPr lvl="1"/>
            <a:r>
              <a:rPr lang="en-US" dirty="0"/>
              <a:t>Uses a new connection for each request response transaction</a:t>
            </a:r>
          </a:p>
          <a:p>
            <a:r>
              <a:rPr lang="en-US" dirty="0"/>
              <a:t>HTTP/1.1</a:t>
            </a:r>
          </a:p>
          <a:p>
            <a:pPr lvl="1"/>
            <a:r>
              <a:rPr lang="en-US" dirty="0"/>
              <a:t>the connection can be used by one or more request response transactions</a:t>
            </a:r>
          </a:p>
          <a:p>
            <a:r>
              <a:rPr lang="en-US" dirty="0"/>
              <a:t>HTTP is </a:t>
            </a:r>
            <a:r>
              <a:rPr lang="en-US" b="1" dirty="0">
                <a:solidFill>
                  <a:srgbClr val="FF0000"/>
                </a:solidFill>
              </a:rPr>
              <a:t>clear</a:t>
            </a:r>
            <a:r>
              <a:rPr lang="en-US" dirty="0"/>
              <a:t> text and usually is served on port 80</a:t>
            </a:r>
          </a:p>
          <a:p>
            <a:pPr lvl="1"/>
            <a:r>
              <a:rPr lang="en-US" dirty="0"/>
              <a:t>Not a secure protocol, and </a:t>
            </a:r>
            <a:r>
              <a:rPr lang="en-US" b="1" dirty="0">
                <a:solidFill>
                  <a:srgbClr val="017E31"/>
                </a:solidFill>
              </a:rPr>
              <a:t>vulnerable to interception and tampering</a:t>
            </a:r>
          </a:p>
        </p:txBody>
      </p:sp>
    </p:spTree>
    <p:extLst>
      <p:ext uri="{BB962C8B-B14F-4D97-AF65-F5344CB8AC3E}">
        <p14:creationId xmlns:p14="http://schemas.microsoft.com/office/powerpoint/2010/main" val="310037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ular Callout 19"/>
          <p:cNvSpPr/>
          <p:nvPr/>
        </p:nvSpPr>
        <p:spPr>
          <a:xfrm>
            <a:off x="97895" y="2071234"/>
            <a:ext cx="2407916" cy="2679438"/>
          </a:xfrm>
          <a:prstGeom prst="wedgeRoundRectCallout">
            <a:avLst>
              <a:gd name="adj1" fmla="val 71334"/>
              <a:gd name="adj2" fmla="val 186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Sends an </a:t>
            </a:r>
            <a:r>
              <a:rPr lang="en-US" dirty="0">
                <a:solidFill>
                  <a:srgbClr val="FFFF00"/>
                </a:solidFill>
              </a:rPr>
              <a:t>HTTP</a:t>
            </a:r>
            <a:r>
              <a:rPr lang="en-US" dirty="0"/>
              <a:t> </a:t>
            </a:r>
            <a:r>
              <a:rPr lang="en-US" dirty="0">
                <a:solidFill>
                  <a:srgbClr val="FFFF00"/>
                </a:solidFill>
              </a:rPr>
              <a:t>GET</a:t>
            </a:r>
            <a:r>
              <a:rPr lang="en-US" dirty="0"/>
              <a:t> request to the server, asking for the resource </a:t>
            </a:r>
            <a:r>
              <a:rPr lang="en-US" dirty="0">
                <a:solidFill>
                  <a:srgbClr val="FFFF00"/>
                </a:solidFill>
              </a:rPr>
              <a:t>test.html</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6</a:t>
            </a:fld>
            <a:endParaRPr lang="en-US" altLang="en-US" dirty="0"/>
          </a:p>
        </p:txBody>
      </p:sp>
      <p:sp>
        <p:nvSpPr>
          <p:cNvPr id="2" name="Title 1"/>
          <p:cNvSpPr>
            <a:spLocks noGrp="1"/>
          </p:cNvSpPr>
          <p:nvPr>
            <p:ph type="title" idx="4294967295"/>
          </p:nvPr>
        </p:nvSpPr>
        <p:spPr>
          <a:xfrm>
            <a:off x="0" y="138110"/>
            <a:ext cx="11022013" cy="717550"/>
          </a:xfrm>
        </p:spPr>
        <p:txBody>
          <a:bodyPr/>
          <a:lstStyle/>
          <a:p>
            <a:r>
              <a:rPr lang="en-US" b="1" dirty="0"/>
              <a:t>What is HTTP and how it works</a:t>
            </a:r>
          </a:p>
        </p:txBody>
      </p:sp>
      <p:sp>
        <p:nvSpPr>
          <p:cNvPr id="6" name="TextBox 5"/>
          <p:cNvSpPr txBox="1"/>
          <p:nvPr/>
        </p:nvSpPr>
        <p:spPr>
          <a:xfrm>
            <a:off x="4902325" y="6339716"/>
            <a:ext cx="5895204" cy="338554"/>
          </a:xfrm>
          <a:prstGeom prst="rect">
            <a:avLst/>
          </a:prstGeom>
          <a:noFill/>
        </p:spPr>
        <p:txBody>
          <a:bodyPr wrap="none" rtlCol="0">
            <a:spAutoFit/>
          </a:bodyPr>
          <a:lstStyle/>
          <a:p>
            <a:r>
              <a:rPr lang="en-US" sz="1600" dirty="0"/>
              <a:t>Source: Learning Python Web Penetration Testing, Lynda.com </a:t>
            </a:r>
          </a:p>
        </p:txBody>
      </p:sp>
      <p:grpSp>
        <p:nvGrpSpPr>
          <p:cNvPr id="17" name="Group 16"/>
          <p:cNvGrpSpPr/>
          <p:nvPr/>
        </p:nvGrpSpPr>
        <p:grpSpPr>
          <a:xfrm>
            <a:off x="2660791" y="1972017"/>
            <a:ext cx="6449167" cy="4166020"/>
            <a:chOff x="2953404" y="1749889"/>
            <a:chExt cx="6449167" cy="4166020"/>
          </a:xfrm>
        </p:grpSpPr>
        <p:sp>
          <p:nvSpPr>
            <p:cNvPr id="7" name="Rounded Rectangle 6"/>
            <p:cNvSpPr/>
            <p:nvPr/>
          </p:nvSpPr>
          <p:spPr>
            <a:xfrm>
              <a:off x="2953404" y="2216268"/>
              <a:ext cx="1639614"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Client /</a:t>
              </a:r>
            </a:p>
            <a:p>
              <a:pPr algn="ctr"/>
              <a:r>
                <a:rPr lang="en-US" dirty="0"/>
                <a:t>Browser</a:t>
              </a:r>
            </a:p>
          </p:txBody>
        </p:sp>
        <p:sp>
          <p:nvSpPr>
            <p:cNvPr id="8" name="Rounded Rectangle 7"/>
            <p:cNvSpPr/>
            <p:nvPr/>
          </p:nvSpPr>
          <p:spPr>
            <a:xfrm>
              <a:off x="7762956" y="2226817"/>
              <a:ext cx="1639614"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9" name="Right Arrow 8"/>
            <p:cNvSpPr/>
            <p:nvPr/>
          </p:nvSpPr>
          <p:spPr>
            <a:xfrm>
              <a:off x="4685518" y="2501532"/>
              <a:ext cx="2984938" cy="1471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Right Arrow 9"/>
            <p:cNvSpPr/>
            <p:nvPr/>
          </p:nvSpPr>
          <p:spPr>
            <a:xfrm rot="10800000">
              <a:off x="4685518" y="2742486"/>
              <a:ext cx="2984938"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168895" y="1749889"/>
              <a:ext cx="4534446" cy="461665"/>
            </a:xfrm>
            <a:prstGeom prst="rect">
              <a:avLst/>
            </a:prstGeom>
            <a:noFill/>
          </p:spPr>
          <p:txBody>
            <a:bodyPr wrap="none" rtlCol="0">
              <a:spAutoFit/>
            </a:bodyPr>
            <a:lstStyle/>
            <a:p>
              <a:r>
                <a:rPr lang="en-US" sz="2400" dirty="0"/>
                <a:t>GET /packt/test.html   HTTP/1.0</a:t>
              </a:r>
            </a:p>
          </p:txBody>
        </p:sp>
        <p:pic>
          <p:nvPicPr>
            <p:cNvPr id="13" name="Picture 12"/>
            <p:cNvPicPr>
              <a:picLocks noChangeAspect="1"/>
            </p:cNvPicPr>
            <p:nvPr/>
          </p:nvPicPr>
          <p:blipFill>
            <a:blip r:embed="rId3"/>
            <a:stretch>
              <a:fillRect/>
            </a:stretch>
          </p:blipFill>
          <p:spPr>
            <a:xfrm>
              <a:off x="2953405" y="3392802"/>
              <a:ext cx="6449166" cy="2523107"/>
            </a:xfrm>
            <a:prstGeom prst="rect">
              <a:avLst/>
            </a:prstGeom>
          </p:spPr>
        </p:pic>
      </p:grpSp>
      <p:sp>
        <p:nvSpPr>
          <p:cNvPr id="22" name="Rounded Rectangular Callout 21"/>
          <p:cNvSpPr/>
          <p:nvPr/>
        </p:nvSpPr>
        <p:spPr>
          <a:xfrm>
            <a:off x="9488358" y="2448945"/>
            <a:ext cx="2530605" cy="3934584"/>
          </a:xfrm>
          <a:prstGeom prst="wedgeRoundRectCallout">
            <a:avLst>
              <a:gd name="adj1" fmla="val -62487"/>
              <a:gd name="adj2" fmla="val -41759"/>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a:solidFill>
                  <a:srgbClr val="FFFF00"/>
                </a:solidFill>
              </a:rPr>
              <a:t>If the resource exists on the server:</a:t>
            </a:r>
          </a:p>
          <a:p>
            <a:r>
              <a:rPr lang="en-US" dirty="0"/>
              <a:t>Returns an HTTP response with a </a:t>
            </a:r>
            <a:r>
              <a:rPr lang="en-US" dirty="0">
                <a:solidFill>
                  <a:schemeClr val="accent1">
                    <a:lumMod val="20000"/>
                    <a:lumOff val="80000"/>
                  </a:schemeClr>
                </a:solidFill>
              </a:rPr>
              <a:t>200</a:t>
            </a:r>
            <a:r>
              <a:rPr lang="en-US" dirty="0"/>
              <a:t> okay code, some headers and the content test.html</a:t>
            </a:r>
          </a:p>
          <a:p>
            <a:r>
              <a:rPr lang="en-US" b="1" dirty="0">
                <a:solidFill>
                  <a:srgbClr val="FFFF00"/>
                </a:solidFill>
              </a:rPr>
              <a:t>If the resource does not exist:</a:t>
            </a:r>
          </a:p>
          <a:p>
            <a:r>
              <a:rPr lang="en-US" dirty="0"/>
              <a:t>It will return a </a:t>
            </a:r>
            <a:r>
              <a:rPr lang="en-US" dirty="0">
                <a:solidFill>
                  <a:schemeClr val="accent1">
                    <a:lumMod val="20000"/>
                    <a:lumOff val="80000"/>
                  </a:schemeClr>
                </a:solidFill>
              </a:rPr>
              <a:t>404</a:t>
            </a:r>
            <a:r>
              <a:rPr lang="en-US" dirty="0"/>
              <a:t> not found response code</a:t>
            </a:r>
          </a:p>
        </p:txBody>
      </p:sp>
      <p:sp>
        <p:nvSpPr>
          <p:cNvPr id="4" name="Rectangle 3"/>
          <p:cNvSpPr/>
          <p:nvPr/>
        </p:nvSpPr>
        <p:spPr>
          <a:xfrm>
            <a:off x="319139" y="950462"/>
            <a:ext cx="10745314" cy="830997"/>
          </a:xfrm>
          <a:prstGeom prst="rect">
            <a:avLst/>
          </a:prstGeom>
        </p:spPr>
        <p:txBody>
          <a:bodyPr wrap="none">
            <a:spAutoFit/>
          </a:bodyPr>
          <a:lstStyle/>
          <a:p>
            <a:pPr marL="285750" indent="-285750">
              <a:buFont typeface="Arial" panose="020B0604020202020204" pitchFamily="34" charset="0"/>
              <a:buChar char="•"/>
            </a:pPr>
            <a:r>
              <a:rPr lang="en-US" sz="2400" dirty="0"/>
              <a:t>An example of what a simple transaction looks like</a:t>
            </a:r>
          </a:p>
          <a:p>
            <a:pPr marL="285750" indent="-285750">
              <a:buFont typeface="Arial" panose="020B0604020202020204" pitchFamily="34" charset="0"/>
              <a:buChar char="•"/>
            </a:pPr>
            <a:r>
              <a:rPr lang="en-US" sz="2400" dirty="0"/>
              <a:t>This represents the most basic GET request in the Web application world</a:t>
            </a:r>
          </a:p>
        </p:txBody>
      </p:sp>
    </p:spTree>
    <p:extLst>
      <p:ext uri="{BB962C8B-B14F-4D97-AF65-F5344CB8AC3E}">
        <p14:creationId xmlns:p14="http://schemas.microsoft.com/office/powerpoint/2010/main" val="265256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 Adding security layer to HTTP</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7</a:t>
            </a:fld>
            <a:endParaRPr lang="en-US" altLang="en-US" dirty="0"/>
          </a:p>
        </p:txBody>
      </p:sp>
      <p:sp>
        <p:nvSpPr>
          <p:cNvPr id="4" name="Content Placeholder 3"/>
          <p:cNvSpPr>
            <a:spLocks noGrp="1"/>
          </p:cNvSpPr>
          <p:nvPr>
            <p:ph idx="1"/>
          </p:nvPr>
        </p:nvSpPr>
        <p:spPr/>
        <p:txBody>
          <a:bodyPr>
            <a:normAutofit fontScale="92500" lnSpcReduction="10000"/>
          </a:bodyPr>
          <a:lstStyle/>
          <a:p>
            <a:r>
              <a:rPr lang="en-US" dirty="0"/>
              <a:t>HTTPS was </a:t>
            </a:r>
            <a:r>
              <a:rPr lang="en-US" b="1" dirty="0"/>
              <a:t>introduced by Netscape</a:t>
            </a:r>
            <a:r>
              <a:rPr lang="en-US" dirty="0"/>
              <a:t> to add security on top of HTTP in 1994</a:t>
            </a:r>
          </a:p>
          <a:p>
            <a:r>
              <a:rPr lang="en-US" dirty="0"/>
              <a:t>HTTPS = HTTP over SSL (and later over TLS)</a:t>
            </a:r>
          </a:p>
          <a:p>
            <a:pPr lvl="1"/>
            <a:r>
              <a:rPr lang="en-US" dirty="0"/>
              <a:t>SSL: Secure Socket Layer; TLS: Transport Layer Security</a:t>
            </a:r>
          </a:p>
          <a:p>
            <a:r>
              <a:rPr lang="en-US" dirty="0"/>
              <a:t>HTTPS creates a </a:t>
            </a:r>
            <a:r>
              <a:rPr lang="en-US" b="1" dirty="0">
                <a:solidFill>
                  <a:srgbClr val="017E31"/>
                </a:solidFill>
              </a:rPr>
              <a:t>secure channel</a:t>
            </a:r>
            <a:r>
              <a:rPr lang="en-US" dirty="0"/>
              <a:t> over an insecure network</a:t>
            </a:r>
          </a:p>
          <a:p>
            <a:pPr lvl="1"/>
            <a:r>
              <a:rPr lang="en-US" dirty="0"/>
              <a:t>This ensures reasonable protection from eavesdroppers, and man-in-the-middle attacks, provided that adequate cryptographic algorithms are used, and that the server certificate is verified and trusted.</a:t>
            </a:r>
          </a:p>
          <a:p>
            <a:r>
              <a:rPr lang="en-US" dirty="0"/>
              <a:t>Usually served on port </a:t>
            </a:r>
            <a:r>
              <a:rPr lang="en-US" b="1" dirty="0">
                <a:solidFill>
                  <a:srgbClr val="00A34A"/>
                </a:solidFill>
              </a:rPr>
              <a:t>443</a:t>
            </a:r>
            <a:r>
              <a:rPr lang="en-US" dirty="0"/>
              <a:t> </a:t>
            </a:r>
          </a:p>
          <a:p>
            <a:r>
              <a:rPr lang="en-US" dirty="0"/>
              <a:t>HTTPS must be used whenever the application handles sensitive information</a:t>
            </a:r>
          </a:p>
        </p:txBody>
      </p:sp>
    </p:spTree>
    <p:extLst>
      <p:ext uri="{BB962C8B-B14F-4D97-AF65-F5344CB8AC3E}">
        <p14:creationId xmlns:p14="http://schemas.microsoft.com/office/powerpoint/2010/main" val="382348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Methods</a:t>
            </a:r>
          </a:p>
        </p:txBody>
      </p:sp>
      <p:sp>
        <p:nvSpPr>
          <p:cNvPr id="3" name="Slide Number Placeholder 2"/>
          <p:cNvSpPr>
            <a:spLocks noGrp="1"/>
          </p:cNvSpPr>
          <p:nvPr>
            <p:ph type="sldNum" sz="quarter" idx="10"/>
          </p:nvPr>
        </p:nvSpPr>
        <p:spPr/>
        <p:txBody>
          <a:bodyPr/>
          <a:lstStyle/>
          <a:p>
            <a:fld id="{59CB8A46-F460-48E7-845A-D8F67BFC29EE}" type="slidenum">
              <a:rPr lang="en-US" altLang="en-US" smtClean="0"/>
              <a:pPr/>
              <a:t>8</a:t>
            </a:fld>
            <a:endParaRPr lang="en-US" altLang="en-US" dirty="0"/>
          </a:p>
        </p:txBody>
      </p:sp>
      <p:sp>
        <p:nvSpPr>
          <p:cNvPr id="4" name="Content Placeholder 3"/>
          <p:cNvSpPr>
            <a:spLocks noGrp="1"/>
          </p:cNvSpPr>
          <p:nvPr>
            <p:ph idx="1"/>
          </p:nvPr>
        </p:nvSpPr>
        <p:spPr>
          <a:xfrm>
            <a:off x="486383" y="1825624"/>
            <a:ext cx="11021405" cy="4806403"/>
          </a:xfrm>
        </p:spPr>
        <p:txBody>
          <a:bodyPr>
            <a:normAutofit/>
          </a:bodyPr>
          <a:lstStyle/>
          <a:p>
            <a:r>
              <a:rPr lang="en-US" dirty="0"/>
              <a:t>Methods (verbs) = desired action to be performed </a:t>
            </a:r>
          </a:p>
          <a:p>
            <a:r>
              <a:rPr lang="en-US" dirty="0" smtClean="0"/>
              <a:t>HTTP </a:t>
            </a:r>
            <a:r>
              <a:rPr lang="en-US" dirty="0"/>
              <a:t>= GET, POST, and HEAD</a:t>
            </a:r>
          </a:p>
          <a:p>
            <a:pPr lvl="1"/>
            <a:r>
              <a:rPr lang="en-US" b="1" dirty="0">
                <a:solidFill>
                  <a:srgbClr val="FF0000"/>
                </a:solidFill>
              </a:rPr>
              <a:t>GET</a:t>
            </a:r>
            <a:r>
              <a:rPr lang="en-US" dirty="0"/>
              <a:t>: method used to retrieve resource content, given a URI</a:t>
            </a:r>
          </a:p>
          <a:p>
            <a:pPr lvl="1"/>
            <a:r>
              <a:rPr lang="en-US" b="1" dirty="0">
                <a:solidFill>
                  <a:srgbClr val="FF0000"/>
                </a:solidFill>
              </a:rPr>
              <a:t>POST</a:t>
            </a:r>
            <a:r>
              <a:rPr lang="en-US" dirty="0"/>
              <a:t>: method used to submit content to the server, forms data, files, etc.</a:t>
            </a:r>
          </a:p>
          <a:p>
            <a:pPr lvl="1"/>
            <a:r>
              <a:rPr lang="en-US" b="1" dirty="0">
                <a:solidFill>
                  <a:srgbClr val="FF0000"/>
                </a:solidFill>
              </a:rPr>
              <a:t>HEAD</a:t>
            </a:r>
            <a:r>
              <a:rPr lang="en-US" dirty="0"/>
              <a:t>: only returns the headers and the status code without its </a:t>
            </a:r>
            <a:r>
              <a:rPr lang="en-US" dirty="0" smtClean="0"/>
              <a:t>content</a:t>
            </a:r>
            <a:endParaRPr lang="en-US" dirty="0"/>
          </a:p>
        </p:txBody>
      </p:sp>
    </p:spTree>
    <p:extLst>
      <p:ext uri="{BB962C8B-B14F-4D97-AF65-F5344CB8AC3E}">
        <p14:creationId xmlns:p14="http://schemas.microsoft.com/office/powerpoint/2010/main" val="149253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7688" y="1824806"/>
            <a:ext cx="10661831" cy="927318"/>
          </a:xfrm>
        </p:spPr>
        <p:txBody>
          <a:bodyPr/>
          <a:lstStyle/>
          <a:p>
            <a:r>
              <a:rPr lang="en-US" dirty="0">
                <a:solidFill>
                  <a:srgbClr val="0000FF"/>
                </a:solidFill>
              </a:rPr>
              <a:t>Anatomy of an HTTP request</a:t>
            </a:r>
          </a:p>
        </p:txBody>
      </p:sp>
      <p:sp>
        <p:nvSpPr>
          <p:cNvPr id="6" name="Text Placeholder 5"/>
          <p:cNvSpPr>
            <a:spLocks noGrp="1"/>
          </p:cNvSpPr>
          <p:nvPr>
            <p:ph type="body" idx="1"/>
          </p:nvPr>
        </p:nvSpPr>
        <p:spPr>
          <a:xfrm>
            <a:off x="549277" y="2824492"/>
            <a:ext cx="10660242" cy="2600124"/>
          </a:xfrm>
        </p:spPr>
        <p:txBody>
          <a:bodyPr>
            <a:normAutofit/>
          </a:bodyPr>
          <a:lstStyle/>
          <a:p>
            <a:pPr marL="342900" indent="-342900">
              <a:buFont typeface="Arial" panose="020B0604020202020204" pitchFamily="34" charset="0"/>
              <a:buChar char="•"/>
            </a:pPr>
            <a:r>
              <a:rPr lang="en-US" sz="3200" dirty="0"/>
              <a:t>URL Structure</a:t>
            </a:r>
          </a:p>
          <a:p>
            <a:pPr marL="342900" indent="-342900">
              <a:buFont typeface="Arial" panose="020B0604020202020204" pitchFamily="34" charset="0"/>
              <a:buChar char="•"/>
            </a:pPr>
            <a:r>
              <a:rPr lang="en-US" sz="3200" dirty="0"/>
              <a:t>Headers</a:t>
            </a:r>
          </a:p>
          <a:p>
            <a:pPr marL="342900" indent="-342900">
              <a:buFont typeface="Arial" panose="020B0604020202020204" pitchFamily="34" charset="0"/>
              <a:buChar char="•"/>
            </a:pPr>
            <a:r>
              <a:rPr lang="en-US" sz="3200" dirty="0"/>
              <a:t>GET request</a:t>
            </a:r>
          </a:p>
        </p:txBody>
      </p:sp>
      <p:sp>
        <p:nvSpPr>
          <p:cNvPr id="3" name="Slide Number Placeholder 2"/>
          <p:cNvSpPr>
            <a:spLocks noGrp="1"/>
          </p:cNvSpPr>
          <p:nvPr>
            <p:ph type="sldNum" sz="quarter" idx="4294967295"/>
          </p:nvPr>
        </p:nvSpPr>
        <p:spPr>
          <a:xfrm>
            <a:off x="11680825" y="6442075"/>
            <a:ext cx="511175" cy="365125"/>
          </a:xfrm>
        </p:spPr>
        <p:txBody>
          <a:bodyPr/>
          <a:lstStyle/>
          <a:p>
            <a:fld id="{59CB8A46-F460-48E7-845A-D8F67BFC29EE}" type="slidenum">
              <a:rPr lang="en-US" altLang="en-US" smtClean="0"/>
              <a:pPr/>
              <a:t>9</a:t>
            </a:fld>
            <a:endParaRPr lang="en-US" altLang="en-US" dirty="0"/>
          </a:p>
        </p:txBody>
      </p:sp>
    </p:spTree>
    <p:extLst>
      <p:ext uri="{BB962C8B-B14F-4D97-AF65-F5344CB8AC3E}">
        <p14:creationId xmlns:p14="http://schemas.microsoft.com/office/powerpoint/2010/main" val="1733593619"/>
      </p:ext>
    </p:extLst>
  </p:cSld>
  <p:clrMapOvr>
    <a:masterClrMapping/>
  </p:clrMapOvr>
</p:sld>
</file>

<file path=ppt/theme/theme1.xml><?xml version="1.0" encoding="utf-8"?>
<a:theme xmlns:a="http://schemas.openxmlformats.org/drawingml/2006/main" name="Retrospect">
  <a:themeElements>
    <a:clrScheme name="Custom 1">
      <a:dk1>
        <a:srgbClr val="3C3C3E"/>
      </a:dk1>
      <a:lt1>
        <a:sysClr val="window" lastClr="FFFFFF"/>
      </a:lt1>
      <a:dk2>
        <a:srgbClr val="2E3868"/>
      </a:dk2>
      <a:lt2>
        <a:srgbClr val="E3DED1"/>
      </a:lt2>
      <a:accent1>
        <a:srgbClr val="F11731"/>
      </a:accent1>
      <a:accent2>
        <a:srgbClr val="535353"/>
      </a:accent2>
      <a:accent3>
        <a:srgbClr val="00A34A"/>
      </a:accent3>
      <a:accent4>
        <a:srgbClr val="95999A"/>
      </a:accent4>
      <a:accent5>
        <a:srgbClr val="000E5D"/>
      </a:accent5>
      <a:accent6>
        <a:srgbClr val="C19859"/>
      </a:accent6>
      <a:hlink>
        <a:srgbClr val="1E40A6"/>
      </a:hlink>
      <a:folHlink>
        <a:srgbClr val="F1173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10160">
          <a:solidFill>
            <a:srgbClr val="E2E2E2"/>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4E39DE98693B44ABDD949B8CE6FA46" ma:contentTypeVersion="7" ma:contentTypeDescription="Create a new document." ma:contentTypeScope="" ma:versionID="bab7520c955e6cb2692131d338a06b9c">
  <xsd:schema xmlns:xsd="http://www.w3.org/2001/XMLSchema" xmlns:xs="http://www.w3.org/2001/XMLSchema" xmlns:p="http://schemas.microsoft.com/office/2006/metadata/properties" xmlns:ns2="9277baa2-033e-484f-8eb8-01b63a62a236" xmlns:ns3="4bd5a573-dbb9-473d-942a-a23a51adcb4f" targetNamespace="http://schemas.microsoft.com/office/2006/metadata/properties" ma:root="true" ma:fieldsID="df63ee8ecc659c981b90ddc0d676856e" ns2:_="" ns3:_="">
    <xsd:import namespace="9277baa2-033e-484f-8eb8-01b63a62a236"/>
    <xsd:import namespace="4bd5a573-dbb9-473d-942a-a23a51adcb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77baa2-033e-484f-8eb8-01b63a62a23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d5a573-dbb9-473d-942a-a23a51adcb4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4A3694-DFE7-42AB-92A7-CD946F7963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77baa2-033e-484f-8eb8-01b63a62a236"/>
    <ds:schemaRef ds:uri="4bd5a573-dbb9-473d-942a-a23a51adcb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C4A926-7711-4B9F-ADE1-FAF8C6563F90}">
  <ds:schemaRefs>
    <ds:schemaRef ds:uri="http://schemas.microsoft.com/sharepoint/v3/contenttype/forms"/>
  </ds:schemaRefs>
</ds:datastoreItem>
</file>

<file path=customXml/itemProps3.xml><?xml version="1.0" encoding="utf-8"?>
<ds:datastoreItem xmlns:ds="http://schemas.openxmlformats.org/officeDocument/2006/customXml" ds:itemID="{989A0E1A-FFEB-4908-9C57-6C2EA84E6DD8}">
  <ds:schemaRefs>
    <ds:schemaRef ds:uri="http://purl.org/dc/dcmitype/"/>
    <ds:schemaRef ds:uri="http://purl.org/dc/terms/"/>
    <ds:schemaRef ds:uri="http://schemas.microsoft.com/office/2006/documentManagement/types"/>
    <ds:schemaRef ds:uri="http://purl.org/dc/elements/1.1/"/>
    <ds:schemaRef ds:uri="http://www.w3.org/XML/1998/namespace"/>
    <ds:schemaRef ds:uri="4bd5a573-dbb9-473d-942a-a23a51adcb4f"/>
    <ds:schemaRef ds:uri="http://schemas.openxmlformats.org/package/2006/metadata/core-properties"/>
    <ds:schemaRef ds:uri="http://schemas.microsoft.com/office/infopath/2007/PartnerControls"/>
    <ds:schemaRef ds:uri="9277baa2-033e-484f-8eb8-01b63a62a23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21309</TotalTime>
  <Words>1707</Words>
  <Application>Microsoft Office PowerPoint</Application>
  <PresentationFormat>Widescreen</PresentationFormat>
  <Paragraphs>245</Paragraphs>
  <Slides>27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Calibri</vt:lpstr>
      <vt:lpstr>Consolas</vt:lpstr>
      <vt:lpstr>proxima-nova</vt:lpstr>
      <vt:lpstr>Wingdings</vt:lpstr>
      <vt:lpstr>Retrospect</vt:lpstr>
      <vt:lpstr>CSF 2113  Programming for Information Security</vt:lpstr>
      <vt:lpstr>Table of Contents</vt:lpstr>
      <vt:lpstr>HTTP protocol basics</vt:lpstr>
      <vt:lpstr>What is HTTP and how it works</vt:lpstr>
      <vt:lpstr>What is HTTP and how it works</vt:lpstr>
      <vt:lpstr>What is HTTP and how it works</vt:lpstr>
      <vt:lpstr>HTTPS: Adding security layer to HTTP</vt:lpstr>
      <vt:lpstr>HTTP Methods</vt:lpstr>
      <vt:lpstr>Anatomy of an HTTP request</vt:lpstr>
      <vt:lpstr>URL Structure</vt:lpstr>
      <vt:lpstr>HTTP Headers</vt:lpstr>
      <vt:lpstr>HTTP Headers</vt:lpstr>
      <vt:lpstr>Interacting with web Applications using Requests library</vt:lpstr>
      <vt:lpstr>Request Library</vt:lpstr>
      <vt:lpstr>www.httpbin.org Web Service</vt:lpstr>
      <vt:lpstr>www.httpbin.org Web Service</vt:lpstr>
      <vt:lpstr>Performing a GET request using Request</vt:lpstr>
      <vt:lpstr>Performing a GET request using Request</vt:lpstr>
      <vt:lpstr>Head instead of GET</vt:lpstr>
      <vt:lpstr>Settings Headers</vt:lpstr>
      <vt:lpstr>Get your header information from Browser </vt:lpstr>
      <vt:lpstr>Get your header information from Python </vt:lpstr>
      <vt:lpstr>POST request</vt:lpstr>
      <vt:lpstr>Analyzing the server’s responses </vt:lpstr>
      <vt:lpstr>HTTP codes</vt:lpstr>
      <vt:lpstr>A simple hack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Muhammad Humayoun</cp:lastModifiedBy>
  <cp:revision>2236</cp:revision>
  <dcterms:created xsi:type="dcterms:W3CDTF">2016-02-08T10:06:41Z</dcterms:created>
  <dcterms:modified xsi:type="dcterms:W3CDTF">2020-06-27T09:44:45Z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0x0101002B4E39DE98693B44ABDD949B8CE6FA46</vt:lpwstr>
  </property>
</Properties>
</file>