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9" r:id="rId6"/>
    <p:sldId id="291" r:id="rId7"/>
    <p:sldId id="284" r:id="rId8"/>
    <p:sldId id="292" r:id="rId9"/>
    <p:sldId id="285" r:id="rId10"/>
    <p:sldId id="318" r:id="rId11"/>
    <p:sldId id="293" r:id="rId12"/>
    <p:sldId id="310" r:id="rId13"/>
    <p:sldId id="294" r:id="rId14"/>
    <p:sldId id="328" r:id="rId15"/>
    <p:sldId id="311" r:id="rId16"/>
    <p:sldId id="298" r:id="rId17"/>
    <p:sldId id="299" r:id="rId18"/>
    <p:sldId id="303" r:id="rId19"/>
    <p:sldId id="301" r:id="rId20"/>
    <p:sldId id="302" r:id="rId21"/>
    <p:sldId id="300" r:id="rId22"/>
    <p:sldId id="305" r:id="rId23"/>
    <p:sldId id="306" r:id="rId24"/>
    <p:sldId id="307" r:id="rId25"/>
    <p:sldId id="308" r:id="rId26"/>
    <p:sldId id="309" r:id="rId27"/>
    <p:sldId id="329" r:id="rId28"/>
    <p:sldId id="270" r:id="rId2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7E31"/>
    <a:srgbClr val="00A34A"/>
    <a:srgbClr val="58AC62"/>
    <a:srgbClr val="000000"/>
    <a:srgbClr val="393D40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907" autoAdjust="0"/>
  </p:normalViewPr>
  <p:slideViewPr>
    <p:cSldViewPr snapToGrid="0" snapToObjects="1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1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chaelyin.info/scrapy-tutorial-7-how-use-xpath-scrapy/" TargetMode="External"/><Relationship Id="rId2" Type="http://schemas.openxmlformats.org/officeDocument/2006/relationships/hyperlink" Target="http://pythonscraping.com/blog/xpath-and-scra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ktp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4042923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Web </a:t>
            </a:r>
            <a:r>
              <a:rPr lang="en-US" sz="2800" dirty="0">
                <a:solidFill>
                  <a:srgbClr val="00A34A"/>
                </a:solidFill>
              </a:rPr>
              <a:t>crawling with </a:t>
            </a:r>
            <a:r>
              <a:rPr lang="en-US" sz="2800" dirty="0" smtClean="0">
                <a:solidFill>
                  <a:srgbClr val="00A34A"/>
                </a:solidFill>
              </a:rPr>
              <a:t>Scrapy (</a:t>
            </a:r>
            <a:r>
              <a:rPr lang="en-US" sz="2800" dirty="0" smtClean="0">
                <a:solidFill>
                  <a:srgbClr val="00A34A"/>
                </a:solidFill>
              </a:rPr>
              <a:t>CLO4)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7" y="780179"/>
            <a:ext cx="11939645" cy="57195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147" y="329054"/>
            <a:ext cx="1085585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 smtClean="0">
                <a:solidFill>
                  <a:srgbClr val="0000FF"/>
                </a:solidFill>
              </a:rPr>
              <a:t>Create new Python file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spiderman.py</a:t>
            </a:r>
            <a:r>
              <a:rPr lang="en-US" sz="2300" b="1" dirty="0" smtClean="0">
                <a:solidFill>
                  <a:srgbClr val="0000FF"/>
                </a:solidFill>
              </a:rPr>
              <a:t> in </a:t>
            </a:r>
            <a:r>
              <a:rPr lang="en-US" sz="23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</a:t>
            </a:r>
            <a:r>
              <a:rPr lang="en-US" sz="23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basic_crawler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/spiders</a:t>
            </a:r>
            <a:r>
              <a:rPr lang="en-US" sz="23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’</a:t>
            </a:r>
            <a:r>
              <a:rPr lang="en-US" sz="2300" b="1" dirty="0" smtClean="0">
                <a:solidFill>
                  <a:srgbClr val="0000FF"/>
                </a:solidFill>
              </a:rPr>
              <a:t> directory</a:t>
            </a:r>
            <a:endParaRPr lang="en-US" sz="23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493" y="1310432"/>
            <a:ext cx="4663390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BaseSpider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Basic crawling class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Selector: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Extracts data using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Xpath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Request: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Performs the http request to the website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812676" y="3224450"/>
            <a:ext cx="1849821" cy="370910"/>
          </a:xfrm>
          <a:prstGeom prst="wedgeRectCallout">
            <a:avLst>
              <a:gd name="adj1" fmla="val -210089"/>
              <a:gd name="adj2" fmla="val -68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Crawler name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164305" y="3821723"/>
            <a:ext cx="3904977" cy="602166"/>
          </a:xfrm>
          <a:prstGeom prst="wedgeRectCallout">
            <a:avLst>
              <a:gd name="adj1" fmla="val -78565"/>
              <a:gd name="adj2" fmla="val -11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a list of domains, which are allowed to be </a:t>
            </a:r>
            <a:r>
              <a:rPr lang="en-US" dirty="0" smtClean="0">
                <a:solidFill>
                  <a:srgbClr val="FFFF00"/>
                </a:solidFill>
              </a:rPr>
              <a:t>crawled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68972" y="2673416"/>
            <a:ext cx="5486400" cy="374737"/>
          </a:xfrm>
          <a:prstGeom prst="wedgeRectCallout">
            <a:avLst>
              <a:gd name="adj1" fmla="val -61308"/>
              <a:gd name="adj2" fmla="val 26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</a:rPr>
              <a:t>Our class inherits the functionality from 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BaseSpider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52441" y="5465377"/>
            <a:ext cx="4966521" cy="1085986"/>
            <a:chOff x="7052442" y="5465377"/>
            <a:chExt cx="4626854" cy="1085986"/>
          </a:xfrm>
        </p:grpSpPr>
        <p:sp>
          <p:nvSpPr>
            <p:cNvPr id="16" name="TextBox 15"/>
            <p:cNvSpPr txBox="1"/>
            <p:nvPr/>
          </p:nvSpPr>
          <p:spPr>
            <a:xfrm>
              <a:off x="7052442" y="5628033"/>
              <a:ext cx="46268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Filter the lines containing: </a:t>
              </a:r>
            </a:p>
            <a:p>
              <a:r>
                <a:rPr lang="en-US" b="1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	&lt;div class=“book-block-title”</a:t>
              </a:r>
            </a:p>
            <a:p>
              <a:r>
                <a:rPr lang="en-US" b="1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and extract its text</a:t>
              </a:r>
              <a:endParaRPr lang="en-US" b="1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8671037" y="5465377"/>
              <a:ext cx="694832" cy="162656"/>
            </a:xfrm>
            <a:prstGeom prst="straightConnector1">
              <a:avLst/>
            </a:prstGeom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book titles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see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with a class of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book-block-title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then the title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this to define what we want to extract in our crawl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383" y="3487964"/>
            <a:ext cx="9700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&lt;div class=“book-block-title” itemprop=“name”&gt;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Practical Machine Learning    &lt;/div&gt;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211" y="4603719"/>
            <a:ext cx="10062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Corresponds to the </a:t>
            </a:r>
            <a:r>
              <a:rPr lang="en-US" sz="2800" dirty="0" err="1">
                <a:latin typeface="+mj-lt"/>
              </a:rPr>
              <a:t>x</a:t>
            </a:r>
            <a:r>
              <a:rPr lang="en-US" sz="2800" dirty="0" err="1" smtClean="0">
                <a:latin typeface="+mj-lt"/>
              </a:rPr>
              <a:t>path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3600" dirty="0" smtClean="0">
                <a:latin typeface="Consolas" panose="020B0609020204030204" pitchFamily="49" charset="0"/>
              </a:rPr>
              <a:t>//</a:t>
            </a:r>
            <a:r>
              <a:rPr lang="en-US" sz="3600" dirty="0">
                <a:latin typeface="Consolas" panose="020B0609020204030204" pitchFamily="49" charset="0"/>
              </a:rPr>
              <a:t>div[@class="book-block-title"]/text()</a:t>
            </a:r>
          </a:p>
        </p:txBody>
      </p:sp>
    </p:spTree>
    <p:extLst>
      <p:ext uri="{BB962C8B-B14F-4D97-AF65-F5344CB8AC3E}">
        <p14:creationId xmlns:p14="http://schemas.microsoft.com/office/powerpoint/2010/main" val="18448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1" y="1089946"/>
            <a:ext cx="11532580" cy="849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Create new Python file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spiderman.py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basic_crawler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/spiders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’</a:t>
            </a:r>
            <a:r>
              <a:rPr lang="en-US" dirty="0" smtClean="0">
                <a:solidFill>
                  <a:srgbClr val="0000FF"/>
                </a:solidFill>
              </a:rPr>
              <a:t>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825625"/>
            <a:ext cx="11164717" cy="461645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dirty="0"/>
              <a:t>: identifies the Spider. It must be unique within a project, that is, you can’t set the same name for different Spiders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sz="1100" dirty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 a method that will be called to handle the response downloaded for each of the requests made.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response parameter is an instance of </a:t>
            </a:r>
            <a:r>
              <a:rPr lang="en-US" dirty="0" err="1"/>
              <a:t>TextResponse</a:t>
            </a:r>
            <a:r>
              <a:rPr lang="en-US" dirty="0"/>
              <a:t> that holds the page content and has further helpful methods to handle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50" y="5691278"/>
            <a:ext cx="4673467" cy="614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50" y="2887255"/>
            <a:ext cx="4122582" cy="7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147" y="329054"/>
            <a:ext cx="28809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 smtClean="0">
                <a:solidFill>
                  <a:srgbClr val="0000FF"/>
                </a:solidFill>
              </a:rPr>
              <a:t>Executing the code</a:t>
            </a:r>
            <a:endParaRPr lang="en-US" sz="23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145" y="897191"/>
            <a:ext cx="1062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~/</a:t>
            </a:r>
            <a:r>
              <a:rPr lang="en-US" sz="2400" b="1" dirty="0" err="1" smtClean="0">
                <a:latin typeface="Consolas" panose="020B0609020204030204" pitchFamily="49" charset="0"/>
              </a:rPr>
              <a:t>scrapy_projects</a:t>
            </a:r>
            <a:r>
              <a:rPr lang="en-US" sz="2400" b="1" dirty="0" smtClean="0">
                <a:latin typeface="Consolas" panose="020B0609020204030204" pitchFamily="49" charset="0"/>
              </a:rPr>
              <a:t>/</a:t>
            </a:r>
            <a:r>
              <a:rPr lang="en-US" sz="2400" b="1" dirty="0" err="1" smtClean="0">
                <a:latin typeface="Consolas" panose="020B0609020204030204" pitchFamily="49" charset="0"/>
              </a:rPr>
              <a:t>basic_crawler</a:t>
            </a:r>
            <a:r>
              <a:rPr lang="en-US" sz="2400" b="1" dirty="0"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solidFill>
                  <a:srgbClr val="017E31"/>
                </a:solidFill>
                <a:latin typeface="Consolas" panose="020B0609020204030204" pitchFamily="49" charset="0"/>
              </a:rPr>
              <a:t>scrapy</a:t>
            </a:r>
            <a:r>
              <a:rPr lang="en-US" sz="2400" b="1" dirty="0">
                <a:solidFill>
                  <a:srgbClr val="017E31"/>
                </a:solidFill>
                <a:latin typeface="Consolas" panose="020B0609020204030204" pitchFamily="49" charset="0"/>
              </a:rPr>
              <a:t> crawl </a:t>
            </a:r>
            <a:r>
              <a:rPr lang="en-US" sz="2400" b="1" dirty="0" err="1">
                <a:solidFill>
                  <a:srgbClr val="017E31"/>
                </a:solidFill>
                <a:latin typeface="Consolas" panose="020B0609020204030204" pitchFamily="49" charset="0"/>
              </a:rPr>
              <a:t>basic_crawler</a:t>
            </a:r>
            <a:endParaRPr lang="en-US" sz="2400" b="1" dirty="0">
              <a:solidFill>
                <a:srgbClr val="017E3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6" y="1480717"/>
            <a:ext cx="11972405" cy="1651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7" y="3428999"/>
            <a:ext cx="6081287" cy="2042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80605" y="55835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999891" y="4477407"/>
            <a:ext cx="4866288" cy="1755227"/>
          </a:xfrm>
          <a:prstGeom prst="wedgeRoundRectCallout">
            <a:avLst>
              <a:gd name="adj1" fmla="val -7853"/>
              <a:gd name="adj2" fmla="val -230822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17E31"/>
                </a:solidFill>
                <a:latin typeface="Consolas" panose="020B0609020204030204" pitchFamily="49" charset="0"/>
              </a:rPr>
              <a:t>basic_crawler</a:t>
            </a:r>
            <a:r>
              <a:rPr lang="en-US" sz="2400" b="1" dirty="0">
                <a:solidFill>
                  <a:srgbClr val="017E3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17E31"/>
                </a:solidFill>
                <a:latin typeface="Consolas" panose="020B0609020204030204" pitchFamily="49" charset="0"/>
              </a:rPr>
              <a:t>because it is the name of our spider i.e.spiderman.py </a:t>
            </a:r>
            <a:endParaRPr lang="en-US" sz="2400" b="1" dirty="0">
              <a:solidFill>
                <a:srgbClr val="017E3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147" y="329054"/>
            <a:ext cx="711605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 smtClean="0">
                <a:solidFill>
                  <a:srgbClr val="0000FF"/>
                </a:solidFill>
              </a:rPr>
              <a:t>Attention: If you see the following error message:</a:t>
            </a:r>
            <a:endParaRPr lang="en-US" sz="23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1" y="938555"/>
            <a:ext cx="6896698" cy="34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6199" y="2507581"/>
            <a:ext cx="4935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It is a </a:t>
            </a:r>
            <a:r>
              <a:rPr lang="en-US" sz="2000" dirty="0" err="1" smtClean="0"/>
              <a:t>scrapy</a:t>
            </a:r>
            <a:r>
              <a:rPr lang="en-US" sz="2000" dirty="0" smtClean="0"/>
              <a:t> </a:t>
            </a:r>
            <a:r>
              <a:rPr lang="en-US" sz="2000" dirty="0"/>
              <a:t>bug, </a:t>
            </a:r>
            <a:r>
              <a:rPr lang="en-US" sz="2000" dirty="0" smtClean="0"/>
              <a:t>either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upgrade </a:t>
            </a:r>
            <a:r>
              <a:rPr lang="en-US" sz="2000" b="1" dirty="0">
                <a:solidFill>
                  <a:srgbClr val="FF0000"/>
                </a:solidFill>
              </a:rPr>
              <a:t>to </a:t>
            </a:r>
            <a:r>
              <a:rPr lang="en-US" sz="2000" b="1" dirty="0" err="1">
                <a:solidFill>
                  <a:srgbClr val="FF0000"/>
                </a:solidFill>
              </a:rPr>
              <a:t>scrapy</a:t>
            </a:r>
            <a:r>
              <a:rPr lang="en-US" sz="2000" b="1" dirty="0">
                <a:solidFill>
                  <a:srgbClr val="FF0000"/>
                </a:solidFill>
              </a:rPr>
              <a:t> 1.x </a:t>
            </a:r>
            <a:r>
              <a:rPr lang="en-US" sz="2000" dirty="0" smtClean="0"/>
              <a:t> or add: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DOWNLOAD_HANDLERS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 {'s3': None}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to </a:t>
            </a:r>
            <a:r>
              <a:rPr lang="en-US" sz="2000" dirty="0">
                <a:latin typeface="Consolas" panose="020B0609020204030204" pitchFamily="49" charset="0"/>
              </a:rPr>
              <a:t>settings.py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58989" y="3962400"/>
            <a:ext cx="6832031" cy="2463800"/>
            <a:chOff x="3958989" y="3962400"/>
            <a:chExt cx="6832031" cy="2463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8989" y="4225159"/>
              <a:ext cx="6832031" cy="220104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4361793" y="6085490"/>
              <a:ext cx="1744717" cy="34071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9343697" y="3962400"/>
              <a:ext cx="536027" cy="443555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0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</a:t>
            </a:r>
            <a:r>
              <a:rPr lang="en-US" dirty="0">
                <a:solidFill>
                  <a:srgbClr val="FF0000"/>
                </a:solidFill>
              </a:rPr>
              <a:t>Proper</a:t>
            </a:r>
            <a:r>
              <a:rPr lang="en-US" dirty="0"/>
              <a:t> Scrapy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Scrapy project: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scrapy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startproject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basic_crawler_proper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142" y="2833440"/>
            <a:ext cx="9855796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Scrapy project '</a:t>
            </a:r>
            <a:r>
              <a:rPr lang="en-US" dirty="0" err="1"/>
              <a:t>basic_crawler_proper</a:t>
            </a:r>
            <a:r>
              <a:rPr lang="en-US" dirty="0"/>
              <a:t>' created in:</a:t>
            </a:r>
          </a:p>
          <a:p>
            <a:r>
              <a:rPr lang="en-US" dirty="0"/>
              <a:t>    /home/</a:t>
            </a:r>
            <a:r>
              <a:rPr lang="en-US" dirty="0" err="1"/>
              <a:t>pentester</a:t>
            </a:r>
            <a:r>
              <a:rPr lang="en-US" dirty="0"/>
              <a:t>/</a:t>
            </a:r>
            <a:r>
              <a:rPr lang="en-US" dirty="0" err="1"/>
              <a:t>scrapy_projects</a:t>
            </a:r>
            <a:r>
              <a:rPr lang="en-US" dirty="0"/>
              <a:t>/</a:t>
            </a:r>
            <a:r>
              <a:rPr lang="en-US" dirty="0" err="1"/>
              <a:t>basic_crawler_proper</a:t>
            </a:r>
            <a:endParaRPr lang="en-US" dirty="0"/>
          </a:p>
          <a:p>
            <a:endParaRPr lang="en-US" sz="1050" dirty="0"/>
          </a:p>
          <a:p>
            <a:r>
              <a:rPr lang="en-US" dirty="0"/>
              <a:t>You can start your first spider with:</a:t>
            </a:r>
          </a:p>
          <a:p>
            <a:r>
              <a:rPr lang="en-US" dirty="0"/>
              <a:t>    cd </a:t>
            </a:r>
            <a:r>
              <a:rPr lang="en-US" dirty="0" err="1"/>
              <a:t>basic_crawler_proper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genspider</a:t>
            </a:r>
            <a:r>
              <a:rPr lang="en-US" dirty="0"/>
              <a:t> example </a:t>
            </a:r>
            <a:r>
              <a:rPr lang="en-US" dirty="0" smtClean="0"/>
              <a:t>example.com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Execute in ‘Anaconda prompt’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(for windows 10, in bash for Linux)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509"/>
          <a:stretch/>
        </p:blipFill>
        <p:spPr>
          <a:xfrm>
            <a:off x="5004756" y="2103731"/>
            <a:ext cx="6661726" cy="4561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4" y="726968"/>
            <a:ext cx="4708633" cy="718661"/>
          </a:xfrm>
        </p:spPr>
        <p:txBody>
          <a:bodyPr>
            <a:normAutofit/>
          </a:bodyPr>
          <a:lstStyle/>
          <a:p>
            <a:r>
              <a:rPr lang="en-US" sz="2400" dirty="0"/>
              <a:t>The First </a:t>
            </a:r>
            <a:r>
              <a:rPr lang="en-US" sz="2400" dirty="0">
                <a:solidFill>
                  <a:srgbClr val="FF0000"/>
                </a:solidFill>
              </a:rPr>
              <a:t>Proper</a:t>
            </a:r>
            <a:r>
              <a:rPr lang="en-US" sz="2400" dirty="0"/>
              <a:t> Scrapy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9750" y="1636441"/>
            <a:ext cx="4335619" cy="4616450"/>
          </a:xfrm>
        </p:spPr>
        <p:txBody>
          <a:bodyPr/>
          <a:lstStyle/>
          <a:p>
            <a:r>
              <a:rPr lang="en-US" sz="2000" dirty="0">
                <a:solidFill>
                  <a:srgbClr val="333333"/>
                </a:solidFill>
              </a:rPr>
              <a:t>Open the Atom editor, add </a:t>
            </a:r>
            <a:r>
              <a:rPr lang="en-US" sz="2000" dirty="0" smtClean="0">
                <a:solidFill>
                  <a:srgbClr val="333333"/>
                </a:solidFill>
              </a:rPr>
              <a:t>this </a:t>
            </a:r>
            <a:r>
              <a:rPr lang="en-US" sz="2000" dirty="0">
                <a:solidFill>
                  <a:srgbClr val="333333"/>
                </a:solidFill>
              </a:rPr>
              <a:t>project with </a:t>
            </a:r>
            <a:r>
              <a:rPr lang="en-US" sz="2000" dirty="0" smtClean="0">
                <a:solidFill>
                  <a:srgbClr val="333333"/>
                </a:solidFill>
              </a:rPr>
              <a:t>”add </a:t>
            </a:r>
            <a:r>
              <a:rPr lang="en-US" sz="2000" dirty="0">
                <a:solidFill>
                  <a:srgbClr val="333333"/>
                </a:solidFill>
              </a:rPr>
              <a:t>a project </a:t>
            </a:r>
            <a:r>
              <a:rPr lang="en-US" sz="2000" dirty="0" smtClean="0">
                <a:solidFill>
                  <a:srgbClr val="333333"/>
                </a:solidFill>
              </a:rPr>
              <a:t>folder”, and select </a:t>
            </a:r>
            <a:r>
              <a:rPr lang="en-US" sz="2000" b="1" dirty="0" err="1" smtClean="0">
                <a:solidFill>
                  <a:srgbClr val="01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basic_crawler_proper</a:t>
            </a:r>
            <a:endParaRPr lang="en-US" sz="2000" b="1" dirty="0">
              <a:solidFill>
                <a:srgbClr val="017E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9" y="2825183"/>
            <a:ext cx="4075864" cy="360924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89790" y="4847287"/>
            <a:ext cx="1863333" cy="181829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58394" y="1985220"/>
            <a:ext cx="73573" cy="2786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5368" y="150941"/>
            <a:ext cx="67183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7E31"/>
                </a:solidFill>
                <a:latin typeface="proxima-nova"/>
              </a:rPr>
              <a:t>We </a:t>
            </a:r>
            <a:r>
              <a:rPr lang="en-US" sz="2000" dirty="0">
                <a:solidFill>
                  <a:srgbClr val="017E31"/>
                </a:solidFill>
                <a:latin typeface="proxima-nova"/>
              </a:rPr>
              <a:t>need to specify what are the things </a:t>
            </a:r>
            <a:r>
              <a:rPr lang="en-US" sz="2000" b="1" dirty="0">
                <a:solidFill>
                  <a:srgbClr val="017E31"/>
                </a:solidFill>
                <a:latin typeface="proxima-nova"/>
              </a:rPr>
              <a:t>we are interested in </a:t>
            </a:r>
            <a:r>
              <a:rPr lang="en-US" sz="2000" b="1" dirty="0" smtClean="0">
                <a:solidFill>
                  <a:srgbClr val="017E31"/>
                </a:solidFill>
                <a:latin typeface="proxima-nova"/>
              </a:rPr>
              <a:t>getting</a:t>
            </a:r>
            <a:r>
              <a:rPr lang="en-US" sz="2000" dirty="0" smtClean="0">
                <a:solidFill>
                  <a:srgbClr val="017E31"/>
                </a:solidFill>
                <a:latin typeface="proxima-nova"/>
              </a:rPr>
              <a:t> while </a:t>
            </a:r>
            <a:r>
              <a:rPr lang="en-US" sz="2000" dirty="0">
                <a:solidFill>
                  <a:srgbClr val="017E31"/>
                </a:solidFill>
                <a:latin typeface="proxima-nova"/>
              </a:rPr>
              <a:t>crawling a </a:t>
            </a:r>
            <a:r>
              <a:rPr lang="en-US" sz="2000" dirty="0" smtClean="0">
                <a:solidFill>
                  <a:srgbClr val="017E31"/>
                </a:solidFill>
                <a:latin typeface="proxima-nova"/>
              </a:rPr>
              <a:t>website</a:t>
            </a:r>
            <a:r>
              <a:rPr lang="en-US" sz="2000" dirty="0">
                <a:solidFill>
                  <a:srgbClr val="017E31"/>
                </a:solidFill>
                <a:latin typeface="proxima-nova"/>
              </a:rPr>
              <a:t> </a:t>
            </a:r>
            <a:endParaRPr lang="en-US" sz="2000" dirty="0" smtClean="0">
              <a:solidFill>
                <a:srgbClr val="017E31"/>
              </a:solidFill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proxima-nova"/>
              </a:rPr>
              <a:t>These 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things are called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 in Scrapy </a:t>
            </a:r>
            <a:r>
              <a:rPr lang="en-US" sz="2000" dirty="0">
                <a:solidFill>
                  <a:srgbClr val="000000"/>
                </a:solidFill>
                <a:latin typeface="proxima-nova"/>
              </a:rPr>
              <a:t>and think about them as </a:t>
            </a:r>
            <a:r>
              <a:rPr lang="en-US" sz="2000" b="1" dirty="0">
                <a:solidFill>
                  <a:srgbClr val="000000"/>
                </a:solidFill>
                <a:latin typeface="proxima-nova"/>
              </a:rPr>
              <a:t>our data </a:t>
            </a:r>
            <a:r>
              <a:rPr lang="en-US" sz="2000" b="1" dirty="0" smtClean="0">
                <a:solidFill>
                  <a:srgbClr val="000000"/>
                </a:solidFill>
                <a:latin typeface="proxima-nova"/>
              </a:rPr>
              <a:t>model</a:t>
            </a:r>
            <a:endParaRPr lang="en-US" sz="2000" dirty="0" smtClean="0">
              <a:solidFill>
                <a:srgbClr val="333333"/>
              </a:solidFill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proxima-nova"/>
              </a:rPr>
              <a:t>Edit 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items.py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 file and define our first </a:t>
            </a:r>
            <a:r>
              <a:rPr lang="en-US" sz="2000" dirty="0" smtClean="0">
                <a:solidFill>
                  <a:srgbClr val="333333"/>
                </a:solidFill>
                <a:latin typeface="proxima-nova"/>
              </a:rPr>
              <a:t>item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 </a:t>
            </a:r>
            <a:endParaRPr lang="en-US" sz="2000" dirty="0" smtClean="0">
              <a:solidFill>
                <a:srgbClr val="333333"/>
              </a:solidFill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proxima-nova"/>
              </a:rPr>
              <a:t>We 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can see the class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BasicCrawlerItem</a:t>
            </a:r>
            <a:r>
              <a:rPr lang="en-US" sz="2000" dirty="0">
                <a:solidFill>
                  <a:srgbClr val="333333"/>
                </a:solidFill>
                <a:latin typeface="proxima-nova"/>
              </a:rPr>
              <a:t> was </a:t>
            </a:r>
            <a:r>
              <a:rPr lang="en-US" sz="2000" dirty="0" smtClean="0">
                <a:solidFill>
                  <a:srgbClr val="333333"/>
                </a:solidFill>
                <a:latin typeface="proxima-nova"/>
              </a:rPr>
              <a:t>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3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8" y="1594397"/>
            <a:ext cx="5322848" cy="1968609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813736" y="458372"/>
            <a:ext cx="5812223" cy="304800"/>
          </a:xfrm>
          <a:prstGeom prst="wedgeRectCallout">
            <a:avLst>
              <a:gd name="adj1" fmla="val -88837"/>
              <a:gd name="adj2" fmla="val 8568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this line and delete </a:t>
            </a:r>
            <a:r>
              <a:rPr lang="en-US" dirty="0" smtClean="0">
                <a:latin typeface="Consolas" panose="020B0609020204030204" pitchFamily="49" charset="0"/>
              </a:rPr>
              <a:t>pass</a:t>
            </a:r>
            <a:r>
              <a:rPr lang="en-US" dirty="0" smtClean="0">
                <a:latin typeface="+mj-lt"/>
              </a:rPr>
              <a:t> which was already written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155" y="1089714"/>
            <a:ext cx="694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Step1: Working </a:t>
            </a:r>
            <a:r>
              <a:rPr lang="en-US" b="1" dirty="0">
                <a:solidFill>
                  <a:srgbClr val="0000FF"/>
                </a:solidFill>
              </a:rPr>
              <a:t>on the class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BasicCrawlerItem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in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items.py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0561" y="891909"/>
            <a:ext cx="1070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Step2: Create new </a:t>
            </a:r>
            <a:r>
              <a:rPr lang="en-US" b="1" dirty="0" err="1">
                <a:solidFill>
                  <a:srgbClr val="0000FF"/>
                </a:solidFill>
              </a:rPr>
              <a:t>py</a:t>
            </a:r>
            <a:r>
              <a:rPr lang="en-US" b="1" dirty="0">
                <a:solidFill>
                  <a:srgbClr val="0000FF"/>
                </a:solidFill>
              </a:rPr>
              <a:t> file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spiderman.py</a:t>
            </a:r>
            <a:r>
              <a:rPr lang="en-US" b="1" dirty="0">
                <a:solidFill>
                  <a:srgbClr val="0000FF"/>
                </a:solidFill>
              </a:rPr>
              <a:t> in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‘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basic_crawler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/spiders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0000FF"/>
                </a:solidFill>
              </a:rPr>
              <a:t> directory as before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4134" y="1261241"/>
            <a:ext cx="9519466" cy="5201357"/>
            <a:chOff x="234134" y="1261241"/>
            <a:chExt cx="9519466" cy="5201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34" y="1261241"/>
              <a:ext cx="9519466" cy="5201357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6463862" y="1718442"/>
              <a:ext cx="578069" cy="262758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240924" y="2690649"/>
              <a:ext cx="578069" cy="262758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412828" y="5460125"/>
              <a:ext cx="578069" cy="262758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514129" y="5960836"/>
              <a:ext cx="578069" cy="262758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787" y="329054"/>
            <a:ext cx="28809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 smtClean="0">
                <a:solidFill>
                  <a:srgbClr val="0000FF"/>
                </a:solidFill>
              </a:rPr>
              <a:t>Executing the code</a:t>
            </a:r>
            <a:endParaRPr lang="en-US" sz="23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85" y="686958"/>
            <a:ext cx="11967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~/</a:t>
            </a:r>
            <a:r>
              <a:rPr lang="en-US" sz="2000" b="1" dirty="0" err="1">
                <a:latin typeface="Consolas" panose="020B0609020204030204" pitchFamily="49" charset="0"/>
              </a:rPr>
              <a:t>scrapy_projects</a:t>
            </a:r>
            <a:r>
              <a:rPr lang="en-US" sz="2000" b="1" dirty="0"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latin typeface="Consolas" panose="020B0609020204030204" pitchFamily="49" charset="0"/>
              </a:rPr>
              <a:t>basic_crawler_proper</a:t>
            </a:r>
            <a:r>
              <a:rPr lang="en-US" sz="2000" b="1" dirty="0">
                <a:latin typeface="Consolas" panose="020B0609020204030204" pitchFamily="49" charset="0"/>
              </a:rPr>
              <a:t>$ </a:t>
            </a:r>
            <a:r>
              <a:rPr lang="en-US" sz="2000" b="1" dirty="0" err="1" smtClean="0">
                <a:latin typeface="Consolas" panose="020B0609020204030204" pitchFamily="49" charset="0"/>
              </a:rPr>
              <a:t>scrapy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crawl </a:t>
            </a:r>
            <a:r>
              <a:rPr lang="en-US" sz="2000" b="1" dirty="0" err="1">
                <a:latin typeface="Consolas" panose="020B0609020204030204" pitchFamily="49" charset="0"/>
              </a:rPr>
              <a:t>basic_crawler_proper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7" y="1288006"/>
            <a:ext cx="6957663" cy="224809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63585" y="3621538"/>
            <a:ext cx="11967772" cy="3077563"/>
            <a:chOff x="363585" y="3621538"/>
            <a:chExt cx="11967772" cy="3077563"/>
          </a:xfrm>
        </p:grpSpPr>
        <p:sp>
          <p:nvSpPr>
            <p:cNvPr id="11" name="TextBox 10"/>
            <p:cNvSpPr txBox="1"/>
            <p:nvPr/>
          </p:nvSpPr>
          <p:spPr>
            <a:xfrm>
              <a:off x="363585" y="3621538"/>
              <a:ext cx="1156226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rgbClr val="0000FF"/>
                  </a:solidFill>
                </a:rPr>
                <a:t>Writing in a file in </a:t>
              </a:r>
              <a:r>
                <a:rPr lang="en-US" sz="2300" dirty="0" err="1">
                  <a:solidFill>
                    <a:srgbClr val="0000FF"/>
                  </a:solidFill>
                </a:rPr>
                <a:t>json</a:t>
              </a:r>
              <a:r>
                <a:rPr lang="en-US" sz="2300" dirty="0">
                  <a:solidFill>
                    <a:srgbClr val="0000FF"/>
                  </a:solidFill>
                </a:rPr>
                <a:t> </a:t>
              </a:r>
              <a:r>
                <a:rPr lang="en-US" sz="2300" dirty="0" smtClean="0">
                  <a:solidFill>
                    <a:srgbClr val="0000FF"/>
                  </a:solidFill>
                </a:rPr>
                <a:t>format (must be run </a:t>
              </a:r>
              <a:r>
                <a:rPr lang="en-US" sz="2300" dirty="0">
                  <a:solidFill>
                    <a:srgbClr val="0000FF"/>
                  </a:solidFill>
                </a:rPr>
                <a:t>from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~/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scrapy_projects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/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basic_crawler_proper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$</a:t>
              </a:r>
              <a:r>
                <a:rPr lang="en-US" sz="2300" dirty="0" smtClean="0">
                  <a:solidFill>
                    <a:srgbClr val="0000FF"/>
                  </a:solidFill>
                </a:rPr>
                <a:t>):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3585" y="4071834"/>
              <a:ext cx="119677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</a:rPr>
                <a:t>$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scrapy</a:t>
              </a:r>
              <a:r>
                <a:rPr lang="en-US" sz="2000" b="1" dirty="0" smtClean="0">
                  <a:latin typeface="Consolas" panose="020B0609020204030204" pitchFamily="49" charset="0"/>
                </a:rPr>
                <a:t> </a:t>
              </a:r>
              <a:r>
                <a:rPr lang="en-US" sz="2000" b="1" dirty="0">
                  <a:latin typeface="Consolas" panose="020B0609020204030204" pitchFamily="49" charset="0"/>
                </a:rPr>
                <a:t>crawl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basic_crawler_proper</a:t>
              </a:r>
              <a:r>
                <a:rPr lang="en-US" sz="2000" b="1" dirty="0">
                  <a:latin typeface="Consolas" panose="020B0609020204030204" pitchFamily="49" charset="0"/>
                </a:rPr>
                <a:t> </a:t>
              </a:r>
              <a:r>
                <a:rPr lang="en-US" sz="2000" b="1" dirty="0" smtClean="0">
                  <a:latin typeface="Consolas" panose="020B0609020204030204" pitchFamily="49" charset="0"/>
                </a:rPr>
                <a:t>-</a:t>
              </a:r>
              <a:r>
                <a:rPr lang="en-US" sz="2000" b="1" dirty="0">
                  <a:latin typeface="Consolas" panose="020B0609020204030204" pitchFamily="49" charset="0"/>
                </a:rPr>
                <a:t>o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books.json</a:t>
              </a:r>
              <a:r>
                <a:rPr lang="en-US" sz="2000" b="1" dirty="0" smtClean="0">
                  <a:latin typeface="Consolas" panose="020B0609020204030204" pitchFamily="49" charset="0"/>
                </a:rPr>
                <a:t> –t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json</a:t>
              </a:r>
              <a:r>
                <a:rPr lang="en-US" sz="2000" b="1" dirty="0" smtClean="0">
                  <a:latin typeface="Consolas" panose="020B0609020204030204" pitchFamily="49" charset="0"/>
                </a:rPr>
                <a:t>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547" y="4611040"/>
              <a:ext cx="4717189" cy="208806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317440" y="4474123"/>
            <a:ext cx="5194924" cy="1187551"/>
            <a:chOff x="5317440" y="4474123"/>
            <a:chExt cx="5194924" cy="1187551"/>
          </a:xfrm>
        </p:grpSpPr>
        <p:sp>
          <p:nvSpPr>
            <p:cNvPr id="15" name="TextBox 14"/>
            <p:cNvSpPr txBox="1"/>
            <p:nvPr/>
          </p:nvSpPr>
          <p:spPr>
            <a:xfrm>
              <a:off x="5317440" y="4474123"/>
              <a:ext cx="394319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rgbClr val="0000FF"/>
                  </a:solidFill>
                </a:rPr>
                <a:t>Writing in a file in </a:t>
              </a:r>
              <a:r>
                <a:rPr lang="en-US" sz="2300" dirty="0" smtClean="0">
                  <a:solidFill>
                    <a:srgbClr val="0000FF"/>
                  </a:solidFill>
                </a:rPr>
                <a:t>csv format: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7440" y="4953788"/>
              <a:ext cx="51949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</a:rPr>
                <a:t>$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scrapy</a:t>
              </a:r>
              <a:r>
                <a:rPr lang="en-US" sz="2000" b="1" dirty="0" smtClean="0">
                  <a:latin typeface="Consolas" panose="020B0609020204030204" pitchFamily="49" charset="0"/>
                </a:rPr>
                <a:t> </a:t>
              </a:r>
              <a:r>
                <a:rPr lang="en-US" sz="2000" b="1" dirty="0">
                  <a:latin typeface="Consolas" panose="020B0609020204030204" pitchFamily="49" charset="0"/>
                </a:rPr>
                <a:t>crawl </a:t>
              </a:r>
              <a:r>
                <a:rPr lang="en-US" sz="2000" b="1" dirty="0" err="1" smtClean="0">
                  <a:latin typeface="Consolas" panose="020B0609020204030204" pitchFamily="49" charset="0"/>
                </a:rPr>
                <a:t>basic_crawler_proper</a:t>
              </a:r>
              <a:r>
                <a:rPr lang="en-US" sz="2000" b="1" dirty="0">
                  <a:latin typeface="Consolas" panose="020B0609020204030204" pitchFamily="49" charset="0"/>
                </a:rPr>
                <a:t> </a:t>
              </a:r>
              <a:r>
                <a:rPr lang="en-US" sz="2000" b="1" dirty="0" smtClean="0">
                  <a:latin typeface="Consolas" panose="020B0609020204030204" pitchFamily="49" charset="0"/>
                </a:rPr>
                <a:t>-</a:t>
              </a:r>
              <a:r>
                <a:rPr lang="en-US" sz="2000" b="1">
                  <a:latin typeface="Consolas" panose="020B0609020204030204" pitchFamily="49" charset="0"/>
                </a:rPr>
                <a:t>o </a:t>
              </a:r>
              <a:r>
                <a:rPr lang="en-US" sz="2000" b="1" smtClean="0">
                  <a:latin typeface="Consolas" panose="020B0609020204030204" pitchFamily="49" charset="0"/>
                </a:rPr>
                <a:t>books.csv </a:t>
              </a:r>
              <a:r>
                <a:rPr lang="en-US" sz="2000" b="1" dirty="0" smtClean="0">
                  <a:latin typeface="Consolas" panose="020B0609020204030204" pitchFamily="49" charset="0"/>
                </a:rPr>
                <a:t>–t csv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3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Crawler </a:t>
            </a:r>
            <a:r>
              <a:rPr lang="en-US" dirty="0" smtClean="0"/>
              <a:t>in Scrapy </a:t>
            </a:r>
          </a:p>
          <a:p>
            <a:pPr lvl="0"/>
            <a:r>
              <a:rPr lang="en-US" dirty="0" smtClean="0"/>
              <a:t>Scraping interesting information about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JSON: </a:t>
            </a:r>
            <a:r>
              <a:rPr lang="en-US" dirty="0"/>
              <a:t>J</a:t>
            </a:r>
            <a:r>
              <a:rPr lang="en-US" b="0" dirty="0"/>
              <a:t>ava</a:t>
            </a:r>
            <a:r>
              <a:rPr lang="en-US" dirty="0"/>
              <a:t>S</a:t>
            </a:r>
            <a:r>
              <a:rPr lang="en-US" b="0" dirty="0"/>
              <a:t>cript </a:t>
            </a:r>
            <a:r>
              <a:rPr lang="en-US" dirty="0"/>
              <a:t>O</a:t>
            </a:r>
            <a:r>
              <a:rPr lang="en-US" b="0" dirty="0"/>
              <a:t>bject </a:t>
            </a:r>
            <a:r>
              <a:rPr lang="en-US" dirty="0" smtClean="0"/>
              <a:t>N</a:t>
            </a:r>
            <a:r>
              <a:rPr lang="en-US" b="0" dirty="0" smtClean="0"/>
              <a:t>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E7B4-9CA2-42E4-9944-80E3CC428AA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3269" y="135485"/>
            <a:ext cx="11022013" cy="717550"/>
          </a:xfrm>
        </p:spPr>
        <p:txBody>
          <a:bodyPr>
            <a:normAutofit/>
          </a:bodyPr>
          <a:lstStyle/>
          <a:p>
            <a:r>
              <a:rPr lang="en-US" b="1" dirty="0" smtClean="0"/>
              <a:t>JSON examples: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73269" y="984797"/>
            <a:ext cx="11022013" cy="4616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17E31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017E31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017E31"/>
                </a:solidFill>
                <a:latin typeface="Consolas" panose="020B0609020204030204" pitchFamily="49" charset="0"/>
              </a:rPr>
              <a:t>", "age":31, "</a:t>
            </a:r>
            <a:r>
              <a:rPr lang="en-US" dirty="0" err="1">
                <a:solidFill>
                  <a:srgbClr val="017E31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017E31"/>
                </a:solidFill>
                <a:latin typeface="Consolas" panose="020B0609020204030204" pitchFamily="49" charset="0"/>
              </a:rPr>
              <a:t> York</a:t>
            </a:r>
            <a:r>
              <a:rPr lang="en-US" dirty="0" smtClean="0">
                <a:solidFill>
                  <a:srgbClr val="017E31"/>
                </a:solidFill>
                <a:latin typeface="Consolas" panose="020B0609020204030204" pitchFamily="49" charset="0"/>
              </a:rPr>
              <a:t>"}';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[{“Title”:“\n\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tLearn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Kotlin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programming…”},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{“Title”:“\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n\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tAngular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6 for Enterprise-Ready Web…”},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…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31" y="2830356"/>
            <a:ext cx="8123457" cy="35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CSV: C</a:t>
            </a:r>
            <a:r>
              <a:rPr lang="en-US" b="0" dirty="0" smtClean="0"/>
              <a:t>omma </a:t>
            </a:r>
            <a:r>
              <a:rPr lang="en-US" dirty="0" smtClean="0"/>
              <a:t>S</a:t>
            </a:r>
            <a:r>
              <a:rPr lang="en-US" b="0" dirty="0" smtClean="0"/>
              <a:t>eparated</a:t>
            </a:r>
            <a:r>
              <a:rPr lang="en-US" b="0" dirty="0"/>
              <a:t> </a:t>
            </a:r>
            <a:r>
              <a:rPr lang="en-US" dirty="0" smtClean="0"/>
              <a:t>V</a:t>
            </a:r>
            <a:r>
              <a:rPr lang="en-US" b="0" dirty="0" smtClean="0"/>
              <a:t>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is a </a:t>
            </a:r>
            <a:r>
              <a:rPr lang="en-US" dirty="0">
                <a:solidFill>
                  <a:srgbClr val="FF0000"/>
                </a:solidFill>
              </a:rPr>
              <a:t>simple file format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store tabular data</a:t>
            </a:r>
            <a:r>
              <a:rPr lang="en-US" dirty="0"/>
              <a:t>, such as a spreadsheet or database. </a:t>
            </a:r>
            <a:endParaRPr lang="en-US" dirty="0" smtClean="0"/>
          </a:p>
          <a:p>
            <a:r>
              <a:rPr lang="en-US" dirty="0" smtClean="0"/>
              <a:t>Files </a:t>
            </a:r>
            <a:r>
              <a:rPr lang="en-US" dirty="0"/>
              <a:t>in the CSV format can be imported to and exported from programs that </a:t>
            </a:r>
            <a:r>
              <a:rPr lang="en-US" b="1" dirty="0"/>
              <a:t>store data in tables</a:t>
            </a:r>
            <a:r>
              <a:rPr lang="en-US" dirty="0"/>
              <a:t>, such as Microsoft Excel or OpenOffice Calc.</a:t>
            </a:r>
          </a:p>
        </p:txBody>
      </p:sp>
    </p:spTree>
    <p:extLst>
      <p:ext uri="{BB962C8B-B14F-4D97-AF65-F5344CB8AC3E}">
        <p14:creationId xmlns:p14="http://schemas.microsoft.com/office/powerpoint/2010/main" val="35805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928" y="4230257"/>
            <a:ext cx="11021405" cy="23810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Sally Whittaker,2018,McCarren House,312,3.75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Belinda Jameson,2017,Cushing House,148,3.52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Jeff Smith,2018,Prescott House,17-D,3.20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Sandy Allen,2019,Oliver House,108,3.48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75636"/>
              </p:ext>
            </p:extLst>
          </p:nvPr>
        </p:nvGraphicFramePr>
        <p:xfrm>
          <a:off x="486383" y="1727055"/>
          <a:ext cx="11029950" cy="217932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val="247157328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490426377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226061858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541005497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91914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Dorm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Room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GPA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0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Sally Whittaker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2018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effectLst/>
                          <a:latin typeface="inherit"/>
                        </a:rPr>
                        <a:t>McCarren House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effectLst/>
                          <a:latin typeface="inherit"/>
                        </a:rPr>
                        <a:t>312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3.75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0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Belinda Jameson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2017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Cushing House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effectLst/>
                          <a:latin typeface="inherit"/>
                        </a:rPr>
                        <a:t>148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3.52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Jeff Smith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2018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Prescott House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17-D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3.20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08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Sandy Allen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2019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Oliver House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effectLst/>
                          <a:latin typeface="inherit"/>
                        </a:rPr>
                        <a:t>108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effectLst/>
                          <a:latin typeface="inherit"/>
                        </a:rPr>
                        <a:t>3.48</a:t>
                      </a: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more about </a:t>
            </a:r>
            <a:r>
              <a:rPr lang="en-US" dirty="0" err="1" smtClean="0"/>
              <a:t>xpaths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pythonscraping.com/blog/xpath-and-scrapy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https://blog.michaelyin.info/scrapy-tutorial-7-how-use-xpath-scrapy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688" y="1615419"/>
            <a:ext cx="10661831" cy="806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Creating a Web Crawler with Scrapy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7688" y="2803890"/>
            <a:ext cx="10660242" cy="20549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Decide what to scrap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First Scrapy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Creating the spider for Scrapy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Running the crawler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3" y="114052"/>
            <a:ext cx="11021405" cy="718661"/>
          </a:xfrm>
        </p:spPr>
        <p:txBody>
          <a:bodyPr>
            <a:normAutofit/>
          </a:bodyPr>
          <a:lstStyle/>
          <a:p>
            <a:r>
              <a:rPr lang="en-US" dirty="0"/>
              <a:t>Decide what to </a:t>
            </a:r>
            <a:r>
              <a:rPr lang="en-US" dirty="0" smtClean="0"/>
              <a:t>scrap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1793" y="963780"/>
            <a:ext cx="11021405" cy="7914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need to define the objective (Extract all book titles form </a:t>
            </a:r>
            <a:r>
              <a:rPr lang="en-US" dirty="0" smtClean="0">
                <a:hlinkClick r:id="rId3"/>
              </a:rPr>
              <a:t>www.packtpub.com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Analyze the target: </a:t>
            </a:r>
            <a:r>
              <a:rPr lang="en-US" dirty="0" smtClean="0">
                <a:solidFill>
                  <a:srgbClr val="FF0000"/>
                </a:solidFill>
              </a:rPr>
              <a:t>right click on a book title -&gt; inspect</a:t>
            </a:r>
          </a:p>
          <a:p>
            <a:pPr lvl="1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145" y="1797270"/>
            <a:ext cx="11771585" cy="4827368"/>
            <a:chOff x="623176" y="2375338"/>
            <a:chExt cx="11183473" cy="42492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176" y="2380270"/>
              <a:ext cx="5005059" cy="424436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7879" y="2375338"/>
              <a:ext cx="5218770" cy="421516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7157545" y="4677103"/>
              <a:ext cx="336331" cy="483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706314" y="4298732"/>
              <a:ext cx="893379" cy="210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6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book titles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see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with a class of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book-block-title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then the title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this to define what we want to extract in our crawl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383" y="3487964"/>
            <a:ext cx="9700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&lt;div class=“book-block-title” itemprop=“name”&gt;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Practical Machine Learning    &lt;/div&gt;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765692"/>
            <a:ext cx="11021405" cy="718661"/>
          </a:xfrm>
        </p:spPr>
        <p:txBody>
          <a:bodyPr>
            <a:normAutofit/>
          </a:bodyPr>
          <a:lstStyle/>
          <a:p>
            <a:r>
              <a:rPr lang="en-US" dirty="0" smtClean="0"/>
              <a:t>Creating first </a:t>
            </a:r>
            <a:r>
              <a:rPr lang="en-US" dirty="0"/>
              <a:t>Scrapy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615420"/>
            <a:ext cx="11021405" cy="4616450"/>
          </a:xfrm>
        </p:spPr>
        <p:txBody>
          <a:bodyPr/>
          <a:lstStyle/>
          <a:p>
            <a:r>
              <a:rPr lang="en-US" dirty="0" smtClean="0"/>
              <a:t>Start a new Scrapy project: 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scrapy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startproject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basic_crawler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383" y="2581871"/>
            <a:ext cx="7911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Scrapy project ‘</a:t>
            </a:r>
            <a:r>
              <a:rPr lang="en-US" dirty="0" err="1">
                <a:latin typeface="Consolas" panose="020B0609020204030204" pitchFamily="49" charset="0"/>
              </a:rPr>
              <a:t>basic_crawler</a:t>
            </a:r>
            <a:r>
              <a:rPr lang="en-US" dirty="0">
                <a:latin typeface="Consolas" panose="020B0609020204030204" pitchFamily="49" charset="0"/>
              </a:rPr>
              <a:t>’ created in: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</a:rPr>
              <a:t>home/</a:t>
            </a:r>
            <a:r>
              <a:rPr lang="en-US" dirty="0" err="1" smtClean="0">
                <a:latin typeface="Consolas" panose="020B0609020204030204" pitchFamily="49" charset="0"/>
              </a:rPr>
              <a:t>pentester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scrapy_projects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basic_crawler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You can start your first spider with: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cd </a:t>
            </a:r>
            <a:r>
              <a:rPr lang="en-US" dirty="0" err="1" smtClean="0">
                <a:latin typeface="Consolas" panose="020B0609020204030204" pitchFamily="49" charset="0"/>
              </a:rPr>
              <a:t>basic_crawler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scrapy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genspider</a:t>
            </a:r>
            <a:r>
              <a:rPr lang="en-US" dirty="0" smtClean="0">
                <a:latin typeface="Consolas" panose="020B0609020204030204" pitchFamily="49" charset="0"/>
              </a:rPr>
              <a:t> example example.com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10" y="88905"/>
            <a:ext cx="2434126" cy="4044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59" y="4324174"/>
            <a:ext cx="8007535" cy="21509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6383" y="4144311"/>
            <a:ext cx="36773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Execute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command in ‘Anaconda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prompt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’</a:t>
            </a:r>
          </a:p>
          <a:p>
            <a:pPr lvl="0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(for windows 10,</a:t>
            </a:r>
          </a:p>
          <a:p>
            <a:pPr lvl="0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 bash for Linux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first </a:t>
            </a:r>
            <a:r>
              <a:rPr lang="en-US" dirty="0"/>
              <a:t>Scrapy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new Scrapy project: 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scrapy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startproject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basic_crawler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383" y="2792076"/>
            <a:ext cx="7911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Scrapy project ‘</a:t>
            </a:r>
            <a:r>
              <a:rPr lang="en-US" dirty="0" err="1">
                <a:latin typeface="Consolas" panose="020B0609020204030204" pitchFamily="49" charset="0"/>
              </a:rPr>
              <a:t>basic_crawler</a:t>
            </a:r>
            <a:r>
              <a:rPr lang="en-US" dirty="0">
                <a:latin typeface="Consolas" panose="020B0609020204030204" pitchFamily="49" charset="0"/>
              </a:rPr>
              <a:t>’ created in: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</a:rPr>
              <a:t>home/</a:t>
            </a:r>
            <a:r>
              <a:rPr lang="en-US" dirty="0" err="1" smtClean="0">
                <a:latin typeface="Consolas" panose="020B0609020204030204" pitchFamily="49" charset="0"/>
              </a:rPr>
              <a:t>pentester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scrapy_projects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basic_crawler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You can start your first spider with: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cd </a:t>
            </a:r>
            <a:r>
              <a:rPr lang="en-US" dirty="0" err="1" smtClean="0">
                <a:latin typeface="Consolas" panose="020B0609020204030204" pitchFamily="49" charset="0"/>
              </a:rPr>
              <a:t>basic_crawler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scrapy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genspider</a:t>
            </a:r>
            <a:r>
              <a:rPr lang="en-US" dirty="0" smtClean="0">
                <a:latin typeface="Consolas" panose="020B0609020204030204" pitchFamily="49" charset="0"/>
              </a:rPr>
              <a:t> example example.com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192" y="5137869"/>
            <a:ext cx="7086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When we create a project, </a:t>
            </a:r>
            <a:r>
              <a:rPr lang="en-US" sz="2400" b="1" dirty="0">
                <a:solidFill>
                  <a:srgbClr val="017E31"/>
                </a:solidFill>
                <a:latin typeface="+mj-lt"/>
              </a:rPr>
              <a:t>Scrapy automatically generates a folder with the basic structure of the </a:t>
            </a:r>
            <a:r>
              <a:rPr lang="en-US" sz="2400" b="1" dirty="0" smtClean="0">
                <a:solidFill>
                  <a:srgbClr val="017E31"/>
                </a:solidFill>
                <a:latin typeface="+mj-lt"/>
              </a:rPr>
              <a:t>crawler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86" y="1233434"/>
            <a:ext cx="2850127" cy="1790855"/>
          </a:xfrm>
          <a:prstGeom prst="rect">
            <a:avLst/>
          </a:prstGeom>
          <a:ln>
            <a:solidFill>
              <a:srgbClr val="017E3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83" y="3108906"/>
            <a:ext cx="4381880" cy="2629128"/>
          </a:xfrm>
          <a:prstGeom prst="rect">
            <a:avLst/>
          </a:prstGeom>
          <a:ln>
            <a:solidFill>
              <a:srgbClr val="017E31"/>
            </a:solidFill>
          </a:ln>
        </p:spPr>
      </p:pic>
      <p:sp>
        <p:nvSpPr>
          <p:cNvPr id="11" name="Rectangular Callout 10"/>
          <p:cNvSpPr/>
          <p:nvPr/>
        </p:nvSpPr>
        <p:spPr>
          <a:xfrm>
            <a:off x="4183117" y="243637"/>
            <a:ext cx="6537435" cy="905180"/>
          </a:xfrm>
          <a:prstGeom prst="wedgeRectCallout">
            <a:avLst>
              <a:gd name="adj1" fmla="val 42300"/>
              <a:gd name="adj2" fmla="val 31931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3333"/>
                </a:solidFill>
                <a:latin typeface="proxima-nova"/>
              </a:rPr>
              <a:t>Inside the </a:t>
            </a:r>
            <a:r>
              <a:rPr lang="en-US" sz="2400" b="1" dirty="0" err="1">
                <a:solidFill>
                  <a:srgbClr val="333333"/>
                </a:solidFill>
                <a:latin typeface="proxima-nova"/>
              </a:rPr>
              <a:t>basic_crawler</a:t>
            </a:r>
            <a:r>
              <a:rPr lang="en-US" sz="2400" dirty="0">
                <a:solidFill>
                  <a:srgbClr val="333333"/>
                </a:solidFill>
                <a:latin typeface="proxima-nova"/>
              </a:rPr>
              <a:t> directory, you will see another folder called </a:t>
            </a:r>
            <a:r>
              <a:rPr lang="en-US" sz="2400" dirty="0" err="1" smtClean="0">
                <a:solidFill>
                  <a:srgbClr val="333333"/>
                </a:solidFill>
                <a:latin typeface="proxima-nova"/>
              </a:rPr>
              <a:t>basic_crawler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926317" y="5793069"/>
            <a:ext cx="5276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We shall work with the content of the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spiders</a:t>
            </a:r>
            <a:r>
              <a:rPr lang="en-US" sz="2400" b="1" dirty="0" smtClean="0">
                <a:solidFill>
                  <a:srgbClr val="333333"/>
                </a:solidFill>
              </a:rPr>
              <a:t> folder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Scrapy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9750" y="1636441"/>
            <a:ext cx="4335619" cy="4616450"/>
          </a:xfrm>
        </p:spPr>
        <p:txBody>
          <a:bodyPr/>
          <a:lstStyle/>
          <a:p>
            <a:r>
              <a:rPr lang="en-US" sz="2000" dirty="0">
                <a:solidFill>
                  <a:srgbClr val="333333"/>
                </a:solidFill>
              </a:rPr>
              <a:t>Open the Atom editor, add </a:t>
            </a:r>
            <a:r>
              <a:rPr lang="en-US" sz="2000" dirty="0" smtClean="0">
                <a:solidFill>
                  <a:srgbClr val="333333"/>
                </a:solidFill>
              </a:rPr>
              <a:t>this </a:t>
            </a:r>
            <a:r>
              <a:rPr lang="en-US" sz="2000" dirty="0">
                <a:solidFill>
                  <a:srgbClr val="333333"/>
                </a:solidFill>
              </a:rPr>
              <a:t>project with </a:t>
            </a:r>
            <a:r>
              <a:rPr lang="en-US" sz="2000" dirty="0" smtClean="0">
                <a:solidFill>
                  <a:srgbClr val="333333"/>
                </a:solidFill>
              </a:rPr>
              <a:t>”add </a:t>
            </a:r>
            <a:r>
              <a:rPr lang="en-US" sz="2000" dirty="0">
                <a:solidFill>
                  <a:srgbClr val="333333"/>
                </a:solidFill>
              </a:rPr>
              <a:t>a project </a:t>
            </a:r>
            <a:r>
              <a:rPr lang="en-US" sz="2000" dirty="0" smtClean="0">
                <a:solidFill>
                  <a:srgbClr val="333333"/>
                </a:solidFill>
              </a:rPr>
              <a:t>folder”, and select </a:t>
            </a:r>
            <a:r>
              <a:rPr lang="en-US" sz="2000" b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basic_crawler</a:t>
            </a:r>
            <a:endParaRPr lang="en-US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9" y="2825183"/>
            <a:ext cx="4075864" cy="36092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22002" y="623311"/>
            <a:ext cx="6773585" cy="5151547"/>
            <a:chOff x="4989790" y="1506180"/>
            <a:chExt cx="6773585" cy="515154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4671" y="2080472"/>
              <a:ext cx="6718704" cy="4577255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989790" y="4361874"/>
              <a:ext cx="1863333" cy="2217601"/>
            </a:xfrm>
            <a:prstGeom prst="round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44671" y="1506180"/>
              <a:ext cx="6718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proxima-nova"/>
                </a:rPr>
                <a:t>The basic structure of a Scrapy project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 flipH="1">
              <a:off x="6442841" y="1967845"/>
              <a:ext cx="1961008" cy="2330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1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56616" y="807732"/>
            <a:ext cx="11021405" cy="718661"/>
          </a:xfrm>
        </p:spPr>
        <p:txBody>
          <a:bodyPr/>
          <a:lstStyle/>
          <a:p>
            <a:r>
              <a:rPr lang="en-US" dirty="0" smtClean="0"/>
              <a:t>Directory structure of the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456616" y="1709945"/>
            <a:ext cx="10304460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basic_crawler</a:t>
            </a:r>
            <a:r>
              <a:rPr lang="en-US" b="1" dirty="0" smtClean="0"/>
              <a:t>/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scrapy.cfg</a:t>
            </a:r>
            <a:r>
              <a:rPr lang="en-US" dirty="0"/>
              <a:t>           </a:t>
            </a:r>
            <a:r>
              <a:rPr lang="en-US" dirty="0" smtClean="0"/>
              <a:t>		 	# </a:t>
            </a:r>
            <a:r>
              <a:rPr lang="en-US" dirty="0"/>
              <a:t>deploy configuration file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basic_crawler</a:t>
            </a:r>
            <a:r>
              <a:rPr lang="en-US" dirty="0"/>
              <a:t>/             </a:t>
            </a:r>
            <a:r>
              <a:rPr lang="en-US" dirty="0" smtClean="0"/>
              <a:t>		# </a:t>
            </a:r>
            <a:r>
              <a:rPr lang="en-US" dirty="0"/>
              <a:t>project's Python module, you'll import your code from here</a:t>
            </a:r>
          </a:p>
          <a:p>
            <a:pPr lvl="1"/>
            <a:r>
              <a:rPr lang="en-US" dirty="0"/>
              <a:t>        __init__.py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</a:t>
            </a:r>
            <a:r>
              <a:rPr lang="en-US" b="1" dirty="0">
                <a:solidFill>
                  <a:schemeClr val="accent1"/>
                </a:solidFill>
              </a:rPr>
              <a:t>items.py</a:t>
            </a:r>
            <a:r>
              <a:rPr lang="en-US" dirty="0"/>
              <a:t>          </a:t>
            </a:r>
            <a:r>
              <a:rPr lang="en-US" dirty="0" smtClean="0"/>
              <a:t>		# </a:t>
            </a:r>
            <a:r>
              <a:rPr lang="en-US" dirty="0"/>
              <a:t>project items definition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middlewares.py    </a:t>
            </a:r>
            <a:r>
              <a:rPr lang="en-US" dirty="0" smtClean="0"/>
              <a:t>	# </a:t>
            </a:r>
            <a:r>
              <a:rPr lang="en-US" dirty="0"/>
              <a:t>project </a:t>
            </a:r>
            <a:r>
              <a:rPr lang="en-US" dirty="0" err="1"/>
              <a:t>middlewares</a:t>
            </a:r>
            <a:r>
              <a:rPr lang="en-US" dirty="0"/>
              <a:t>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pipelines.py      </a:t>
            </a:r>
            <a:r>
              <a:rPr lang="en-US" dirty="0" smtClean="0"/>
              <a:t>		# </a:t>
            </a:r>
            <a:r>
              <a:rPr lang="en-US" dirty="0"/>
              <a:t>project pipelines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settings.py       </a:t>
            </a:r>
            <a:r>
              <a:rPr lang="en-US" dirty="0" smtClean="0"/>
              <a:t>		# </a:t>
            </a:r>
            <a:r>
              <a:rPr lang="en-US" dirty="0"/>
              <a:t>project settings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spiders</a:t>
            </a:r>
            <a:r>
              <a:rPr lang="en-US" dirty="0"/>
              <a:t>/          </a:t>
            </a:r>
            <a:r>
              <a:rPr lang="en-US" dirty="0" smtClean="0"/>
              <a:t>		# </a:t>
            </a:r>
            <a:r>
              <a:rPr lang="en-US" dirty="0"/>
              <a:t>a directory where you'll later put your </a:t>
            </a:r>
            <a:r>
              <a:rPr lang="en-US" dirty="0" smtClean="0"/>
              <a:t>spiders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# we’ll create a spider in this folder</a:t>
            </a:r>
            <a:endParaRPr lang="en-US" dirty="0"/>
          </a:p>
          <a:p>
            <a:pPr lvl="1"/>
            <a:r>
              <a:rPr lang="en-US" dirty="0"/>
              <a:t>            __init__.py</a:t>
            </a:r>
          </a:p>
        </p:txBody>
      </p:sp>
    </p:spTree>
    <p:extLst>
      <p:ext uri="{BB962C8B-B14F-4D97-AF65-F5344CB8AC3E}">
        <p14:creationId xmlns:p14="http://schemas.microsoft.com/office/powerpoint/2010/main" val="20398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9277baa2-033e-484f-8eb8-01b63a62a236"/>
    <ds:schemaRef ds:uri="http://purl.org/dc/elements/1.1/"/>
    <ds:schemaRef ds:uri="4bd5a573-dbb9-473d-942a-a23a51adcb4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21710</TotalTime>
  <Words>1167</Words>
  <Application>Microsoft Office PowerPoint</Application>
  <PresentationFormat>Widescreen</PresentationFormat>
  <Paragraphs>202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Consolas</vt:lpstr>
      <vt:lpstr>inherit</vt:lpstr>
      <vt:lpstr>proxima-nova</vt:lpstr>
      <vt:lpstr>Wingdings</vt:lpstr>
      <vt:lpstr>Retrospect</vt:lpstr>
      <vt:lpstr>CSF 2113  Programming for Information Security</vt:lpstr>
      <vt:lpstr>Table of Contents</vt:lpstr>
      <vt:lpstr>Creating a Web Crawler with Scrapy</vt:lpstr>
      <vt:lpstr>Decide what to scrap</vt:lpstr>
      <vt:lpstr>Scraping book titles</vt:lpstr>
      <vt:lpstr>Creating first Scrapy project</vt:lpstr>
      <vt:lpstr>Creating first Scrapy project</vt:lpstr>
      <vt:lpstr>First Scrapy project</vt:lpstr>
      <vt:lpstr>Directory structure of the project</vt:lpstr>
      <vt:lpstr>PowerPoint Presentation</vt:lpstr>
      <vt:lpstr>Scraping book titles</vt:lpstr>
      <vt:lpstr>Create new Python file spiderman.py in ‘basic_crawler/spiders’ directory</vt:lpstr>
      <vt:lpstr>PowerPoint Presentation</vt:lpstr>
      <vt:lpstr>PowerPoint Presentation</vt:lpstr>
      <vt:lpstr>The First Proper Scrapy project</vt:lpstr>
      <vt:lpstr>The First Proper Scrapy project</vt:lpstr>
      <vt:lpstr>PowerPoint Presentation</vt:lpstr>
      <vt:lpstr>PowerPoint Presentation</vt:lpstr>
      <vt:lpstr>PowerPoint Presentation</vt:lpstr>
      <vt:lpstr>JSON: JavaScript Object Notation</vt:lpstr>
      <vt:lpstr>JSON examples:</vt:lpstr>
      <vt:lpstr>CSV: Comma Separated Values</vt:lpstr>
      <vt:lpstr>PowerPoint Presentation</vt:lpstr>
      <vt:lpstr>Know more about xpaths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2555</cp:revision>
  <dcterms:created xsi:type="dcterms:W3CDTF">2016-02-08T10:06:41Z</dcterms:created>
  <dcterms:modified xsi:type="dcterms:W3CDTF">2020-06-27T09:55:36Z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