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7fce8cc41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7fce8cc41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200"/>
              </a:spcAft>
              <a:buNone/>
            </a:pPr>
            <a:r>
              <a:rPr lang="en" sz="1200">
                <a:solidFill>
                  <a:srgbClr val="737373"/>
                </a:solidFill>
                <a:latin typeface="Roboto"/>
                <a:ea typeface="Roboto"/>
                <a:cs typeface="Roboto"/>
                <a:sym typeface="Roboto"/>
              </a:rPr>
              <a:t>Empirical mode decomposition (EMD)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fce8cc41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7fce8cc41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200"/>
              </a:spcAft>
              <a:buNone/>
            </a:pPr>
            <a:r>
              <a:rPr lang="en" sz="1200">
                <a:solidFill>
                  <a:srgbClr val="737373"/>
                </a:solidFill>
                <a:latin typeface="Roboto"/>
                <a:ea typeface="Roboto"/>
                <a:cs typeface="Roboto"/>
                <a:sym typeface="Roboto"/>
              </a:rPr>
              <a:t>Empirical mode decomposition (EMD)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fce8cc41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7fce8cc41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200"/>
              </a:spcAft>
              <a:buNone/>
            </a:pPr>
            <a:r>
              <a:rPr lang="en" sz="1200">
                <a:solidFill>
                  <a:srgbClr val="737373"/>
                </a:solidFill>
                <a:latin typeface="Roboto"/>
                <a:ea typeface="Roboto"/>
                <a:cs typeface="Roboto"/>
                <a:sym typeface="Roboto"/>
              </a:rPr>
              <a:t>Empirical mode decomposition (EMD)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7fce8cc41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7fce8cc41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200"/>
              </a:spcAft>
              <a:buNone/>
            </a:pPr>
            <a:r>
              <a:rPr lang="en" sz="1200">
                <a:solidFill>
                  <a:srgbClr val="737373"/>
                </a:solidFill>
                <a:latin typeface="Roboto"/>
                <a:ea typeface="Roboto"/>
                <a:cs typeface="Roboto"/>
                <a:sym typeface="Roboto"/>
              </a:rPr>
              <a:t>Empirical mode decomposition (EMD)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f137ed572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f137ed572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737373"/>
                </a:solidFill>
                <a:latin typeface="Roboto"/>
                <a:ea typeface="Roboto"/>
                <a:cs typeface="Roboto"/>
                <a:sym typeface="Roboto"/>
              </a:rPr>
              <a:t>El mercado (Stock market ) de valores es el espacio en el que las empresas o gobiernos colocan instrumentos de deuda o capital (como las acciones) con el fin de financiarse de forma segura, rentable y a cualquier plazo. Posteriormente, estos instrumentos se intercambian entre más inversionistas con el fin de continuar generando valor.</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737373"/>
                </a:solidFill>
                <a:latin typeface="Roboto"/>
                <a:ea typeface="Roboto"/>
                <a:cs typeface="Roboto"/>
                <a:sym typeface="Roboto"/>
              </a:rPr>
              <a:t>Es una de las áreas de inversión con mayor rentabilidad por lo que la habilidad de predecir el comportamiento de las acciones concede una ventaja para tener el mayor retorno de inversión.</a:t>
            </a:r>
            <a:endParaRPr sz="1200">
              <a:solidFill>
                <a:srgbClr val="737373"/>
              </a:solidFill>
              <a:latin typeface="Roboto"/>
              <a:ea typeface="Roboto"/>
              <a:cs typeface="Roboto"/>
              <a:sym typeface="Roboto"/>
            </a:endParaRPr>
          </a:p>
          <a:p>
            <a:pPr indent="0" lvl="0" marL="0" rtl="0" algn="l">
              <a:lnSpc>
                <a:spcPct val="115000"/>
              </a:lnSpc>
              <a:spcBef>
                <a:spcPts val="1200"/>
              </a:spcBef>
              <a:spcAft>
                <a:spcPts val="0"/>
              </a:spcAft>
              <a:buNone/>
            </a:pPr>
            <a:r>
              <a:rPr lang="en" sz="600">
                <a:solidFill>
                  <a:srgbClr val="737373"/>
                </a:solidFill>
                <a:latin typeface="Roboto"/>
                <a:ea typeface="Roboto"/>
                <a:cs typeface="Roboto"/>
                <a:sym typeface="Roboto"/>
              </a:rPr>
              <a:t>https://www.condusef.gob.mx/documentos/mxexterior/contenido-instituciones/mercado-valores-biva.pdf</a:t>
            </a:r>
            <a:endParaRPr sz="600">
              <a:solidFill>
                <a:srgbClr val="737373"/>
              </a:solidFill>
              <a:latin typeface="Roboto"/>
              <a:ea typeface="Roboto"/>
              <a:cs typeface="Roboto"/>
              <a:sym typeface="Roboto"/>
            </a:endParaRPr>
          </a:p>
          <a:p>
            <a:pPr indent="0" lvl="0" marL="0" rtl="0" algn="l">
              <a:lnSpc>
                <a:spcPct val="115000"/>
              </a:lnSpc>
              <a:spcBef>
                <a:spcPts val="1200"/>
              </a:spcBef>
              <a:spcAft>
                <a:spcPts val="1200"/>
              </a:spcAft>
              <a:buNone/>
            </a:pPr>
            <a:r>
              <a:t/>
            </a:r>
            <a:endParaRPr sz="1200">
              <a:solidFill>
                <a:srgbClr val="737373"/>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7fce8cc41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7fce8cc41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900">
                <a:solidFill>
                  <a:srgbClr val="737373"/>
                </a:solidFill>
                <a:latin typeface="Roboto"/>
                <a:ea typeface="Roboto"/>
                <a:cs typeface="Roboto"/>
                <a:sym typeface="Roboto"/>
              </a:rPr>
              <a:t>El mercado (Stock market ) de valores es el espacio en el que las empresas o gobiernos colocan instrumentos de deuda o capital (como las acciones) con el fin de financiarse de forma segura, rentable y a cualquier plazo. Posteriormente, estos instrumentos se intercambian entre más inversionistas con el fin de continuar generando valor.</a:t>
            </a:r>
            <a:endParaRPr sz="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fce8cc41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fce8cc41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fce8cc41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fce8cc41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fce8cc41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fce8cc41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fce8cc41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fce8cc41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7fce8cc41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7fce8cc41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737373"/>
              </a:buClr>
              <a:buSzPts val="1200"/>
              <a:buFont typeface="Roboto"/>
              <a:buAutoNum type="arabicPeriod"/>
            </a:pPr>
            <a:r>
              <a:rPr lang="en" sz="1200">
                <a:solidFill>
                  <a:srgbClr val="737373"/>
                </a:solidFill>
                <a:latin typeface="Roboto"/>
                <a:ea typeface="Roboto"/>
                <a:cs typeface="Roboto"/>
                <a:sym typeface="Roboto"/>
              </a:rPr>
              <a:t>Discrete wavelet transform (DWT)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fce8cc41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7fce8cc41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200"/>
              </a:spcAft>
              <a:buNone/>
            </a:pPr>
            <a:r>
              <a:rPr lang="en" sz="1200">
                <a:solidFill>
                  <a:srgbClr val="737373"/>
                </a:solidFill>
                <a:latin typeface="Roboto"/>
                <a:ea typeface="Roboto"/>
                <a:cs typeface="Roboto"/>
                <a:sym typeface="Roboto"/>
              </a:rPr>
              <a:t>Empirical mode decomposition (EMD)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609375"/>
            <a:ext cx="8322300" cy="214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 Study Concerning Soft Computing Approaches for Stock Price Forecasting</a:t>
            </a:r>
            <a:endParaRPr/>
          </a:p>
          <a:p>
            <a:pPr indent="0" lvl="0" marL="0" rtl="0" algn="l">
              <a:spcBef>
                <a:spcPts val="0"/>
              </a:spcBef>
              <a:spcAft>
                <a:spcPts val="0"/>
              </a:spcAft>
              <a:buNone/>
            </a:pPr>
            <a:r>
              <a:rPr lang="en" sz="1244"/>
              <a:t>https://www.mdpi.com/2075-1680/8/4/116</a:t>
            </a:r>
            <a:endParaRPr sz="1244"/>
          </a:p>
        </p:txBody>
      </p:sp>
      <p:sp>
        <p:nvSpPr>
          <p:cNvPr id="68" name="Google Shape;68;p13"/>
          <p:cNvSpPr txBox="1"/>
          <p:nvPr>
            <p:ph idx="1" type="subTitle"/>
          </p:nvPr>
        </p:nvSpPr>
        <p:spPr>
          <a:xfrm>
            <a:off x="440625" y="2818130"/>
            <a:ext cx="8222100" cy="4329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Alhely González Luna </a:t>
            </a:r>
            <a:endParaRPr/>
          </a:p>
          <a:p>
            <a:pPr indent="0" lvl="0" marL="0" rtl="0" algn="l">
              <a:spcBef>
                <a:spcPts val="0"/>
              </a:spcBef>
              <a:spcAft>
                <a:spcPts val="0"/>
              </a:spcAft>
              <a:buNone/>
            </a:pPr>
            <a:r>
              <a:rPr lang="en"/>
              <a:t>Agosto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24" name="Shape 124"/>
        <p:cNvGrpSpPr/>
        <p:nvPr/>
      </p:nvGrpSpPr>
      <p:grpSpPr>
        <a:xfrm>
          <a:off x="0" y="0"/>
          <a:ext cx="0" cy="0"/>
          <a:chOff x="0" y="0"/>
          <a:chExt cx="0" cy="0"/>
        </a:xfrm>
      </p:grpSpPr>
      <p:sp>
        <p:nvSpPr>
          <p:cNvPr id="125" name="Google Shape;125;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Modelo </a:t>
            </a:r>
            <a:r>
              <a:rPr lang="en"/>
              <a:t>Hibrido</a:t>
            </a:r>
            <a:endParaRPr/>
          </a:p>
        </p:txBody>
      </p:sp>
      <p:pic>
        <p:nvPicPr>
          <p:cNvPr id="126" name="Google Shape;126;p22"/>
          <p:cNvPicPr preferRelativeResize="0"/>
          <p:nvPr/>
        </p:nvPicPr>
        <p:blipFill rotWithShape="1">
          <a:blip r:embed="rId3">
            <a:alphaModFix/>
          </a:blip>
          <a:srcRect b="0" l="1565" r="0" t="3688"/>
          <a:stretch/>
        </p:blipFill>
        <p:spPr>
          <a:xfrm>
            <a:off x="219425" y="1781800"/>
            <a:ext cx="4221275" cy="3209300"/>
          </a:xfrm>
          <a:prstGeom prst="rect">
            <a:avLst/>
          </a:prstGeom>
          <a:noFill/>
          <a:ln>
            <a:noFill/>
          </a:ln>
        </p:spPr>
      </p:pic>
      <p:pic>
        <p:nvPicPr>
          <p:cNvPr id="127" name="Google Shape;127;p22"/>
          <p:cNvPicPr preferRelativeResize="0"/>
          <p:nvPr/>
        </p:nvPicPr>
        <p:blipFill>
          <a:blip r:embed="rId4">
            <a:alphaModFix/>
          </a:blip>
          <a:stretch>
            <a:fillRect/>
          </a:stretch>
        </p:blipFill>
        <p:spPr>
          <a:xfrm>
            <a:off x="4680875" y="1781800"/>
            <a:ext cx="4398499" cy="332494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31" name="Shape 131"/>
        <p:cNvGrpSpPr/>
        <p:nvPr/>
      </p:nvGrpSpPr>
      <p:grpSpPr>
        <a:xfrm>
          <a:off x="0" y="0"/>
          <a:ext cx="0" cy="0"/>
          <a:chOff x="0" y="0"/>
          <a:chExt cx="0" cy="0"/>
        </a:xfrm>
      </p:grpSpPr>
      <p:sp>
        <p:nvSpPr>
          <p:cNvPr id="132" name="Google Shape;132;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133" name="Google Shape;133;p23"/>
          <p:cNvPicPr preferRelativeResize="0"/>
          <p:nvPr/>
        </p:nvPicPr>
        <p:blipFill>
          <a:blip r:embed="rId3">
            <a:alphaModFix/>
          </a:blip>
          <a:stretch>
            <a:fillRect/>
          </a:stretch>
        </p:blipFill>
        <p:spPr>
          <a:xfrm>
            <a:off x="560150" y="1794050"/>
            <a:ext cx="8045601" cy="317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37" name="Shape 137"/>
        <p:cNvGrpSpPr/>
        <p:nvPr/>
      </p:nvGrpSpPr>
      <p:grpSpPr>
        <a:xfrm>
          <a:off x="0" y="0"/>
          <a:ext cx="0" cy="0"/>
          <a:chOff x="0" y="0"/>
          <a:chExt cx="0" cy="0"/>
        </a:xfrm>
      </p:grpSpPr>
      <p:sp>
        <p:nvSpPr>
          <p:cNvPr id="138" name="Google Shape;138;p24"/>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Momentum and Mean Reversion Stock Pattern Effect</a:t>
            </a:r>
            <a:endParaRPr/>
          </a:p>
        </p:txBody>
      </p:sp>
      <p:pic>
        <p:nvPicPr>
          <p:cNvPr id="139" name="Google Shape;139;p24"/>
          <p:cNvPicPr preferRelativeResize="0"/>
          <p:nvPr/>
        </p:nvPicPr>
        <p:blipFill>
          <a:blip r:embed="rId3">
            <a:alphaModFix/>
          </a:blip>
          <a:stretch>
            <a:fillRect/>
          </a:stretch>
        </p:blipFill>
        <p:spPr>
          <a:xfrm>
            <a:off x="2503275" y="1720275"/>
            <a:ext cx="4159349" cy="33322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43" name="Shape 143"/>
        <p:cNvGrpSpPr/>
        <p:nvPr/>
      </p:nvGrpSpPr>
      <p:grpSpPr>
        <a:xfrm>
          <a:off x="0" y="0"/>
          <a:ext cx="0" cy="0"/>
          <a:chOff x="0" y="0"/>
          <a:chExt cx="0" cy="0"/>
        </a:xfrm>
      </p:grpSpPr>
      <p:sp>
        <p:nvSpPr>
          <p:cNvPr id="144" name="Google Shape;144;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Conclusiones</a:t>
            </a:r>
            <a:r>
              <a:rPr lang="en"/>
              <a:t> </a:t>
            </a:r>
            <a:endParaRPr/>
          </a:p>
        </p:txBody>
      </p:sp>
      <p:sp>
        <p:nvSpPr>
          <p:cNvPr id="145" name="Google Shape;145;p25"/>
          <p:cNvSpPr txBox="1"/>
          <p:nvPr/>
        </p:nvSpPr>
        <p:spPr>
          <a:xfrm>
            <a:off x="851400" y="1904675"/>
            <a:ext cx="7469400" cy="11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AAA y DWT-ANN mostraron la menor media del porcentaje absoluto de error. Pero debe tenerse en cuenta que el tamaño de la muestra de entrenamiento afecta los resultados.</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Introdución</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t>La hipótesis clásica de mercado eficiente afirma que, aunque se cuenta con toda la información histórica sobre el precio de las acciones no ha sido posible tener ganancias por sobre el benchmark, puede inferirse entonces que el precio de las acciones en el mercado de valores es una caminata aleatoria y que su comportamiento no es predecible.</a:t>
            </a:r>
            <a:endParaRPr sz="1600"/>
          </a:p>
          <a:p>
            <a:pPr indent="0" lvl="0" marL="0" rtl="0" algn="l">
              <a:spcBef>
                <a:spcPts val="1200"/>
              </a:spcBef>
              <a:spcAft>
                <a:spcPts val="1200"/>
              </a:spcAft>
              <a:buNone/>
            </a:pPr>
            <a:r>
              <a:rPr lang="en" sz="1600"/>
              <a:t>La principal dificultad que presentan las series de tiempo financieras es su no </a:t>
            </a:r>
            <a:r>
              <a:rPr lang="en" sz="1600"/>
              <a:t>linealidad</a:t>
            </a:r>
            <a:r>
              <a:rPr lang="en" sz="1600"/>
              <a:t> ,que no son estáticas y sus diferentes escalas para los valores. Los modelos más usados son modelos econométricos (ARIMA). Con computadoras cada vez más capaces han comenzado a utilizarse métodos de cómputo suave.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Objetivo</a:t>
            </a:r>
            <a:endParaRPr/>
          </a:p>
        </p:txBody>
      </p:sp>
      <p:sp>
        <p:nvSpPr>
          <p:cNvPr id="80" name="Google Shape;80;p15"/>
          <p:cNvSpPr txBox="1"/>
          <p:nvPr>
            <p:ph idx="1" type="body"/>
          </p:nvPr>
        </p:nvSpPr>
        <p:spPr>
          <a:xfrm>
            <a:off x="471900" y="1814300"/>
            <a:ext cx="8222100" cy="2589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t>El propósito del artículo es comparar la capacidad predictiva distintos modelos de cómputo suave (machine learning) para dos índices representativos y una acción en el mercado de valores de Hong Kong (Hang Seng Index (HSI), Hang Seng China Enterprises Index (HSCEI) y Tencent). Se analizan también los efectos que tiene el tamaño de la muestra y tendencias de mercado en cada uno de los modelos. Se analizan los siguientes modelos:</a:t>
            </a:r>
            <a:endParaRPr sz="1200"/>
          </a:p>
          <a:p>
            <a:pPr indent="-304800" lvl="0" marL="457200" rtl="0" algn="l">
              <a:spcBef>
                <a:spcPts val="1200"/>
              </a:spcBef>
              <a:spcAft>
                <a:spcPts val="0"/>
              </a:spcAft>
              <a:buSzPts val="1200"/>
              <a:buAutoNum type="arabicPeriod"/>
            </a:pPr>
            <a:r>
              <a:rPr lang="en" sz="1200"/>
              <a:t>Modelo Oculto de Markov (HMM)</a:t>
            </a:r>
            <a:endParaRPr sz="1200"/>
          </a:p>
          <a:p>
            <a:pPr indent="-304800" lvl="0" marL="457200" rtl="0" algn="l">
              <a:spcBef>
                <a:spcPts val="0"/>
              </a:spcBef>
              <a:spcAft>
                <a:spcPts val="0"/>
              </a:spcAft>
              <a:buSzPts val="1200"/>
              <a:buAutoNum type="arabicPeriod"/>
            </a:pPr>
            <a:r>
              <a:rPr lang="en" sz="1200"/>
              <a:t>SVM</a:t>
            </a:r>
            <a:endParaRPr sz="1200"/>
          </a:p>
          <a:p>
            <a:pPr indent="-304800" lvl="0" marL="457200" rtl="0" algn="l">
              <a:spcBef>
                <a:spcPts val="0"/>
              </a:spcBef>
              <a:spcAft>
                <a:spcPts val="0"/>
              </a:spcAft>
              <a:buSzPts val="1200"/>
              <a:buAutoNum type="arabicPeriod"/>
            </a:pPr>
            <a:r>
              <a:rPr lang="en" sz="1200"/>
              <a:t>Artificial Neural Networks (AAA)</a:t>
            </a:r>
            <a:endParaRPr sz="1200"/>
          </a:p>
          <a:p>
            <a:pPr indent="-304800" lvl="0" marL="457200" rtl="0" algn="l">
              <a:spcBef>
                <a:spcPts val="0"/>
              </a:spcBef>
              <a:spcAft>
                <a:spcPts val="0"/>
              </a:spcAft>
              <a:buSzPts val="1200"/>
              <a:buAutoNum type="arabicPeriod"/>
            </a:pPr>
            <a:r>
              <a:rPr lang="en" sz="1200"/>
              <a:t>Discrete wavelet transform (DWT)</a:t>
            </a:r>
            <a:endParaRPr sz="1200"/>
          </a:p>
          <a:p>
            <a:pPr indent="-304800" lvl="0" marL="457200" rtl="0" algn="l">
              <a:spcBef>
                <a:spcPts val="0"/>
              </a:spcBef>
              <a:spcAft>
                <a:spcPts val="0"/>
              </a:spcAft>
              <a:buSzPts val="1200"/>
              <a:buAutoNum type="arabicPeriod"/>
            </a:pPr>
            <a:r>
              <a:rPr lang="en" sz="1200"/>
              <a:t>Empirical mode decomposition (EMD)</a:t>
            </a:r>
            <a:endParaRPr sz="1200"/>
          </a:p>
          <a:p>
            <a:pPr indent="0" lvl="0" marL="0" rtl="0" algn="l">
              <a:spcBef>
                <a:spcPts val="1200"/>
              </a:spcBef>
              <a:spcAft>
                <a:spcPts val="12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Datos y Evaluación</a:t>
            </a:r>
            <a:endParaRPr/>
          </a:p>
        </p:txBody>
      </p:sp>
      <p:sp>
        <p:nvSpPr>
          <p:cNvPr id="86" name="Google Shape;86;p16"/>
          <p:cNvSpPr txBox="1"/>
          <p:nvPr/>
        </p:nvSpPr>
        <p:spPr>
          <a:xfrm>
            <a:off x="628750" y="1868775"/>
            <a:ext cx="8322300" cy="317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2"/>
                </a:solidFill>
                <a:latin typeface="Roboto"/>
                <a:ea typeface="Roboto"/>
                <a:cs typeface="Roboto"/>
                <a:sym typeface="Roboto"/>
              </a:rPr>
              <a:t>Para las tres acciones se descargaron los últimos diez años del closing price entre el 9 de Marzo de 2009 y 8 de Marzo de 2019 de Yahoo finance y son los inputs usados en este artículo. </a:t>
            </a:r>
            <a:endParaRPr sz="1200">
              <a:solidFill>
                <a:schemeClr val="lt2"/>
              </a:solidFill>
              <a:latin typeface="Roboto"/>
              <a:ea typeface="Roboto"/>
              <a:cs typeface="Roboto"/>
              <a:sym typeface="Roboto"/>
            </a:endParaRPr>
          </a:p>
          <a:p>
            <a:pPr indent="0" lvl="0" marL="0" rtl="0" algn="l">
              <a:lnSpc>
                <a:spcPct val="115000"/>
              </a:lnSpc>
              <a:spcBef>
                <a:spcPts val="1200"/>
              </a:spcBef>
              <a:spcAft>
                <a:spcPts val="0"/>
              </a:spcAft>
              <a:buNone/>
            </a:pPr>
            <a:r>
              <a:t/>
            </a:r>
            <a:endParaRPr sz="1200">
              <a:solidFill>
                <a:schemeClr val="lt2"/>
              </a:solidFill>
              <a:latin typeface="Roboto"/>
              <a:ea typeface="Roboto"/>
              <a:cs typeface="Roboto"/>
              <a:sym typeface="Roboto"/>
            </a:endParaRPr>
          </a:p>
          <a:p>
            <a:pPr indent="0" lvl="0" marL="0" rtl="0" algn="l">
              <a:lnSpc>
                <a:spcPct val="115000"/>
              </a:lnSpc>
              <a:spcBef>
                <a:spcPts val="1200"/>
              </a:spcBef>
              <a:spcAft>
                <a:spcPts val="0"/>
              </a:spcAft>
              <a:buNone/>
            </a:pPr>
            <a:r>
              <a:t/>
            </a:r>
            <a:endParaRPr sz="1200">
              <a:solidFill>
                <a:schemeClr val="lt2"/>
              </a:solidFill>
              <a:latin typeface="Roboto"/>
              <a:ea typeface="Roboto"/>
              <a:cs typeface="Roboto"/>
              <a:sym typeface="Roboto"/>
            </a:endParaRPr>
          </a:p>
          <a:p>
            <a:pPr indent="0" lvl="0" marL="0" rtl="0" algn="l">
              <a:lnSpc>
                <a:spcPct val="115000"/>
              </a:lnSpc>
              <a:spcBef>
                <a:spcPts val="1200"/>
              </a:spcBef>
              <a:spcAft>
                <a:spcPts val="0"/>
              </a:spcAft>
              <a:buNone/>
            </a:pPr>
            <a:r>
              <a:t/>
            </a:r>
            <a:endParaRPr sz="1200">
              <a:solidFill>
                <a:schemeClr val="lt2"/>
              </a:solidFill>
              <a:latin typeface="Roboto"/>
              <a:ea typeface="Roboto"/>
              <a:cs typeface="Roboto"/>
              <a:sym typeface="Roboto"/>
            </a:endParaRPr>
          </a:p>
          <a:p>
            <a:pPr indent="0" lvl="0" marL="0" rtl="0" algn="l">
              <a:lnSpc>
                <a:spcPct val="115000"/>
              </a:lnSpc>
              <a:spcBef>
                <a:spcPts val="1200"/>
              </a:spcBef>
              <a:spcAft>
                <a:spcPts val="0"/>
              </a:spcAft>
              <a:buNone/>
            </a:pPr>
            <a:r>
              <a:rPr lang="en" sz="1200">
                <a:solidFill>
                  <a:schemeClr val="lt2"/>
                </a:solidFill>
                <a:latin typeface="Roboto"/>
                <a:ea typeface="Roboto"/>
                <a:cs typeface="Roboto"/>
                <a:sym typeface="Roboto"/>
              </a:rPr>
              <a:t>Se utiliza como criterio de evaluación el </a:t>
            </a:r>
            <a:r>
              <a:rPr i="1" lang="en" sz="1200">
                <a:solidFill>
                  <a:schemeClr val="lt2"/>
                </a:solidFill>
                <a:latin typeface="Roboto"/>
                <a:ea typeface="Roboto"/>
                <a:cs typeface="Roboto"/>
                <a:sym typeface="Roboto"/>
              </a:rPr>
              <a:t>porcentaje absoluto de error </a:t>
            </a:r>
            <a:r>
              <a:rPr lang="en" sz="1200">
                <a:solidFill>
                  <a:schemeClr val="lt2"/>
                </a:solidFill>
                <a:latin typeface="Roboto"/>
                <a:ea typeface="Roboto"/>
                <a:cs typeface="Roboto"/>
                <a:sym typeface="Roboto"/>
              </a:rPr>
              <a:t>y </a:t>
            </a:r>
            <a:r>
              <a:rPr i="1" lang="en" sz="1200">
                <a:solidFill>
                  <a:schemeClr val="lt2"/>
                </a:solidFill>
                <a:latin typeface="Roboto"/>
                <a:ea typeface="Roboto"/>
                <a:cs typeface="Roboto"/>
                <a:sym typeface="Roboto"/>
              </a:rPr>
              <a:t>la media del porcentaje absoluto de error.</a:t>
            </a:r>
            <a:endParaRPr i="1" sz="1200">
              <a:solidFill>
                <a:schemeClr val="lt2"/>
              </a:solidFill>
              <a:latin typeface="Roboto"/>
              <a:ea typeface="Roboto"/>
              <a:cs typeface="Roboto"/>
              <a:sym typeface="Roboto"/>
            </a:endParaRPr>
          </a:p>
          <a:p>
            <a:pPr indent="0" lvl="0" marL="0" rtl="0" algn="l">
              <a:lnSpc>
                <a:spcPct val="115000"/>
              </a:lnSpc>
              <a:spcBef>
                <a:spcPts val="1200"/>
              </a:spcBef>
              <a:spcAft>
                <a:spcPts val="1200"/>
              </a:spcAft>
              <a:buNone/>
            </a:pPr>
            <a:r>
              <a:t/>
            </a:r>
            <a:endParaRPr sz="1200">
              <a:solidFill>
                <a:schemeClr val="lt2"/>
              </a:solidFill>
              <a:latin typeface="Roboto"/>
              <a:ea typeface="Roboto"/>
              <a:cs typeface="Roboto"/>
              <a:sym typeface="Roboto"/>
            </a:endParaRPr>
          </a:p>
        </p:txBody>
      </p:sp>
      <p:pic>
        <p:nvPicPr>
          <p:cNvPr id="87" name="Google Shape;87;p16"/>
          <p:cNvPicPr preferRelativeResize="0"/>
          <p:nvPr/>
        </p:nvPicPr>
        <p:blipFill>
          <a:blip r:embed="rId3">
            <a:alphaModFix/>
          </a:blip>
          <a:stretch>
            <a:fillRect/>
          </a:stretch>
        </p:blipFill>
        <p:spPr>
          <a:xfrm>
            <a:off x="1942550" y="2391250"/>
            <a:ext cx="3829675" cy="883125"/>
          </a:xfrm>
          <a:prstGeom prst="rect">
            <a:avLst/>
          </a:prstGeom>
          <a:noFill/>
          <a:ln>
            <a:noFill/>
          </a:ln>
        </p:spPr>
      </p:pic>
      <p:pic>
        <p:nvPicPr>
          <p:cNvPr id="88" name="Google Shape;88;p16"/>
          <p:cNvPicPr preferRelativeResize="0"/>
          <p:nvPr/>
        </p:nvPicPr>
        <p:blipFill>
          <a:blip r:embed="rId4">
            <a:alphaModFix/>
          </a:blip>
          <a:stretch>
            <a:fillRect/>
          </a:stretch>
        </p:blipFill>
        <p:spPr>
          <a:xfrm>
            <a:off x="3653700" y="3912325"/>
            <a:ext cx="1836600" cy="1135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92" name="Shape 92"/>
        <p:cNvGrpSpPr/>
        <p:nvPr/>
      </p:nvGrpSpPr>
      <p:grpSpPr>
        <a:xfrm>
          <a:off x="0" y="0"/>
          <a:ext cx="0" cy="0"/>
          <a:chOff x="0" y="0"/>
          <a:chExt cx="0" cy="0"/>
        </a:xfrm>
      </p:grpSpPr>
      <p:sp>
        <p:nvSpPr>
          <p:cNvPr id="93" name="Google Shape;93;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HMM</a:t>
            </a:r>
            <a:endParaRPr/>
          </a:p>
        </p:txBody>
      </p:sp>
      <p:sp>
        <p:nvSpPr>
          <p:cNvPr id="94" name="Google Shape;94;p17"/>
          <p:cNvSpPr txBox="1"/>
          <p:nvPr/>
        </p:nvSpPr>
        <p:spPr>
          <a:xfrm>
            <a:off x="366775" y="1772725"/>
            <a:ext cx="8479500" cy="31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La idea detrás del modelo oculto de markov para este caso es encontrar patrones históricos sobre el comportamiento del precio de las acciones, y luego comparar las similaridades entre vecinos y hacer una predicción sobre el precio de la acciones de mañana. </a:t>
            </a:r>
            <a:endParaRPr sz="1800">
              <a:solidFill>
                <a:schemeClr val="lt2"/>
              </a:solidFill>
              <a:latin typeface="Roboto"/>
              <a:ea typeface="Roboto"/>
              <a:cs typeface="Roboto"/>
              <a:sym typeface="Roboto"/>
            </a:endParaRPr>
          </a:p>
          <a:p>
            <a:pPr indent="-342900" lvl="0" marL="4572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Se varió el número de estados ocultos entre 2 y 5, con el valor óptimo definido por el criterio de </a:t>
            </a:r>
            <a:r>
              <a:rPr lang="en" sz="1800">
                <a:solidFill>
                  <a:schemeClr val="lt2"/>
                </a:solidFill>
                <a:latin typeface="Roboto"/>
                <a:ea typeface="Roboto"/>
                <a:cs typeface="Roboto"/>
                <a:sym typeface="Roboto"/>
              </a:rPr>
              <a:t>información</a:t>
            </a:r>
            <a:r>
              <a:rPr lang="en" sz="1800">
                <a:solidFill>
                  <a:schemeClr val="lt2"/>
                </a:solidFill>
                <a:latin typeface="Roboto"/>
                <a:ea typeface="Roboto"/>
                <a:cs typeface="Roboto"/>
                <a:sym typeface="Roboto"/>
              </a:rPr>
              <a:t> Akaike</a:t>
            </a:r>
            <a:endParaRPr sz="1800">
              <a:solidFill>
                <a:schemeClr val="lt2"/>
              </a:solidFill>
              <a:latin typeface="Roboto"/>
              <a:ea typeface="Roboto"/>
              <a:cs typeface="Roboto"/>
              <a:sym typeface="Roboto"/>
            </a:endParaRPr>
          </a:p>
          <a:p>
            <a:pPr indent="-342900" lvl="0" marL="457200" rtl="0" algn="l">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Se usaron forward algorithm, Viterbi algorithm and EM algorithm para estimar las probabilidades de emisión</a:t>
            </a:r>
            <a:endParaRPr sz="1800">
              <a:solidFill>
                <a:schemeClr val="lt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SVM</a:t>
            </a:r>
            <a:endParaRPr/>
          </a:p>
        </p:txBody>
      </p:sp>
      <p:sp>
        <p:nvSpPr>
          <p:cNvPr id="100" name="Google Shape;100;p18"/>
          <p:cNvSpPr txBox="1"/>
          <p:nvPr/>
        </p:nvSpPr>
        <p:spPr>
          <a:xfrm>
            <a:off x="366775" y="1772725"/>
            <a:ext cx="8479500" cy="31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Se tiene objetivo mapear los inputs del espacio original a uno de gran dimensionalidad y entonces así el problema se convierte en lineal. El desempeño de un SVM depende de los parámetros C y gamma, los cuales fueron determinados via 5-fold cross validation usando un grid search en el espacio </a:t>
            </a:r>
            <a:endParaRPr sz="1800">
              <a:solidFill>
                <a:schemeClr val="lt2"/>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pic>
        <p:nvPicPr>
          <p:cNvPr id="101" name="Google Shape;101;p18"/>
          <p:cNvPicPr preferRelativeResize="0"/>
          <p:nvPr/>
        </p:nvPicPr>
        <p:blipFill>
          <a:blip r:embed="rId3">
            <a:alphaModFix/>
          </a:blip>
          <a:stretch>
            <a:fillRect/>
          </a:stretch>
        </p:blipFill>
        <p:spPr>
          <a:xfrm>
            <a:off x="1409875" y="3366000"/>
            <a:ext cx="6486525" cy="38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05" name="Shape 105"/>
        <p:cNvGrpSpPr/>
        <p:nvPr/>
      </p:nvGrpSpPr>
      <p:grpSpPr>
        <a:xfrm>
          <a:off x="0" y="0"/>
          <a:ext cx="0" cy="0"/>
          <a:chOff x="0" y="0"/>
          <a:chExt cx="0" cy="0"/>
        </a:xfrm>
      </p:grpSpPr>
      <p:sp>
        <p:nvSpPr>
          <p:cNvPr id="106" name="Google Shape;106;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ANN</a:t>
            </a:r>
            <a:endParaRPr/>
          </a:p>
        </p:txBody>
      </p:sp>
      <p:sp>
        <p:nvSpPr>
          <p:cNvPr id="107" name="Google Shape;107;p19"/>
          <p:cNvSpPr txBox="1"/>
          <p:nvPr/>
        </p:nvSpPr>
        <p:spPr>
          <a:xfrm>
            <a:off x="366775" y="1772725"/>
            <a:ext cx="8592900" cy="10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Roboto"/>
                <a:ea typeface="Roboto"/>
                <a:cs typeface="Roboto"/>
                <a:sym typeface="Roboto"/>
              </a:rPr>
              <a:t>En el estudio se define una red neuronal artificial con BP que consiste en una capa de entrada, una capa oculta y una de salida. La información de la capa de entrada se transfiere a la de salida, el resultado se compara con el valor actual y los errores se propagan hacia atrás para actualizar los pesos y el bias. </a:t>
            </a:r>
            <a:endParaRPr sz="1500">
              <a:solidFill>
                <a:schemeClr val="lt2"/>
              </a:solidFill>
              <a:latin typeface="Roboto"/>
              <a:ea typeface="Roboto"/>
              <a:cs typeface="Roboto"/>
              <a:sym typeface="Roboto"/>
            </a:endParaRPr>
          </a:p>
          <a:p>
            <a:pPr indent="0" lvl="0" marL="0" rtl="0" algn="l">
              <a:spcBef>
                <a:spcPts val="0"/>
              </a:spcBef>
              <a:spcAft>
                <a:spcPts val="0"/>
              </a:spcAft>
              <a:buNone/>
            </a:pPr>
            <a:r>
              <a:t/>
            </a:r>
            <a:endParaRPr sz="1500">
              <a:solidFill>
                <a:schemeClr val="lt2"/>
              </a:solidFill>
              <a:latin typeface="Roboto"/>
              <a:ea typeface="Roboto"/>
              <a:cs typeface="Roboto"/>
              <a:sym typeface="Roboto"/>
            </a:endParaRPr>
          </a:p>
          <a:p>
            <a:pPr indent="0" lvl="0" marL="0" rtl="0" algn="l">
              <a:spcBef>
                <a:spcPts val="0"/>
              </a:spcBef>
              <a:spcAft>
                <a:spcPts val="0"/>
              </a:spcAft>
              <a:buNone/>
            </a:pPr>
            <a:r>
              <a:t/>
            </a:r>
            <a:endParaRPr sz="1500">
              <a:solidFill>
                <a:schemeClr val="lt2"/>
              </a:solidFill>
              <a:latin typeface="Roboto"/>
              <a:ea typeface="Roboto"/>
              <a:cs typeface="Roboto"/>
              <a:sym typeface="Roboto"/>
            </a:endParaRPr>
          </a:p>
          <a:p>
            <a:pPr indent="0" lvl="0" marL="0" rtl="0" algn="l">
              <a:spcBef>
                <a:spcPts val="0"/>
              </a:spcBef>
              <a:spcAft>
                <a:spcPts val="0"/>
              </a:spcAft>
              <a:buNone/>
            </a:pPr>
            <a:r>
              <a:t/>
            </a:r>
            <a:endParaRPr sz="1500">
              <a:solidFill>
                <a:schemeClr val="lt2"/>
              </a:solidFill>
              <a:latin typeface="Roboto"/>
              <a:ea typeface="Roboto"/>
              <a:cs typeface="Roboto"/>
              <a:sym typeface="Roboto"/>
            </a:endParaRPr>
          </a:p>
          <a:p>
            <a:pPr indent="0" lvl="0" marL="0" rtl="0" algn="l">
              <a:spcBef>
                <a:spcPts val="0"/>
              </a:spcBef>
              <a:spcAft>
                <a:spcPts val="0"/>
              </a:spcAft>
              <a:buNone/>
            </a:pPr>
            <a:r>
              <a:t/>
            </a:r>
            <a:endParaRPr sz="1500">
              <a:solidFill>
                <a:schemeClr val="lt2"/>
              </a:solidFill>
              <a:latin typeface="Roboto"/>
              <a:ea typeface="Roboto"/>
              <a:cs typeface="Roboto"/>
              <a:sym typeface="Roboto"/>
            </a:endParaRPr>
          </a:p>
          <a:p>
            <a:pPr indent="0" lvl="0" marL="0" rtl="0" algn="l">
              <a:spcBef>
                <a:spcPts val="0"/>
              </a:spcBef>
              <a:spcAft>
                <a:spcPts val="0"/>
              </a:spcAft>
              <a:buNone/>
            </a:pPr>
            <a:r>
              <a:t/>
            </a:r>
            <a:endParaRPr sz="1500">
              <a:solidFill>
                <a:schemeClr val="lt2"/>
              </a:solidFill>
              <a:latin typeface="Roboto"/>
              <a:ea typeface="Roboto"/>
              <a:cs typeface="Roboto"/>
              <a:sym typeface="Roboto"/>
            </a:endParaRPr>
          </a:p>
          <a:p>
            <a:pPr indent="0" lvl="0" marL="0" rtl="0" algn="l">
              <a:spcBef>
                <a:spcPts val="0"/>
              </a:spcBef>
              <a:spcAft>
                <a:spcPts val="0"/>
              </a:spcAft>
              <a:buNone/>
            </a:pPr>
            <a:r>
              <a:rPr lang="en" sz="1500">
                <a:solidFill>
                  <a:schemeClr val="lt2"/>
                </a:solidFill>
                <a:latin typeface="Roboto"/>
                <a:ea typeface="Roboto"/>
                <a:cs typeface="Roboto"/>
                <a:sym typeface="Roboto"/>
              </a:rPr>
              <a:t>En este caso se normalizaron los datos de entrada usando el máximo antes de introducirlos a la red y la determinación del número de neuronas ocultas se hizo a través de prueba y error quedando al final con 128 neuronas en una capa oculta con 32 nodos, el batch size y epoch se variaron de entre 50 a 128 respectivamente.(MSE) fue usado para el backpropagation y se decidió una función de activación sigmoide.</a:t>
            </a:r>
            <a:endParaRPr sz="1500">
              <a:solidFill>
                <a:schemeClr val="lt2"/>
              </a:solidFill>
              <a:latin typeface="Roboto"/>
              <a:ea typeface="Roboto"/>
              <a:cs typeface="Roboto"/>
              <a:sym typeface="Roboto"/>
            </a:endParaRPr>
          </a:p>
        </p:txBody>
      </p:sp>
      <p:pic>
        <p:nvPicPr>
          <p:cNvPr id="108" name="Google Shape;108;p19"/>
          <p:cNvPicPr preferRelativeResize="0"/>
          <p:nvPr/>
        </p:nvPicPr>
        <p:blipFill>
          <a:blip r:embed="rId3">
            <a:alphaModFix/>
          </a:blip>
          <a:stretch>
            <a:fillRect/>
          </a:stretch>
        </p:blipFill>
        <p:spPr>
          <a:xfrm>
            <a:off x="2940875" y="2641975"/>
            <a:ext cx="1430224" cy="1193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12" name="Shape 112"/>
        <p:cNvGrpSpPr/>
        <p:nvPr/>
      </p:nvGrpSpPr>
      <p:grpSpPr>
        <a:xfrm>
          <a:off x="0" y="0"/>
          <a:ext cx="0" cy="0"/>
          <a:chOff x="0" y="0"/>
          <a:chExt cx="0" cy="0"/>
        </a:xfrm>
      </p:grpSpPr>
      <p:sp>
        <p:nvSpPr>
          <p:cNvPr id="113" name="Google Shape;113;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DWT</a:t>
            </a:r>
            <a:endParaRPr/>
          </a:p>
        </p:txBody>
      </p:sp>
      <p:sp>
        <p:nvSpPr>
          <p:cNvPr id="114" name="Google Shape;114;p20"/>
          <p:cNvSpPr txBox="1"/>
          <p:nvPr/>
        </p:nvSpPr>
        <p:spPr>
          <a:xfrm>
            <a:off x="366775" y="1772725"/>
            <a:ext cx="8592900" cy="10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Roboto"/>
                <a:ea typeface="Roboto"/>
                <a:cs typeface="Roboto"/>
                <a:sym typeface="Roboto"/>
              </a:rPr>
              <a:t>Esta transformada introduce una </a:t>
            </a:r>
            <a:r>
              <a:rPr lang="en" sz="1500">
                <a:solidFill>
                  <a:schemeClr val="lt2"/>
                </a:solidFill>
                <a:latin typeface="Roboto"/>
                <a:ea typeface="Roboto"/>
                <a:cs typeface="Roboto"/>
                <a:sym typeface="Roboto"/>
              </a:rPr>
              <a:t>función</a:t>
            </a:r>
            <a:r>
              <a:rPr lang="en" sz="1500">
                <a:solidFill>
                  <a:schemeClr val="lt2"/>
                </a:solidFill>
                <a:latin typeface="Roboto"/>
                <a:ea typeface="Roboto"/>
                <a:cs typeface="Roboto"/>
                <a:sym typeface="Roboto"/>
              </a:rPr>
              <a:t> de base </a:t>
            </a:r>
            <a:r>
              <a:rPr lang="en" sz="1500">
                <a:solidFill>
                  <a:schemeClr val="lt2"/>
                </a:solidFill>
                <a:latin typeface="Roboto"/>
                <a:ea typeface="Roboto"/>
                <a:cs typeface="Roboto"/>
                <a:sym typeface="Roboto"/>
              </a:rPr>
              <a:t>más</a:t>
            </a:r>
            <a:r>
              <a:rPr lang="en" sz="1500">
                <a:solidFill>
                  <a:schemeClr val="lt2"/>
                </a:solidFill>
                <a:latin typeface="Roboto"/>
                <a:ea typeface="Roboto"/>
                <a:cs typeface="Roboto"/>
                <a:sym typeface="Roboto"/>
              </a:rPr>
              <a:t> flexible que la transformada de Fourier. Es capaz de identificar y localizar variaciones locales en la variable tiempo, usualmente descompone  la señal original en altos y bajos componentes de frecuencia.</a:t>
            </a:r>
            <a:endParaRPr sz="1500">
              <a:solidFill>
                <a:schemeClr val="lt2"/>
              </a:solidFill>
              <a:latin typeface="Roboto"/>
              <a:ea typeface="Roboto"/>
              <a:cs typeface="Roboto"/>
              <a:sym typeface="Roboto"/>
            </a:endParaRPr>
          </a:p>
          <a:p>
            <a:pPr indent="0" lvl="0" marL="0" rtl="0" algn="l">
              <a:spcBef>
                <a:spcPts val="0"/>
              </a:spcBef>
              <a:spcAft>
                <a:spcPts val="0"/>
              </a:spcAft>
              <a:buNone/>
            </a:pPr>
            <a:r>
              <a:rPr lang="en" sz="1500">
                <a:solidFill>
                  <a:schemeClr val="lt2"/>
                </a:solidFill>
                <a:latin typeface="Roboto"/>
                <a:ea typeface="Roboto"/>
                <a:cs typeface="Roboto"/>
                <a:sym typeface="Roboto"/>
              </a:rPr>
              <a:t>En este estudio se fijó el nivel de descomposición a dos.</a:t>
            </a:r>
            <a:endParaRPr sz="1500">
              <a:solidFill>
                <a:schemeClr val="lt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18" name="Shape 118"/>
        <p:cNvGrpSpPr/>
        <p:nvPr/>
      </p:nvGrpSpPr>
      <p:grpSpPr>
        <a:xfrm>
          <a:off x="0" y="0"/>
          <a:ext cx="0" cy="0"/>
          <a:chOff x="0" y="0"/>
          <a:chExt cx="0" cy="0"/>
        </a:xfrm>
      </p:grpSpPr>
      <p:sp>
        <p:nvSpPr>
          <p:cNvPr id="119" name="Google Shape;119;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EMD</a:t>
            </a:r>
            <a:endParaRPr/>
          </a:p>
        </p:txBody>
      </p:sp>
      <p:sp>
        <p:nvSpPr>
          <p:cNvPr id="120" name="Google Shape;120;p21"/>
          <p:cNvSpPr txBox="1"/>
          <p:nvPr/>
        </p:nvSpPr>
        <p:spPr>
          <a:xfrm>
            <a:off x="366775" y="1772725"/>
            <a:ext cx="8592900" cy="10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Roboto"/>
                <a:ea typeface="Roboto"/>
                <a:cs typeface="Roboto"/>
                <a:sym typeface="Roboto"/>
              </a:rPr>
              <a:t>EMD puede descomponer una señal con mucho ruido en múltiples bandas de frecuencia y los residuales a </a:t>
            </a:r>
            <a:r>
              <a:rPr lang="en" sz="1500">
                <a:solidFill>
                  <a:schemeClr val="lt2"/>
                </a:solidFill>
                <a:latin typeface="Roboto"/>
                <a:ea typeface="Roboto"/>
                <a:cs typeface="Roboto"/>
                <a:sym typeface="Roboto"/>
              </a:rPr>
              <a:t>través</a:t>
            </a:r>
            <a:r>
              <a:rPr lang="en" sz="1500">
                <a:solidFill>
                  <a:schemeClr val="lt2"/>
                </a:solidFill>
                <a:latin typeface="Roboto"/>
                <a:ea typeface="Roboto"/>
                <a:cs typeface="Roboto"/>
                <a:sym typeface="Roboto"/>
              </a:rPr>
              <a:t> de un proceso de cernido. </a:t>
            </a:r>
            <a:endParaRPr sz="1500">
              <a:solidFill>
                <a:schemeClr val="lt2"/>
              </a:solidFill>
              <a:latin typeface="Roboto"/>
              <a:ea typeface="Roboto"/>
              <a:cs typeface="Roboto"/>
              <a:sym typeface="Roboto"/>
            </a:endParaRPr>
          </a:p>
          <a:p>
            <a:pPr indent="0" lvl="0" marL="0" rtl="0" algn="l">
              <a:spcBef>
                <a:spcPts val="0"/>
              </a:spcBef>
              <a:spcAft>
                <a:spcPts val="0"/>
              </a:spcAft>
              <a:buNone/>
            </a:pPr>
            <a:r>
              <a:t/>
            </a:r>
            <a:endParaRPr sz="1500">
              <a:solidFill>
                <a:schemeClr val="lt2"/>
              </a:solidFill>
              <a:latin typeface="Roboto"/>
              <a:ea typeface="Roboto"/>
              <a:cs typeface="Roboto"/>
              <a:sym typeface="Roboto"/>
            </a:endParaRPr>
          </a:p>
          <a:p>
            <a:pPr indent="0" lvl="0" marL="0" rtl="0" algn="l">
              <a:spcBef>
                <a:spcPts val="0"/>
              </a:spcBef>
              <a:spcAft>
                <a:spcPts val="0"/>
              </a:spcAft>
              <a:buNone/>
            </a:pPr>
            <a:r>
              <a:rPr lang="en" sz="1500">
                <a:solidFill>
                  <a:schemeClr val="lt2"/>
                </a:solidFill>
                <a:latin typeface="Roboto"/>
                <a:ea typeface="Roboto"/>
                <a:cs typeface="Roboto"/>
                <a:sym typeface="Roboto"/>
              </a:rPr>
              <a:t>Las bandas de frecuencia generadas representan las oscilaciones de baja frecuencia y los residuales representan la tendencia de la serie de tiempo. La integración de ambas representa la señal original. En este estudio se utilizó el paquete PyEMD en Python 3.6. Para el proceso de descomposición.</a:t>
            </a:r>
            <a:endParaRPr sz="1500">
              <a:solidFill>
                <a:schemeClr val="lt2"/>
              </a:solidFill>
              <a:latin typeface="Roboto"/>
              <a:ea typeface="Roboto"/>
              <a:cs typeface="Roboto"/>
              <a:sym typeface="Roboto"/>
            </a:endParaRPr>
          </a:p>
          <a:p>
            <a:pPr indent="0" lvl="0" marL="0" rtl="0" algn="l">
              <a:spcBef>
                <a:spcPts val="0"/>
              </a:spcBef>
              <a:spcAft>
                <a:spcPts val="0"/>
              </a:spcAft>
              <a:buNone/>
            </a:pPr>
            <a:r>
              <a:t/>
            </a:r>
            <a:endParaRPr sz="1500">
              <a:solidFill>
                <a:schemeClr val="lt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