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b0a9a6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b0a9a6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fb0a9a60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fb0a9a60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fb0a9a6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fb0a9a6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fb0a9a60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fb0a9a6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fb0a9a60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fb0a9a60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137ed57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137ed57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fb0a9a6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fb0a9a6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fb0a9a6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fb0a9a6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fb0a9a6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fb0a9a6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fb0a9a6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fb0a9a6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737373"/>
                </a:solidFill>
                <a:latin typeface="Roboto"/>
                <a:ea typeface="Roboto"/>
                <a:cs typeface="Roboto"/>
                <a:sym typeface="Roboto"/>
              </a:rPr>
              <a:t>El color negro en las distancias representa la distancia mas lejana entre neuronas del centro del grupo, el color amarillo corresdonde a la distancia menor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fb0a9a6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fb0a9a6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544eadd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544eadd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fb0a9a6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fb0a9a6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09375"/>
            <a:ext cx="8322300" cy="214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44"/>
              <a:t>INTEGRATION OF GEOELECTRIC AND GEOCHEMICAL DATA USING </a:t>
            </a:r>
            <a:r>
              <a:rPr lang="en" sz="2244"/>
              <a:t>SELF ORGANIZING</a:t>
            </a:r>
            <a:r>
              <a:rPr lang="en" sz="2244"/>
              <a:t> MAPS (SOM) TO CHARACTERIZE A LANDFILL</a:t>
            </a:r>
            <a:endParaRPr sz="2244"/>
          </a:p>
          <a:p>
            <a:pPr indent="0" lvl="0" marL="0" rtl="0" algn="l">
              <a:spcBef>
                <a:spcPts val="0"/>
              </a:spcBef>
              <a:spcAft>
                <a:spcPts val="0"/>
              </a:spcAft>
              <a:buNone/>
            </a:pPr>
            <a:r>
              <a:rPr lang="en" sz="1244"/>
              <a:t>https://arxiv.org/pdf/2309.09164</a:t>
            </a:r>
            <a:endParaRPr sz="1244"/>
          </a:p>
        </p:txBody>
      </p:sp>
      <p:sp>
        <p:nvSpPr>
          <p:cNvPr id="68" name="Google Shape;68;p13"/>
          <p:cNvSpPr txBox="1"/>
          <p:nvPr>
            <p:ph idx="1" type="subTitle"/>
          </p:nvPr>
        </p:nvSpPr>
        <p:spPr>
          <a:xfrm>
            <a:off x="440625" y="2818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Alhely González Luna </a:t>
            </a:r>
            <a:endParaRPr/>
          </a:p>
          <a:p>
            <a:pPr indent="0" lvl="0" marL="0" rtl="0" algn="l">
              <a:spcBef>
                <a:spcPts val="0"/>
              </a:spcBef>
              <a:spcAft>
                <a:spcPts val="0"/>
              </a:spcAft>
              <a:buNone/>
            </a:pPr>
            <a:r>
              <a:rPr lang="en"/>
              <a:t>12 de Septiembre de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Resultados</a:t>
            </a:r>
            <a:endParaRPr/>
          </a:p>
        </p:txBody>
      </p:sp>
      <p:pic>
        <p:nvPicPr>
          <p:cNvPr id="126" name="Google Shape;126;p22"/>
          <p:cNvPicPr preferRelativeResize="0"/>
          <p:nvPr/>
        </p:nvPicPr>
        <p:blipFill>
          <a:blip r:embed="rId3">
            <a:alphaModFix/>
          </a:blip>
          <a:stretch>
            <a:fillRect/>
          </a:stretch>
        </p:blipFill>
        <p:spPr>
          <a:xfrm>
            <a:off x="420825" y="1811225"/>
            <a:ext cx="3042513" cy="3332276"/>
          </a:xfrm>
          <a:prstGeom prst="rect">
            <a:avLst/>
          </a:prstGeom>
          <a:noFill/>
          <a:ln>
            <a:noFill/>
          </a:ln>
        </p:spPr>
      </p:pic>
      <p:pic>
        <p:nvPicPr>
          <p:cNvPr id="127" name="Google Shape;127;p22"/>
          <p:cNvPicPr preferRelativeResize="0"/>
          <p:nvPr/>
        </p:nvPicPr>
        <p:blipFill>
          <a:blip r:embed="rId4">
            <a:alphaModFix/>
          </a:blip>
          <a:stretch>
            <a:fillRect/>
          </a:stretch>
        </p:blipFill>
        <p:spPr>
          <a:xfrm>
            <a:off x="6472700" y="2343250"/>
            <a:ext cx="2103255" cy="1762800"/>
          </a:xfrm>
          <a:prstGeom prst="rect">
            <a:avLst/>
          </a:prstGeom>
          <a:noFill/>
          <a:ln>
            <a:noFill/>
          </a:ln>
        </p:spPr>
      </p:pic>
      <p:pic>
        <p:nvPicPr>
          <p:cNvPr id="128" name="Google Shape;128;p22"/>
          <p:cNvPicPr preferRelativeResize="0"/>
          <p:nvPr/>
        </p:nvPicPr>
        <p:blipFill>
          <a:blip r:embed="rId5">
            <a:alphaModFix/>
          </a:blip>
          <a:stretch>
            <a:fillRect/>
          </a:stretch>
        </p:blipFill>
        <p:spPr>
          <a:xfrm>
            <a:off x="3997338" y="2343250"/>
            <a:ext cx="2166275" cy="176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Resultados</a:t>
            </a:r>
            <a:endParaRPr/>
          </a:p>
        </p:txBody>
      </p:sp>
      <p:sp>
        <p:nvSpPr>
          <p:cNvPr id="134" name="Google Shape;134;p23"/>
          <p:cNvSpPr txBox="1"/>
          <p:nvPr/>
        </p:nvSpPr>
        <p:spPr>
          <a:xfrm>
            <a:off x="362725" y="1900700"/>
            <a:ext cx="85458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Los grupos formados por las mediciones reales quedaron como sigue:</a:t>
            </a:r>
            <a:endParaRPr sz="1800">
              <a:solidFill>
                <a:schemeClr val="lt2"/>
              </a:solidFill>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1861200" y="2437600"/>
            <a:ext cx="5200650"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Resultados</a:t>
            </a:r>
            <a:endParaRPr/>
          </a:p>
        </p:txBody>
      </p:sp>
      <p:sp>
        <p:nvSpPr>
          <p:cNvPr id="141" name="Google Shape;141;p24"/>
          <p:cNvSpPr txBox="1"/>
          <p:nvPr/>
        </p:nvSpPr>
        <p:spPr>
          <a:xfrm>
            <a:off x="362725" y="1900700"/>
            <a:ext cx="85458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Los grupos formados por las mediciones reales quedaron como sigue:</a:t>
            </a:r>
            <a:endParaRPr sz="1800">
              <a:solidFill>
                <a:schemeClr val="lt2"/>
              </a:solidFill>
              <a:latin typeface="Roboto"/>
              <a:ea typeface="Roboto"/>
              <a:cs typeface="Roboto"/>
              <a:sym typeface="Roboto"/>
            </a:endParaRPr>
          </a:p>
        </p:txBody>
      </p:sp>
      <p:pic>
        <p:nvPicPr>
          <p:cNvPr id="142" name="Google Shape;142;p24"/>
          <p:cNvPicPr preferRelativeResize="0"/>
          <p:nvPr/>
        </p:nvPicPr>
        <p:blipFill>
          <a:blip r:embed="rId3">
            <a:alphaModFix/>
          </a:blip>
          <a:stretch>
            <a:fillRect/>
          </a:stretch>
        </p:blipFill>
        <p:spPr>
          <a:xfrm>
            <a:off x="265175" y="2459375"/>
            <a:ext cx="5200650" cy="1866900"/>
          </a:xfrm>
          <a:prstGeom prst="rect">
            <a:avLst/>
          </a:prstGeom>
          <a:noFill/>
          <a:ln>
            <a:noFill/>
          </a:ln>
        </p:spPr>
      </p:pic>
      <p:pic>
        <p:nvPicPr>
          <p:cNvPr id="143" name="Google Shape;143;p24"/>
          <p:cNvPicPr preferRelativeResize="0"/>
          <p:nvPr/>
        </p:nvPicPr>
        <p:blipFill>
          <a:blip r:embed="rId4">
            <a:alphaModFix/>
          </a:blip>
          <a:stretch>
            <a:fillRect/>
          </a:stretch>
        </p:blipFill>
        <p:spPr>
          <a:xfrm>
            <a:off x="5560200" y="2336025"/>
            <a:ext cx="3197503" cy="245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Interpretación </a:t>
            </a:r>
            <a:endParaRPr/>
          </a:p>
        </p:txBody>
      </p:sp>
      <p:sp>
        <p:nvSpPr>
          <p:cNvPr id="149" name="Google Shape;149;p25"/>
          <p:cNvSpPr txBox="1"/>
          <p:nvPr/>
        </p:nvSpPr>
        <p:spPr>
          <a:xfrm>
            <a:off x="362725" y="1900700"/>
            <a:ext cx="85458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De la tabla y la figura anterior, podemos ver que los grupos 1 y 2 coinciden con valores pequeños de log resistividad  en un rango de 0.34 a 0.94 y valores altos de log polarización en un rango de 1.36 y 1.72 y de 81 a 159 en concentración de metano.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Esto es una respuesta típica que sugiere la existencia de asentamientos de lixiviado en el área, los </a:t>
            </a:r>
            <a:r>
              <a:rPr lang="en" sz="1800">
                <a:solidFill>
                  <a:schemeClr val="lt2"/>
                </a:solidFill>
                <a:latin typeface="Roboto"/>
                <a:ea typeface="Roboto"/>
                <a:cs typeface="Roboto"/>
                <a:sym typeface="Roboto"/>
              </a:rPr>
              <a:t>acuíferos</a:t>
            </a:r>
            <a:r>
              <a:rPr lang="en" sz="1800">
                <a:solidFill>
                  <a:schemeClr val="lt2"/>
                </a:solidFill>
                <a:latin typeface="Roboto"/>
                <a:ea typeface="Roboto"/>
                <a:cs typeface="Roboto"/>
                <a:sym typeface="Roboto"/>
              </a:rPr>
              <a:t> se encuentran a una profundidad de aproximadamente </a:t>
            </a:r>
            <a:r>
              <a:rPr lang="en" sz="1800">
                <a:solidFill>
                  <a:schemeClr val="lt2"/>
                </a:solidFill>
                <a:latin typeface="Roboto"/>
                <a:ea typeface="Roboto"/>
                <a:cs typeface="Roboto"/>
                <a:sym typeface="Roboto"/>
              </a:rPr>
              <a:t>25 m</a:t>
            </a:r>
            <a:r>
              <a:rPr lang="en" sz="1800">
                <a:solidFill>
                  <a:schemeClr val="lt2"/>
                </a:solidFill>
                <a:latin typeface="Roboto"/>
                <a:ea typeface="Roboto"/>
                <a:cs typeface="Roboto"/>
                <a:sym typeface="Roboto"/>
              </a:rPr>
              <a:t> en áreas en que las neuronas están asociadas</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Interpretación </a:t>
            </a:r>
            <a:endParaRPr/>
          </a:p>
        </p:txBody>
      </p:sp>
      <p:sp>
        <p:nvSpPr>
          <p:cNvPr id="155" name="Google Shape;155;p26"/>
          <p:cNvSpPr txBox="1"/>
          <p:nvPr/>
        </p:nvSpPr>
        <p:spPr>
          <a:xfrm>
            <a:off x="4389025" y="1806400"/>
            <a:ext cx="45195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Los posibles asentamientos </a:t>
            </a:r>
            <a:r>
              <a:rPr lang="en" sz="1800">
                <a:solidFill>
                  <a:schemeClr val="lt2"/>
                </a:solidFill>
                <a:latin typeface="Roboto"/>
                <a:ea typeface="Roboto"/>
                <a:cs typeface="Roboto"/>
                <a:sym typeface="Roboto"/>
              </a:rPr>
              <a:t>están</a:t>
            </a:r>
            <a:r>
              <a:rPr lang="en" sz="1800">
                <a:solidFill>
                  <a:schemeClr val="lt2"/>
                </a:solidFill>
                <a:latin typeface="Roboto"/>
                <a:ea typeface="Roboto"/>
                <a:cs typeface="Roboto"/>
                <a:sym typeface="Roboto"/>
              </a:rPr>
              <a:t> encerrados por la </a:t>
            </a:r>
            <a:r>
              <a:rPr lang="en" sz="1800">
                <a:solidFill>
                  <a:schemeClr val="lt2"/>
                </a:solidFill>
                <a:latin typeface="Roboto"/>
                <a:ea typeface="Roboto"/>
                <a:cs typeface="Roboto"/>
                <a:sym typeface="Roboto"/>
              </a:rPr>
              <a:t>línea</a:t>
            </a:r>
            <a:r>
              <a:rPr lang="en" sz="1800">
                <a:solidFill>
                  <a:schemeClr val="lt2"/>
                </a:solidFill>
                <a:latin typeface="Roboto"/>
                <a:ea typeface="Roboto"/>
                <a:cs typeface="Roboto"/>
                <a:sym typeface="Roboto"/>
              </a:rPr>
              <a:t> azul, la forma alargada de los clusters orientada hacia el noreste-sureste, a esta franja se le designa como asentamiento principal, la segunda área puede ser el resultado de una migración del asentamiento principal dado el terreno o puede ser un asentamiento distinto, sin embargo, no se cuenta con la información suficiente para afirmar cualquiera de las dos.</a:t>
            </a:r>
            <a:endParaRPr sz="1800">
              <a:solidFill>
                <a:schemeClr val="lt2"/>
              </a:solidFill>
              <a:latin typeface="Roboto"/>
              <a:ea typeface="Roboto"/>
              <a:cs typeface="Roboto"/>
              <a:sym typeface="Roboto"/>
            </a:endParaRPr>
          </a:p>
        </p:txBody>
      </p:sp>
      <p:pic>
        <p:nvPicPr>
          <p:cNvPr id="156" name="Google Shape;156;p26"/>
          <p:cNvPicPr preferRelativeResize="0"/>
          <p:nvPr/>
        </p:nvPicPr>
        <p:blipFill>
          <a:blip r:embed="rId3">
            <a:alphaModFix/>
          </a:blip>
          <a:stretch>
            <a:fillRect/>
          </a:stretch>
        </p:blipFill>
        <p:spPr>
          <a:xfrm>
            <a:off x="159650" y="1770150"/>
            <a:ext cx="3895600" cy="299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a:t>
            </a:r>
            <a:endParaRPr/>
          </a:p>
        </p:txBody>
      </p:sp>
      <p:sp>
        <p:nvSpPr>
          <p:cNvPr id="74" name="Google Shape;74;p14"/>
          <p:cNvSpPr txBox="1"/>
          <p:nvPr>
            <p:ph idx="1" type="body"/>
          </p:nvPr>
        </p:nvSpPr>
        <p:spPr>
          <a:xfrm>
            <a:off x="42837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El lixiviado de los basureros pueden comprometer significativamente el área circundante,  incluso si la distancia entre los basureros y las poblaciones es considerable, el riesgo de afectar los </a:t>
            </a:r>
            <a:r>
              <a:rPr lang="en" sz="1700"/>
              <a:t>acuíferos</a:t>
            </a:r>
            <a:r>
              <a:rPr lang="en" sz="1700"/>
              <a:t> de uso </a:t>
            </a:r>
            <a:r>
              <a:rPr lang="en" sz="1700"/>
              <a:t>público es inminente en la mayoría de los casos, por esta razón, la delimitación y el monitoreo de los asentamientos de lixiviado es de vital importancia.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Datos</a:t>
            </a:r>
            <a:endParaRPr/>
          </a:p>
        </p:txBody>
      </p:sp>
      <p:sp>
        <p:nvSpPr>
          <p:cNvPr id="80" name="Google Shape;80;p15"/>
          <p:cNvSpPr txBox="1"/>
          <p:nvPr>
            <p:ph idx="1" type="body"/>
          </p:nvPr>
        </p:nvSpPr>
        <p:spPr>
          <a:xfrm>
            <a:off x="42837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Se utilizan los datos geoeléctricos de resistividad y polarización inducida. Diferentes materiales geológicos presentan distintas resistividades, la presencia de agua o minerales resulta típicamente en una resistividad menor. Los métodos de polarización inducida (IP) miden la conductividad del suelo.</a:t>
            </a:r>
            <a:endParaRPr sz="1700"/>
          </a:p>
          <a:p>
            <a:pPr indent="0" lvl="0" marL="0" rtl="0" algn="l">
              <a:spcBef>
                <a:spcPts val="1200"/>
              </a:spcBef>
              <a:spcAft>
                <a:spcPts val="1200"/>
              </a:spcAft>
              <a:buNone/>
            </a:pPr>
            <a:r>
              <a:rPr lang="en" sz="1700"/>
              <a:t>También se incluyeron mediciones </a:t>
            </a:r>
            <a:r>
              <a:rPr lang="en" sz="1700"/>
              <a:t>superficiales</a:t>
            </a:r>
            <a:r>
              <a:rPr lang="en" sz="1700"/>
              <a:t> de la presencia de metano en el basurero.</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Modelo</a:t>
            </a:r>
            <a:endParaRPr/>
          </a:p>
        </p:txBody>
      </p:sp>
      <p:sp>
        <p:nvSpPr>
          <p:cNvPr id="86" name="Google Shape;86;p16"/>
          <p:cNvSpPr txBox="1"/>
          <p:nvPr>
            <p:ph idx="1" type="body"/>
          </p:nvPr>
        </p:nvSpPr>
        <p:spPr>
          <a:xfrm>
            <a:off x="42837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Se seleccionó una red neuronal de tipo Kohonen que genera como resultado un mapa auto organizado (SOM) para seleccionar zonas de riesgo en las áreas circundantes al basurero. El objetivo de este estudio es obtener la visualización del mapa organizado que representa la delimitación de zonas con concentraciones similares de las mediciones, esto permite generar un mapa de contorno para delimitar zonas de riesgo en un área donde se encuentra un basurero y </a:t>
            </a:r>
            <a:r>
              <a:rPr lang="en" sz="1700"/>
              <a:t>acuíferos</a:t>
            </a:r>
            <a:r>
              <a:rPr lang="en" sz="1700"/>
              <a:t> urbanos se encuentran presentes</a:t>
            </a:r>
            <a:r>
              <a:rPr lang="en" sz="1700"/>
              <a: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Metodología</a:t>
            </a:r>
            <a:endParaRPr/>
          </a:p>
        </p:txBody>
      </p:sp>
      <p:sp>
        <p:nvSpPr>
          <p:cNvPr id="92" name="Google Shape;92;p17"/>
          <p:cNvSpPr txBox="1"/>
          <p:nvPr>
            <p:ph idx="1" type="body"/>
          </p:nvPr>
        </p:nvSpPr>
        <p:spPr>
          <a:xfrm>
            <a:off x="428375"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No se revela la ubicación del área de estudio, sin </a:t>
            </a:r>
            <a:r>
              <a:rPr lang="en" sz="1700"/>
              <a:t>embargo</a:t>
            </a:r>
            <a:r>
              <a:rPr lang="en" sz="1700"/>
              <a:t> se llevaron a cabo las mediciones en 107 locaciones en el área de estudio. Se organizaron los datos en una matriz de 107x3.</a:t>
            </a:r>
            <a:endParaRPr sz="1700"/>
          </a:p>
          <a:p>
            <a:pPr indent="0" lvl="0" marL="0" rtl="0" algn="l">
              <a:spcBef>
                <a:spcPts val="1200"/>
              </a:spcBef>
              <a:spcAft>
                <a:spcPts val="0"/>
              </a:spcAft>
              <a:buNone/>
            </a:pPr>
            <a:r>
              <a:rPr lang="en" sz="1700"/>
              <a:t>Para obtener el SOM se utilizó el módulo ncctool de MATLAB. Para seleccionar el número oṕtimo de clusters que generan el mapa final se probaron redes de  9x9, 8x8, 7x7, 6x6, 5x5, 4x4 y 3x3. </a:t>
            </a:r>
            <a:endParaRPr sz="1700"/>
          </a:p>
          <a:p>
            <a:pPr indent="0" lvl="0" marL="0" rtl="0" algn="l">
              <a:spcBef>
                <a:spcPts val="1200"/>
              </a:spcBef>
              <a:spcAft>
                <a:spcPts val="1200"/>
              </a:spcAft>
              <a:buNone/>
            </a:pPr>
            <a:r>
              <a:rPr lang="en" sz="1700"/>
              <a:t>Se seleccionó una </a:t>
            </a:r>
            <a:r>
              <a:rPr lang="en" sz="1700"/>
              <a:t>topología</a:t>
            </a:r>
            <a:r>
              <a:rPr lang="en" sz="1700"/>
              <a:t> hexagonal y se 200 epochs de entrenamiento para todos los casos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Entrenamiento</a:t>
            </a:r>
            <a:endParaRPr/>
          </a:p>
        </p:txBody>
      </p:sp>
      <p:sp>
        <p:nvSpPr>
          <p:cNvPr id="98" name="Google Shape;98;p18"/>
          <p:cNvSpPr txBox="1"/>
          <p:nvPr>
            <p:ph idx="1" type="body"/>
          </p:nvPr>
        </p:nvSpPr>
        <p:spPr>
          <a:xfrm>
            <a:off x="228300" y="1723200"/>
            <a:ext cx="8465700" cy="135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Para decidir </a:t>
            </a:r>
            <a:r>
              <a:rPr lang="en" sz="1700"/>
              <a:t>qué</a:t>
            </a:r>
            <a:r>
              <a:rPr lang="en" sz="1700"/>
              <a:t> número de neuronas se ajusta mejor al conjunto de datos, se visualizaron durante el entrenamiento </a:t>
            </a:r>
            <a:r>
              <a:rPr lang="en" sz="1700"/>
              <a:t>cuántas</a:t>
            </a:r>
            <a:r>
              <a:rPr lang="en" sz="1700"/>
              <a:t> neuronas se activaron, el número de patrones de prueba contenidos en ellas y las distancias entre vecindarios. Se muestran a continuación los resultados de la red de 4x4</a:t>
            </a:r>
            <a:endParaRPr sz="1700"/>
          </a:p>
        </p:txBody>
      </p:sp>
      <p:pic>
        <p:nvPicPr>
          <p:cNvPr id="99" name="Google Shape;99;p18"/>
          <p:cNvPicPr preferRelativeResize="0"/>
          <p:nvPr/>
        </p:nvPicPr>
        <p:blipFill>
          <a:blip r:embed="rId3">
            <a:alphaModFix/>
          </a:blip>
          <a:stretch>
            <a:fillRect/>
          </a:stretch>
        </p:blipFill>
        <p:spPr>
          <a:xfrm>
            <a:off x="652975" y="3017925"/>
            <a:ext cx="2166275" cy="1762800"/>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0" y="3075900"/>
            <a:ext cx="2103255" cy="176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r>
              <a:rPr lang="en"/>
              <a:t>Mapa de contorno</a:t>
            </a:r>
            <a:endParaRPr/>
          </a:p>
        </p:txBody>
      </p:sp>
      <p:sp>
        <p:nvSpPr>
          <p:cNvPr id="106" name="Google Shape;106;p19"/>
          <p:cNvSpPr txBox="1"/>
          <p:nvPr>
            <p:ph idx="1" type="body"/>
          </p:nvPr>
        </p:nvSpPr>
        <p:spPr>
          <a:xfrm>
            <a:off x="428375"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Ya que se seleccionó el tamaño apropiado de la red, los datos contenidos en cada neurona se extrae y se utiliza para obtener un mapa de contorno que muestre la ubicación real de cada observación.</a:t>
            </a:r>
            <a:endParaRPr sz="1700"/>
          </a:p>
          <a:p>
            <a:pPr indent="0" lvl="0" marL="0" rtl="0" algn="l">
              <a:spcBef>
                <a:spcPts val="1200"/>
              </a:spcBef>
              <a:spcAft>
                <a:spcPts val="1200"/>
              </a:spcAft>
              <a:buNone/>
            </a:pPr>
            <a:r>
              <a:rPr lang="en" sz="1700"/>
              <a:t>Para comparar el modelo se generaron mapas de contorno adicionales para cada variable medida resistividad, polarización y metano. En las siguientes figuras se muestran los mapas finales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Mapas de irregularidades de medicion</a:t>
            </a:r>
            <a:endParaRPr/>
          </a:p>
        </p:txBody>
      </p:sp>
      <p:pic>
        <p:nvPicPr>
          <p:cNvPr id="112" name="Google Shape;112;p20"/>
          <p:cNvPicPr preferRelativeResize="0"/>
          <p:nvPr/>
        </p:nvPicPr>
        <p:blipFill>
          <a:blip r:embed="rId3">
            <a:alphaModFix/>
          </a:blip>
          <a:stretch>
            <a:fillRect/>
          </a:stretch>
        </p:blipFill>
        <p:spPr>
          <a:xfrm>
            <a:off x="80325" y="2106963"/>
            <a:ext cx="3147674" cy="2437549"/>
          </a:xfrm>
          <a:prstGeom prst="rect">
            <a:avLst/>
          </a:prstGeom>
          <a:noFill/>
          <a:ln>
            <a:noFill/>
          </a:ln>
        </p:spPr>
      </p:pic>
      <p:pic>
        <p:nvPicPr>
          <p:cNvPr id="113" name="Google Shape;113;p20"/>
          <p:cNvPicPr preferRelativeResize="0"/>
          <p:nvPr/>
        </p:nvPicPr>
        <p:blipFill>
          <a:blip r:embed="rId4">
            <a:alphaModFix/>
          </a:blip>
          <a:stretch>
            <a:fillRect/>
          </a:stretch>
        </p:blipFill>
        <p:spPr>
          <a:xfrm>
            <a:off x="3273500" y="2144738"/>
            <a:ext cx="2897925" cy="2362000"/>
          </a:xfrm>
          <a:prstGeom prst="rect">
            <a:avLst/>
          </a:prstGeom>
          <a:noFill/>
          <a:ln>
            <a:noFill/>
          </a:ln>
        </p:spPr>
      </p:pic>
      <p:pic>
        <p:nvPicPr>
          <p:cNvPr id="114" name="Google Shape;114;p20"/>
          <p:cNvPicPr preferRelativeResize="0"/>
          <p:nvPr/>
        </p:nvPicPr>
        <p:blipFill>
          <a:blip r:embed="rId5">
            <a:alphaModFix/>
          </a:blip>
          <a:stretch>
            <a:fillRect/>
          </a:stretch>
        </p:blipFill>
        <p:spPr>
          <a:xfrm>
            <a:off x="6269460" y="2248725"/>
            <a:ext cx="2874540" cy="22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Resultados</a:t>
            </a:r>
            <a:endParaRPr/>
          </a:p>
        </p:txBody>
      </p:sp>
      <p:sp>
        <p:nvSpPr>
          <p:cNvPr id="120" name="Google Shape;120;p21"/>
          <p:cNvSpPr txBox="1"/>
          <p:nvPr/>
        </p:nvSpPr>
        <p:spPr>
          <a:xfrm>
            <a:off x="478800" y="1835400"/>
            <a:ext cx="8357400" cy="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Para las redes de tamaño entre 5x5 y 9x9 se observaron una gran cantidad de neuronas desactivadas cuando se agruparon los datos y no se obtuvieron grupos considerables. Para la red de 3x3 aunque no se observaron neuronas desactivadas, no fue posible diferenciar los clusters. La red de 4x4 es la red con  menos neuronas desactivadas (solo 2) y </a:t>
            </a:r>
            <a:r>
              <a:rPr lang="en" sz="1800">
                <a:solidFill>
                  <a:schemeClr val="lt2"/>
                </a:solidFill>
                <a:latin typeface="Roboto"/>
                <a:ea typeface="Roboto"/>
                <a:cs typeface="Roboto"/>
                <a:sym typeface="Roboto"/>
              </a:rPr>
              <a:t>puede</a:t>
            </a:r>
            <a:r>
              <a:rPr lang="en" sz="1800">
                <a:solidFill>
                  <a:schemeClr val="lt2"/>
                </a:solidFill>
                <a:latin typeface="Roboto"/>
                <a:ea typeface="Roboto"/>
                <a:cs typeface="Roboto"/>
                <a:sym typeface="Roboto"/>
              </a:rPr>
              <a:t> diferenciarse 4 clusters, por lo tanto se </a:t>
            </a:r>
            <a:r>
              <a:rPr lang="en" sz="1800">
                <a:solidFill>
                  <a:schemeClr val="lt2"/>
                </a:solidFill>
                <a:latin typeface="Roboto"/>
                <a:ea typeface="Roboto"/>
                <a:cs typeface="Roboto"/>
                <a:sym typeface="Roboto"/>
              </a:rPr>
              <a:t>eligió</a:t>
            </a:r>
            <a:r>
              <a:rPr lang="en" sz="1800">
                <a:solidFill>
                  <a:schemeClr val="lt2"/>
                </a:solidFill>
                <a:latin typeface="Roboto"/>
                <a:ea typeface="Roboto"/>
                <a:cs typeface="Roboto"/>
                <a:sym typeface="Roboto"/>
              </a:rPr>
              <a:t> este tamaño.</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