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137ed572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137ed57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544eadd2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544eadd2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795aafb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795aafb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795aafb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795aafb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795aafb7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795aafb7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795aafb7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795aafb7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795aafb7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795aafb7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609375"/>
            <a:ext cx="8322300" cy="214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44"/>
              <a:t>Experimental quantum stochastic walks simulating associative memory of Hopfield neural networks</a:t>
            </a:r>
            <a:endParaRPr sz="2244"/>
          </a:p>
          <a:p>
            <a:pPr indent="0" lvl="0" marL="0" rtl="0" algn="l">
              <a:spcBef>
                <a:spcPts val="0"/>
              </a:spcBef>
              <a:spcAft>
                <a:spcPts val="0"/>
              </a:spcAft>
              <a:buNone/>
            </a:pPr>
            <a:r>
              <a:rPr lang="en" sz="1244"/>
              <a:t>https://arxiv.org/pdf/1901.02462</a:t>
            </a:r>
            <a:endParaRPr sz="1244"/>
          </a:p>
        </p:txBody>
      </p:sp>
      <p:sp>
        <p:nvSpPr>
          <p:cNvPr id="68" name="Google Shape;68;p13"/>
          <p:cNvSpPr txBox="1"/>
          <p:nvPr>
            <p:ph idx="1" type="subTitle"/>
          </p:nvPr>
        </p:nvSpPr>
        <p:spPr>
          <a:xfrm>
            <a:off x="440625" y="2818130"/>
            <a:ext cx="8222100" cy="432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Alhely González Luna </a:t>
            </a:r>
            <a:endParaRPr/>
          </a:p>
          <a:p>
            <a:pPr indent="0" lvl="0" marL="0" rtl="0" algn="l">
              <a:spcBef>
                <a:spcPts val="0"/>
              </a:spcBef>
              <a:spcAft>
                <a:spcPts val="0"/>
              </a:spcAft>
              <a:buNone/>
            </a:pPr>
            <a:r>
              <a:rPr lang="en"/>
              <a:t>29 de Agosto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431800" lvl="0" marL="457200" rtl="0" algn="l">
              <a:spcBef>
                <a:spcPts val="0"/>
              </a:spcBef>
              <a:spcAft>
                <a:spcPts val="0"/>
              </a:spcAft>
              <a:buSzPts val="3200"/>
              <a:buAutoNum type="arabicPeriod"/>
            </a:pPr>
            <a:r>
              <a:rPr lang="en"/>
              <a:t>Objetivo</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Se presentan los resultados de una caminata aleatoria cuántica en tres dimensiones y se utiliza para mostrar la característica de memoria asociativa. </a:t>
            </a:r>
            <a:endParaRPr sz="1700"/>
          </a:p>
          <a:p>
            <a:pPr indent="0" lvl="0" marL="0" rtl="0" algn="l">
              <a:spcBef>
                <a:spcPts val="1200"/>
              </a:spcBef>
              <a:spcAft>
                <a:spcPts val="1200"/>
              </a:spcAft>
              <a:buNone/>
            </a:pPr>
            <a:r>
              <a:rPr lang="en" sz="1700"/>
              <a:t>En mecánica cuántica un sistema se describe con una función de onda Ψ que existe en el espacio de Hilbert, que contiene un conjunto de estados |ф&gt; base, de tal forma que </a:t>
            </a:r>
            <a:r>
              <a:rPr lang="en" sz="1700"/>
              <a:t>|ф&gt; = ∑ c |ф&gt;, es decir, es una combinación lineal de los estados base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 Conceptos</a:t>
            </a:r>
            <a:endParaRPr/>
          </a:p>
        </p:txBody>
      </p:sp>
      <p:sp>
        <p:nvSpPr>
          <p:cNvPr id="80" name="Google Shape;80;p15"/>
          <p:cNvSpPr txBox="1"/>
          <p:nvPr>
            <p:ph idx="1" type="body"/>
          </p:nvPr>
        </p:nvSpPr>
        <p:spPr>
          <a:xfrm>
            <a:off x="471900" y="1919075"/>
            <a:ext cx="3605100" cy="2912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Caminata aleatoria cuántica : Análogo a una caminata aleatoria en la que la aleatoriedad se presenta en la superposición de estados, contrario a una caminata clásica en la que se representa por la transición de estados</a:t>
            </a:r>
            <a:endParaRPr sz="1400"/>
          </a:p>
          <a:p>
            <a:pPr indent="-317500" lvl="0" marL="457200" rtl="0" algn="l">
              <a:spcBef>
                <a:spcPts val="0"/>
              </a:spcBef>
              <a:spcAft>
                <a:spcPts val="0"/>
              </a:spcAft>
              <a:buSzPts val="1400"/>
              <a:buChar char="●"/>
            </a:pPr>
            <a:r>
              <a:rPr lang="en" sz="1400"/>
              <a:t>Chip de </a:t>
            </a:r>
            <a:r>
              <a:rPr lang="en" sz="1400"/>
              <a:t>fotones</a:t>
            </a:r>
            <a:r>
              <a:rPr lang="en" sz="1400"/>
              <a:t> cuántico: Sistema que utiliza fotones en lugar de electrones para su funcionamiento.</a:t>
            </a:r>
            <a:endParaRPr sz="1400"/>
          </a:p>
          <a:p>
            <a:pPr indent="-317500" lvl="0" marL="457200" rtl="0" algn="l">
              <a:spcBef>
                <a:spcPts val="0"/>
              </a:spcBef>
              <a:spcAft>
                <a:spcPts val="0"/>
              </a:spcAft>
              <a:buSzPts val="1400"/>
              <a:buChar char="●"/>
            </a:pPr>
            <a:r>
              <a:rPr lang="en" sz="1400"/>
              <a:t>Guías de onda </a:t>
            </a:r>
            <a:endParaRPr sz="1400"/>
          </a:p>
        </p:txBody>
      </p:sp>
      <p:pic>
        <p:nvPicPr>
          <p:cNvPr id="81" name="Google Shape;81;p15"/>
          <p:cNvPicPr preferRelativeResize="0"/>
          <p:nvPr/>
        </p:nvPicPr>
        <p:blipFill>
          <a:blip r:embed="rId3">
            <a:alphaModFix/>
          </a:blip>
          <a:stretch>
            <a:fillRect/>
          </a:stretch>
        </p:blipFill>
        <p:spPr>
          <a:xfrm>
            <a:off x="5074600" y="1860900"/>
            <a:ext cx="1236900" cy="297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Sistema</a:t>
            </a:r>
            <a:endParaRPr/>
          </a:p>
        </p:txBody>
      </p:sp>
      <p:sp>
        <p:nvSpPr>
          <p:cNvPr id="87" name="Google Shape;87;p16"/>
          <p:cNvSpPr txBox="1"/>
          <p:nvPr>
            <p:ph idx="1" type="body"/>
          </p:nvPr>
        </p:nvSpPr>
        <p:spPr>
          <a:xfrm>
            <a:off x="471900" y="1919075"/>
            <a:ext cx="8328000" cy="2709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Se propone una red de siete estados representados por siete arreglos de guías de onda: |000000&gt;, </a:t>
            </a:r>
            <a:r>
              <a:rPr lang="en" sz="1400"/>
              <a:t> |000001&gt;, |000011&gt;, |000111&gt;,  |001111&gt;,  |011111&gt;,  |1111111&gt;. </a:t>
            </a:r>
            <a:endParaRPr sz="1400"/>
          </a:p>
          <a:p>
            <a:pPr indent="-317500" lvl="0" marL="457200" rtl="0" algn="l">
              <a:spcBef>
                <a:spcPts val="0"/>
              </a:spcBef>
              <a:spcAft>
                <a:spcPts val="0"/>
              </a:spcAft>
              <a:buSzPts val="1400"/>
              <a:buChar char="●"/>
            </a:pPr>
            <a:r>
              <a:rPr lang="en" sz="1400"/>
              <a:t>Cada estado se encuentra una distancia de Hamming de los demás</a:t>
            </a:r>
            <a:endParaRPr sz="1400"/>
          </a:p>
          <a:p>
            <a:pPr indent="-317500" lvl="0" marL="457200" rtl="0" algn="l">
              <a:spcBef>
                <a:spcPts val="0"/>
              </a:spcBef>
              <a:spcAft>
                <a:spcPts val="0"/>
              </a:spcAft>
              <a:buSzPts val="1400"/>
              <a:buChar char="●"/>
            </a:pPr>
            <a:r>
              <a:rPr lang="en" sz="1400"/>
              <a:t>La red memoriza el mínimo de energía más cercano a cada patrón inicial en términos de la distancia de Hamming.</a:t>
            </a:r>
            <a:endParaRPr sz="1400"/>
          </a:p>
          <a:p>
            <a:pPr indent="-317500" lvl="0" marL="457200" rtl="0" algn="l">
              <a:spcBef>
                <a:spcPts val="0"/>
              </a:spcBef>
              <a:spcAft>
                <a:spcPts val="0"/>
              </a:spcAft>
              <a:buSzPts val="1400"/>
              <a:buChar char="●"/>
            </a:pPr>
            <a:r>
              <a:rPr lang="en" sz="1400"/>
              <a:t>Se seleccionan los patrones |000000&gt; y  |1111111&gt; como los estados “sink” conectando cada uno con 50 patrones auxiliares, cuyo espaciamiento es menor que el de los patrones originales, para que los fotones evoluciones de un estado a otro</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Sistema</a:t>
            </a:r>
            <a:endParaRPr/>
          </a:p>
        </p:txBody>
      </p:sp>
      <p:pic>
        <p:nvPicPr>
          <p:cNvPr id="93" name="Google Shape;93;p17"/>
          <p:cNvPicPr preferRelativeResize="0"/>
          <p:nvPr/>
        </p:nvPicPr>
        <p:blipFill>
          <a:blip r:embed="rId3">
            <a:alphaModFix/>
          </a:blip>
          <a:stretch>
            <a:fillRect/>
          </a:stretch>
        </p:blipFill>
        <p:spPr>
          <a:xfrm>
            <a:off x="1247900" y="1805824"/>
            <a:ext cx="6582801" cy="3003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Modelo</a:t>
            </a:r>
            <a:endParaRPr/>
          </a:p>
        </p:txBody>
      </p:sp>
      <p:sp>
        <p:nvSpPr>
          <p:cNvPr id="99" name="Google Shape;99;p18"/>
          <p:cNvSpPr txBox="1"/>
          <p:nvPr/>
        </p:nvSpPr>
        <p:spPr>
          <a:xfrm>
            <a:off x="304700" y="1791888"/>
            <a:ext cx="5607900" cy="28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latin typeface="Roboto"/>
                <a:ea typeface="Roboto"/>
                <a:cs typeface="Roboto"/>
                <a:sym typeface="Roboto"/>
              </a:rPr>
              <a:t>Se proponen dos escenarios: Comenzar en el estado 2 o en el estado 4.</a:t>
            </a:r>
            <a:endParaRPr sz="1600">
              <a:solidFill>
                <a:schemeClr val="lt2"/>
              </a:solidFill>
              <a:latin typeface="Roboto"/>
              <a:ea typeface="Roboto"/>
              <a:cs typeface="Roboto"/>
              <a:sym typeface="Roboto"/>
            </a:endParaRPr>
          </a:p>
          <a:p>
            <a:pPr indent="-330200" lvl="0" marL="457200" rtl="0" algn="l">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El estado dos tiene una menor distancia de Hamming al estado 1, y el estado 4 se encuentra a la misma distancia de ambos 1 y 7</a:t>
            </a:r>
            <a:endParaRPr sz="1600">
              <a:solidFill>
                <a:schemeClr val="lt2"/>
              </a:solidFill>
              <a:latin typeface="Roboto"/>
              <a:ea typeface="Roboto"/>
              <a:cs typeface="Roboto"/>
              <a:sym typeface="Roboto"/>
            </a:endParaRPr>
          </a:p>
          <a:p>
            <a:pPr indent="-330200" lvl="0" marL="457200" rtl="0" algn="l">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Se realizan experimentalmente ambos estados y se observan la evolución de los patrones</a:t>
            </a:r>
            <a:endParaRPr sz="1600">
              <a:solidFill>
                <a:schemeClr val="lt2"/>
              </a:solidFill>
              <a:latin typeface="Roboto"/>
              <a:ea typeface="Roboto"/>
              <a:cs typeface="Roboto"/>
              <a:sym typeface="Roboto"/>
            </a:endParaRPr>
          </a:p>
          <a:p>
            <a:pPr indent="-330200" lvl="0" marL="457200" rtl="0" algn="l">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Se prueba teóricamente por una red de Hopfield y la caminata aleatoria que, el sistema evoluciona al estado “sink”, </a:t>
            </a:r>
            <a:r>
              <a:rPr lang="en" sz="1600">
                <a:solidFill>
                  <a:schemeClr val="lt2"/>
                </a:solidFill>
                <a:latin typeface="Roboto"/>
                <a:ea typeface="Roboto"/>
                <a:cs typeface="Roboto"/>
                <a:sym typeface="Roboto"/>
              </a:rPr>
              <a:t>más</a:t>
            </a:r>
            <a:r>
              <a:rPr lang="en" sz="1600">
                <a:solidFill>
                  <a:schemeClr val="lt2"/>
                </a:solidFill>
                <a:latin typeface="Roboto"/>
                <a:ea typeface="Roboto"/>
                <a:cs typeface="Roboto"/>
                <a:sym typeface="Roboto"/>
              </a:rPr>
              <a:t> cercano al estado inicial y en el segundo escenario ambos son igualmente probables.</a:t>
            </a:r>
            <a:endParaRPr sz="1500">
              <a:solidFill>
                <a:schemeClr val="lt2"/>
              </a:solidFill>
              <a:latin typeface="Roboto"/>
              <a:ea typeface="Roboto"/>
              <a:cs typeface="Roboto"/>
              <a:sym typeface="Roboto"/>
            </a:endParaRPr>
          </a:p>
        </p:txBody>
      </p:sp>
      <p:pic>
        <p:nvPicPr>
          <p:cNvPr id="100" name="Google Shape;100;p18"/>
          <p:cNvPicPr preferRelativeResize="0"/>
          <p:nvPr/>
        </p:nvPicPr>
        <p:blipFill>
          <a:blip r:embed="rId3">
            <a:alphaModFix/>
          </a:blip>
          <a:stretch>
            <a:fillRect/>
          </a:stretch>
        </p:blipFill>
        <p:spPr>
          <a:xfrm>
            <a:off x="6550950" y="1849913"/>
            <a:ext cx="2180055" cy="269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Resultados</a:t>
            </a:r>
            <a:endParaRPr/>
          </a:p>
        </p:txBody>
      </p:sp>
      <p:sp>
        <p:nvSpPr>
          <p:cNvPr id="106" name="Google Shape;106;p19"/>
          <p:cNvSpPr txBox="1"/>
          <p:nvPr/>
        </p:nvSpPr>
        <p:spPr>
          <a:xfrm>
            <a:off x="401550" y="1777425"/>
            <a:ext cx="8362800" cy="27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latin typeface="Roboto"/>
                <a:ea typeface="Roboto"/>
                <a:cs typeface="Roboto"/>
                <a:sym typeface="Roboto"/>
              </a:rPr>
              <a:t>Para la caminata aleatoria la distribución de probabilidad está dada por la intensidad de la luz. </a:t>
            </a:r>
            <a:endParaRPr sz="1600">
              <a:solidFill>
                <a:schemeClr val="lt2"/>
              </a:solidFill>
              <a:latin typeface="Roboto"/>
              <a:ea typeface="Roboto"/>
              <a:cs typeface="Roboto"/>
              <a:sym typeface="Roboto"/>
            </a:endParaRPr>
          </a:p>
          <a:p>
            <a:pPr indent="0" lvl="0" marL="0" rtl="0" algn="l">
              <a:spcBef>
                <a:spcPts val="0"/>
              </a:spcBef>
              <a:spcAft>
                <a:spcPts val="0"/>
              </a:spcAft>
              <a:buNone/>
            </a:pPr>
            <a:r>
              <a:rPr lang="en" sz="1600">
                <a:solidFill>
                  <a:schemeClr val="lt2"/>
                </a:solidFill>
                <a:latin typeface="Roboto"/>
                <a:ea typeface="Roboto"/>
                <a:cs typeface="Roboto"/>
                <a:sym typeface="Roboto"/>
              </a:rPr>
              <a:t>Para evaluar cuantitativamente se propone que:</a:t>
            </a:r>
            <a:endParaRPr sz="1600">
              <a:solidFill>
                <a:schemeClr val="lt2"/>
              </a:solidFill>
              <a:latin typeface="Roboto"/>
              <a:ea typeface="Roboto"/>
              <a:cs typeface="Roboto"/>
              <a:sym typeface="Roboto"/>
            </a:endParaRPr>
          </a:p>
          <a:p>
            <a:pPr indent="-330200" lvl="0" marL="457200" rtl="0" algn="l">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Si la intensidad del estado 1 es </a:t>
            </a:r>
            <a:r>
              <a:rPr lang="en" sz="1600">
                <a:solidFill>
                  <a:schemeClr val="lt2"/>
                </a:solidFill>
                <a:latin typeface="Roboto"/>
                <a:ea typeface="Roboto"/>
                <a:cs typeface="Roboto"/>
                <a:sym typeface="Roboto"/>
              </a:rPr>
              <a:t>más</a:t>
            </a:r>
            <a:r>
              <a:rPr lang="en" sz="1600">
                <a:solidFill>
                  <a:schemeClr val="lt2"/>
                </a:solidFill>
                <a:latin typeface="Roboto"/>
                <a:ea typeface="Roboto"/>
                <a:cs typeface="Roboto"/>
                <a:sym typeface="Roboto"/>
              </a:rPr>
              <a:t> de dos veces la intensidad del estado 7, se tiene preferencia por ese camino (del inicial al 1).</a:t>
            </a:r>
            <a:endParaRPr sz="1600">
              <a:solidFill>
                <a:schemeClr val="lt2"/>
              </a:solidFill>
              <a:latin typeface="Roboto"/>
              <a:ea typeface="Roboto"/>
              <a:cs typeface="Roboto"/>
              <a:sym typeface="Roboto"/>
            </a:endParaRPr>
          </a:p>
          <a:p>
            <a:pPr indent="-330200" lvl="0" marL="457200" rtl="0" algn="l">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Para el segundo casi, si la intensidad del rayo de luz permanece entre 40% y 60% se tienen probabilidades equivalentes para ambos estados de fondo “sink”</a:t>
            </a:r>
            <a:endParaRPr sz="1500">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Resultados</a:t>
            </a:r>
            <a:endParaRPr/>
          </a:p>
        </p:txBody>
      </p:sp>
      <p:sp>
        <p:nvSpPr>
          <p:cNvPr id="112" name="Google Shape;112;p20"/>
          <p:cNvSpPr txBox="1"/>
          <p:nvPr/>
        </p:nvSpPr>
        <p:spPr>
          <a:xfrm>
            <a:off x="401550" y="1762900"/>
            <a:ext cx="8470800" cy="12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latin typeface="Roboto"/>
                <a:ea typeface="Roboto"/>
                <a:cs typeface="Roboto"/>
                <a:sym typeface="Roboto"/>
              </a:rPr>
              <a:t>Se define la tasa de coincidencia para la memoria asociativa como el porcentaje correcto de haces de luz identificados correctamente. Se produjeron 20 muestras de distinta longitud y se obtuvieron los siguientes resultados </a:t>
            </a:r>
            <a:endParaRPr sz="1500">
              <a:solidFill>
                <a:schemeClr val="lt2"/>
              </a:solidFill>
              <a:latin typeface="Roboto"/>
              <a:ea typeface="Roboto"/>
              <a:cs typeface="Roboto"/>
              <a:sym typeface="Roboto"/>
            </a:endParaRPr>
          </a:p>
        </p:txBody>
      </p:sp>
      <p:pic>
        <p:nvPicPr>
          <p:cNvPr id="113" name="Google Shape;113;p20"/>
          <p:cNvPicPr preferRelativeResize="0"/>
          <p:nvPr/>
        </p:nvPicPr>
        <p:blipFill>
          <a:blip r:embed="rId3">
            <a:alphaModFix/>
          </a:blip>
          <a:stretch>
            <a:fillRect/>
          </a:stretch>
        </p:blipFill>
        <p:spPr>
          <a:xfrm>
            <a:off x="1369750" y="2735050"/>
            <a:ext cx="6534407" cy="183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