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34ce176f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34ce176f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737373"/>
                </a:solidFill>
                <a:latin typeface="Roboto"/>
                <a:ea typeface="Roboto"/>
                <a:cs typeface="Roboto"/>
                <a:sym typeface="Roboto"/>
              </a:rPr>
              <a:t>El mercado (Stock market ) de valores es el espacio en el que las empresas o gobiernos colocan instrumentos de deuda o capital (como las acciones) con el fin de financiarse de forma segura, rentable y a cualquier plazo. Posteriormente, estos instrumentos se intercambian entre más inversionistas con el fin de continuar generando valor.</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137ed572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137ed572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34ce176f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34ce176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737373"/>
                </a:solidFill>
                <a:latin typeface="Roboto"/>
                <a:ea typeface="Roboto"/>
                <a:cs typeface="Roboto"/>
                <a:sym typeface="Roboto"/>
              </a:rPr>
              <a:t>El mercado (Stock market ) de valores es el espacio en el que las empresas o gobiernos colocan instrumentos de deuda o capital (como las acciones) con el fin de financiarse de forma segura, rentable y a cualquier plazo. Posteriormente, estos instrumentos se intercambian entre más inversionistas con el fin de continuar generando valor.</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34ce176f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34ce176f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737373"/>
                </a:solidFill>
                <a:latin typeface="Roboto"/>
                <a:ea typeface="Roboto"/>
                <a:cs typeface="Roboto"/>
                <a:sym typeface="Roboto"/>
              </a:rPr>
              <a:t>En la tarea de clasificación clásica, se aprende de ejemplos y el rendimiento de la red se mide por un error ϵ</a:t>
            </a:r>
            <a:r>
              <a:rPr baseline="-25000" lang="en" sz="1600">
                <a:solidFill>
                  <a:srgbClr val="737373"/>
                </a:solidFill>
                <a:latin typeface="Roboto"/>
                <a:ea typeface="Roboto"/>
                <a:cs typeface="Roboto"/>
                <a:sym typeface="Roboto"/>
              </a:rPr>
              <a:t>g </a:t>
            </a:r>
            <a:r>
              <a:rPr lang="en" sz="1600">
                <a:solidFill>
                  <a:srgbClr val="737373"/>
                </a:solidFill>
                <a:latin typeface="Roboto"/>
                <a:ea typeface="Roboto"/>
                <a:cs typeface="Roboto"/>
                <a:sym typeface="Roboto"/>
              </a:rPr>
              <a:t>, que se refiere a la probabilidad de que el algoritmo prediga incorrectamente la clase de una nueva observación, dado que ha aprendido de un conjunto similar usando una regla definida.</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34ce176f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34ce176f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737373"/>
                </a:solidFill>
                <a:latin typeface="Roboto"/>
                <a:ea typeface="Roboto"/>
                <a:cs typeface="Roboto"/>
                <a:sym typeface="Roboto"/>
              </a:rPr>
              <a:t>En la tarea de clasificación clásica, se aprende de ejemplos y el rendimiento de la red se mide por un error ϵ</a:t>
            </a:r>
            <a:r>
              <a:rPr baseline="-25000" lang="en" sz="1600">
                <a:solidFill>
                  <a:srgbClr val="737373"/>
                </a:solidFill>
                <a:latin typeface="Roboto"/>
                <a:ea typeface="Roboto"/>
                <a:cs typeface="Roboto"/>
                <a:sym typeface="Roboto"/>
              </a:rPr>
              <a:t>g </a:t>
            </a:r>
            <a:r>
              <a:rPr lang="en" sz="1600">
                <a:solidFill>
                  <a:srgbClr val="737373"/>
                </a:solidFill>
                <a:latin typeface="Roboto"/>
                <a:ea typeface="Roboto"/>
                <a:cs typeface="Roboto"/>
                <a:sym typeface="Roboto"/>
              </a:rPr>
              <a:t>, que se refiere a la probabilidad de que el algoritmo prediga incorrectamente la clase de una nueva observación, dado que ha aprendido de un conjunto similar usando una regla definida.</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34ce176f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34ce176f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737373"/>
                </a:solidFill>
                <a:latin typeface="Roboto"/>
                <a:ea typeface="Roboto"/>
                <a:cs typeface="Roboto"/>
                <a:sym typeface="Roboto"/>
              </a:rPr>
              <a:t>En la tarea de clasificación clásica, se aprende de ejemplos y el rendimiento de la red se mide por un error ϵ</a:t>
            </a:r>
            <a:r>
              <a:rPr baseline="-25000" lang="en" sz="1600">
                <a:solidFill>
                  <a:srgbClr val="737373"/>
                </a:solidFill>
                <a:latin typeface="Roboto"/>
                <a:ea typeface="Roboto"/>
                <a:cs typeface="Roboto"/>
                <a:sym typeface="Roboto"/>
              </a:rPr>
              <a:t>g </a:t>
            </a:r>
            <a:r>
              <a:rPr lang="en" sz="1600">
                <a:solidFill>
                  <a:srgbClr val="737373"/>
                </a:solidFill>
                <a:latin typeface="Roboto"/>
                <a:ea typeface="Roboto"/>
                <a:cs typeface="Roboto"/>
                <a:sym typeface="Roboto"/>
              </a:rPr>
              <a:t>, que se refiere a la probabilidad de que el algoritmo prediga incorrectamente la clase de una nueva observación, dado que ha aprendido de un conjunto similar usando una regla definida.</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34ce176f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34ce176f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737373"/>
                </a:solidFill>
                <a:latin typeface="Roboto"/>
                <a:ea typeface="Roboto"/>
                <a:cs typeface="Roboto"/>
                <a:sym typeface="Roboto"/>
              </a:rPr>
              <a:t>En la tarea de clasificación clásica, se aprende de ejemplos y el rendimiento de la red se mide por un error ϵ</a:t>
            </a:r>
            <a:r>
              <a:rPr baseline="-25000" lang="en" sz="1600">
                <a:solidFill>
                  <a:srgbClr val="737373"/>
                </a:solidFill>
                <a:latin typeface="Roboto"/>
                <a:ea typeface="Roboto"/>
                <a:cs typeface="Roboto"/>
                <a:sym typeface="Roboto"/>
              </a:rPr>
              <a:t>g </a:t>
            </a:r>
            <a:r>
              <a:rPr lang="en" sz="1600">
                <a:solidFill>
                  <a:srgbClr val="737373"/>
                </a:solidFill>
                <a:latin typeface="Roboto"/>
                <a:ea typeface="Roboto"/>
                <a:cs typeface="Roboto"/>
                <a:sym typeface="Roboto"/>
              </a:rPr>
              <a:t>, que se refiere a la probabilidad de que el algoritmo prediga incorrectamente la clase de una nueva observación, dado que ha aprendido de un conjunto similar usando una regla definida.</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34ce176f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34ce176f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lang="en" sz="1200">
                <a:solidFill>
                  <a:srgbClr val="737373"/>
                </a:solidFill>
                <a:latin typeface="Roboto"/>
                <a:ea typeface="Roboto"/>
                <a:cs typeface="Roboto"/>
                <a:sym typeface="Roboto"/>
              </a:rPr>
              <a:t>Empirical mode decomposition (EMD)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nvlpubs.nist.gov/nistpubs/Legacy/SP/nistspecialpublication800-107r1.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609375"/>
            <a:ext cx="8322300" cy="214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Bit-Generator and Time-Series Prediction</a:t>
            </a:r>
            <a:endParaRPr/>
          </a:p>
          <a:p>
            <a:pPr indent="0" lvl="0" marL="0" rtl="0" algn="l">
              <a:spcBef>
                <a:spcPts val="0"/>
              </a:spcBef>
              <a:spcAft>
                <a:spcPts val="0"/>
              </a:spcAft>
              <a:buNone/>
            </a:pPr>
            <a:r>
              <a:rPr lang="en" sz="1244"/>
              <a:t>https://arxiv.org/pdf/cond-mat/9502102</a:t>
            </a:r>
            <a:endParaRPr sz="1244"/>
          </a:p>
        </p:txBody>
      </p:sp>
      <p:sp>
        <p:nvSpPr>
          <p:cNvPr id="68" name="Google Shape;68;p13"/>
          <p:cNvSpPr txBox="1"/>
          <p:nvPr>
            <p:ph idx="1" type="subTitle"/>
          </p:nvPr>
        </p:nvSpPr>
        <p:spPr>
          <a:xfrm>
            <a:off x="440625" y="2818130"/>
            <a:ext cx="8222100" cy="432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Alhely González Luna </a:t>
            </a:r>
            <a:endParaRPr/>
          </a:p>
          <a:p>
            <a:pPr indent="0" lvl="0" marL="0" rtl="0" algn="l">
              <a:spcBef>
                <a:spcPts val="0"/>
              </a:spcBef>
              <a:spcAft>
                <a:spcPts val="0"/>
              </a:spcAft>
              <a:buNone/>
            </a:pPr>
            <a:r>
              <a:rPr lang="en"/>
              <a:t>15 de Agosto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Contenidos</a:t>
            </a:r>
            <a:endParaRPr/>
          </a:p>
        </p:txBody>
      </p:sp>
      <p:sp>
        <p:nvSpPr>
          <p:cNvPr id="74" name="Google Shape;74;p14"/>
          <p:cNvSpPr txBox="1"/>
          <p:nvPr>
            <p:ph idx="1" type="body"/>
          </p:nvPr>
        </p:nvSpPr>
        <p:spPr>
          <a:xfrm>
            <a:off x="460950" y="1890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Introdución.  Bit-Generator</a:t>
            </a:r>
            <a:endParaRPr sz="1600"/>
          </a:p>
          <a:p>
            <a:pPr indent="-330200" lvl="0" marL="457200" rtl="0" algn="l">
              <a:spcBef>
                <a:spcPts val="0"/>
              </a:spcBef>
              <a:spcAft>
                <a:spcPts val="0"/>
              </a:spcAft>
              <a:buSzPts val="1600"/>
              <a:buAutoNum type="arabicPeriod"/>
            </a:pPr>
            <a:r>
              <a:rPr lang="en" sz="1600"/>
              <a:t>Objetivo</a:t>
            </a:r>
            <a:endParaRPr sz="1600"/>
          </a:p>
          <a:p>
            <a:pPr indent="-330200" lvl="0" marL="457200" rtl="0" algn="l">
              <a:spcBef>
                <a:spcPts val="0"/>
              </a:spcBef>
              <a:spcAft>
                <a:spcPts val="0"/>
              </a:spcAft>
              <a:buSzPts val="1600"/>
              <a:buAutoNum type="arabicPeriod"/>
            </a:pPr>
            <a:r>
              <a:rPr lang="en" sz="1600"/>
              <a:t>Bit Generator y el perceptrón </a:t>
            </a:r>
            <a:endParaRPr sz="1600"/>
          </a:p>
          <a:p>
            <a:pPr indent="-330200" lvl="0" marL="457200" rtl="0" algn="l">
              <a:spcBef>
                <a:spcPts val="0"/>
              </a:spcBef>
              <a:spcAft>
                <a:spcPts val="0"/>
              </a:spcAft>
              <a:buSzPts val="1600"/>
              <a:buAutoNum type="arabicPeriod"/>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431800" lvl="0" marL="457200" rtl="0" algn="l">
              <a:spcBef>
                <a:spcPts val="0"/>
              </a:spcBef>
              <a:spcAft>
                <a:spcPts val="0"/>
              </a:spcAft>
              <a:buSzPts val="3200"/>
              <a:buAutoNum type="arabicPeriod"/>
            </a:pPr>
            <a:r>
              <a:rPr lang="en"/>
              <a:t>Introdución.  Bit-Generator</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Un generador de bits es un sistema o algoritmo que es capaz de producir una secuencia de bits que son </a:t>
            </a:r>
            <a:r>
              <a:rPr lang="en" sz="1600"/>
              <a:t>estadísticamente</a:t>
            </a:r>
            <a:r>
              <a:rPr lang="en" sz="1600"/>
              <a:t> independientes y unbiased. [1]</a:t>
            </a:r>
            <a:endParaRPr sz="1600"/>
          </a:p>
          <a:p>
            <a:pPr indent="0" lvl="0" marL="0" rtl="0" algn="l">
              <a:spcBef>
                <a:spcPts val="1200"/>
              </a:spcBef>
              <a:spcAft>
                <a:spcPts val="1200"/>
              </a:spcAft>
              <a:buNone/>
            </a:pPr>
            <a:r>
              <a:rPr lang="en" sz="1600"/>
              <a:t>En seguridad informática, por ejemplo, al asignar un id a un usuario en una </a:t>
            </a:r>
            <a:r>
              <a:rPr lang="en" sz="1600"/>
              <a:t>página</a:t>
            </a:r>
            <a:r>
              <a:rPr lang="en" sz="1600"/>
              <a:t> web, al usar un generador de bits se asegura la independencia y aleatoriedad de cada id. En un video juego, un generador de bits puede hacer que en el mismo escenario se tengan variaciones.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 Objetivo</a:t>
            </a:r>
            <a:endParaRPr/>
          </a:p>
        </p:txBody>
      </p:sp>
      <p:sp>
        <p:nvSpPr>
          <p:cNvPr id="86" name="Google Shape;86;p16"/>
          <p:cNvSpPr txBox="1"/>
          <p:nvPr>
            <p:ph idx="1" type="body"/>
          </p:nvPr>
        </p:nvSpPr>
        <p:spPr>
          <a:xfrm>
            <a:off x="500925" y="19335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En el artículo se estudia la dinámica de un Generador de Bits, que se define como un perceptrón que en cada iteración los patrones de entrada se mueven un bit hacia la derecha y se coloca el resultado del perceptrón en el extremo izquierdo que será el nuevo patrón de entrada para la siguiente iteración</a:t>
            </a:r>
            <a:endParaRPr sz="1600"/>
          </a:p>
          <a:p>
            <a:pPr indent="-322580" lvl="0" marL="457200" rtl="0" algn="l">
              <a:spcBef>
                <a:spcPts val="1200"/>
              </a:spcBef>
              <a:spcAft>
                <a:spcPts val="0"/>
              </a:spcAft>
              <a:buSzPct val="100000"/>
              <a:buAutoNum type="arabicPeriod"/>
            </a:pPr>
            <a:r>
              <a:rPr lang="en" sz="1600"/>
              <a:t>[-1,1,1-,1,1] -&gt; perceptrón -&gt; [-1] </a:t>
            </a:r>
            <a:endParaRPr sz="1600"/>
          </a:p>
          <a:p>
            <a:pPr indent="-322580" lvl="0" marL="457200" rtl="0" algn="l">
              <a:spcBef>
                <a:spcPts val="0"/>
              </a:spcBef>
              <a:spcAft>
                <a:spcPts val="0"/>
              </a:spcAft>
              <a:buSzPct val="100000"/>
              <a:buAutoNum type="arabicPeriod"/>
            </a:pPr>
            <a:r>
              <a:rPr lang="en" sz="1600"/>
              <a:t>[-1,-1,1,1-,1,1] -&gt; perceptrón -&gt; [1] </a:t>
            </a:r>
            <a:endParaRPr sz="1600"/>
          </a:p>
          <a:p>
            <a:pPr indent="-322580" lvl="0" marL="457200" rtl="0" algn="l">
              <a:spcBef>
                <a:spcPts val="0"/>
              </a:spcBef>
              <a:spcAft>
                <a:spcPts val="0"/>
              </a:spcAft>
              <a:buSzPct val="100000"/>
              <a:buAutoNum type="arabicPeriod"/>
            </a:pPr>
            <a:r>
              <a:rPr lang="en" sz="1600"/>
              <a:t>[1, -1,1,1-,1,1] -&gt; perceptrón -&gt; [-1] </a:t>
            </a:r>
            <a:endParaRPr sz="1600"/>
          </a:p>
          <a:p>
            <a:pPr indent="0" lvl="0" marL="0" rtl="0" algn="l">
              <a:spcBef>
                <a:spcPts val="1200"/>
              </a:spcBef>
              <a:spcAft>
                <a:spcPts val="1200"/>
              </a:spcAft>
              <a:buNone/>
            </a:pPr>
            <a:r>
              <a:rPr lang="en" sz="1600"/>
              <a:t>El comportamiento a largo plazo de este generador consiste en ciclos cuya escala crece de forma polinomial con el tamaño de la red. Se investiga el problema de entrenar un generador de bits que emule a otro.</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Bit Generator y el perceptrón </a:t>
            </a:r>
            <a:endParaRPr/>
          </a:p>
        </p:txBody>
      </p:sp>
      <p:sp>
        <p:nvSpPr>
          <p:cNvPr id="92" name="Google Shape;92;p17"/>
          <p:cNvSpPr txBox="1"/>
          <p:nvPr>
            <p:ph idx="1" type="body"/>
          </p:nvPr>
        </p:nvSpPr>
        <p:spPr>
          <a:xfrm>
            <a:off x="500925" y="19335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En este trabajo se concluye que para pesos continuos, la generalización óptima del error tiende a infinito para α grandes, donde α = m/N donde m denota el tamaño del set de entrenamiento y N la dimensión del output.  Un GB tiende a aprender el comportamiento dominante con casi perfecta exactitud.</a:t>
            </a:r>
            <a:endParaRPr sz="1600"/>
          </a:p>
          <a:p>
            <a:pPr indent="0" lvl="0" marL="0" rtl="0" algn="l">
              <a:spcBef>
                <a:spcPts val="1200"/>
              </a:spcBef>
              <a:spcAft>
                <a:spcPts val="0"/>
              </a:spcAft>
              <a:buNone/>
            </a:pPr>
            <a:r>
              <a:rPr lang="en" sz="1600"/>
              <a:t>Se define un GB basado en un perceptrón, que es un clasificador que consiste de N inputs binarios S</a:t>
            </a:r>
            <a:r>
              <a:rPr baseline="-25000" lang="en" sz="1600"/>
              <a:t>i </a:t>
            </a:r>
            <a:r>
              <a:rPr lang="en" sz="1600"/>
              <a:t>y un output binario o. Donde el m-ésimo output depende del m-ésimo input vía una función escalón, en el que el input siguiente está definido por el output previo, de tal forma que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93" name="Google Shape;93;p17"/>
          <p:cNvPicPr preferRelativeResize="0"/>
          <p:nvPr/>
        </p:nvPicPr>
        <p:blipFill>
          <a:blip r:embed="rId3">
            <a:alphaModFix/>
          </a:blip>
          <a:stretch>
            <a:fillRect/>
          </a:stretch>
        </p:blipFill>
        <p:spPr>
          <a:xfrm>
            <a:off x="1421550" y="3735925"/>
            <a:ext cx="5981700" cy="106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Bit Generator y Ising Spins</a:t>
            </a:r>
            <a:endParaRPr/>
          </a:p>
        </p:txBody>
      </p:sp>
      <p:sp>
        <p:nvSpPr>
          <p:cNvPr id="99" name="Google Shape;99;p18"/>
          <p:cNvSpPr txBox="1"/>
          <p:nvPr>
            <p:ph idx="1" type="body"/>
          </p:nvPr>
        </p:nvSpPr>
        <p:spPr>
          <a:xfrm>
            <a:off x="500925" y="19335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El modelo de Ising consiste en variables discretas que representan el dipolo magnético que puede tomar el valor 1 y -1             donde las interacciones son una función de la diferencia en la “posición” del spin </a:t>
            </a:r>
            <a:endParaRPr sz="1600"/>
          </a:p>
          <a:p>
            <a:pPr indent="0" lvl="0" marL="0" rtl="0" algn="l">
              <a:spcBef>
                <a:spcPts val="1200"/>
              </a:spcBef>
              <a:spcAft>
                <a:spcPts val="1200"/>
              </a:spcAft>
              <a:buNone/>
            </a:pPr>
            <a:r>
              <a:rPr lang="en" sz="1600"/>
              <a:t>Puede mapearse entonces un GB a un sistema discreto de N Ising spins donde cada W</a:t>
            </a:r>
            <a:r>
              <a:rPr baseline="-25000" lang="en" sz="1600"/>
              <a:t>ij</a:t>
            </a:r>
            <a:r>
              <a:rPr lang="en" sz="1600"/>
              <a:t> es una variable aleatoria independiente que posee dos atributos importantes: 1) El sistema fluye en ciclos cuyos periodos escalan exponencialmente con el tamaño del sistema, 2) La </a:t>
            </a:r>
            <a:r>
              <a:rPr lang="en" sz="1600"/>
              <a:t>correlación</a:t>
            </a:r>
            <a:r>
              <a:rPr lang="en" sz="1600"/>
              <a:t> de dos estados del sistema decae a cero </a:t>
            </a:r>
            <a:r>
              <a:rPr lang="en" sz="1600"/>
              <a:t>después</a:t>
            </a:r>
            <a:r>
              <a:rPr lang="en" sz="1600"/>
              <a:t> de un paso de Monte Carlo.</a:t>
            </a:r>
            <a:endParaRPr sz="1600"/>
          </a:p>
        </p:txBody>
      </p:sp>
      <p:sp>
        <p:nvSpPr>
          <p:cNvPr id="100" name="Google Shape;100;p18"/>
          <p:cNvSpPr/>
          <p:nvPr/>
        </p:nvSpPr>
        <p:spPr>
          <a:xfrm>
            <a:off x="3438675" y="2306950"/>
            <a:ext cx="79800" cy="26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1" name="Google Shape;101;p18"/>
          <p:cNvSpPr/>
          <p:nvPr/>
        </p:nvSpPr>
        <p:spPr>
          <a:xfrm>
            <a:off x="3562000" y="2274450"/>
            <a:ext cx="79800" cy="297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2" name="Google Shape;102;p18"/>
          <p:cNvSpPr/>
          <p:nvPr/>
        </p:nvSpPr>
        <p:spPr>
          <a:xfrm>
            <a:off x="3721650" y="2306950"/>
            <a:ext cx="79800" cy="26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3" name="Google Shape;103;p18"/>
          <p:cNvSpPr/>
          <p:nvPr/>
        </p:nvSpPr>
        <p:spPr>
          <a:xfrm>
            <a:off x="3881300" y="2290750"/>
            <a:ext cx="79800" cy="297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04" name="Google Shape;104;p18"/>
          <p:cNvPicPr preferRelativeResize="0"/>
          <p:nvPr/>
        </p:nvPicPr>
        <p:blipFill>
          <a:blip r:embed="rId3">
            <a:alphaModFix/>
          </a:blip>
          <a:stretch>
            <a:fillRect/>
          </a:stretch>
        </p:blipFill>
        <p:spPr>
          <a:xfrm>
            <a:off x="3745075" y="2635675"/>
            <a:ext cx="1675750" cy="40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Bit Generator y Ising Spins</a:t>
            </a:r>
            <a:endParaRPr/>
          </a:p>
        </p:txBody>
      </p:sp>
      <p:sp>
        <p:nvSpPr>
          <p:cNvPr id="110" name="Google Shape;110;p19"/>
          <p:cNvSpPr txBox="1"/>
          <p:nvPr>
            <p:ph idx="1" type="body"/>
          </p:nvPr>
        </p:nvSpPr>
        <p:spPr>
          <a:xfrm>
            <a:off x="500925" y="19335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Las principales diferencias entre un GB y un IS es la estructura de W y el número de grados de libertad N. Cualquiera de estas dos diferencias puede ser suficiente para evitar el mapeo entre ambos, sin embargo, se ha encontrado que sólo la estructura de W afecta el comportamiento del GB y el número de grados de libertad puede fijarse a un máximo </a:t>
            </a:r>
            <a:r>
              <a:rPr lang="en" sz="1600"/>
              <a:t>después</a:t>
            </a:r>
            <a:r>
              <a:rPr lang="en" sz="1600"/>
              <a:t> de una </a:t>
            </a:r>
            <a:r>
              <a:rPr lang="en" sz="1600"/>
              <a:t>serie</a:t>
            </a:r>
            <a:r>
              <a:rPr lang="en" sz="1600"/>
              <a:t> de iteraciones.</a:t>
            </a:r>
            <a:endParaRPr sz="1600"/>
          </a:p>
          <a:p>
            <a:pPr indent="0" lvl="0" marL="0" rtl="0" algn="l">
              <a:spcBef>
                <a:spcPts val="1200"/>
              </a:spcBef>
              <a:spcAft>
                <a:spcPts val="1200"/>
              </a:spcAft>
              <a:buNone/>
            </a:pPr>
            <a:r>
              <a:rPr lang="en" sz="1600"/>
              <a:t>Puede así </a:t>
            </a:r>
            <a:r>
              <a:rPr lang="en" sz="1600"/>
              <a:t>utilizar</a:t>
            </a:r>
            <a:r>
              <a:rPr lang="en" sz="1600"/>
              <a:t> el modelo Ising como patrones de prueba para el perceptrón.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14" name="Shape 114"/>
        <p:cNvGrpSpPr/>
        <p:nvPr/>
      </p:nvGrpSpPr>
      <p:grpSpPr>
        <a:xfrm>
          <a:off x="0" y="0"/>
          <a:ext cx="0" cy="0"/>
          <a:chOff x="0" y="0"/>
          <a:chExt cx="0" cy="0"/>
        </a:xfrm>
      </p:grpSpPr>
      <p:sp>
        <p:nvSpPr>
          <p:cNvPr id="115" name="Google Shape;115;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Conclusiones</a:t>
            </a:r>
            <a:endParaRPr/>
          </a:p>
        </p:txBody>
      </p:sp>
      <p:sp>
        <p:nvSpPr>
          <p:cNvPr id="116" name="Google Shape;116;p20"/>
          <p:cNvSpPr txBox="1"/>
          <p:nvPr>
            <p:ph idx="1" type="body"/>
          </p:nvPr>
        </p:nvSpPr>
        <p:spPr>
          <a:xfrm>
            <a:off x="500925" y="19335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Se encontró que a diferencia del caso aleatorio donde las </a:t>
            </a:r>
            <a:r>
              <a:rPr lang="en" sz="1600"/>
              <a:t>relaciones</a:t>
            </a:r>
            <a:r>
              <a:rPr lang="en" sz="1600"/>
              <a:t> temporales decaen a cero, en este caso no decaen ni siquiera asintóticamente</a:t>
            </a:r>
            <a:endParaRPr sz="1600"/>
          </a:p>
          <a:p>
            <a:pPr indent="-330200" lvl="0" marL="457200" rtl="0" algn="l">
              <a:spcBef>
                <a:spcPts val="0"/>
              </a:spcBef>
              <a:spcAft>
                <a:spcPts val="0"/>
              </a:spcAft>
              <a:buSzPts val="1600"/>
              <a:buChar char="●"/>
            </a:pPr>
            <a:r>
              <a:rPr lang="en" sz="1600"/>
              <a:t>Se encontró también que el perceptrón fue </a:t>
            </a:r>
            <a:r>
              <a:rPr lang="en" sz="1600"/>
              <a:t>también</a:t>
            </a:r>
            <a:r>
              <a:rPr lang="en" sz="1600"/>
              <a:t> capaz de aprender el periodo de un ciclo en particular, además de generar el par input/output.</a:t>
            </a:r>
            <a:endParaRPr sz="1600"/>
          </a:p>
          <a:p>
            <a:pPr indent="-330200" lvl="0" marL="457200" rtl="0" algn="l">
              <a:spcBef>
                <a:spcPts val="0"/>
              </a:spcBef>
              <a:spcAft>
                <a:spcPts val="0"/>
              </a:spcAft>
              <a:buSzPts val="1600"/>
              <a:buChar char="●"/>
            </a:pPr>
            <a:r>
              <a:rPr lang="en" sz="1600"/>
              <a:t>Para un ciclo, se encuentra que ϵ =0 para un ɑ finito y cantidades dinámicas pueden ser aprendidas, indica que es posible aprender perfectamente en un tiempo finito una proyección de una regla de aprendizaje.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Bibliografía</a:t>
            </a:r>
            <a:endParaRPr/>
          </a:p>
        </p:txBody>
      </p:sp>
      <p:sp>
        <p:nvSpPr>
          <p:cNvPr id="122" name="Google Shape;122;p21"/>
          <p:cNvSpPr txBox="1"/>
          <p:nvPr/>
        </p:nvSpPr>
        <p:spPr>
          <a:xfrm>
            <a:off x="5617525" y="1869725"/>
            <a:ext cx="7803300" cy="3042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2"/>
              </a:buClr>
              <a:buSzPts val="1200"/>
              <a:buFont typeface="Roboto"/>
              <a:buChar char="●"/>
            </a:pPr>
            <a:r>
              <a:rPr lang="en" sz="1200">
                <a:solidFill>
                  <a:schemeClr val="lt2"/>
                </a:solidFill>
                <a:latin typeface="Roboto"/>
                <a:ea typeface="Roboto"/>
                <a:cs typeface="Roboto"/>
                <a:sym typeface="Roboto"/>
              </a:rPr>
              <a:t>[1].</a:t>
            </a:r>
            <a:r>
              <a:rPr lang="en" sz="1200" u="sng">
                <a:solidFill>
                  <a:schemeClr val="hlink"/>
                </a:solidFill>
                <a:latin typeface="Roboto"/>
                <a:ea typeface="Roboto"/>
                <a:cs typeface="Roboto"/>
                <a:sym typeface="Roboto"/>
                <a:hlinkClick r:id="rId3"/>
              </a:rPr>
              <a:t>https://nvlpubs.nist.gov/nistpubs/Legacy/SP/nistspecialpublication800-107r1.pdf</a:t>
            </a:r>
            <a:r>
              <a:rPr lang="en" sz="1200">
                <a:solidFill>
                  <a:schemeClr val="lt2"/>
                </a:solidFill>
                <a:latin typeface="Roboto"/>
                <a:ea typeface="Roboto"/>
                <a:cs typeface="Roboto"/>
                <a:sym typeface="Roboto"/>
              </a:rPr>
              <a:t> </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