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Lexend Deca" panose="020B0604020202020204" charset="0"/>
      <p:regular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1C7450-A84B-4661-95AF-4330193ABE15}">
  <a:tblStyle styleId="{2F1C7450-A84B-4661-95AF-4330193ABE1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8302936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7455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94902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google/volle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en.wikipedia.org/wiki/Cache_coheren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google/volle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383294" y="1050906"/>
            <a:ext cx="4539000" cy="1159800"/>
          </a:xfrm>
          <a:prstGeom prst="rect">
            <a:avLst/>
          </a:prstGeom>
        </p:spPr>
        <p:txBody>
          <a:bodyPr spcFirstLastPara="1" wrap="square" lIns="0" tIns="0" rIns="0" bIns="0" anchor="ctr" anchorCtr="0">
            <a:noAutofit/>
          </a:bodyPr>
          <a:lstStyle/>
          <a:p>
            <a:pPr lvl="0"/>
            <a:r>
              <a:rPr lang="es-MX" sz="6000" dirty="0">
                <a:latin typeface="Arial" panose="020B0604020202020204" pitchFamily="34" charset="0"/>
                <a:cs typeface="Arial" panose="020B0604020202020204" pitchFamily="34" charset="0"/>
              </a:rPr>
              <a:t>Descripción General de </a:t>
            </a:r>
            <a:r>
              <a:rPr lang="es-MX" sz="6000" dirty="0" err="1">
                <a:latin typeface="Arial" panose="020B0604020202020204" pitchFamily="34" charset="0"/>
                <a:cs typeface="Arial" panose="020B0604020202020204" pitchFamily="34" charset="0"/>
              </a:rPr>
              <a:t>Volley</a:t>
            </a:r>
            <a:endParaRPr dirty="0">
              <a:latin typeface="Arial" panose="020B0604020202020204" pitchFamily="34" charset="0"/>
              <a:cs typeface="Arial" panose="020B0604020202020204" pitchFamily="34" charset="0"/>
            </a:endParaRPr>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
        <p:nvSpPr>
          <p:cNvPr id="2" name="CuadroTexto 1"/>
          <p:cNvSpPr txBox="1"/>
          <p:nvPr/>
        </p:nvSpPr>
        <p:spPr>
          <a:xfrm>
            <a:off x="555171" y="3624439"/>
            <a:ext cx="4035079" cy="954107"/>
          </a:xfrm>
          <a:prstGeom prst="rect">
            <a:avLst/>
          </a:prstGeom>
          <a:noFill/>
        </p:spPr>
        <p:txBody>
          <a:bodyPr wrap="none" rtlCol="0">
            <a:spAutoFit/>
          </a:bodyPr>
          <a:lstStyle/>
          <a:p>
            <a:r>
              <a:rPr lang="es-MX" b="1" dirty="0">
                <a:solidFill>
                  <a:schemeClr val="bg1"/>
                </a:solidFill>
              </a:rPr>
              <a:t>19170057 – Pedro Arturo De Santiago Mijares</a:t>
            </a:r>
          </a:p>
          <a:p>
            <a:r>
              <a:rPr lang="es-MX" b="1" dirty="0">
                <a:solidFill>
                  <a:schemeClr val="bg1"/>
                </a:solidFill>
              </a:rPr>
              <a:t>19170163 – Andrés Salvador Rodríguez Mejía</a:t>
            </a:r>
          </a:p>
          <a:p>
            <a:r>
              <a:rPr lang="es-MX" b="1" dirty="0">
                <a:solidFill>
                  <a:schemeClr val="bg1"/>
                </a:solidFill>
              </a:rPr>
              <a:t>17090112 – Lucero Alhely Barraza Cedillo</a:t>
            </a:r>
          </a:p>
          <a:p>
            <a:r>
              <a:rPr lang="es-MX" b="1" dirty="0">
                <a:solidFill>
                  <a:schemeClr val="bg1"/>
                </a:solidFill>
              </a:rPr>
              <a:t>19170106 – José Felipe Muñiz </a:t>
            </a:r>
            <a:r>
              <a:rPr lang="es-MX" b="1" dirty="0" smtClean="0">
                <a:solidFill>
                  <a:schemeClr val="bg1"/>
                </a:solidFill>
              </a:rPr>
              <a:t>Fonseca</a:t>
            </a:r>
            <a:endParaRPr lang="es-MX" b="1"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s-MX" dirty="0" err="1" smtClean="0">
                <a:latin typeface="Arial" panose="020B0604020202020204" pitchFamily="34" charset="0"/>
                <a:cs typeface="Arial" panose="020B0604020202020204" pitchFamily="34" charset="0"/>
              </a:rPr>
              <a:t>Volley</a:t>
            </a:r>
            <a:endParaRPr dirty="0">
              <a:latin typeface="Arial" panose="020B0604020202020204" pitchFamily="34" charset="0"/>
              <a:cs typeface="Arial" panose="020B0604020202020204" pitchFamily="34" charset="0"/>
            </a:endParaRPr>
          </a:p>
        </p:txBody>
      </p:sp>
      <p:sp>
        <p:nvSpPr>
          <p:cNvPr id="73" name="Google Shape;73;p14"/>
          <p:cNvSpPr txBox="1">
            <a:spLocks noGrp="1"/>
          </p:cNvSpPr>
          <p:nvPr>
            <p:ph type="body" idx="1"/>
          </p:nvPr>
        </p:nvSpPr>
        <p:spPr>
          <a:xfrm>
            <a:off x="580550" y="1221921"/>
            <a:ext cx="7137421" cy="3155100"/>
          </a:xfrm>
          <a:prstGeom prst="rect">
            <a:avLst/>
          </a:prstGeom>
        </p:spPr>
        <p:txBody>
          <a:bodyPr spcFirstLastPara="1" wrap="square" lIns="0" tIns="0" rIns="0" bIns="0" anchor="t" anchorCtr="0">
            <a:noAutofit/>
          </a:bodyPr>
          <a:lstStyle/>
          <a:p>
            <a:pPr marL="0" lvl="0" indent="0" algn="just">
              <a:buClr>
                <a:schemeClr val="dk1"/>
              </a:buClr>
              <a:buSzPts val="1100"/>
              <a:buNone/>
            </a:pPr>
            <a:r>
              <a:rPr lang="es-MX" dirty="0" err="1">
                <a:latin typeface="Arial" panose="020B0604020202020204" pitchFamily="34" charset="0"/>
                <a:cs typeface="Arial" panose="020B0604020202020204" pitchFamily="34" charset="0"/>
              </a:rPr>
              <a:t>Volley</a:t>
            </a:r>
            <a:r>
              <a:rPr lang="es-MX" dirty="0">
                <a:latin typeface="Arial" panose="020B0604020202020204" pitchFamily="34" charset="0"/>
                <a:cs typeface="Arial" panose="020B0604020202020204" pitchFamily="34" charset="0"/>
              </a:rPr>
              <a:t> es una biblioteca HTTP que facilita y agiliza el uso de redes en apps para Android. </a:t>
            </a:r>
            <a:r>
              <a:rPr lang="es-MX" dirty="0" err="1">
                <a:latin typeface="Arial" panose="020B0604020202020204" pitchFamily="34" charset="0"/>
                <a:cs typeface="Arial" panose="020B0604020202020204" pitchFamily="34" charset="0"/>
              </a:rPr>
              <a:t>Volley</a:t>
            </a:r>
            <a:r>
              <a:rPr lang="es-MX" dirty="0">
                <a:latin typeface="Arial" panose="020B0604020202020204" pitchFamily="34" charset="0"/>
                <a:cs typeface="Arial" panose="020B0604020202020204" pitchFamily="34" charset="0"/>
              </a:rPr>
              <a:t> está disponible en </a:t>
            </a:r>
            <a:r>
              <a:rPr lang="es-MX" dirty="0" err="1">
                <a:latin typeface="Arial" panose="020B0604020202020204" pitchFamily="34" charset="0"/>
                <a:cs typeface="Arial" panose="020B0604020202020204" pitchFamily="34" charset="0"/>
                <a:hlinkClick r:id="rId3"/>
              </a:rPr>
              <a:t>GitHub</a:t>
            </a:r>
            <a:r>
              <a:rPr lang="es-MX" dirty="0" smtClean="0">
                <a:latin typeface="Arial" panose="020B0604020202020204" pitchFamily="34" charset="0"/>
                <a:cs typeface="Arial" panose="020B0604020202020204" pitchFamily="34" charset="0"/>
              </a:rPr>
              <a:t>.</a:t>
            </a:r>
          </a:p>
          <a:p>
            <a:pPr marL="0" lvl="0" indent="0" algn="just">
              <a:buClr>
                <a:schemeClr val="dk1"/>
              </a:buClr>
              <a:buSzPts val="1100"/>
              <a:buNone/>
            </a:pPr>
            <a:endParaRPr lang="es-MX" dirty="0">
              <a:latin typeface="Arial" panose="020B0604020202020204" pitchFamily="34" charset="0"/>
              <a:cs typeface="Arial" panose="020B0604020202020204" pitchFamily="34" charset="0"/>
            </a:endParaRPr>
          </a:p>
          <a:p>
            <a:pPr marL="0" lvl="0" indent="0" algn="just">
              <a:buClr>
                <a:schemeClr val="dk1"/>
              </a:buClr>
              <a:buSzPts val="1100"/>
              <a:buNone/>
            </a:pPr>
            <a:r>
              <a:rPr lang="es-MX" dirty="0" err="1">
                <a:latin typeface="Arial" panose="020B0604020202020204" pitchFamily="34" charset="0"/>
                <a:cs typeface="Arial" panose="020B0604020202020204" pitchFamily="34" charset="0"/>
              </a:rPr>
              <a:t>Volley</a:t>
            </a:r>
            <a:r>
              <a:rPr lang="es-MX" dirty="0">
                <a:latin typeface="Arial" panose="020B0604020202020204" pitchFamily="34" charset="0"/>
                <a:cs typeface="Arial" panose="020B0604020202020204" pitchFamily="34" charset="0"/>
              </a:rPr>
              <a:t> se destaca por sus operaciones de tipo RPC que se usan para completar la IU, por ejemplo, obtener una página de resultados de la búsqueda como datos estructurados. Se integra fácilmente con cualquier protocolo y, además, incluye compatibilidad con </a:t>
            </a:r>
            <a:r>
              <a:rPr lang="es-MX" dirty="0" err="1">
                <a:latin typeface="Arial" panose="020B0604020202020204" pitchFamily="34" charset="0"/>
                <a:cs typeface="Arial" panose="020B0604020202020204" pitchFamily="34" charset="0"/>
              </a:rPr>
              <a:t>strings</a:t>
            </a:r>
            <a:r>
              <a:rPr lang="es-MX" dirty="0">
                <a:latin typeface="Arial" panose="020B0604020202020204" pitchFamily="34" charset="0"/>
                <a:cs typeface="Arial" panose="020B0604020202020204" pitchFamily="34" charset="0"/>
              </a:rPr>
              <a:t> sin procesar, imágenes y JSON. </a:t>
            </a:r>
            <a:endParaRPr dirty="0">
              <a:latin typeface="Arial" panose="020B0604020202020204" pitchFamily="34" charset="0"/>
              <a:cs typeface="Arial" panose="020B0604020202020204" pitchFamily="34" charset="0"/>
            </a:endParaRPr>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0" dirty="0" err="1">
                <a:latin typeface="Arial" panose="020B0604020202020204" pitchFamily="34" charset="0"/>
                <a:cs typeface="Arial" panose="020B0604020202020204" pitchFamily="34" charset="0"/>
              </a:rPr>
              <a:t>Volley</a:t>
            </a:r>
            <a:r>
              <a:rPr lang="es-MX" b="0" dirty="0">
                <a:latin typeface="Arial" panose="020B0604020202020204" pitchFamily="34" charset="0"/>
                <a:cs typeface="Arial" panose="020B0604020202020204" pitchFamily="34" charset="0"/>
              </a:rPr>
              <a:t> ofrece los siguientes beneficios:</a:t>
            </a:r>
            <a:endParaRPr lang="es-MX" dirty="0">
              <a:latin typeface="Arial" panose="020B0604020202020204" pitchFamily="34" charset="0"/>
              <a:cs typeface="Arial" panose="020B0604020202020204" pitchFamily="34" charset="0"/>
            </a:endParaRPr>
          </a:p>
        </p:txBody>
      </p:sp>
      <p:sp>
        <p:nvSpPr>
          <p:cNvPr id="3" name="Marcador de texto 2"/>
          <p:cNvSpPr>
            <a:spLocks noGrp="1"/>
          </p:cNvSpPr>
          <p:nvPr>
            <p:ph type="body" idx="1"/>
          </p:nvPr>
        </p:nvSpPr>
        <p:spPr>
          <a:xfrm>
            <a:off x="580550" y="1189265"/>
            <a:ext cx="8204221" cy="3155100"/>
          </a:xfrm>
        </p:spPr>
        <p:txBody>
          <a:bodyPr/>
          <a:lstStyle/>
          <a:p>
            <a:r>
              <a:rPr lang="es-MX" sz="1600" dirty="0">
                <a:latin typeface="Arial" panose="020B0604020202020204" pitchFamily="34" charset="0"/>
                <a:cs typeface="Arial" panose="020B0604020202020204" pitchFamily="34" charset="0"/>
              </a:rPr>
              <a:t>Programación automática de solicitudes de red</a:t>
            </a:r>
          </a:p>
          <a:p>
            <a:pPr algn="just"/>
            <a:r>
              <a:rPr lang="es-MX" sz="1600" dirty="0">
                <a:latin typeface="Arial" panose="020B0604020202020204" pitchFamily="34" charset="0"/>
                <a:cs typeface="Arial" panose="020B0604020202020204" pitchFamily="34" charset="0"/>
              </a:rPr>
              <a:t>Varias conexiones de red simultáneas</a:t>
            </a:r>
          </a:p>
          <a:p>
            <a:pPr algn="just"/>
            <a:r>
              <a:rPr lang="es-MX" sz="1600" dirty="0">
                <a:latin typeface="Arial" panose="020B0604020202020204" pitchFamily="34" charset="0"/>
                <a:cs typeface="Arial" panose="020B0604020202020204" pitchFamily="34" charset="0"/>
              </a:rPr>
              <a:t>Almacenamiento de respuestas en caché y en disco transparentes con </a:t>
            </a:r>
            <a:r>
              <a:rPr lang="es-MX" sz="1600" dirty="0">
                <a:latin typeface="Arial" panose="020B0604020202020204" pitchFamily="34" charset="0"/>
                <a:cs typeface="Arial" panose="020B0604020202020204" pitchFamily="34" charset="0"/>
                <a:hlinkClick r:id="rId2"/>
              </a:rPr>
              <a:t>coherencia de caché</a:t>
            </a:r>
            <a:r>
              <a:rPr lang="es-MX" sz="1600" dirty="0">
                <a:latin typeface="Arial" panose="020B0604020202020204" pitchFamily="34" charset="0"/>
                <a:cs typeface="Arial" panose="020B0604020202020204" pitchFamily="34" charset="0"/>
              </a:rPr>
              <a:t> en HTTP estándar</a:t>
            </a:r>
          </a:p>
          <a:p>
            <a:pPr algn="just"/>
            <a:r>
              <a:rPr lang="es-MX" sz="1600" dirty="0">
                <a:latin typeface="Arial" panose="020B0604020202020204" pitchFamily="34" charset="0"/>
                <a:cs typeface="Arial" panose="020B0604020202020204" pitchFamily="34" charset="0"/>
              </a:rPr>
              <a:t>Compatibilidad con la priorización de solicitudes</a:t>
            </a:r>
          </a:p>
          <a:p>
            <a:pPr algn="just"/>
            <a:r>
              <a:rPr lang="es-MX" sz="1600" dirty="0">
                <a:latin typeface="Arial" panose="020B0604020202020204" pitchFamily="34" charset="0"/>
                <a:cs typeface="Arial" panose="020B0604020202020204" pitchFamily="34" charset="0"/>
              </a:rPr>
              <a:t>API de cancelación de solicitudes (permite cancelar una única solicitud, o bien establecer bloques o grupos de solicitudes para cancelar)</a:t>
            </a:r>
          </a:p>
          <a:p>
            <a:pPr algn="just"/>
            <a:r>
              <a:rPr lang="es-MX" sz="1600" dirty="0">
                <a:latin typeface="Arial" panose="020B0604020202020204" pitchFamily="34" charset="0"/>
                <a:cs typeface="Arial" panose="020B0604020202020204" pitchFamily="34" charset="0"/>
              </a:rPr>
              <a:t>Personalización sencilla, por ejemplo, de reintentos o retiradas</a:t>
            </a:r>
          </a:p>
          <a:p>
            <a:pPr algn="just"/>
            <a:r>
              <a:rPr lang="es-MX" sz="1600" dirty="0">
                <a:latin typeface="Arial" panose="020B0604020202020204" pitchFamily="34" charset="0"/>
                <a:cs typeface="Arial" panose="020B0604020202020204" pitchFamily="34" charset="0"/>
              </a:rPr>
              <a:t>Ordenamiento sólido que permite completar correctamente la IU con datos recuperados de forma asíncrona de la red</a:t>
            </a:r>
          </a:p>
          <a:p>
            <a:r>
              <a:rPr lang="es-MX" sz="1600" dirty="0">
                <a:latin typeface="Arial" panose="020B0604020202020204" pitchFamily="34" charset="0"/>
                <a:cs typeface="Arial" panose="020B0604020202020204" pitchFamily="34" charset="0"/>
              </a:rPr>
              <a:t>Herramientas de depuración y rastreo</a:t>
            </a:r>
          </a:p>
          <a:p>
            <a:endParaRPr lang="es-MX" sz="1600" dirty="0">
              <a:latin typeface="Arial" panose="020B0604020202020204" pitchFamily="34" charset="0"/>
              <a:cs typeface="Arial" panose="020B0604020202020204" pitchFamily="34" charset="0"/>
            </a:endParaRPr>
          </a:p>
        </p:txBody>
      </p:sp>
      <p:sp>
        <p:nvSpPr>
          <p:cNvPr id="5" name="Marcador de número de diapositiva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3</a:t>
            </a:fld>
            <a:endParaRPr lang="es-MX"/>
          </a:p>
        </p:txBody>
      </p:sp>
    </p:spTree>
    <p:extLst>
      <p:ext uri="{BB962C8B-B14F-4D97-AF65-F5344CB8AC3E}">
        <p14:creationId xmlns:p14="http://schemas.microsoft.com/office/powerpoint/2010/main" val="3094645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649301" y="529389"/>
            <a:ext cx="7676551" cy="3943885"/>
          </a:xfrm>
        </p:spPr>
        <p:txBody>
          <a:bodyPr/>
          <a:lstStyle/>
          <a:p>
            <a:pPr algn="just"/>
            <a:r>
              <a:rPr lang="es-MX" dirty="0">
                <a:latin typeface="+mj-lt"/>
              </a:rPr>
              <a:t>La biblioteca principal de </a:t>
            </a:r>
            <a:r>
              <a:rPr lang="es-MX" dirty="0" err="1">
                <a:latin typeface="+mj-lt"/>
              </a:rPr>
              <a:t>Volley</a:t>
            </a:r>
            <a:r>
              <a:rPr lang="es-MX" dirty="0">
                <a:latin typeface="+mj-lt"/>
              </a:rPr>
              <a:t> se desarrolla en </a:t>
            </a:r>
            <a:r>
              <a:rPr lang="es-MX" dirty="0" err="1">
                <a:latin typeface="+mj-lt"/>
                <a:hlinkClick r:id="rId2"/>
              </a:rPr>
              <a:t>GitHub</a:t>
            </a:r>
            <a:r>
              <a:rPr lang="es-MX" dirty="0">
                <a:latin typeface="+mj-lt"/>
              </a:rPr>
              <a:t> y contiene la canalización principal de despacho de solicitudes, además de un conjunto de utilidades que pueden aplicarse de manera general disponible en la "caja de herramientas" de </a:t>
            </a:r>
            <a:r>
              <a:rPr lang="es-MX" dirty="0" err="1">
                <a:latin typeface="+mj-lt"/>
              </a:rPr>
              <a:t>Volley</a:t>
            </a:r>
            <a:r>
              <a:rPr lang="es-MX" dirty="0">
                <a:latin typeface="+mj-lt"/>
              </a:rPr>
              <a:t>. </a:t>
            </a:r>
            <a:endParaRPr lang="es-MX" dirty="0" smtClean="0">
              <a:latin typeface="+mj-lt"/>
            </a:endParaRPr>
          </a:p>
          <a:p>
            <a:pPr algn="just"/>
            <a:r>
              <a:rPr lang="es-MX" dirty="0" smtClean="0">
                <a:latin typeface="+mj-lt"/>
              </a:rPr>
              <a:t>La </a:t>
            </a:r>
            <a:r>
              <a:rPr lang="es-MX" dirty="0">
                <a:latin typeface="+mj-lt"/>
              </a:rPr>
              <a:t>manera más fácil de incorporar </a:t>
            </a:r>
            <a:r>
              <a:rPr lang="es-MX" dirty="0" err="1">
                <a:latin typeface="+mj-lt"/>
              </a:rPr>
              <a:t>Volley</a:t>
            </a:r>
            <a:r>
              <a:rPr lang="es-MX" dirty="0">
                <a:latin typeface="+mj-lt"/>
              </a:rPr>
              <a:t> en tu proyecto es agregar la siguiente dependencia al archivo </a:t>
            </a:r>
            <a:r>
              <a:rPr lang="es-MX" dirty="0" err="1">
                <a:latin typeface="+mj-lt"/>
              </a:rPr>
              <a:t>build.gradle</a:t>
            </a:r>
            <a:r>
              <a:rPr lang="es-MX" dirty="0">
                <a:latin typeface="+mj-lt"/>
              </a:rPr>
              <a:t> de tu app:</a:t>
            </a:r>
            <a:endParaRPr lang="es-MX" dirty="0">
              <a:latin typeface="+mj-lt"/>
            </a:endParaRPr>
          </a:p>
        </p:txBody>
      </p:sp>
      <p:sp>
        <p:nvSpPr>
          <p:cNvPr id="5" name="Marcador de número de diapositiva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a:t>
            </a:fld>
            <a:endParaRPr lang="es-MX"/>
          </a:p>
        </p:txBody>
      </p:sp>
      <p:pic>
        <p:nvPicPr>
          <p:cNvPr id="6" name="Imagen 5"/>
          <p:cNvPicPr>
            <a:picLocks noChangeAspect="1"/>
          </p:cNvPicPr>
          <p:nvPr/>
        </p:nvPicPr>
        <p:blipFill rotWithShape="1">
          <a:blip r:embed="rId3"/>
          <a:srcRect t="14148" b="26930"/>
          <a:stretch/>
        </p:blipFill>
        <p:spPr>
          <a:xfrm>
            <a:off x="1502228" y="3540722"/>
            <a:ext cx="6553200" cy="1100030"/>
          </a:xfrm>
          <a:prstGeom prst="rect">
            <a:avLst/>
          </a:prstGeom>
        </p:spPr>
      </p:pic>
    </p:spTree>
    <p:extLst>
      <p:ext uri="{BB962C8B-B14F-4D97-AF65-F5344CB8AC3E}">
        <p14:creationId xmlns:p14="http://schemas.microsoft.com/office/powerpoint/2010/main" val="3825343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580549" y="1352550"/>
            <a:ext cx="7539047" cy="3155100"/>
          </a:xfrm>
        </p:spPr>
        <p:txBody>
          <a:bodyPr/>
          <a:lstStyle/>
          <a:p>
            <a:r>
              <a:rPr lang="es-MX" dirty="0">
                <a:latin typeface="+mj-lt"/>
              </a:rPr>
              <a:t>También puedes clonar el repositorio de </a:t>
            </a:r>
            <a:r>
              <a:rPr lang="es-MX" dirty="0" err="1">
                <a:latin typeface="+mj-lt"/>
              </a:rPr>
              <a:t>Volley</a:t>
            </a:r>
            <a:r>
              <a:rPr lang="es-MX" dirty="0">
                <a:latin typeface="+mj-lt"/>
              </a:rPr>
              <a:t> y configurarlo como un proyecto de biblioteca:</a:t>
            </a:r>
          </a:p>
          <a:p>
            <a:r>
              <a:rPr lang="es-MX" dirty="0">
                <a:latin typeface="+mj-lt"/>
              </a:rPr>
              <a:t>Para clonar el repositorio con </a:t>
            </a:r>
            <a:r>
              <a:rPr lang="es-MX" dirty="0" err="1">
                <a:latin typeface="+mj-lt"/>
              </a:rPr>
              <a:t>Git</a:t>
            </a:r>
            <a:r>
              <a:rPr lang="es-MX" dirty="0">
                <a:latin typeface="+mj-lt"/>
              </a:rPr>
              <a:t>, escribe lo siguiente en la línea de comandos:</a:t>
            </a:r>
          </a:p>
          <a:p>
            <a:endParaRPr lang="es-MX" dirty="0">
              <a:latin typeface="+mj-lt"/>
            </a:endParaRPr>
          </a:p>
        </p:txBody>
      </p:sp>
      <p:sp>
        <p:nvSpPr>
          <p:cNvPr id="5" name="Marcador de número de diapositiva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latin typeface="+mj-lt"/>
              </a:rPr>
              <a:t>5</a:t>
            </a:fld>
            <a:endParaRPr lang="es-MX">
              <a:latin typeface="+mj-lt"/>
            </a:endParaRPr>
          </a:p>
        </p:txBody>
      </p:sp>
      <p:pic>
        <p:nvPicPr>
          <p:cNvPr id="6" name="Imagen 5"/>
          <p:cNvPicPr>
            <a:picLocks noChangeAspect="1"/>
          </p:cNvPicPr>
          <p:nvPr/>
        </p:nvPicPr>
        <p:blipFill>
          <a:blip r:embed="rId2"/>
          <a:stretch>
            <a:fillRect/>
          </a:stretch>
        </p:blipFill>
        <p:spPr>
          <a:xfrm>
            <a:off x="1206822" y="3685316"/>
            <a:ext cx="6286500" cy="742950"/>
          </a:xfrm>
          <a:prstGeom prst="rect">
            <a:avLst/>
          </a:prstGeom>
        </p:spPr>
      </p:pic>
    </p:spTree>
    <p:extLst>
      <p:ext uri="{BB962C8B-B14F-4D97-AF65-F5344CB8AC3E}">
        <p14:creationId xmlns:p14="http://schemas.microsoft.com/office/powerpoint/2010/main" val="209792859"/>
      </p:ext>
    </p:extLst>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122</Words>
  <Application>Microsoft Office PowerPoint</Application>
  <PresentationFormat>Presentación en pantalla (16:9)</PresentationFormat>
  <Paragraphs>26</Paragraphs>
  <Slides>5</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Lexend Deca</vt:lpstr>
      <vt:lpstr>Muli</vt:lpstr>
      <vt:lpstr>Arial</vt:lpstr>
      <vt:lpstr>Aliena template</vt:lpstr>
      <vt:lpstr>Descripción General de Volley</vt:lpstr>
      <vt:lpstr>Volley</vt:lpstr>
      <vt:lpstr>Volley ofrece los siguientes beneficios:</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Descripción General de Volley</dc:title>
  <dc:creator>DELL</dc:creator>
  <cp:lastModifiedBy>DELL</cp:lastModifiedBy>
  <cp:revision>3</cp:revision>
  <dcterms:modified xsi:type="dcterms:W3CDTF">2020-11-10T04:08:04Z</dcterms:modified>
</cp:coreProperties>
</file>