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063E2-7364-47EA-83E5-CFABE83D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717432-B59C-4221-81D0-3497885F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F996D-3E1A-45D7-847A-98F8E4D0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C6F42-3FBA-4E67-AB9D-1585DE0F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5FDC7-C900-429D-BF66-81054C61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5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9BD68-CFFA-4FA2-9DCD-20B1717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C1B16-B0C1-4A4A-B1CF-01E610B8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44D01-1C6D-407A-9A59-2A505531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96086-94F4-4299-805A-2D684437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9CE25-88B7-42A3-B9C2-6FCDD3A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19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3E625-4FB5-45F2-BB69-06AAB490A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09122-65E7-4C45-88D6-ACA3006D4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FE1B0-3323-4CA7-A7A0-5EE013D2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E2358-151D-4FE9-B6D1-5468EF27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0EE11-1F2B-4510-9B40-10597EEF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47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FFD91-7722-4326-8A94-911D5052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1AA7D-F17B-4538-BA5B-61F91352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09B2F-4079-4DEA-90E0-E1C47A2A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30701-CD2B-4162-A1AD-8D96C5FA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0A5D4-01F1-4F2D-B7D9-0103B80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0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B9DEC-F619-419A-91CF-2F17EDD3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57383-BA3E-43A1-BE4D-39115AAE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BDB89-C176-4191-97FE-A4B70AD6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AC929-C999-470C-9161-E7DFFF2F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A7615-E0BB-4A78-8661-D0E3C1CC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60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8C59-6EA2-4BB8-9DC6-AD89B7A4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01129-33CE-4E08-B730-4DD583CE1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280096-C773-4628-9311-54C1DF8A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785EE0-0B69-43BC-898C-4C48E40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965E4-B85B-4E1A-B0BD-3A462205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1EBA5-8E1D-4652-A487-98318823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88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4896-C670-4ACC-9E07-E79D97D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D41D6B-CF1D-4472-A58A-6949540B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29AEC1-22C0-4D38-BCE4-9A59F20A6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8DFF07-E5B2-47AE-A98C-C82CF18CE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7FD5EA-632D-41AB-B18C-393D4FA1D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C1447A-503A-4013-806E-27E4F0DB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EC7B09-BB41-4E6A-AC4A-F578D26E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7F5FA2-67CB-44E0-9867-380A763C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6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16E5A-FB78-4A11-9F98-BC8F106A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D917E3-CB56-459F-94DB-D215F736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9327E-9981-48F1-A6F3-ABAE010A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7EAA7D-EEEF-4797-AA0E-53D7999F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76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A9A121-CF4A-412F-AFC9-83C276F3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C5E5CD-162E-49C9-9F08-7B4B76CD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BE6D24-FF6E-4856-B5FE-1292F9CA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18498-FA4A-498D-ACBF-1634B902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122EC-2D42-432A-B78C-C6006834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FC68E-678D-4210-AEA1-93FD5AA8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E7D6C2-F3F7-4A23-BD37-B657FAC2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7A6BE0-FDB0-45C3-B8A8-D17BAB9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17EA6D-C099-4EF9-9E4A-9B2BDC27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09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89774-E66B-4D18-A5A5-21F922D4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A525F0-37F6-4DB8-AF41-52164FB03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401F4-5003-44AF-96D0-275328A1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D3549D-96CA-4998-9FB6-31836EE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0785A-64DC-45D0-BD5B-6505FDE7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F52645-B44D-4E2D-BCBB-1B6A5D6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1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90B508-40B1-4C74-AA3F-54D0074A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E9A049-395D-4344-9834-B7952BDC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1ADC34-F4AD-4D90-A2BE-0A58AD1F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4722-897A-481D-A578-57D1986589ED}" type="datetimeFigureOut">
              <a:rPr lang="es-MX" smtClean="0"/>
              <a:t>13/09/2020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4F6376-8BAA-43DD-84C8-8DB95A7DE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AACF1-DA41-4381-90C3-9474FAEAD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6108-15AD-4F15-824D-B79F108D32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24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www.ecured.cu/Corriente_continua" TargetMode="External"/><Relationship Id="rId7" Type="http://schemas.openxmlformats.org/officeDocument/2006/relationships/hyperlink" Target="https://www.ecured.cu/index.php?title=Valores_eficaces&amp;action=edit&amp;redlink=1" TargetMode="External"/><Relationship Id="rId2" Type="http://schemas.openxmlformats.org/officeDocument/2006/relationships/hyperlink" Target="https://www.ecured.cu/Energ%C3%A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ured.cu/Corriente_alterna" TargetMode="External"/><Relationship Id="rId5" Type="http://schemas.openxmlformats.org/officeDocument/2006/relationships/hyperlink" Target="https://www.ecured.cu/Potencia" TargetMode="External"/><Relationship Id="rId4" Type="http://schemas.openxmlformats.org/officeDocument/2006/relationships/hyperlink" Target="https://www.ecured.cu/Diferencia_de_potenc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Banda_ISM" TargetMode="External"/><Relationship Id="rId13" Type="http://schemas.openxmlformats.org/officeDocument/2006/relationships/hyperlink" Target="https://es.wikipedia.org/wiki/Telefon%C3%ADa_m%C3%B3vil_3G" TargetMode="External"/><Relationship Id="rId18" Type="http://schemas.openxmlformats.org/officeDocument/2006/relationships/image" Target="../media/image6.jpeg"/><Relationship Id="rId3" Type="http://schemas.openxmlformats.org/officeDocument/2006/relationships/hyperlink" Target="https://www.ecured.cu/index.php?title=Comunicaci%C3%B3n_de_paquetes&amp;action=edit&amp;redlink=1" TargetMode="External"/><Relationship Id="rId7" Type="http://schemas.openxmlformats.org/officeDocument/2006/relationships/hyperlink" Target="https://es.wikipedia.org/wiki/Radiofrecuencia" TargetMode="External"/><Relationship Id="rId12" Type="http://schemas.openxmlformats.org/officeDocument/2006/relationships/hyperlink" Target="https://es.wikipedia.org/wiki/Telefon%C3%ADa_m%C3%B3vil_2G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s://www.ecured.cu/index.php?title=Arquitecturas&amp;action=edit&amp;redlink=1" TargetMode="Externa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Datos" TargetMode="External"/><Relationship Id="rId11" Type="http://schemas.openxmlformats.org/officeDocument/2006/relationships/hyperlink" Target="https://es.wikipedia.org/wiki/Telefon%C3%ADa_m%C3%B3vil" TargetMode="External"/><Relationship Id="rId5" Type="http://schemas.openxmlformats.org/officeDocument/2006/relationships/hyperlink" Target="https://es.wikipedia.org/wiki/Bluetooth_Special_Interest_Group" TargetMode="External"/><Relationship Id="rId15" Type="http://schemas.openxmlformats.org/officeDocument/2006/relationships/hyperlink" Target="https://es.wikipedia.org/wiki/W-CDMA" TargetMode="External"/><Relationship Id="rId10" Type="http://schemas.openxmlformats.org/officeDocument/2006/relationships/hyperlink" Target="https://es.wikipedia.org/wiki/Libre_de_regal%C3%ADas" TargetMode="External"/><Relationship Id="rId19" Type="http://schemas.openxmlformats.org/officeDocument/2006/relationships/image" Target="../media/image7.jpeg"/><Relationship Id="rId4" Type="http://schemas.openxmlformats.org/officeDocument/2006/relationships/hyperlink" Target="https://es.wikipedia.org/wiki/WPAN" TargetMode="External"/><Relationship Id="rId9" Type="http://schemas.openxmlformats.org/officeDocument/2006/relationships/hyperlink" Target="https://es.wikipedia.org/wiki/GHz" TargetMode="External"/><Relationship Id="rId14" Type="http://schemas.openxmlformats.org/officeDocument/2006/relationships/hyperlink" Target="https://es.wikipedia.org/wiki/UM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2F0B-A121-4B2A-9ED2-EAF7D447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965" y="245856"/>
            <a:ext cx="6264965" cy="867328"/>
          </a:xfrm>
        </p:spPr>
        <p:txBody>
          <a:bodyPr/>
          <a:lstStyle/>
          <a:p>
            <a:pPr algn="ctr"/>
            <a:r>
              <a:rPr lang="es-MX" dirty="0"/>
              <a:t>POTENCIA ELECTRICA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1C8A7-F391-4E84-AB2B-0004FB68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" y="924800"/>
            <a:ext cx="5734878" cy="13255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1800" i="0" dirty="0">
                <a:effectLst/>
              </a:rPr>
              <a:t>La Potencia eléctrica es la relación de paso de </a:t>
            </a:r>
            <a:r>
              <a:rPr lang="es-MX" sz="1800" i="0" strike="noStrike" dirty="0">
                <a:effectLst/>
                <a:hlinkClick r:id="rId2" tooltip="Energí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energía</a:t>
            </a:r>
            <a:r>
              <a:rPr lang="es-MX" sz="1800" i="0" dirty="0">
                <a:effectLst/>
              </a:rPr>
              <a:t> de un flujo por unidad de tiempo, es decir, la cantidad de energía entregada o absorbida por un elemento en un tiempo determinado. La potencia eléctrica se representa con la letra P y la unidad de medida es el Vatio (Watt)</a:t>
            </a:r>
            <a:endParaRPr lang="es-MX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6DB326-57E3-4D27-9DFA-1F27C0EB1905}"/>
              </a:ext>
            </a:extLst>
          </p:cNvPr>
          <p:cNvSpPr txBox="1"/>
          <p:nvPr/>
        </p:nvSpPr>
        <p:spPr>
          <a:xfrm>
            <a:off x="4843670" y="2082796"/>
            <a:ext cx="73483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Potencia en Corriente Continua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3BCC00-998B-47C5-8DCE-BA4DF1B1E547}"/>
              </a:ext>
            </a:extLst>
          </p:cNvPr>
          <p:cNvSpPr txBox="1"/>
          <p:nvPr/>
        </p:nvSpPr>
        <p:spPr>
          <a:xfrm>
            <a:off x="4734339" y="2734646"/>
            <a:ext cx="7348330" cy="133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i="0">
                <a:effectLst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Cuando se trata de </a:t>
            </a:r>
            <a:r>
              <a:rPr lang="es-MX" dirty="0">
                <a:hlinkClick r:id="rId3" tooltip="Corriente continu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corriente continua</a:t>
            </a:r>
            <a:r>
              <a:rPr lang="es-MX" dirty="0"/>
              <a:t> (CC) la potencia eléctrica desarrollada en un cierto instante por un dispositivo de dos terminales, es el producto de la </a:t>
            </a:r>
            <a:r>
              <a:rPr lang="es-MX" dirty="0">
                <a:hlinkClick r:id="rId4" tooltip="Diferencia de poten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diferencia de potencial</a:t>
            </a:r>
            <a:r>
              <a:rPr lang="es-MX" dirty="0"/>
              <a:t> entre dichos terminales y la intensidad de corriente que pasa a través del dispositivo. Por esta razón la </a:t>
            </a:r>
            <a:r>
              <a:rPr lang="es-MX" dirty="0">
                <a:hlinkClick r:id="rId5" tooltip="Pot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potencia</a:t>
            </a:r>
            <a:r>
              <a:rPr lang="es-MX" dirty="0"/>
              <a:t> es proporcional a la corriente y a la tensión.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C49411-6982-48C7-B7F8-8C12B5960CB1}"/>
              </a:ext>
            </a:extLst>
          </p:cNvPr>
          <p:cNvSpPr txBox="1"/>
          <p:nvPr/>
        </p:nvSpPr>
        <p:spPr>
          <a:xfrm>
            <a:off x="96078" y="4402158"/>
            <a:ext cx="618213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s-MX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Potencia en Corriente Alterna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2BFD5C-E039-4083-B352-CB7CC006E1E9}"/>
              </a:ext>
            </a:extLst>
          </p:cNvPr>
          <p:cNvSpPr txBox="1"/>
          <p:nvPr/>
        </p:nvSpPr>
        <p:spPr>
          <a:xfrm>
            <a:off x="122582" y="4936322"/>
            <a:ext cx="6182138" cy="158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i="0">
                <a:effectLst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Por esto cuando se trata de </a:t>
            </a:r>
            <a:r>
              <a:rPr lang="es-MX" dirty="0">
                <a:hlinkClick r:id="rId6" tooltip="Corriente altern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corriente alterna</a:t>
            </a:r>
            <a:r>
              <a:rPr lang="es-MX" dirty="0"/>
              <a:t> (AC) sinusoidal, el promedio de potencia eléctrica desarrollada por un dispositivo de dos terminales es una función de los </a:t>
            </a:r>
            <a:r>
              <a:rPr lang="es-MX" dirty="0">
                <a:hlinkClick r:id="rId7" tooltip="Valores eficaces (la página no ex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valores eficaces</a:t>
            </a:r>
            <a:r>
              <a:rPr lang="es-MX" dirty="0"/>
              <a:t> o valores cuadráticos medios, de la diferencia de potencial entre los terminales y de la intensidad de corriente que pasa a través del dispositivo.</a:t>
            </a:r>
          </a:p>
        </p:txBody>
      </p:sp>
      <p:pic>
        <p:nvPicPr>
          <p:cNvPr id="2050" name="Picture 2" descr="Qué es la potencia eléctrica y cómo calcular cuanto contratar">
            <a:extLst>
              <a:ext uri="{FF2B5EF4-FFF2-40B4-BE49-F238E27FC236}">
                <a16:creationId xmlns:a16="http://schemas.microsoft.com/office/drawing/2014/main" id="{8CA68A84-030C-4B73-BE00-52AB5CF1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" y="2249313"/>
            <a:ext cx="3489993" cy="1963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A2FCF-74D6-4AE5-A0F0-DE063841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7079" y="273362"/>
            <a:ext cx="8666922" cy="997985"/>
          </a:xfrm>
        </p:spPr>
        <p:txBody>
          <a:bodyPr/>
          <a:lstStyle/>
          <a:p>
            <a:r>
              <a:rPr lang="es-MX" dirty="0"/>
              <a:t>Potencia Eléctrica</a:t>
            </a:r>
          </a:p>
        </p:txBody>
      </p:sp>
      <p:pic>
        <p:nvPicPr>
          <p:cNvPr id="1026" name="Picture 2" descr="Potencia Electrica Continua y Alterna Todo">
            <a:extLst>
              <a:ext uri="{FF2B5EF4-FFF2-40B4-BE49-F238E27FC236}">
                <a16:creationId xmlns:a16="http://schemas.microsoft.com/office/drawing/2014/main" id="{9AF042AD-4A14-40E2-BAF2-E64123C2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5" y="1456876"/>
            <a:ext cx="4024789" cy="14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F98773-8FC0-481D-9D4C-7CE9B3440D02}"/>
              </a:ext>
            </a:extLst>
          </p:cNvPr>
          <p:cNvSpPr txBox="1"/>
          <p:nvPr/>
        </p:nvSpPr>
        <p:spPr>
          <a:xfrm>
            <a:off x="278297" y="3140764"/>
            <a:ext cx="385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</a:rPr>
              <a:t>Recuerda V = I x R; e I = V/R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29756A-7EE1-4B0B-BDAC-E714E6E9046D}"/>
              </a:ext>
            </a:extLst>
          </p:cNvPr>
          <p:cNvSpPr txBox="1"/>
          <p:nvPr/>
        </p:nvSpPr>
        <p:spPr>
          <a:xfrm>
            <a:off x="278297" y="3510096"/>
            <a:ext cx="3763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effectLst/>
              </a:rPr>
              <a:t>Si el receptor tiene una resistencia R, podríamos, según ley de ohm, poner la fórmula de la potencia en función de la V y la R o de la I y la R del receptor.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7E249-1701-4DD8-AE14-766C584EE0C2}"/>
              </a:ext>
            </a:extLst>
          </p:cNvPr>
          <p:cNvSpPr txBox="1"/>
          <p:nvPr/>
        </p:nvSpPr>
        <p:spPr>
          <a:xfrm>
            <a:off x="7493527" y="104692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2DAA6F-ECCB-4B73-8431-CC06EEF15540}"/>
              </a:ext>
            </a:extLst>
          </p:cNvPr>
          <p:cNvSpPr txBox="1"/>
          <p:nvPr/>
        </p:nvSpPr>
        <p:spPr>
          <a:xfrm>
            <a:off x="4884002" y="1456876"/>
            <a:ext cx="6611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dirty="0"/>
              <a:t>En la placa de datos eléctricos de un secador de pelo, se puede leer</a:t>
            </a:r>
          </a:p>
          <a:p>
            <a:pPr algn="just"/>
            <a:r>
              <a:rPr lang="es-MX" dirty="0"/>
              <a:t>que tiene una potencia de 2200W y funciona con un voltaje de 230v.</a:t>
            </a:r>
          </a:p>
          <a:p>
            <a:pPr algn="just"/>
            <a:r>
              <a:rPr lang="es-MX" dirty="0"/>
              <a:t>Determina la intensidad de corriente que circula por el.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75734C-574B-4336-BA7F-73E8205C6FDE}"/>
              </a:ext>
            </a:extLst>
          </p:cNvPr>
          <p:cNvSpPr txBox="1"/>
          <p:nvPr/>
        </p:nvSpPr>
        <p:spPr>
          <a:xfrm>
            <a:off x="4922959" y="258590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 = 2200W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697EA8-211F-45D6-AEF8-83BF09474CD3}"/>
              </a:ext>
            </a:extLst>
          </p:cNvPr>
          <p:cNvSpPr txBox="1"/>
          <p:nvPr/>
        </p:nvSpPr>
        <p:spPr>
          <a:xfrm>
            <a:off x="4922959" y="293867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 = 230V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4B6C7A-8245-4271-945A-FDF549C1220D}"/>
              </a:ext>
            </a:extLst>
          </p:cNvPr>
          <p:cNvSpPr txBox="1"/>
          <p:nvPr/>
        </p:nvSpPr>
        <p:spPr>
          <a:xfrm>
            <a:off x="4989218" y="327933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 = 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830405-A260-4A1C-8AFD-E8A8B9F7BF3F}"/>
              </a:ext>
            </a:extLst>
          </p:cNvPr>
          <p:cNvSpPr txBox="1"/>
          <p:nvPr/>
        </p:nvSpPr>
        <p:spPr>
          <a:xfrm>
            <a:off x="6574128" y="312333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 = I * V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E202865-1DB7-4AA4-8D75-AE65C4C2228F}"/>
              </a:ext>
            </a:extLst>
          </p:cNvPr>
          <p:cNvSpPr txBox="1"/>
          <p:nvPr/>
        </p:nvSpPr>
        <p:spPr>
          <a:xfrm>
            <a:off x="7508999" y="312333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ym typeface="Wingdings" panose="05000000000000000000" pitchFamily="2" charset="2"/>
              </a:rPr>
              <a:t>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FA39EA-2619-41F2-85EF-FAA60C82C09F}"/>
              </a:ext>
            </a:extLst>
          </p:cNvPr>
          <p:cNvSpPr txBox="1"/>
          <p:nvPr/>
        </p:nvSpPr>
        <p:spPr>
          <a:xfrm>
            <a:off x="7834729" y="312333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 = P / V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1D625F-7731-4086-BB9D-A2998264B443}"/>
              </a:ext>
            </a:extLst>
          </p:cNvPr>
          <p:cNvSpPr txBox="1"/>
          <p:nvPr/>
        </p:nvSpPr>
        <p:spPr>
          <a:xfrm>
            <a:off x="5073764" y="4128631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 = 2200W / 230V    =      9’57 A</a:t>
            </a:r>
          </a:p>
        </p:txBody>
      </p:sp>
      <p:pic>
        <p:nvPicPr>
          <p:cNvPr id="1028" name="Picture 4" descr="Potencia eléctrica — Cuaderno de Cultura Científica">
            <a:extLst>
              <a:ext uri="{FF2B5EF4-FFF2-40B4-BE49-F238E27FC236}">
                <a16:creationId xmlns:a16="http://schemas.microsoft.com/office/drawing/2014/main" id="{D23CE9B5-5306-46A0-925A-7D86DEA7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85" y="3648670"/>
            <a:ext cx="2050167" cy="22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1E90D-D334-4994-98BD-3D4E440B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098"/>
            <a:ext cx="9925878" cy="781878"/>
          </a:xfrm>
        </p:spPr>
        <p:txBody>
          <a:bodyPr>
            <a:normAutofit/>
          </a:bodyPr>
          <a:lstStyle/>
          <a:p>
            <a:r>
              <a:rPr lang="es-MX" sz="3600" dirty="0"/>
              <a:t>Medios de Comunicaciones de sistemas embebidos.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8FDA66-0C86-4F72-8FC2-BC40C76A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253331"/>
            <a:ext cx="8252792" cy="1609139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Red de datos: </a:t>
            </a:r>
            <a:r>
              <a:rPr lang="es-MX" sz="1800" b="0" i="0" dirty="0">
                <a:effectLst/>
              </a:rPr>
              <a:t>Se denomina red de datos a aquellas infraestructuras o redes de comunicación que se ha diseñado específicamente a la Transmisión de información mediante el intercambio de datos. Las redes de datos se diseñan y construyen en </a:t>
            </a:r>
            <a:r>
              <a:rPr lang="es-MX" sz="1800" b="0" i="0" u="none" strike="noStrike" dirty="0">
                <a:effectLst/>
                <a:hlinkClick r:id="rId2" tooltip="Arquitecturas (la página no ex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Arquitecturas</a:t>
            </a:r>
            <a:r>
              <a:rPr lang="es-MX" sz="1800" b="0" i="0" dirty="0">
                <a:effectLst/>
              </a:rPr>
              <a:t> que pretenden servir a sus objetivos de uso. Las redes de datos, generalmente, están basadas en la </a:t>
            </a:r>
            <a:r>
              <a:rPr lang="es-MX" sz="1800" b="0" i="0" u="none" strike="noStrike" dirty="0">
                <a:effectLst/>
                <a:hlinkClick r:id="rId3" tooltip="Comunicación de paquetes (la página no ex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Comunicación de paquetes</a:t>
            </a:r>
            <a:r>
              <a:rPr lang="es-MX" sz="1800" b="0" i="0" dirty="0">
                <a:effectLst/>
              </a:rPr>
              <a:t> y se clasifican de acuerdo a su tamaño, la distancia que cubre y su arquitectura física.</a:t>
            </a:r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ABB6146-7FA1-4B01-9C3E-9B9F5F3A6E84}"/>
              </a:ext>
            </a:extLst>
          </p:cNvPr>
          <p:cNvSpPr txBox="1">
            <a:spLocks/>
          </p:cNvSpPr>
          <p:nvPr/>
        </p:nvSpPr>
        <p:spPr>
          <a:xfrm>
            <a:off x="3939208" y="2767822"/>
            <a:ext cx="8252792" cy="120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Bluetooth: Bluetooth es una especificación industrial para </a:t>
            </a:r>
            <a:r>
              <a:rPr lang="es-MX" dirty="0">
                <a:hlinkClick r:id="rId4" tooltip="WP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redes inalámbricas de área personal</a:t>
            </a:r>
            <a:r>
              <a:rPr lang="es-MX" dirty="0"/>
              <a:t> (WPAN) creado por </a:t>
            </a:r>
            <a:r>
              <a:rPr lang="es-MX" dirty="0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Bluetooth </a:t>
            </a:r>
            <a:r>
              <a:rPr lang="es-MX" dirty="0" err="1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Special</a:t>
            </a:r>
            <a:r>
              <a:rPr lang="es-MX" dirty="0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Interest</a:t>
            </a:r>
            <a:r>
              <a:rPr lang="es-MX" dirty="0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lang="es-MX" dirty="0">
                <a:hlinkClick r:id="rId5" tooltip="Bluetooth Special Interest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Inc.</a:t>
            </a:r>
            <a:r>
              <a:rPr lang="es-MX" dirty="0"/>
              <a:t> que posibilita la transmisión de voz y </a:t>
            </a:r>
            <a:r>
              <a:rPr lang="es-MX" dirty="0">
                <a:hlinkClick r:id="rId6" tooltip="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es-MX" dirty="0"/>
              <a:t> entre diferentes dispositivos mediante un enlace por </a:t>
            </a:r>
            <a:r>
              <a:rPr lang="es-MX" dirty="0">
                <a:hlinkClick r:id="rId7" tooltip="Radiofrecu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radiofrecuencia</a:t>
            </a:r>
            <a:r>
              <a:rPr lang="es-MX" dirty="0"/>
              <a:t> en la </a:t>
            </a:r>
            <a:r>
              <a:rPr lang="es-MX" dirty="0">
                <a:hlinkClick r:id="rId8" tooltip="Banda IS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banda ISM</a:t>
            </a:r>
            <a:r>
              <a:rPr lang="es-MX" dirty="0"/>
              <a:t> de los 2.4 </a:t>
            </a:r>
            <a:r>
              <a:rPr lang="es-MX" dirty="0">
                <a:hlinkClick r:id="rId9" tooltip="GH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GHz</a:t>
            </a:r>
            <a:r>
              <a:rPr lang="es-MX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68FC1AF-2ED0-490E-944D-57A96A8DD000}"/>
              </a:ext>
            </a:extLst>
          </p:cNvPr>
          <p:cNvSpPr txBox="1">
            <a:spLocks/>
          </p:cNvSpPr>
          <p:nvPr/>
        </p:nvSpPr>
        <p:spPr>
          <a:xfrm>
            <a:off x="0" y="3954298"/>
            <a:ext cx="8252792" cy="120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Serial: Comunicación serial Sigue siendo un medio importante de comunicación en muchas aplicaciones informáticas y de red. Se usa ampliamente en sistemas integrados debido a que la mayoría de las computadoras pueden manejar conexiones en serie de forma nativa o con la ayuda de emuladores o conversores.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66B020B-4EAA-42AD-B318-B3543737F51C}"/>
              </a:ext>
            </a:extLst>
          </p:cNvPr>
          <p:cNvSpPr txBox="1">
            <a:spLocks/>
          </p:cNvSpPr>
          <p:nvPr/>
        </p:nvSpPr>
        <p:spPr>
          <a:xfrm>
            <a:off x="3226905" y="5162333"/>
            <a:ext cx="8845825" cy="16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  <a:lvl1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s-MX" dirty="0"/>
              <a:t>GSM: es un sistema estándar, </a:t>
            </a:r>
            <a:r>
              <a:rPr lang="es-MX" dirty="0">
                <a:hlinkClick r:id="rId10" tooltip="Libre de regalí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libre de regalías</a:t>
            </a:r>
            <a:r>
              <a:rPr lang="es-MX" dirty="0"/>
              <a:t>, de </a:t>
            </a:r>
            <a:r>
              <a:rPr lang="es-MX" dirty="0">
                <a:hlinkClick r:id="rId11" tooltip="Telefonía móv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telefonía móvil</a:t>
            </a:r>
            <a:r>
              <a:rPr lang="es-MX" dirty="0"/>
              <a:t> digital. </a:t>
            </a:r>
          </a:p>
          <a:p>
            <a:pPr marL="0" indent="0">
              <a:buNone/>
            </a:pPr>
            <a:r>
              <a:rPr lang="es-MX" dirty="0"/>
              <a:t>GSM se considera, por su velocidad de transmisión y otras características, un estándar de </a:t>
            </a:r>
            <a:r>
              <a:rPr lang="es-MX" dirty="0">
                <a:hlinkClick r:id="rId12" tooltip="Telefonía móvil 2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segunda generación</a:t>
            </a:r>
            <a:r>
              <a:rPr lang="es-MX" dirty="0"/>
              <a:t> (2G). Su extensión a </a:t>
            </a:r>
            <a:r>
              <a:rPr lang="es-MX" dirty="0">
                <a:hlinkClick r:id="rId13" tooltip="Telefonía móvil 3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3G</a:t>
            </a:r>
            <a:r>
              <a:rPr lang="es-MX" dirty="0"/>
              <a:t> se denomina </a:t>
            </a:r>
            <a:r>
              <a:rPr lang="es-MX" dirty="0">
                <a:hlinkClick r:id="rId14" tooltip="UM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UMTS</a:t>
            </a:r>
            <a:r>
              <a:rPr lang="es-MX" dirty="0"/>
              <a:t> y difiere en su mayor velocidad de transmisión, el uso de una arquitectura de red ligeramente distinta y sobre todo en el empleo de diferentes protocolos de radio (</a:t>
            </a:r>
            <a:r>
              <a:rPr lang="es-MX" dirty="0">
                <a:hlinkClick r:id="rId15" tooltip="W-CD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W-CDMA</a:t>
            </a:r>
            <a:r>
              <a:rPr lang="es-MX" dirty="0"/>
              <a:t>).</a:t>
            </a:r>
          </a:p>
        </p:txBody>
      </p:sp>
      <p:pic>
        <p:nvPicPr>
          <p:cNvPr id="3074" name="Picture 2" descr="Sistema de Información - Concepto, tipos, elementos y ejemplos">
            <a:extLst>
              <a:ext uri="{FF2B5EF4-FFF2-40B4-BE49-F238E27FC236}">
                <a16:creationId xmlns:a16="http://schemas.microsoft.com/office/drawing/2014/main" id="{367AD623-F04C-431C-AE6D-83FF7F25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96" y="1278825"/>
            <a:ext cx="2564295" cy="12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0 Características de los Sistemas">
            <a:extLst>
              <a:ext uri="{FF2B5EF4-FFF2-40B4-BE49-F238E27FC236}">
                <a16:creationId xmlns:a16="http://schemas.microsoft.com/office/drawing/2014/main" id="{901F6EA8-9247-4205-BBB8-D2573FD1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2" y="5116190"/>
            <a:ext cx="2717523" cy="13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ferta laboral para los profesionales en Dirección de Sistemas y  Tecnologías de la Información">
            <a:extLst>
              <a:ext uri="{FF2B5EF4-FFF2-40B4-BE49-F238E27FC236}">
                <a16:creationId xmlns:a16="http://schemas.microsoft.com/office/drawing/2014/main" id="{0100668B-D749-46F3-995C-C300BD259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78" y="3747449"/>
            <a:ext cx="2061541" cy="13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ministración de Sistemas Críticos. Infraestructuras, Servidores y Redes">
            <a:extLst>
              <a:ext uri="{FF2B5EF4-FFF2-40B4-BE49-F238E27FC236}">
                <a16:creationId xmlns:a16="http://schemas.microsoft.com/office/drawing/2014/main" id="{6A5F2988-2486-4CC8-92BC-32750034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2854333"/>
            <a:ext cx="2049532" cy="9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1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575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POTENCIA ELECTRICA</vt:lpstr>
      <vt:lpstr>Potencia Eléctrica</vt:lpstr>
      <vt:lpstr>Medios de Comunicaciones de sistemas embebidos.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Potencia Eléctrica</dc:title>
  <dc:creator>Fernando Moya</dc:creator>
  <cp:lastModifiedBy>Fernando Moya</cp:lastModifiedBy>
  <cp:revision>9</cp:revision>
  <dcterms:created xsi:type="dcterms:W3CDTF">2020-09-13T18:50:57Z</dcterms:created>
  <dcterms:modified xsi:type="dcterms:W3CDTF">2020-09-13T23:18:04Z</dcterms:modified>
</cp:coreProperties>
</file>