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2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81" r:id="rId23"/>
    <p:sldId id="280" r:id="rId24"/>
  </p:sldIdLst>
  <p:sldSz cx="10080625" cy="567055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5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7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1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8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4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6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71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017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65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94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3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48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index.php?title=Valores_eficaces&amp;action=edit&amp;redlink=1" TargetMode="External"/><Relationship Id="rId2" Type="http://schemas.openxmlformats.org/officeDocument/2006/relationships/hyperlink" Target="https://www.ecured.cu/Corriente_altern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co tendencias en IoT que ya están cambiando la economía | Corporat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080626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Shape 1"/>
          <p:cNvSpPr txBox="1"/>
          <p:nvPr/>
        </p:nvSpPr>
        <p:spPr>
          <a:xfrm>
            <a:off x="211743" y="3434963"/>
            <a:ext cx="4032720" cy="20926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MX" sz="1300" b="1" strike="noStrike" spc="-1" dirty="0">
                <a:solidFill>
                  <a:schemeClr val="bg1"/>
                </a:solidFill>
                <a:latin typeface="Arial"/>
              </a:rPr>
              <a:t>Tics / 4”B” / Equipo 1</a:t>
            </a:r>
            <a:endParaRPr lang="es-MX" sz="1300" b="0" strike="noStrike" spc="-1" dirty="0">
              <a:solidFill>
                <a:schemeClr val="bg1"/>
              </a:solidFill>
              <a:latin typeface="Arial"/>
            </a:endParaRPr>
          </a:p>
          <a:p>
            <a:endParaRPr lang="es-MX" sz="13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Andres</a:t>
            </a: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 Salvador </a:t>
            </a:r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Rodriguez</a:t>
            </a: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Mejia</a:t>
            </a:r>
            <a:endParaRPr lang="es-MX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Amaury </a:t>
            </a:r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Rodriguez</a:t>
            </a: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 Ruiz</a:t>
            </a:r>
            <a:endParaRPr lang="es-MX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Dana Stephanie </a:t>
            </a:r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Lopez</a:t>
            </a: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Lopez</a:t>
            </a:r>
            <a:endParaRPr lang="es-MX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Francisco Escobedo Salazar</a:t>
            </a:r>
            <a:endParaRPr lang="es-MX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Lucero Alhely Barraza Cedillo</a:t>
            </a:r>
            <a:endParaRPr lang="es-MX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Luis Fernando </a:t>
            </a:r>
            <a:r>
              <a:rPr lang="es-MX" sz="1200" b="1" strike="noStrike" spc="-1" dirty="0" err="1">
                <a:solidFill>
                  <a:schemeClr val="bg1"/>
                </a:solidFill>
                <a:latin typeface="aRIAL"/>
              </a:rPr>
              <a:t>Martinez</a:t>
            </a:r>
            <a:r>
              <a:rPr lang="es-MX" sz="1200" b="1" strike="noStrike" spc="-1" dirty="0">
                <a:solidFill>
                  <a:schemeClr val="bg1"/>
                </a:solidFill>
                <a:latin typeface="aRIAL"/>
              </a:rPr>
              <a:t> Moya</a:t>
            </a:r>
            <a:endParaRPr lang="es-MX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590433" y="2321375"/>
            <a:ext cx="5042880" cy="10278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MX" sz="4400" b="0" strike="noStrike" spc="-1" dirty="0">
                <a:solidFill>
                  <a:schemeClr val="bg1"/>
                </a:solidFill>
                <a:latin typeface="aRIAL"/>
              </a:rPr>
              <a:t>Principios para IoT</a:t>
            </a:r>
          </a:p>
          <a:p>
            <a:pPr algn="r"/>
            <a:r>
              <a:rPr lang="es-MX" sz="2200" b="0" strike="noStrike" spc="-1" dirty="0">
                <a:solidFill>
                  <a:schemeClr val="bg1"/>
                </a:solidFill>
                <a:latin typeface="aRIAL"/>
              </a:rPr>
              <a:t>Ingeniero Ochoa Del Toro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8041" y="224664"/>
            <a:ext cx="5040000" cy="57528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POTENCIA ELECTRICA</a:t>
            </a:r>
            <a:endParaRPr lang="es-MX" sz="26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46430" y="887609"/>
            <a:ext cx="3922431" cy="810762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MX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 Potencia eléctrica es la relación de paso de energía de un flujo por unidad de tiempo</a:t>
            </a:r>
            <a:r>
              <a:rPr lang="es-MX" sz="1600" spc="-1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56145" y="2195530"/>
            <a:ext cx="4247280" cy="39876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s-MX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Potencia en Corriente Continua</a:t>
            </a:r>
            <a:endParaRPr lang="es-MX" sz="2600" b="0" strike="noStrike" spc="-1" dirty="0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2000" y="3096000"/>
            <a:ext cx="2307785" cy="235855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s-MX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Cuando se trata de corriente continua (CC) la potencia eléctrica desarrollada en un cierto instante por un dispositivo de dos terminales.</a:t>
            </a:r>
            <a:endParaRPr lang="es-MX" b="0" strike="noStrike" spc="-1" dirty="0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5168861" y="2175790"/>
            <a:ext cx="4373723" cy="39876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20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Potencia en Corriente Alterna</a:t>
            </a:r>
            <a:endParaRPr lang="es-MX" sz="2000" b="0" strike="noStrike" spc="-1" dirty="0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5040312" y="2749880"/>
            <a:ext cx="2307785" cy="270467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500"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MX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Por esto cuando se trata de </a:t>
            </a:r>
            <a:r>
              <a:rPr lang="es-MX" sz="1800" b="0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2"/>
              </a:rPr>
              <a:t>corriente alterna</a:t>
            </a:r>
            <a:r>
              <a:rPr lang="es-MX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 (AC) sinusoidal, el promedio de potencia eléctrica desarrollada por un dispositivo de dos terminales es una función de los </a:t>
            </a:r>
            <a:r>
              <a:rPr lang="es-MX" sz="1800" b="0" u="sng" strike="noStrike" spc="-1" dirty="0">
                <a:solidFill>
                  <a:srgbClr val="0000FF"/>
                </a:solidFill>
                <a:uFillTx/>
                <a:latin typeface="Century Gothic"/>
                <a:ea typeface="DejaVu Sans"/>
                <a:hlinkClick r:id="rId3"/>
              </a:rPr>
              <a:t>valores eficaces</a:t>
            </a:r>
            <a:r>
              <a:rPr lang="es-MX" u="sng" spc="-1" dirty="0">
                <a:solidFill>
                  <a:srgbClr val="FFFFFF"/>
                </a:solidFill>
                <a:uFillTx/>
                <a:latin typeface="Century Gothic"/>
                <a:ea typeface="DejaVu Sans"/>
              </a:rPr>
              <a:t>.</a:t>
            </a:r>
            <a:endParaRPr lang="es-MX" sz="1800" b="0" strike="noStrike" spc="-1" dirty="0">
              <a:latin typeface="Arial"/>
            </a:endParaRPr>
          </a:p>
        </p:txBody>
      </p:sp>
      <p:pic>
        <p:nvPicPr>
          <p:cNvPr id="1028" name="Picture 4" descr="Corriente continua - Wikipedia, la enciclopedia libre">
            <a:extLst>
              <a:ext uri="{FF2B5EF4-FFF2-40B4-BE49-F238E27FC236}">
                <a16:creationId xmlns:a16="http://schemas.microsoft.com/office/drawing/2014/main" id="{B497B959-080F-46FF-9D1E-483132A7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17" y="3632327"/>
            <a:ext cx="2054667" cy="11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riente alterna - Wikipedia, la enciclopedia libre">
            <a:extLst>
              <a:ext uri="{FF2B5EF4-FFF2-40B4-BE49-F238E27FC236}">
                <a16:creationId xmlns:a16="http://schemas.microsoft.com/office/drawing/2014/main" id="{1197518A-9955-4C29-B64C-C9EFAFBB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74" y="3487996"/>
            <a:ext cx="2307785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tencia Electrica">
            <a:extLst>
              <a:ext uri="{FF2B5EF4-FFF2-40B4-BE49-F238E27FC236}">
                <a16:creationId xmlns:a16="http://schemas.microsoft.com/office/drawing/2014/main" id="{2C89BE8D-F261-47C5-B368-79D82A11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05" y="288160"/>
            <a:ext cx="2041479" cy="1529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520000" y="321840"/>
            <a:ext cx="4535280" cy="7574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28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Conceptos IoT</a:t>
            </a:r>
            <a:endParaRPr lang="es-MX" sz="2800" b="0" strike="noStrike" spc="-1">
              <a:latin typeface="Arial"/>
            </a:endParaRPr>
          </a:p>
        </p:txBody>
      </p:sp>
      <p:pic>
        <p:nvPicPr>
          <p:cNvPr id="2050" name="Picture 2" descr="El mercado IoT crece rápidamente en España » MuyCanal">
            <a:extLst>
              <a:ext uri="{FF2B5EF4-FFF2-40B4-BE49-F238E27FC236}">
                <a16:creationId xmlns:a16="http://schemas.microsoft.com/office/drawing/2014/main" id="{09FB6561-FF14-4723-BD4C-C3FD9BF2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369">
            <a:off x="5666536" y="1714379"/>
            <a:ext cx="3990957" cy="189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1A7D37A-8429-4568-B6F5-53600AEEEADE}"/>
              </a:ext>
            </a:extLst>
          </p:cNvPr>
          <p:cNvSpPr txBox="1"/>
          <p:nvPr/>
        </p:nvSpPr>
        <p:spPr>
          <a:xfrm>
            <a:off x="334383" y="1414224"/>
            <a:ext cx="4254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Conexión de dispositivos.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Transferencia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Endpoints:</a:t>
            </a:r>
            <a:r>
              <a:rPr lang="es-MX" sz="1800" b="0" strike="noStrike" spc="-1" dirty="0">
                <a:solidFill>
                  <a:schemeClr val="bg1"/>
                </a:solidFill>
                <a:latin typeface="Arial"/>
                <a:ea typeface="Calibri"/>
              </a:rPr>
              <a:t> “Componentes que tienen capacidades computacionales y conectividad de red”.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52" name="Picture 4" descr="IoT: Qué necesitan saber los profesionales de la red | CambioDigital OnLine">
            <a:extLst>
              <a:ext uri="{FF2B5EF4-FFF2-40B4-BE49-F238E27FC236}">
                <a16:creationId xmlns:a16="http://schemas.microsoft.com/office/drawing/2014/main" id="{399348C5-8F79-4DF1-8D76-EF6E75FE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556">
            <a:off x="1571124" y="340138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728000" y="144000"/>
            <a:ext cx="6586560" cy="63828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3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Arquitectura de sistemas </a:t>
            </a:r>
            <a:r>
              <a:rPr lang="es-MX" sz="36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IoT</a:t>
            </a:r>
            <a:endParaRPr lang="es-MX" sz="36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65640" y="4743174"/>
            <a:ext cx="3188520" cy="783376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5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Capa de procesamiento:</a:t>
            </a:r>
            <a:endParaRPr lang="es-MX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Procesa los datos recibidos de la capa de red</a:t>
            </a:r>
            <a:r>
              <a:rPr lang="es-MX" sz="1500" spc="-1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es-MX" sz="1500" b="0" strike="noStrike" spc="-1" dirty="0">
              <a:latin typeface="Arial"/>
            </a:endParaRPr>
          </a:p>
        </p:txBody>
      </p:sp>
      <p:pic>
        <p:nvPicPr>
          <p:cNvPr id="144" name="Imagen 1"/>
          <p:cNvPicPr/>
          <p:nvPr/>
        </p:nvPicPr>
        <p:blipFill>
          <a:blip r:embed="rId2"/>
          <a:srcRect l="41816" t="35659" r="44314" b="41014"/>
          <a:stretch/>
        </p:blipFill>
        <p:spPr>
          <a:xfrm>
            <a:off x="3491146" y="1257714"/>
            <a:ext cx="2870053" cy="2868809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6681505" y="1332359"/>
            <a:ext cx="3430080" cy="10026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5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Capa de red:</a:t>
            </a:r>
            <a:endParaRPr lang="es-MX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Transfiere los datos producidos por los objetos a la capa de gestión de servicios.</a:t>
            </a:r>
            <a:endParaRPr lang="es-MX" sz="1500" b="0" strike="noStrike" spc="-1" dirty="0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681505" y="3335591"/>
            <a:ext cx="3399120" cy="10026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5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Capa de percepción:</a:t>
            </a:r>
            <a:endParaRPr lang="es-MX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Representa a los objetos físicos que tienen como objetivo recoger y procesar información.</a:t>
            </a:r>
            <a:endParaRPr lang="es-MX" sz="1500" b="0" strike="noStrike" spc="-1" dirty="0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124020" y="1227774"/>
            <a:ext cx="3114275" cy="783376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5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Capa de negocios:</a:t>
            </a:r>
            <a:endParaRPr lang="es-MX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Gestiona todas las actividades y servicios de sistemas IoT.</a:t>
            </a:r>
            <a:endParaRPr lang="es-MX" sz="1500" b="0" strike="noStrike" spc="-1" dirty="0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124020" y="3271773"/>
            <a:ext cx="2973960" cy="10026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5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Capa de aplicación:</a:t>
            </a:r>
            <a:endParaRPr lang="es-MX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Es la interfaz mediante la cual los usuarios finales pueden interactuar con un dispositivo.</a:t>
            </a:r>
            <a:endParaRPr lang="es-MX" sz="1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12086" y="121675"/>
            <a:ext cx="7599960" cy="75276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3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Arquitectura de sistemas IoT</a:t>
            </a:r>
            <a:endParaRPr lang="es-MX" sz="36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59861" y="1349286"/>
            <a:ext cx="5828124" cy="2971977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 arquitectura debe: </a:t>
            </a:r>
            <a:endParaRPr lang="es-MX" sz="2000" b="0" strike="noStrike" spc="-1" dirty="0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Permitir escalabilidad, ampliación de capacidades y soporte de nuevos estándares. </a:t>
            </a:r>
            <a:endParaRPr lang="es-MX" sz="1800" b="0" strike="noStrike" spc="-1" dirty="0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Servir de modelo para la creación de arquitecturas más específicas. </a:t>
            </a:r>
            <a:endParaRPr lang="es-MX" sz="1800" b="0" strike="noStrike" spc="-1" dirty="0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 gestión necesita ser garantizada desde sus cinco áreas funcionales. </a:t>
            </a:r>
            <a:endParaRPr lang="es-MX" sz="1800" b="0" strike="noStrike" spc="-1" dirty="0">
              <a:latin typeface="Arial"/>
            </a:endParaRPr>
          </a:p>
        </p:txBody>
      </p:sp>
      <p:pic>
        <p:nvPicPr>
          <p:cNvPr id="4098" name="Picture 2" descr="El mundo del IoT">
            <a:extLst>
              <a:ext uri="{FF2B5EF4-FFF2-40B4-BE49-F238E27FC236}">
                <a16:creationId xmlns:a16="http://schemas.microsoft.com/office/drawing/2014/main" id="{98D82D7E-1E7B-4A64-8242-54BEA6AAF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53" y="1501252"/>
            <a:ext cx="2820011" cy="282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 rot="16800">
            <a:off x="1619280" y="332280"/>
            <a:ext cx="6514920" cy="5882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Elementos de sistemas IoT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0E09A7-159F-474D-B409-4F92317A3DBC}"/>
              </a:ext>
            </a:extLst>
          </p:cNvPr>
          <p:cNvSpPr txBox="1"/>
          <p:nvPr/>
        </p:nvSpPr>
        <p:spPr>
          <a:xfrm>
            <a:off x="0" y="1081288"/>
            <a:ext cx="4230624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7CBCE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Actuadores:</a:t>
            </a: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controlan el estado físico o lógico de un elemento a través de señales, como encender/apagar un dispositivo.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85E96F-D572-4609-A98F-8B766990623A}"/>
              </a:ext>
            </a:extLst>
          </p:cNvPr>
          <p:cNvSpPr txBox="1"/>
          <p:nvPr/>
        </p:nvSpPr>
        <p:spPr>
          <a:xfrm>
            <a:off x="4476335" y="963428"/>
            <a:ext cx="3533521" cy="1314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7CBCE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Agentes:</a:t>
            </a: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actúan de intermediarios entre un actuador y la nube, eligiendo qué datos enviar y a </a:t>
            </a:r>
            <a:r>
              <a:rPr lang="es-ES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quién</a:t>
            </a: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B5ECB0-F488-4366-B405-B6B99C059644}"/>
              </a:ext>
            </a:extLst>
          </p:cNvPr>
          <p:cNvSpPr txBox="1"/>
          <p:nvPr/>
        </p:nvSpPr>
        <p:spPr>
          <a:xfrm>
            <a:off x="4224851" y="4173198"/>
            <a:ext cx="3785005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7CBCE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Comunicación:</a:t>
            </a: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simplemente es la capa física de comunicación, aunque la elección de la misma condiciona el protocolo de comunicación.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92D14A3-2737-4D69-8BEF-BE21755FC407}"/>
              </a:ext>
            </a:extLst>
          </p:cNvPr>
          <p:cNvSpPr txBox="1"/>
          <p:nvPr/>
        </p:nvSpPr>
        <p:spPr>
          <a:xfrm>
            <a:off x="7995505" y="963428"/>
            <a:ext cx="2085120" cy="4382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7CBCE0"/>
              </a:buClr>
              <a:buFont typeface="Arial"/>
              <a:buChar char="•"/>
            </a:pPr>
            <a:r>
              <a:rPr lang="es-E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Dispositivo de cálculo en campo: </a:t>
            </a: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debido al gran volumen de información que se puede recopilar, en ocasiones conviene tratar la información antes de enviarla a la red.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C99C9E-ED63-4AB4-BD67-E0C5130B2B9E}"/>
              </a:ext>
            </a:extLst>
          </p:cNvPr>
          <p:cNvSpPr txBox="1"/>
          <p:nvPr/>
        </p:nvSpPr>
        <p:spPr>
          <a:xfrm>
            <a:off x="1" y="3847037"/>
            <a:ext cx="4230624" cy="1542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7CBCE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Sensores:</a:t>
            </a: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recogen y envían información del estado actual de los elementos a los que están conectados. Podemos medir temperatura, presión, luz, movimiento, posicionamiento, etc.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8175CD-550A-480B-928E-A8289388EDC7}"/>
              </a:ext>
            </a:extLst>
          </p:cNvPr>
          <p:cNvSpPr txBox="1"/>
          <p:nvPr/>
        </p:nvSpPr>
        <p:spPr>
          <a:xfrm>
            <a:off x="0" y="2304563"/>
            <a:ext cx="4230624" cy="1542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520" algn="just">
              <a:lnSpc>
                <a:spcPct val="120000"/>
              </a:lnSpc>
              <a:spcBef>
                <a:spcPts val="1001"/>
              </a:spcBef>
              <a:buClr>
                <a:srgbClr val="7CBCE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Cosas:</a:t>
            </a: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El objetivo real del IoT es obviamente conectar objetos, aunque se puede aplicar tanto a productos físicos como coches u otros elementos como cultivos o ganado, por ejemplo.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5122" name="Picture 2" descr="All about the Internet of Things (IoT) | Tridens Technology">
            <a:extLst>
              <a:ext uri="{FF2B5EF4-FFF2-40B4-BE49-F238E27FC236}">
                <a16:creationId xmlns:a16="http://schemas.microsoft.com/office/drawing/2014/main" id="{C056427D-7725-495C-8693-F5586E73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92" y="2220132"/>
            <a:ext cx="3418205" cy="19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75910" y="1042919"/>
            <a:ext cx="8001660" cy="85622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s-MX" sz="1600" spc="-1" dirty="0">
                <a:solidFill>
                  <a:srgbClr val="FFFFFF"/>
                </a:solidFill>
                <a:latin typeface="Arial"/>
                <a:ea typeface="Calibri"/>
              </a:rPr>
              <a:t>E</a:t>
            </a:r>
            <a:r>
              <a:rPr lang="es-MX" sz="1600" b="0" strike="noStrike" spc="-1" dirty="0">
                <a:solidFill>
                  <a:srgbClr val="FFFFFF"/>
                </a:solidFill>
                <a:latin typeface="Arial"/>
                <a:ea typeface="Calibri"/>
              </a:rPr>
              <a:t>s un sistema computacional que se ha diseñado para realizar funciones dedicadas, estos son programables y tienen microcontroladores y microprocesadores incorporados sobre el mismo.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67B19381-E46B-446D-9BE0-071CBBC8F839}"/>
              </a:ext>
            </a:extLst>
          </p:cNvPr>
          <p:cNvSpPr/>
          <p:nvPr/>
        </p:nvSpPr>
        <p:spPr>
          <a:xfrm rot="16800">
            <a:off x="1619280" y="332280"/>
            <a:ext cx="6514920" cy="5882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Sistema embebido.</a:t>
            </a:r>
            <a:endParaRPr lang="es-MX" sz="2800" b="0" strike="noStrike" spc="-1" dirty="0">
              <a:latin typeface="Arial"/>
            </a:endParaRPr>
          </a:p>
        </p:txBody>
      </p:sp>
      <p:pic>
        <p:nvPicPr>
          <p:cNvPr id="6148" name="Picture 4" descr="Sabes qué es un sistema embebido?">
            <a:extLst>
              <a:ext uri="{FF2B5EF4-FFF2-40B4-BE49-F238E27FC236}">
                <a16:creationId xmlns:a16="http://schemas.microsoft.com/office/drawing/2014/main" id="{618D1DBA-1BA4-43E6-BD60-3F7B98E4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66" y="2042128"/>
            <a:ext cx="5530973" cy="31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738061" y="199800"/>
            <a:ext cx="6982920" cy="57276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2000" lnSpcReduction="20000"/>
          </a:bodyPr>
          <a:lstStyle/>
          <a:p>
            <a:pPr algn="ctr">
              <a:lnSpc>
                <a:spcPct val="90000"/>
              </a:lnSpc>
            </a:pPr>
            <a:r>
              <a:rPr lang="es-MX" sz="3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Medios de Comunicaciones de sistemas embebidos.</a:t>
            </a:r>
            <a:endParaRPr lang="es-MX" sz="36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32277" y="965621"/>
            <a:ext cx="4319280" cy="93528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3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Red de datos: </a:t>
            </a:r>
            <a:r>
              <a:rPr lang="es-MX" sz="1600" b="1" spc="-1" dirty="0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lang="es-MX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iseñado específicamente a la Transmisión de información mediante el intercambio de datos.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61622" y="965621"/>
            <a:ext cx="4463280" cy="93528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Bluetooth: Bluetooth es una especificación industrial para redes inalámbricas de área personal (WPAN)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32277" y="3305261"/>
            <a:ext cx="4319280" cy="84470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lang="es-MX" sz="1600" b="1" strike="noStrike" spc="43" dirty="0">
                <a:solidFill>
                  <a:srgbClr val="E7E6E6"/>
                </a:solidFill>
                <a:latin typeface="arial"/>
                <a:ea typeface="DejaVu Sans"/>
              </a:rPr>
              <a:t>Serial: </a:t>
            </a:r>
            <a:r>
              <a:rPr lang="es-MX" sz="1600" b="1" spc="43" dirty="0">
                <a:solidFill>
                  <a:srgbClr val="E7E6E6"/>
                </a:solidFill>
                <a:latin typeface="arial"/>
                <a:ea typeface="DejaVu Sans"/>
              </a:rPr>
              <a:t>P</a:t>
            </a:r>
            <a:r>
              <a:rPr lang="es-MX" sz="1600" b="1" strike="noStrike" spc="43" dirty="0">
                <a:solidFill>
                  <a:srgbClr val="E7E6E6"/>
                </a:solidFill>
                <a:latin typeface="arial"/>
                <a:ea typeface="DejaVu Sans"/>
              </a:rPr>
              <a:t>ueden manejar conexiones en serie de forma nativa o con la ayuda de emuladores o conversores.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461622" y="3324172"/>
            <a:ext cx="4704072" cy="825797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GSM: es un sistema estándar, libre de regalías, de telefonía móvil digital.</a:t>
            </a:r>
            <a:r>
              <a:rPr lang="es-MX" sz="1800" b="1" strike="noStrike" spc="43" dirty="0">
                <a:solidFill>
                  <a:srgbClr val="E7E6E6"/>
                </a:solidFill>
                <a:latin typeface="Calibri"/>
                <a:ea typeface="DejaVu Sans"/>
              </a:rPr>
              <a:t> </a:t>
            </a:r>
            <a:endParaRPr lang="es-MX" sz="1800" b="0" strike="noStrike" spc="-1" dirty="0">
              <a:latin typeface="Arial"/>
            </a:endParaRPr>
          </a:p>
        </p:txBody>
      </p:sp>
      <p:pic>
        <p:nvPicPr>
          <p:cNvPr id="7170" name="Picture 2" descr="Qué es una red de datos? - Loyvan Servicios Empresariales">
            <a:extLst>
              <a:ext uri="{FF2B5EF4-FFF2-40B4-BE49-F238E27FC236}">
                <a16:creationId xmlns:a16="http://schemas.microsoft.com/office/drawing/2014/main" id="{0A151DA5-7541-4A48-ABCC-D44546FF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11" y="1971239"/>
            <a:ext cx="1844443" cy="123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sta vulnerabilidad de Bluetooth podría exponer los datos de tu dispositivo  a los ciberdelincuentes | Tecnología - ComputerHoy.com">
            <a:extLst>
              <a:ext uri="{FF2B5EF4-FFF2-40B4-BE49-F238E27FC236}">
                <a16:creationId xmlns:a16="http://schemas.microsoft.com/office/drawing/2014/main" id="{6858A202-4C22-4D0A-96D9-80D0CF48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10" y="1971239"/>
            <a:ext cx="2313504" cy="13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odo sobre comunicación serial en desarrollo embebido [GUIA]">
            <a:extLst>
              <a:ext uri="{FF2B5EF4-FFF2-40B4-BE49-F238E27FC236}">
                <a16:creationId xmlns:a16="http://schemas.microsoft.com/office/drawing/2014/main" id="{6F55BB17-2085-40B7-834D-5A3EDC97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36" y="4358496"/>
            <a:ext cx="2780635" cy="111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LOS MÓDULOS GSM/GPRS | Tienda y Tutoriales Arduino">
            <a:extLst>
              <a:ext uri="{FF2B5EF4-FFF2-40B4-BE49-F238E27FC236}">
                <a16:creationId xmlns:a16="http://schemas.microsoft.com/office/drawing/2014/main" id="{8B4A321A-E421-480F-A09C-0329563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57" y="4195151"/>
            <a:ext cx="2854494" cy="13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2"/>
          <p:cNvSpPr/>
          <p:nvPr/>
        </p:nvSpPr>
        <p:spPr>
          <a:xfrm>
            <a:off x="5360372" y="3480342"/>
            <a:ext cx="3965815" cy="1752872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Su objetivo es crear diseños de aparatos informáticos de forma abierta, de manera que todas las personas puedan acceder, como mínimo, a los planos de construcción de los dispositivos.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016000" y="288000"/>
            <a:ext cx="5327280" cy="57528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Configuración del hardware abierto</a:t>
            </a:r>
            <a:r>
              <a:rPr lang="es-MX" sz="2600" b="1" strike="noStrike" spc="-1">
                <a:solidFill>
                  <a:srgbClr val="FFFFFF"/>
                </a:solidFill>
                <a:latin typeface="Franklin Gothic Book"/>
                <a:ea typeface="Arial Unicode MS"/>
              </a:rPr>
              <a:t>	</a:t>
            </a:r>
            <a:endParaRPr lang="es-MX" sz="26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5D681A0-99E9-4DE7-89D4-25BBAB74750A}"/>
              </a:ext>
            </a:extLst>
          </p:cNvPr>
          <p:cNvSpPr/>
          <p:nvPr/>
        </p:nvSpPr>
        <p:spPr>
          <a:xfrm>
            <a:off x="301384" y="1089969"/>
            <a:ext cx="3965815" cy="128607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1B2F36"/>
              </a:buClr>
              <a:buFont typeface="Arial"/>
              <a:buChar char="•"/>
            </a:pPr>
            <a:r>
              <a:rPr lang="es-MX" sz="1800" spc="-1" dirty="0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lang="es-MX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onsiste en artefactos físicos de tecnología diseñados y ofrecidos por el movimiento de diseño abierto. </a:t>
            </a:r>
            <a:endParaRPr lang="es-MX" sz="1800" b="0" strike="noStrike" spc="-1" dirty="0">
              <a:latin typeface="Arial"/>
            </a:endParaRPr>
          </a:p>
        </p:txBody>
      </p:sp>
      <p:pic>
        <p:nvPicPr>
          <p:cNvPr id="8194" name="Picture 2" descr="Hardware de la computadora | Vector Premium">
            <a:extLst>
              <a:ext uri="{FF2B5EF4-FFF2-40B4-BE49-F238E27FC236}">
                <a16:creationId xmlns:a16="http://schemas.microsoft.com/office/drawing/2014/main" id="{90BC5D97-B851-4260-86D7-6B1A2CA1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4" y="2755371"/>
            <a:ext cx="2477843" cy="247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ómo saber el hardware que tiene tu ordenador y así no equivocarte al  actualizarlo | Lifestyle | Cinco Días">
            <a:extLst>
              <a:ext uri="{FF2B5EF4-FFF2-40B4-BE49-F238E27FC236}">
                <a16:creationId xmlns:a16="http://schemas.microsoft.com/office/drawing/2014/main" id="{0A8F5470-1286-4AD8-B408-2922E5DB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72" y="1171528"/>
            <a:ext cx="3685511" cy="19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77280" y="288000"/>
            <a:ext cx="3726000" cy="5162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Gill Sans MT"/>
                <a:ea typeface="DejaVu Sans"/>
              </a:rPr>
              <a:t>Microcontroladores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05909" y="984065"/>
            <a:ext cx="7318892" cy="879785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1B2F36"/>
              </a:buClr>
              <a:buFont typeface="Arial"/>
              <a:buChar char="•"/>
            </a:pPr>
            <a:r>
              <a:rPr lang="es-MX" spc="-1" dirty="0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lang="es-MX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 un circuito integrado programable, capaz de ejecutar las órdenes grabadas en su memoria. </a:t>
            </a:r>
            <a:endParaRPr lang="es-MX" sz="1800" b="0" strike="noStrike" spc="-1" dirty="0">
              <a:latin typeface="Arial"/>
            </a:endParaRPr>
          </a:p>
        </p:txBody>
      </p:sp>
      <p:pic>
        <p:nvPicPr>
          <p:cNvPr id="9220" name="Picture 4" descr="UNIDAD 5. Arquitecturas embedidas o microcontroladores (MCUs). -  Arquitectura de Computadoras">
            <a:extLst>
              <a:ext uri="{FF2B5EF4-FFF2-40B4-BE49-F238E27FC236}">
                <a16:creationId xmlns:a16="http://schemas.microsoft.com/office/drawing/2014/main" id="{46DC164B-B659-4795-B5FC-272F414B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91" y="2043675"/>
            <a:ext cx="3892220" cy="291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Unidad 3 Programación De Microcontroladores Pic - Lessons - Tes Teach">
            <a:extLst>
              <a:ext uri="{FF2B5EF4-FFF2-40B4-BE49-F238E27FC236}">
                <a16:creationId xmlns:a16="http://schemas.microsoft.com/office/drawing/2014/main" id="{CA5673B6-C815-4E35-BF72-7C5367AA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7" y="2043675"/>
            <a:ext cx="3892220" cy="29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61880" y="207572"/>
            <a:ext cx="4793760" cy="6138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3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Microprocesadores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18C7188-FB4B-46FE-9B82-C4E47DD8F6BC}"/>
              </a:ext>
            </a:extLst>
          </p:cNvPr>
          <p:cNvSpPr/>
          <p:nvPr/>
        </p:nvSpPr>
        <p:spPr>
          <a:xfrm>
            <a:off x="605909" y="984065"/>
            <a:ext cx="7318892" cy="879785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6830" indent="-28575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pc="-1" dirty="0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lang="es-MX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 el circuito integrado central más complejo de un sistema informático.</a:t>
            </a:r>
            <a:endParaRPr lang="es-MX" sz="1800" b="0" strike="noStrike" spc="-1" dirty="0">
              <a:latin typeface="Arial"/>
            </a:endParaRPr>
          </a:p>
        </p:txBody>
      </p:sp>
      <p:pic>
        <p:nvPicPr>
          <p:cNvPr id="10242" name="Picture 2" descr="Microprocesador - Concepto, historia y características">
            <a:extLst>
              <a:ext uri="{FF2B5EF4-FFF2-40B4-BE49-F238E27FC236}">
                <a16:creationId xmlns:a16="http://schemas.microsoft.com/office/drawing/2014/main" id="{1BA697D7-671D-43C8-B9AB-AA886057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3023544"/>
            <a:ext cx="4402058" cy="22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oftware93.1: El Microprocesador">
            <a:extLst>
              <a:ext uri="{FF2B5EF4-FFF2-40B4-BE49-F238E27FC236}">
                <a16:creationId xmlns:a16="http://schemas.microsoft.com/office/drawing/2014/main" id="{700B5016-749D-4C0A-B155-07A2E98F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0" y="2085150"/>
            <a:ext cx="3898235" cy="18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36000" y="393840"/>
            <a:ext cx="5975280" cy="4694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6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Unidad 1 - Conceptos de Electrónica</a:t>
            </a:r>
            <a:endParaRPr lang="es-MX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36000" y="1445321"/>
            <a:ext cx="7559280" cy="388728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620" indent="-342900">
              <a:lnSpc>
                <a:spcPct val="115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s-MX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- Señales analógicas y Digitales</a:t>
            </a:r>
            <a:br>
              <a:rPr dirty="0">
                <a:solidFill>
                  <a:schemeClr val="bg1"/>
                </a:solidFill>
              </a:rPr>
            </a:br>
            <a:r>
              <a:rPr lang="es-MX" sz="2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	</a:t>
            </a:r>
            <a:r>
              <a:rPr lang="es-MX" sz="1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Distinguir las diferencias en el uso de señales 			analógicas y digitales.</a:t>
            </a:r>
            <a:br>
              <a:rPr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- </a:t>
            </a:r>
            <a:r>
              <a:rPr lang="es-MX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Ley de Ohm</a:t>
            </a:r>
            <a:br>
              <a:rPr dirty="0">
                <a:solidFill>
                  <a:schemeClr val="bg1"/>
                </a:solidFill>
              </a:rPr>
            </a:br>
            <a:r>
              <a:rPr lang="es-MX" sz="2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	</a:t>
            </a:r>
            <a:r>
              <a:rPr lang="es-MX" sz="1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Explicar la ley de ohm.</a:t>
            </a:r>
            <a:br>
              <a:rPr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- </a:t>
            </a:r>
            <a:r>
              <a:rPr lang="es-MX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Ley de Kirchhoff</a:t>
            </a:r>
            <a:br>
              <a:rPr dirty="0">
                <a:solidFill>
                  <a:schemeClr val="bg1"/>
                </a:solidFill>
              </a:rPr>
            </a:br>
            <a:r>
              <a:rPr lang="es-MX" sz="24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	</a:t>
            </a:r>
            <a:r>
              <a:rPr lang="es-MX" sz="1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Explica las leyes de Kirchhoff.</a:t>
            </a:r>
            <a:br>
              <a:rPr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- </a:t>
            </a:r>
            <a:r>
              <a:rPr lang="es-MX" sz="20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Potencia Eléctrica</a:t>
            </a:r>
            <a:br>
              <a:rPr dirty="0">
                <a:solidFill>
                  <a:schemeClr val="bg1"/>
                </a:solidFill>
              </a:rPr>
            </a:br>
            <a:r>
              <a:rPr lang="es-MX" sz="24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	</a:t>
            </a:r>
            <a:r>
              <a:rPr lang="es-MX" sz="1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Explicar la formula de la potencia </a:t>
            </a:r>
            <a:r>
              <a:rPr lang="es-MX" sz="1800" b="1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electrica</a:t>
            </a:r>
            <a:r>
              <a:rPr lang="es-MX" sz="1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.</a:t>
            </a:r>
            <a:endParaRPr lang="es-MX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08000" y="288360"/>
            <a:ext cx="7559280" cy="57492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Programación de hardware abierto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85347" y="3067391"/>
            <a:ext cx="7004585" cy="1879747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Arduino es una plataforma de hardware abierto que facilita la programación de un microcontrolador. </a:t>
            </a:r>
            <a:endParaRPr lang="es-MX" sz="16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Arduino simplifica el trabajo con microcontroladores y ofrece las siguientes ventajas: barato, multiplataforma, entorno de programación sencillo, software libre y extensible mediante librerías en C++ y dar el salto a AVR-C, hardware libre y extensible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74" name="Imagen 3_0"/>
          <p:cNvPicPr/>
          <p:nvPr/>
        </p:nvPicPr>
        <p:blipFill>
          <a:blip r:embed="rId2"/>
          <a:stretch/>
        </p:blipFill>
        <p:spPr>
          <a:xfrm>
            <a:off x="3308584" y="935640"/>
            <a:ext cx="2740523" cy="205939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>
            <a:extLst>
              <a:ext uri="{FF2B5EF4-FFF2-40B4-BE49-F238E27FC236}">
                <a16:creationId xmlns:a16="http://schemas.microsoft.com/office/drawing/2014/main" id="{4DB32648-93EB-45E3-8C77-F8A0BBC94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45895"/>
              </p:ext>
            </p:extLst>
          </p:nvPr>
        </p:nvGraphicFramePr>
        <p:xfrm>
          <a:off x="1601934" y="740612"/>
          <a:ext cx="639722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91">
                <a:tc>
                  <a:txBody>
                    <a:bodyPr/>
                    <a:lstStyle/>
                    <a:p>
                      <a:r>
                        <a:rPr lang="es-MX" sz="1400" dirty="0"/>
                        <a:t>Versiones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Funciones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180">
                <a:tc>
                  <a:txBody>
                    <a:bodyPr/>
                    <a:lstStyle/>
                    <a:p>
                      <a:r>
                        <a:rPr lang="es-MX" sz="1400" dirty="0" err="1"/>
                        <a:t>Arduino</a:t>
                      </a:r>
                      <a:r>
                        <a:rPr lang="es-MX" sz="1400" dirty="0"/>
                        <a:t>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Gama básica, todas las </a:t>
                      </a:r>
                      <a:r>
                        <a:rPr lang="es-ES" sz="1400" dirty="0" err="1"/>
                        <a:t>shields</a:t>
                      </a:r>
                      <a:r>
                        <a:rPr lang="es-ES" sz="1400" dirty="0"/>
                        <a:t> están diseñadas para usarse sobre esta placa. Cuenta 14 pines entrada/salida digitales, 6 se pueden usar como PWM, además cuenta con 6 entradas analógicas.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709">
                <a:tc>
                  <a:txBody>
                    <a:bodyPr/>
                    <a:lstStyle/>
                    <a:p>
                      <a:r>
                        <a:rPr lang="es-MX" sz="1400" dirty="0"/>
                        <a:t>Arduino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 compatible con las </a:t>
                      </a:r>
                      <a:r>
                        <a:rPr lang="es-ES" sz="1400" dirty="0" err="1"/>
                        <a:t>Shields</a:t>
                      </a:r>
                      <a:r>
                        <a:rPr lang="es-ES" sz="1400" dirty="0"/>
                        <a:t> de </a:t>
                      </a:r>
                      <a:r>
                        <a:rPr lang="es-ES" sz="1400" dirty="0" err="1"/>
                        <a:t>arduino</a:t>
                      </a:r>
                      <a:r>
                        <a:rPr lang="es-ES" sz="1400" dirty="0"/>
                        <a:t>, sin embargo se debe instalar de forma externa, es decir, cableándolo.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709">
                <a:tc>
                  <a:txBody>
                    <a:bodyPr/>
                    <a:lstStyle/>
                    <a:p>
                      <a:r>
                        <a:rPr lang="es-MX" sz="1400" dirty="0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Arduino</a:t>
                      </a:r>
                      <a:r>
                        <a:rPr lang="es-ES" sz="1400" dirty="0"/>
                        <a:t> basado en un microcontrolador ATmega328. Es compatible con la mayoría de </a:t>
                      </a:r>
                      <a:r>
                        <a:rPr lang="es-ES" sz="1400" dirty="0" err="1"/>
                        <a:t>shield</a:t>
                      </a:r>
                      <a:r>
                        <a:rPr lang="es-ES" sz="1400" dirty="0"/>
                        <a:t>.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BA7EA33D-ACF6-4261-AE1B-933CF186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50" y="1510351"/>
            <a:ext cx="1513390" cy="10481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96B4FD-C021-4A1C-BF62-66178FB90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56" t="48826" r="28591" b="38210"/>
          <a:stretch/>
        </p:blipFill>
        <p:spPr>
          <a:xfrm>
            <a:off x="3845956" y="3328233"/>
            <a:ext cx="1909179" cy="7794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712E6D-4485-45F4-96AB-ACBF961B7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31" t="48074" r="29437" b="40465"/>
          <a:stretch/>
        </p:blipFill>
        <p:spPr>
          <a:xfrm>
            <a:off x="3966557" y="4467004"/>
            <a:ext cx="1667978" cy="782667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A1712464-7C54-41A6-BF1A-226B2D351659}"/>
              </a:ext>
            </a:extLst>
          </p:cNvPr>
          <p:cNvSpPr/>
          <p:nvPr/>
        </p:nvSpPr>
        <p:spPr>
          <a:xfrm>
            <a:off x="1102966" y="83618"/>
            <a:ext cx="7559280" cy="57492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s-MX" sz="3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Tipos de Arduino </a:t>
            </a:r>
            <a:endParaRPr lang="es-MX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2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1320" y="233640"/>
            <a:ext cx="9471960" cy="4856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2600" b="1" strike="noStrike" spc="-1">
                <a:solidFill>
                  <a:srgbClr val="FFFFFF"/>
                </a:solidFill>
                <a:latin typeface="Arial"/>
                <a:ea typeface="DejaVu Sans"/>
              </a:rPr>
              <a:t>Sintaxis del lenguaje de programación de hardware abierto</a:t>
            </a:r>
            <a:endParaRPr lang="es-MX" sz="2600" b="0" strike="noStrike" spc="-1">
              <a:latin typeface="Arial"/>
            </a:endParaRP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1283049E-2669-40CE-BEF1-E99A2BCC2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7" t="42989" r="24595" b="20014"/>
          <a:stretch/>
        </p:blipFill>
        <p:spPr>
          <a:xfrm>
            <a:off x="1682016" y="1629394"/>
            <a:ext cx="6516710" cy="33941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AC0624-3BD3-46CE-BC9F-668CA54E602F}"/>
              </a:ext>
            </a:extLst>
          </p:cNvPr>
          <p:cNvSpPr txBox="1"/>
          <p:nvPr/>
        </p:nvSpPr>
        <p:spPr>
          <a:xfrm>
            <a:off x="1682016" y="1000107"/>
            <a:ext cx="306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usa C++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rot="4800">
            <a:off x="617939" y="1030022"/>
            <a:ext cx="7659144" cy="84032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U</a:t>
            </a:r>
            <a:r>
              <a:rPr lang="es-MX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 señal analógica es una señal que varía de forma continua a lo largo del tiempo.</a:t>
            </a:r>
            <a:endParaRPr lang="es-MX" sz="16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B41EFBA-D17D-47F9-B50D-D24BC4F507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0" y="1875692"/>
            <a:ext cx="4903252" cy="316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205FB89F-9675-4B26-B154-AA0B76E7FAB9}"/>
              </a:ext>
            </a:extLst>
          </p:cNvPr>
          <p:cNvSpPr/>
          <p:nvPr/>
        </p:nvSpPr>
        <p:spPr>
          <a:xfrm>
            <a:off x="2520000" y="216000"/>
            <a:ext cx="4505760" cy="4694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Señales analógicas</a:t>
            </a:r>
            <a:endParaRPr lang="es-MX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56493" y="781736"/>
            <a:ext cx="7915957" cy="126119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 lnSpcReduction="10000"/>
          </a:bodyPr>
          <a:lstStyle/>
          <a:p>
            <a:pPr marL="463320" algn="just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</a:pPr>
            <a:r>
              <a:rPr lang="es-MX" sz="16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Los sistemas digitales, usan lógica de dos estados representados por dos niveles de tensión eléctrica H (Alto) y L (Bajo) por lo que estos estados se pueden sustituir por ceros y unos, lo que facilita la aplicación de la lógica.</a:t>
            </a:r>
            <a:endParaRPr lang="es-MX" sz="16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s-MX" sz="18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D5660017-BAB9-4EEA-9A3A-1F9453D721C4}"/>
              </a:ext>
            </a:extLst>
          </p:cNvPr>
          <p:cNvSpPr/>
          <p:nvPr/>
        </p:nvSpPr>
        <p:spPr>
          <a:xfrm>
            <a:off x="2520000" y="216000"/>
            <a:ext cx="4505760" cy="4694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Señal Digital.</a:t>
            </a:r>
            <a:endParaRPr lang="es-MX" sz="2600" b="0" strike="noStrike" spc="-1" dirty="0">
              <a:latin typeface="Arial"/>
            </a:endParaRPr>
          </a:p>
        </p:txBody>
      </p:sp>
      <p:pic>
        <p:nvPicPr>
          <p:cNvPr id="3076" name="Picture 4" descr="Definición de señal digital - Qué es, Significado y Concepto">
            <a:extLst>
              <a:ext uri="{FF2B5EF4-FFF2-40B4-BE49-F238E27FC236}">
                <a16:creationId xmlns:a16="http://schemas.microsoft.com/office/drawing/2014/main" id="{BC542DFD-07C5-4972-9984-AB54C41A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93" y="2155313"/>
            <a:ext cx="4729773" cy="29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8928" y="365759"/>
            <a:ext cx="5349600" cy="417569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2000" b="1" strike="noStrike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¿Cómo se diferencian?</a:t>
            </a:r>
            <a:endParaRPr lang="es-MX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8928" y="1325175"/>
            <a:ext cx="3712383" cy="384317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s-MX" sz="2000" b="0" strike="noStrike" spc="-1" dirty="0">
                <a:solidFill>
                  <a:schemeClr val="bg1"/>
                </a:solidFill>
                <a:latin typeface="Arial"/>
                <a:ea typeface="Calibri"/>
              </a:rPr>
              <a:t>Podemos observar que la señal digital es un absoluto, mientras que la señal analógica puede interpretarse con valores más abstractos </a:t>
            </a:r>
          </a:p>
          <a:p>
            <a:pPr marL="1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s-MX" sz="2000" b="0" strike="noStrike" spc="-1" dirty="0">
              <a:solidFill>
                <a:schemeClr val="bg1"/>
              </a:solidFill>
              <a:latin typeface="Arial"/>
              <a:ea typeface="Calibri"/>
            </a:endParaRPr>
          </a:p>
          <a:p>
            <a:pPr marL="108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s-MX" sz="2000" b="0" strike="noStrike" spc="-1" dirty="0">
                <a:solidFill>
                  <a:schemeClr val="bg1"/>
                </a:solidFill>
                <a:latin typeface="Arial"/>
                <a:ea typeface="Calibri"/>
              </a:rPr>
              <a:t>Las ondas senoidales pasan a ser ondas cuadradas y permiten una mayora capacidad para transmitir la información.</a:t>
            </a:r>
            <a:endParaRPr lang="es-MX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050" name="Picture 2" descr="1.3.3 Tipos de Señales (Analógica-Digital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62" y="1346912"/>
            <a:ext cx="5591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n 124"/>
          <p:cNvPicPr/>
          <p:nvPr/>
        </p:nvPicPr>
        <p:blipFill>
          <a:blip r:embed="rId2"/>
          <a:stretch/>
        </p:blipFill>
        <p:spPr>
          <a:xfrm>
            <a:off x="1644767" y="216469"/>
            <a:ext cx="6549120" cy="491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63277" y="507621"/>
            <a:ext cx="5019203" cy="116680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es-MX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MX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ley de Ohm se usa para determinar la relación entre tensión, corriente y resistencia en un circuito eléctrico.</a:t>
            </a:r>
          </a:p>
          <a:p>
            <a:pPr>
              <a:lnSpc>
                <a:spcPct val="100000"/>
              </a:lnSpc>
            </a:pPr>
            <a:endParaRPr lang="es-MX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s-MX" sz="14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520000" y="216000"/>
            <a:ext cx="4505760" cy="46944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600" b="1" strike="noStrike" spc="-1">
                <a:solidFill>
                  <a:srgbClr val="FFFFFF"/>
                </a:solidFill>
                <a:latin typeface="arial"/>
                <a:ea typeface="DejaVu Sans"/>
              </a:rPr>
              <a:t>Ley de Ohm</a:t>
            </a:r>
            <a:endParaRPr lang="es-MX" sz="26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67" y="1803381"/>
            <a:ext cx="7592175" cy="2570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088000" y="720000"/>
            <a:ext cx="4823280" cy="57528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28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¿Como se despeja?</a:t>
            </a:r>
            <a:endParaRPr lang="es-MX" sz="2800" b="0" strike="noStrike" spc="-1">
              <a:latin typeface="Arial"/>
            </a:endParaRPr>
          </a:p>
        </p:txBody>
      </p:sp>
      <p:pic>
        <p:nvPicPr>
          <p:cNvPr id="129" name="Content Placeholder 3"/>
          <p:cNvPicPr/>
          <p:nvPr/>
        </p:nvPicPr>
        <p:blipFill>
          <a:blip r:embed="rId2"/>
          <a:stretch/>
        </p:blipFill>
        <p:spPr>
          <a:xfrm>
            <a:off x="4595056" y="1443162"/>
            <a:ext cx="5183280" cy="243792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846532" y="1443162"/>
            <a:ext cx="3653108" cy="20227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corriente (I) </a:t>
            </a:r>
          </a:p>
          <a:p>
            <a:pPr>
              <a:lnSpc>
                <a:spcPct val="100000"/>
              </a:lnSpc>
            </a:pPr>
            <a:r>
              <a:rPr lang="es-MX" sz="16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potencial (V) </a:t>
            </a:r>
          </a:p>
          <a:p>
            <a:pPr>
              <a:lnSpc>
                <a:spcPct val="100000"/>
              </a:lnSpc>
            </a:pPr>
            <a:r>
              <a:rPr lang="es-MX" sz="16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resistencia (R). </a:t>
            </a:r>
          </a:p>
          <a:p>
            <a:pPr>
              <a:lnSpc>
                <a:spcPct val="100000"/>
              </a:lnSpc>
            </a:pPr>
            <a:endParaRPr lang="es-MX" sz="16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MX" sz="16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conocen dos de estos valores, los técnicos pueden reconfigurar la ley de Ohm para calcular el tercero. Simplemente, se debe modificar la pirámide de la siguiente manera:</a:t>
            </a:r>
          </a:p>
          <a:p>
            <a:pPr>
              <a:lnSpc>
                <a:spcPct val="100000"/>
              </a:lnSpc>
            </a:pPr>
            <a:endParaRPr lang="es-MX" sz="13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s-MX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074984" y="363324"/>
            <a:ext cx="4994031" cy="805565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Explicación de la formula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2194" y="1635534"/>
            <a:ext cx="4209806" cy="3088866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628830" indent="-285750" algn="just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400" b="1" strike="noStrike" spc="-1" dirty="0">
                <a:solidFill>
                  <a:srgbClr val="FFFFFF"/>
                </a:solidFill>
                <a:latin typeface="Arial"/>
                <a:ea typeface="Calibri"/>
              </a:rPr>
              <a:t>Donde V es la caída de tensión (Diferencia de potencial) que se produce en la resistencia y se mide en voltios.</a:t>
            </a:r>
            <a:endParaRPr lang="es-MX" sz="1400" b="0" strike="noStrike" spc="-1" dirty="0">
              <a:latin typeface="Arial"/>
            </a:endParaRPr>
          </a:p>
          <a:p>
            <a:pPr marL="628830" indent="-285750" algn="just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400" b="1" strike="noStrike" spc="-1" dirty="0">
                <a:solidFill>
                  <a:srgbClr val="FFFFFF"/>
                </a:solidFill>
                <a:latin typeface="Arial"/>
                <a:ea typeface="Calibri"/>
              </a:rPr>
              <a:t>I es la corriente que circula a través de la misma y se mide en amperios</a:t>
            </a:r>
            <a:endParaRPr lang="es-MX" sz="1400" b="0" strike="noStrike" spc="-1" dirty="0">
              <a:latin typeface="Arial"/>
            </a:endParaRPr>
          </a:p>
          <a:p>
            <a:pPr marL="628830" indent="-285750" algn="just">
              <a:lnSpc>
                <a:spcPct val="150000"/>
              </a:lnSpc>
              <a:spcBef>
                <a:spcPts val="1001"/>
              </a:spcBef>
              <a:spcAft>
                <a:spcPts val="799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400" b="1" strike="noStrike" spc="-1" dirty="0">
                <a:solidFill>
                  <a:srgbClr val="FFFFFF"/>
                </a:solidFill>
                <a:latin typeface="Arial"/>
                <a:ea typeface="Calibri"/>
              </a:rPr>
              <a:t>R es la resistencia y se mide en ohmios</a:t>
            </a:r>
            <a:endParaRPr lang="es-MX" sz="1400" b="0" strike="noStrike" spc="-1" dirty="0">
              <a:latin typeface="Arial"/>
            </a:endParaRP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C7379A2-0779-42BB-B58A-E97CD28055F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88523" y="1635534"/>
            <a:ext cx="4829908" cy="22994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1092</Words>
  <Application>Microsoft Office PowerPoint</Application>
  <PresentationFormat>Personalizado</PresentationFormat>
  <Paragraphs>94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6" baseType="lpstr">
      <vt:lpstr>Arial</vt:lpstr>
      <vt:lpstr>Arial</vt:lpstr>
      <vt:lpstr>Arial</vt:lpstr>
      <vt:lpstr>Calibri</vt:lpstr>
      <vt:lpstr>Calibri Light</vt:lpstr>
      <vt:lpstr>Century Gothic</vt:lpstr>
      <vt:lpstr>Franklin Gothic Book</vt:lpstr>
      <vt:lpstr>Gill Sans MT</vt:lpstr>
      <vt:lpstr>Symbol</vt:lpstr>
      <vt:lpstr>Trebuchet MS</vt:lpstr>
      <vt:lpstr>Wingdings</vt:lpstr>
      <vt:lpstr>Wingdings 3</vt:lpstr>
      <vt:lpstr>Office Theme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Fernando Moya</cp:lastModifiedBy>
  <cp:revision>23</cp:revision>
  <dcterms:created xsi:type="dcterms:W3CDTF">2020-09-14T01:28:43Z</dcterms:created>
  <dcterms:modified xsi:type="dcterms:W3CDTF">2020-09-18T04:35:50Z</dcterms:modified>
  <dc:language>es-MX</dc:language>
</cp:coreProperties>
</file>