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2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567055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s-MX" sz="3200" b="0" strike="noStrike" spc="-1">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s-MX" sz="3200" b="0" strike="noStrike" spc="-1">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s-MX" sz="3200" b="0" strike="noStrike" spc="-1">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s-MX" sz="3200" b="0" strike="noStrike" spc="-1">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s-MX" sz="3200" b="0" strike="noStrike" spc="-1">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s-MX" sz="3200" b="0" strike="noStrike" spc="-1">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s-MX" sz="3200" b="0" strike="noStrike" spc="-1">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s-MX" sz="3200" b="0" strike="noStrike" spc="-1">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s-MX" sz="3200" b="0" strike="noStrike" spc="-1">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7001"/>
            <a:ext cx="10080625" cy="5677551"/>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0295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39272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1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324174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431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3886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47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9161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9/17/2020</a:t>
            </a:fld>
            <a:endParaRPr lang="en-US" dirty="0"/>
          </a:p>
        </p:txBody>
      </p:sp>
    </p:spTree>
    <p:extLst>
      <p:ext uri="{BB962C8B-B14F-4D97-AF65-F5344CB8AC3E}">
        <p14:creationId xmlns:p14="http://schemas.microsoft.com/office/powerpoint/2010/main" val="2499866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5871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0017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3865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7946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28739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182148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7326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s-MX" sz="3200" b="0" strike="noStrike" spc="-1">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s-MX" sz="3200" b="0" strike="noStrike" spc="-1">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s-MX" sz="3200" b="0" strike="noStrike" spc="-1">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s-MX" sz="3200" b="0" strike="noStrike" spc="-1">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s-MX" sz="3200" b="0" strike="noStrike" spc="-1">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s-MX"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s-MX" sz="3200" b="0" strike="noStrike" spc="-1">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s-MX" sz="3200" b="0" strike="noStrike" spc="-1">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s-MX" sz="4400" b="0" strike="noStrike" spc="-1">
                <a:latin typeface="Arial"/>
              </a:rPr>
              <a:t>Pulse para editar el formato del texto de título</a:t>
            </a:r>
          </a:p>
        </p:txBody>
      </p:sp>
      <p:sp>
        <p:nvSpPr>
          <p:cNvPr id="77"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s-MX"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4" name="Group 43"/>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9/17/2020</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9341349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ured.cu/index.php?title=Valores_eficaces&amp;action=edit&amp;redlink=1" TargetMode="External"/><Relationship Id="rId2" Type="http://schemas.openxmlformats.org/officeDocument/2006/relationships/hyperlink" Target="https://www.ecured.cu/Corriente_altern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nco tendencias en IoT que ya están cambiando la economía | Corporate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080626" cy="567055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Shape 1"/>
          <p:cNvSpPr txBox="1"/>
          <p:nvPr/>
        </p:nvSpPr>
        <p:spPr>
          <a:xfrm>
            <a:off x="211743" y="3434963"/>
            <a:ext cx="4032720" cy="2092633"/>
          </a:xfrm>
          <a:prstGeom prst="rect">
            <a:avLst/>
          </a:prstGeom>
          <a:solidFill>
            <a:schemeClr val="tx1">
              <a:alpha val="60000"/>
            </a:schemeClr>
          </a:solidFill>
          <a:ln>
            <a:noFill/>
          </a:ln>
        </p:spPr>
        <p:txBody>
          <a:bodyPr lIns="90000" tIns="45000" rIns="90000" bIns="45000">
            <a:noAutofit/>
          </a:bodyPr>
          <a:lstStyle/>
          <a:p>
            <a:r>
              <a:rPr lang="es-MX" sz="1300" b="1" strike="noStrike" spc="-1" dirty="0" smtClean="0">
                <a:solidFill>
                  <a:schemeClr val="bg1"/>
                </a:solidFill>
                <a:latin typeface="Arial"/>
              </a:rPr>
              <a:t>Tics / 4”B” / Equipo </a:t>
            </a:r>
            <a:r>
              <a:rPr lang="es-MX" sz="1300" b="1" strike="noStrike" spc="-1" dirty="0">
                <a:solidFill>
                  <a:schemeClr val="bg1"/>
                </a:solidFill>
                <a:latin typeface="Arial"/>
              </a:rPr>
              <a:t>1</a:t>
            </a:r>
            <a:endParaRPr lang="es-MX" sz="1300" b="0" strike="noStrike" spc="-1" dirty="0">
              <a:solidFill>
                <a:schemeClr val="bg1"/>
              </a:solidFill>
              <a:latin typeface="Arial"/>
            </a:endParaRPr>
          </a:p>
          <a:p>
            <a:endParaRPr lang="es-MX" sz="1300" b="0" strike="noStrike" spc="-1" dirty="0">
              <a:solidFill>
                <a:schemeClr val="bg1"/>
              </a:solidFill>
              <a:latin typeface="Arial"/>
            </a:endParaRPr>
          </a:p>
          <a:p>
            <a:r>
              <a:rPr lang="es-MX" sz="1200" b="1" strike="noStrike" spc="-1" dirty="0" err="1">
                <a:solidFill>
                  <a:schemeClr val="bg1"/>
                </a:solidFill>
                <a:latin typeface="aRIAL"/>
              </a:rPr>
              <a:t>Andres</a:t>
            </a:r>
            <a:r>
              <a:rPr lang="es-MX" sz="1200" b="1" strike="noStrike" spc="-1" dirty="0">
                <a:solidFill>
                  <a:schemeClr val="bg1"/>
                </a:solidFill>
                <a:latin typeface="aRIAL"/>
              </a:rPr>
              <a:t> Salvador </a:t>
            </a:r>
            <a:r>
              <a:rPr lang="es-MX" sz="1200" b="1" strike="noStrike" spc="-1" dirty="0" err="1">
                <a:solidFill>
                  <a:schemeClr val="bg1"/>
                </a:solidFill>
                <a:latin typeface="aRIAL"/>
              </a:rPr>
              <a:t>Rodriguez</a:t>
            </a:r>
            <a:r>
              <a:rPr lang="es-MX" sz="1200" b="1" strike="noStrike" spc="-1" dirty="0">
                <a:solidFill>
                  <a:schemeClr val="bg1"/>
                </a:solidFill>
                <a:latin typeface="aRIAL"/>
              </a:rPr>
              <a:t> </a:t>
            </a:r>
            <a:r>
              <a:rPr lang="es-MX" sz="1200" b="1" strike="noStrike" spc="-1" dirty="0" err="1">
                <a:solidFill>
                  <a:schemeClr val="bg1"/>
                </a:solidFill>
                <a:latin typeface="aRIAL"/>
              </a:rPr>
              <a:t>Mejia</a:t>
            </a:r>
            <a:endParaRPr lang="es-MX" sz="1200" b="0" strike="noStrike" spc="-1" dirty="0">
              <a:solidFill>
                <a:schemeClr val="bg1"/>
              </a:solidFill>
              <a:latin typeface="Arial"/>
            </a:endParaRPr>
          </a:p>
          <a:p>
            <a:pPr>
              <a:lnSpc>
                <a:spcPct val="150000"/>
              </a:lnSpc>
            </a:pPr>
            <a:r>
              <a:rPr lang="es-MX" sz="1200" b="1" strike="noStrike" spc="-1" dirty="0">
                <a:solidFill>
                  <a:schemeClr val="bg1"/>
                </a:solidFill>
                <a:latin typeface="aRIAL"/>
              </a:rPr>
              <a:t>Amaury </a:t>
            </a:r>
            <a:r>
              <a:rPr lang="es-MX" sz="1200" b="1" strike="noStrike" spc="-1" dirty="0" err="1">
                <a:solidFill>
                  <a:schemeClr val="bg1"/>
                </a:solidFill>
                <a:latin typeface="aRIAL"/>
              </a:rPr>
              <a:t>Rodriguez</a:t>
            </a:r>
            <a:r>
              <a:rPr lang="es-MX" sz="1200" b="1" strike="noStrike" spc="-1" dirty="0">
                <a:solidFill>
                  <a:schemeClr val="bg1"/>
                </a:solidFill>
                <a:latin typeface="aRIAL"/>
              </a:rPr>
              <a:t> Ruiz</a:t>
            </a:r>
            <a:endParaRPr lang="es-MX" sz="1200" b="0" strike="noStrike" spc="-1" dirty="0">
              <a:solidFill>
                <a:schemeClr val="bg1"/>
              </a:solidFill>
              <a:latin typeface="Arial"/>
            </a:endParaRPr>
          </a:p>
          <a:p>
            <a:pPr>
              <a:lnSpc>
                <a:spcPct val="150000"/>
              </a:lnSpc>
            </a:pPr>
            <a:r>
              <a:rPr lang="es-MX" sz="1200" b="1" strike="noStrike" spc="-1" dirty="0">
                <a:solidFill>
                  <a:schemeClr val="bg1"/>
                </a:solidFill>
                <a:latin typeface="aRIAL"/>
              </a:rPr>
              <a:t>Dana Stephanie </a:t>
            </a:r>
            <a:r>
              <a:rPr lang="es-MX" sz="1200" b="1" strike="noStrike" spc="-1" dirty="0" err="1">
                <a:solidFill>
                  <a:schemeClr val="bg1"/>
                </a:solidFill>
                <a:latin typeface="aRIAL"/>
              </a:rPr>
              <a:t>Lopez</a:t>
            </a:r>
            <a:r>
              <a:rPr lang="es-MX" sz="1200" b="1" strike="noStrike" spc="-1" dirty="0">
                <a:solidFill>
                  <a:schemeClr val="bg1"/>
                </a:solidFill>
                <a:latin typeface="aRIAL"/>
              </a:rPr>
              <a:t> </a:t>
            </a:r>
            <a:r>
              <a:rPr lang="es-MX" sz="1200" b="1" strike="noStrike" spc="-1" dirty="0" err="1">
                <a:solidFill>
                  <a:schemeClr val="bg1"/>
                </a:solidFill>
                <a:latin typeface="aRIAL"/>
              </a:rPr>
              <a:t>Lopez</a:t>
            </a:r>
            <a:endParaRPr lang="es-MX" sz="1200" b="0" strike="noStrike" spc="-1" dirty="0">
              <a:solidFill>
                <a:schemeClr val="bg1"/>
              </a:solidFill>
              <a:latin typeface="Arial"/>
            </a:endParaRPr>
          </a:p>
          <a:p>
            <a:pPr>
              <a:lnSpc>
                <a:spcPct val="150000"/>
              </a:lnSpc>
            </a:pPr>
            <a:r>
              <a:rPr lang="es-MX" sz="1200" b="1" strike="noStrike" spc="-1" dirty="0">
                <a:solidFill>
                  <a:schemeClr val="bg1"/>
                </a:solidFill>
                <a:latin typeface="aRIAL"/>
              </a:rPr>
              <a:t>Francisco Escobedo Salazar</a:t>
            </a:r>
            <a:endParaRPr lang="es-MX" sz="1200" b="0" strike="noStrike" spc="-1" dirty="0">
              <a:solidFill>
                <a:schemeClr val="bg1"/>
              </a:solidFill>
              <a:latin typeface="Arial"/>
            </a:endParaRPr>
          </a:p>
          <a:p>
            <a:pPr>
              <a:lnSpc>
                <a:spcPct val="150000"/>
              </a:lnSpc>
            </a:pPr>
            <a:r>
              <a:rPr lang="es-MX" sz="1200" b="1" strike="noStrike" spc="-1" dirty="0">
                <a:solidFill>
                  <a:schemeClr val="bg1"/>
                </a:solidFill>
                <a:latin typeface="aRIAL"/>
              </a:rPr>
              <a:t>Lucero Alhely Barraza Cedillo</a:t>
            </a:r>
            <a:endParaRPr lang="es-MX" sz="1200" b="0" strike="noStrike" spc="-1" dirty="0">
              <a:solidFill>
                <a:schemeClr val="bg1"/>
              </a:solidFill>
              <a:latin typeface="Arial"/>
            </a:endParaRPr>
          </a:p>
          <a:p>
            <a:pPr>
              <a:lnSpc>
                <a:spcPct val="150000"/>
              </a:lnSpc>
            </a:pPr>
            <a:r>
              <a:rPr lang="es-MX" sz="1200" b="1" strike="noStrike" spc="-1" dirty="0">
                <a:solidFill>
                  <a:schemeClr val="bg1"/>
                </a:solidFill>
                <a:latin typeface="aRIAL"/>
              </a:rPr>
              <a:t>Luis Fernando </a:t>
            </a:r>
            <a:r>
              <a:rPr lang="es-MX" sz="1200" b="1" strike="noStrike" spc="-1" dirty="0" err="1">
                <a:solidFill>
                  <a:schemeClr val="bg1"/>
                </a:solidFill>
                <a:latin typeface="aRIAL"/>
              </a:rPr>
              <a:t>Martinez</a:t>
            </a:r>
            <a:r>
              <a:rPr lang="es-MX" sz="1200" b="1" strike="noStrike" spc="-1" dirty="0">
                <a:solidFill>
                  <a:schemeClr val="bg1"/>
                </a:solidFill>
                <a:latin typeface="aRIAL"/>
              </a:rPr>
              <a:t> Moya</a:t>
            </a:r>
            <a:endParaRPr lang="es-MX" sz="1200" b="0" strike="noStrike" spc="-1" dirty="0">
              <a:solidFill>
                <a:schemeClr val="bg1"/>
              </a:solidFill>
              <a:latin typeface="Arial"/>
            </a:endParaRPr>
          </a:p>
        </p:txBody>
      </p:sp>
      <p:sp>
        <p:nvSpPr>
          <p:cNvPr id="115" name="TextShape 2"/>
          <p:cNvSpPr txBox="1"/>
          <p:nvPr/>
        </p:nvSpPr>
        <p:spPr>
          <a:xfrm>
            <a:off x="2590433" y="2321375"/>
            <a:ext cx="5042880" cy="1027800"/>
          </a:xfrm>
          <a:prstGeom prst="rect">
            <a:avLst/>
          </a:prstGeom>
          <a:solidFill>
            <a:schemeClr val="tx1">
              <a:alpha val="69000"/>
            </a:schemeClr>
          </a:solidFill>
          <a:ln>
            <a:noFill/>
          </a:ln>
        </p:spPr>
        <p:txBody>
          <a:bodyPr lIns="90000" tIns="45000" rIns="90000" bIns="45000">
            <a:noAutofit/>
          </a:bodyPr>
          <a:lstStyle/>
          <a:p>
            <a:r>
              <a:rPr lang="es-MX" sz="4400" b="0" strike="noStrike" spc="-1" dirty="0">
                <a:solidFill>
                  <a:schemeClr val="bg1"/>
                </a:solidFill>
                <a:latin typeface="aRIAL"/>
              </a:rPr>
              <a:t>Principios </a:t>
            </a:r>
            <a:r>
              <a:rPr lang="es-MX" sz="4400" b="0" strike="noStrike" spc="-1" dirty="0" smtClean="0">
                <a:solidFill>
                  <a:schemeClr val="bg1"/>
                </a:solidFill>
                <a:latin typeface="aRIAL"/>
              </a:rPr>
              <a:t>para </a:t>
            </a:r>
            <a:r>
              <a:rPr lang="es-MX" sz="4400" b="0" strike="noStrike" spc="-1" dirty="0" err="1" smtClean="0">
                <a:solidFill>
                  <a:schemeClr val="bg1"/>
                </a:solidFill>
                <a:latin typeface="aRIAL"/>
              </a:rPr>
              <a:t>IoT</a:t>
            </a:r>
            <a:endParaRPr lang="es-MX" sz="4400" b="0" strike="noStrike" spc="-1" dirty="0" smtClean="0">
              <a:solidFill>
                <a:schemeClr val="bg1"/>
              </a:solidFill>
              <a:latin typeface="aRIAL"/>
            </a:endParaRPr>
          </a:p>
          <a:p>
            <a:pPr algn="r"/>
            <a:r>
              <a:rPr lang="es-MX" sz="2200" b="0" strike="noStrike" spc="-1" dirty="0" smtClean="0">
                <a:solidFill>
                  <a:schemeClr val="bg1"/>
                </a:solidFill>
                <a:latin typeface="aRIAL"/>
              </a:rPr>
              <a:t>Ingeniero Ochoa Del Toro</a:t>
            </a:r>
            <a:endParaRPr lang="es-MX" sz="22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160000" y="216000"/>
            <a:ext cx="5040000" cy="57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MX" sz="2600" b="1" strike="noStrike" spc="-1">
                <a:solidFill>
                  <a:srgbClr val="FFFFFF"/>
                </a:solidFill>
                <a:latin typeface="arial"/>
                <a:ea typeface="DejaVu Sans"/>
              </a:rPr>
              <a:t>POTENCIA ELECTRICA</a:t>
            </a:r>
            <a:endParaRPr lang="es-MX" sz="2600" b="0" strike="noStrike" spc="-1">
              <a:latin typeface="Arial"/>
            </a:endParaRPr>
          </a:p>
        </p:txBody>
      </p:sp>
      <p:sp>
        <p:nvSpPr>
          <p:cNvPr id="133" name="CustomShape 2"/>
          <p:cNvSpPr/>
          <p:nvPr/>
        </p:nvSpPr>
        <p:spPr>
          <a:xfrm>
            <a:off x="1224000" y="936000"/>
            <a:ext cx="7112160" cy="1079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s-MX" sz="1600" b="0" strike="noStrike" spc="-1">
                <a:solidFill>
                  <a:srgbClr val="FFFFFF"/>
                </a:solidFill>
                <a:latin typeface="Arial"/>
                <a:ea typeface="DejaVu Sans"/>
              </a:rPr>
              <a:t>La Potencia eléctrica es la relación de paso de energía de un flujo por unidad de tiempo, es decir, la cantidad de energía entregada o absorbida por un elemento en un tiempo determinado. La potencia eléctrica se representa con la letra P y la unidad de medida es el Vatio (Watt)</a:t>
            </a:r>
            <a:endParaRPr lang="es-MX" sz="1600" b="0" strike="noStrike" spc="-1">
              <a:latin typeface="Arial"/>
            </a:endParaRPr>
          </a:p>
        </p:txBody>
      </p:sp>
      <p:sp>
        <p:nvSpPr>
          <p:cNvPr id="134" name="CustomShape 3"/>
          <p:cNvSpPr/>
          <p:nvPr/>
        </p:nvSpPr>
        <p:spPr>
          <a:xfrm>
            <a:off x="72000" y="2520000"/>
            <a:ext cx="4247280" cy="359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fontScale="77500" lnSpcReduction="10000"/>
          </a:bodyPr>
          <a:lstStyle/>
          <a:p>
            <a:pPr algn="ctr">
              <a:lnSpc>
                <a:spcPct val="90000"/>
              </a:lnSpc>
            </a:pPr>
            <a:r>
              <a:rPr lang="es-MX" sz="2600" b="1" strike="noStrike" spc="-1">
                <a:solidFill>
                  <a:srgbClr val="FFFFFF"/>
                </a:solidFill>
                <a:latin typeface="arial"/>
                <a:ea typeface="DejaVu Sans"/>
              </a:rPr>
              <a:t>Potencia en Corriente Continua</a:t>
            </a:r>
            <a:endParaRPr lang="es-MX" sz="2600" b="0" strike="noStrike" spc="-1">
              <a:latin typeface="Arial"/>
            </a:endParaRPr>
          </a:p>
        </p:txBody>
      </p:sp>
      <p:sp>
        <p:nvSpPr>
          <p:cNvPr id="135" name="CustomShape 4"/>
          <p:cNvSpPr/>
          <p:nvPr/>
        </p:nvSpPr>
        <p:spPr>
          <a:xfrm>
            <a:off x="72000" y="3096000"/>
            <a:ext cx="4245120" cy="201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10000"/>
          </a:bodyPr>
          <a:lstStyle/>
          <a:p>
            <a:pPr>
              <a:lnSpc>
                <a:spcPct val="100000"/>
              </a:lnSpc>
            </a:pPr>
            <a:r>
              <a:rPr lang="es-MX" sz="2600" b="0" strike="noStrike" spc="-1">
                <a:solidFill>
                  <a:srgbClr val="FFFFFF"/>
                </a:solidFill>
                <a:latin typeface="Arial"/>
                <a:ea typeface="DejaVu Sans"/>
              </a:rPr>
              <a:t>Cuando se trata de corriente continua (CC) la potencia eléctrica desarrollada en un cierto instante por un dispositivo de dos terminales, es el producto de la diferencia de potencial entre dichos terminales y la intensidad de corriente que pasa a través del dispositivo. Por esta razón la potencia es proporcional a la corriente y a la tensión.</a:t>
            </a:r>
            <a:endParaRPr lang="es-MX" sz="2600" b="0" strike="noStrike" spc="-1">
              <a:latin typeface="Arial"/>
            </a:endParaRPr>
          </a:p>
        </p:txBody>
      </p:sp>
      <p:sp>
        <p:nvSpPr>
          <p:cNvPr id="136" name="CustomShape 5"/>
          <p:cNvSpPr/>
          <p:nvPr/>
        </p:nvSpPr>
        <p:spPr>
          <a:xfrm>
            <a:off x="5544000" y="2520000"/>
            <a:ext cx="4247280" cy="359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MX" b="1" strike="noStrike" spc="-1">
                <a:solidFill>
                  <a:srgbClr val="FFFFFF"/>
                </a:solidFill>
                <a:latin typeface="Century Gothic"/>
                <a:ea typeface="DejaVu Sans"/>
              </a:rPr>
              <a:t>Potencia en Corriente Alterna</a:t>
            </a:r>
            <a:endParaRPr lang="es-MX" b="0" strike="noStrike" spc="-1">
              <a:latin typeface="Arial"/>
            </a:endParaRPr>
          </a:p>
        </p:txBody>
      </p:sp>
      <p:sp>
        <p:nvSpPr>
          <p:cNvPr id="137" name="CustomShape 6"/>
          <p:cNvSpPr/>
          <p:nvPr/>
        </p:nvSpPr>
        <p:spPr>
          <a:xfrm>
            <a:off x="5544000" y="3117960"/>
            <a:ext cx="4247280" cy="206532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87000"/>
          </a:bodyPr>
          <a:lstStyle/>
          <a:p>
            <a:pPr algn="just">
              <a:lnSpc>
                <a:spcPct val="90000"/>
              </a:lnSpc>
              <a:spcBef>
                <a:spcPts val="1001"/>
              </a:spcBef>
              <a:tabLst>
                <a:tab pos="0" algn="l"/>
              </a:tabLst>
            </a:pPr>
            <a:r>
              <a:rPr lang="es-MX" sz="1800" b="0" strike="noStrike" spc="-1">
                <a:solidFill>
                  <a:srgbClr val="FFFFFF"/>
                </a:solidFill>
                <a:latin typeface="Century Gothic"/>
                <a:ea typeface="DejaVu Sans"/>
              </a:rPr>
              <a:t>Por esto cuando se trata de </a:t>
            </a:r>
            <a:r>
              <a:rPr lang="es-MX" sz="1800" b="0" u="sng" strike="noStrike" spc="-1">
                <a:solidFill>
                  <a:srgbClr val="0000FF"/>
                </a:solidFill>
                <a:uFillTx/>
                <a:latin typeface="Century Gothic"/>
                <a:ea typeface="DejaVu Sans"/>
                <a:hlinkClick r:id="rId2"/>
              </a:rPr>
              <a:t>corriente alterna</a:t>
            </a:r>
            <a:r>
              <a:rPr lang="es-MX" sz="1800" b="0" strike="noStrike" spc="-1">
                <a:solidFill>
                  <a:srgbClr val="FFFFFF"/>
                </a:solidFill>
                <a:latin typeface="Century Gothic"/>
                <a:ea typeface="DejaVu Sans"/>
              </a:rPr>
              <a:t> (AC) sinusoidal, el promedio de potencia eléctrica desarrollada por un dispositivo de dos terminales es una función de los </a:t>
            </a:r>
            <a:r>
              <a:rPr lang="es-MX" sz="1800" b="0" u="sng" strike="noStrike" spc="-1">
                <a:solidFill>
                  <a:srgbClr val="0000FF"/>
                </a:solidFill>
                <a:uFillTx/>
                <a:latin typeface="Century Gothic"/>
                <a:ea typeface="DejaVu Sans"/>
                <a:hlinkClick r:id="rId3"/>
              </a:rPr>
              <a:t>valores eficaces</a:t>
            </a:r>
            <a:r>
              <a:rPr lang="es-MX" sz="1800" b="0" strike="noStrike" spc="-1">
                <a:solidFill>
                  <a:srgbClr val="FFFFFF"/>
                </a:solidFill>
                <a:latin typeface="Century Gothic"/>
                <a:ea typeface="DejaVu Sans"/>
              </a:rPr>
              <a:t> o valores cuadráticos medios, de la diferencia de potencial entre los terminales y de la intensidad de corriente que pasa a través del dispositivo.</a:t>
            </a:r>
            <a:endParaRPr lang="es-MX"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85560" y="792000"/>
            <a:ext cx="8973720" cy="4679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0200" indent="-3229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dirty="0">
                <a:solidFill>
                  <a:srgbClr val="FFFFFF"/>
                </a:solidFill>
                <a:latin typeface="arial"/>
                <a:ea typeface="DejaVu Sans"/>
              </a:rPr>
              <a:t>Conceptos de </a:t>
            </a:r>
            <a:r>
              <a:rPr lang="es-MX" sz="2000" b="1" strike="noStrike" spc="-1" dirty="0" err="1">
                <a:solidFill>
                  <a:srgbClr val="FFFFFF"/>
                </a:solidFill>
                <a:latin typeface="arial"/>
                <a:ea typeface="DejaVu Sans"/>
              </a:rPr>
              <a:t>IoT</a:t>
            </a:r>
            <a:r>
              <a:rPr lang="es-MX" sz="2200" b="1" strike="noStrike" spc="-1" dirty="0">
                <a:solidFill>
                  <a:srgbClr val="FFFFFF"/>
                </a:solidFill>
                <a:latin typeface="arial"/>
                <a:ea typeface="DejaVu Sans"/>
              </a:rPr>
              <a:t>	</a:t>
            </a:r>
            <a:endParaRPr lang="es-MX" sz="2200" b="0" strike="noStrike" spc="-1" dirty="0">
              <a:latin typeface="Arial"/>
            </a:endParaRPr>
          </a:p>
          <a:p>
            <a:pPr marL="861840" lvl="1" indent="-3211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Definir los conceptos de </a:t>
            </a:r>
            <a:r>
              <a:rPr lang="es-MX" sz="1800" b="1" strike="noStrike" spc="-1" dirty="0" err="1">
                <a:solidFill>
                  <a:srgbClr val="FFFFFF"/>
                </a:solidFill>
                <a:latin typeface="arial"/>
                <a:ea typeface="DejaVu Sans"/>
              </a:rPr>
              <a:t>IoT</a:t>
            </a:r>
            <a:r>
              <a:rPr lang="es-MX" sz="1800" b="1" strike="noStrike" spc="-1" dirty="0">
                <a:solidFill>
                  <a:srgbClr val="FFFFFF"/>
                </a:solidFill>
                <a:latin typeface="arial"/>
                <a:ea typeface="DejaVu Sans"/>
              </a:rPr>
              <a:t>, Sistemas embebidos y Hardware abierto.</a:t>
            </a:r>
            <a:endParaRPr lang="es-MX" sz="1800" b="0" strike="noStrike" spc="-1" dirty="0">
              <a:latin typeface="Arial"/>
            </a:endParaRPr>
          </a:p>
          <a:p>
            <a:pPr>
              <a:lnSpc>
                <a:spcPct val="100000"/>
              </a:lnSpc>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endParaRPr lang="es-MX" sz="1800" b="0" strike="noStrike" spc="-1" dirty="0">
              <a:latin typeface="Arial"/>
            </a:endParaRPr>
          </a:p>
          <a:p>
            <a:pPr marL="430200" indent="-3229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dirty="0">
                <a:solidFill>
                  <a:srgbClr val="FFFFFF"/>
                </a:solidFill>
                <a:latin typeface="arial"/>
                <a:ea typeface="DejaVu Sans"/>
              </a:rPr>
              <a:t>Arquitectura de sistemas </a:t>
            </a:r>
            <a:r>
              <a:rPr lang="es-MX" sz="2000" b="1" strike="noStrike" spc="-1" dirty="0" err="1">
                <a:solidFill>
                  <a:srgbClr val="FFFFFF"/>
                </a:solidFill>
                <a:latin typeface="arial"/>
                <a:ea typeface="DejaVu Sans"/>
              </a:rPr>
              <a:t>IoT</a:t>
            </a:r>
            <a:r>
              <a:rPr lang="es-MX" sz="2200" b="1" strike="noStrike" spc="-1" dirty="0">
                <a:solidFill>
                  <a:srgbClr val="FFFFFF"/>
                </a:solidFill>
                <a:latin typeface="arial"/>
                <a:ea typeface="DejaVu Sans"/>
              </a:rPr>
              <a:t>	</a:t>
            </a:r>
            <a:endParaRPr lang="es-MX" sz="2200" b="0" strike="noStrike" spc="-1" dirty="0">
              <a:latin typeface="Arial"/>
            </a:endParaRPr>
          </a:p>
          <a:p>
            <a:pPr marL="861840" lvl="1" indent="-3211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Identificar los elementos de sistemas </a:t>
            </a:r>
            <a:r>
              <a:rPr lang="es-MX" sz="1800" b="1" strike="noStrike" spc="-1" dirty="0" err="1">
                <a:solidFill>
                  <a:srgbClr val="FFFFFF"/>
                </a:solidFill>
                <a:latin typeface="arial"/>
                <a:ea typeface="DejaVu Sans"/>
              </a:rPr>
              <a:t>IoT</a:t>
            </a:r>
            <a:r>
              <a:rPr lang="es-MX" sz="1800" b="1" strike="noStrike" spc="-1" dirty="0">
                <a:solidFill>
                  <a:srgbClr val="FFFFFF"/>
                </a:solidFill>
                <a:latin typeface="arial"/>
                <a:ea typeface="DejaVu Sans"/>
              </a:rPr>
              <a:t>.</a:t>
            </a:r>
            <a:endParaRPr lang="es-MX" sz="1800" b="0" strike="noStrike" spc="-1" dirty="0">
              <a:latin typeface="Arial"/>
            </a:endParaRPr>
          </a:p>
          <a:p>
            <a:pPr>
              <a:lnSpc>
                <a:spcPct val="100000"/>
              </a:lnSpc>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endParaRPr lang="es-MX" sz="1800" b="0" strike="noStrike" spc="-1" dirty="0">
              <a:latin typeface="Arial"/>
            </a:endParaRPr>
          </a:p>
          <a:p>
            <a:pPr marL="430200" indent="-3229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dirty="0">
                <a:solidFill>
                  <a:srgbClr val="FFFFFF"/>
                </a:solidFill>
                <a:latin typeface="arial"/>
                <a:ea typeface="DejaVu Sans"/>
              </a:rPr>
              <a:t>Medios de comunicación de sistemas embebidos	</a:t>
            </a:r>
            <a:endParaRPr lang="es-MX" sz="2000" b="0" strike="noStrike" spc="-1" dirty="0">
              <a:latin typeface="Arial"/>
            </a:endParaRPr>
          </a:p>
          <a:p>
            <a:pPr marL="861840" lvl="1" indent="-3211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Describir los medios de comunicación de datos y señales: </a:t>
            </a:r>
            <a:endParaRPr lang="es-MX" sz="1800" b="0" strike="noStrike" spc="-1" dirty="0">
              <a:latin typeface="Arial"/>
            </a:endParaRPr>
          </a:p>
          <a:p>
            <a:pPr marL="1080000" lvl="4" indent="-215280">
              <a:lnSpc>
                <a:spcPct val="100000"/>
              </a:lnSpc>
              <a:buClr>
                <a:srgbClr val="000000"/>
              </a:buClr>
              <a:buSzPct val="45000"/>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Red de datos.</a:t>
            </a:r>
            <a:endParaRPr lang="es-MX" sz="1800" b="0" strike="noStrike" spc="-1" dirty="0">
              <a:latin typeface="Arial"/>
            </a:endParaRPr>
          </a:p>
          <a:p>
            <a:pPr marL="1080000" lvl="4" indent="-215280">
              <a:lnSpc>
                <a:spcPct val="100000"/>
              </a:lnSpc>
              <a:buClr>
                <a:srgbClr val="000000"/>
              </a:buClr>
              <a:buSzPct val="45000"/>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Bluetooth.</a:t>
            </a:r>
            <a:endParaRPr lang="es-MX" sz="1800" b="0" strike="noStrike" spc="-1" dirty="0">
              <a:latin typeface="Arial"/>
            </a:endParaRPr>
          </a:p>
          <a:p>
            <a:pPr marL="1080000" lvl="4" indent="-215280">
              <a:lnSpc>
                <a:spcPct val="100000"/>
              </a:lnSpc>
              <a:buClr>
                <a:srgbClr val="000000"/>
              </a:buClr>
              <a:buSzPct val="45000"/>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Serial.</a:t>
            </a:r>
            <a:endParaRPr lang="es-MX" sz="1800" b="0" strike="noStrike" spc="-1" dirty="0">
              <a:latin typeface="Arial"/>
            </a:endParaRPr>
          </a:p>
          <a:p>
            <a:pPr marL="1080000" lvl="4" indent="-215280">
              <a:lnSpc>
                <a:spcPct val="100000"/>
              </a:lnSpc>
              <a:buClr>
                <a:srgbClr val="000000"/>
              </a:buClr>
              <a:buSzPct val="45000"/>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GSM.</a:t>
            </a:r>
            <a:endParaRPr lang="es-MX" sz="1800" b="0" strike="noStrike" spc="-1" dirty="0">
              <a:latin typeface="Arial"/>
            </a:endParaRPr>
          </a:p>
          <a:p>
            <a:pPr>
              <a:lnSpc>
                <a:spcPct val="100000"/>
              </a:lnSpc>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endParaRPr lang="es-MX" sz="1800" b="0" strike="noStrike" spc="-1" dirty="0">
              <a:latin typeface="Arial"/>
            </a:endParaRPr>
          </a:p>
          <a:p>
            <a:pPr marL="430200" indent="-3229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dirty="0">
                <a:solidFill>
                  <a:srgbClr val="FFFFFF"/>
                </a:solidFill>
                <a:latin typeface="arial"/>
                <a:ea typeface="DejaVu Sans"/>
              </a:rPr>
              <a:t>Sensores y actuadores</a:t>
            </a:r>
            <a:r>
              <a:rPr lang="es-MX" sz="2200" b="1" strike="noStrike" spc="-1" dirty="0">
                <a:solidFill>
                  <a:srgbClr val="FFFFFF"/>
                </a:solidFill>
                <a:latin typeface="arial"/>
                <a:ea typeface="DejaVu Sans"/>
              </a:rPr>
              <a:t>	</a:t>
            </a:r>
            <a:endParaRPr lang="es-MX" sz="2200" b="0" strike="noStrike" spc="-1" dirty="0">
              <a:latin typeface="Arial"/>
            </a:endParaRPr>
          </a:p>
          <a:p>
            <a:pPr marL="861840" lvl="1" indent="-321120">
              <a:lnSpc>
                <a:spcPct val="100000"/>
              </a:lnSpc>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dirty="0">
                <a:solidFill>
                  <a:srgbClr val="FFFFFF"/>
                </a:solidFill>
                <a:latin typeface="arial"/>
                <a:ea typeface="DejaVu Sans"/>
              </a:rPr>
              <a:t>Identificar los tipos de sensores y actuadores utilizados en sistemas embebidos.</a:t>
            </a:r>
            <a:endParaRPr lang="es-MX" sz="1800" b="0" strike="noStrike" spc="-1" dirty="0">
              <a:latin typeface="Arial"/>
            </a:endParaRPr>
          </a:p>
          <a:p>
            <a:pPr marL="430200" indent="-322920">
              <a:lnSpc>
                <a:spcPct val="100000"/>
              </a:lnSpc>
              <a:tabLst>
                <a:tab pos="0" algn="l"/>
              </a:tabLst>
            </a:pPr>
            <a:endParaRPr lang="es-MX" sz="1800" b="0" strike="noStrike" spc="-1" dirty="0">
              <a:latin typeface="Arial"/>
            </a:endParaRPr>
          </a:p>
        </p:txBody>
      </p:sp>
      <p:sp>
        <p:nvSpPr>
          <p:cNvPr id="139" name="CustomShape 2"/>
          <p:cNvSpPr/>
          <p:nvPr/>
        </p:nvSpPr>
        <p:spPr>
          <a:xfrm>
            <a:off x="2619540" y="196900"/>
            <a:ext cx="4505760" cy="469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s-MX" sz="2600" b="1" strike="noStrike" spc="-1" dirty="0">
                <a:solidFill>
                  <a:srgbClr val="FFFFFF"/>
                </a:solidFill>
                <a:latin typeface="arial"/>
                <a:ea typeface="DejaVu Sans"/>
              </a:rPr>
              <a:t>Introducción al </a:t>
            </a:r>
            <a:r>
              <a:rPr lang="es-MX" sz="2600" b="1" strike="noStrike" spc="-1" dirty="0" err="1">
                <a:solidFill>
                  <a:srgbClr val="FFFFFF"/>
                </a:solidFill>
                <a:latin typeface="arial"/>
                <a:ea typeface="DejaVu Sans"/>
              </a:rPr>
              <a:t>IoT</a:t>
            </a:r>
            <a:endParaRPr lang="es-MX" sz="2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520000" y="321840"/>
            <a:ext cx="4535280" cy="757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MX" sz="2800" b="1" strike="noStrike" cap="all" spc="-1">
                <a:solidFill>
                  <a:srgbClr val="FFFFFF"/>
                </a:solidFill>
                <a:latin typeface="arial"/>
                <a:ea typeface="DejaVu Sans"/>
              </a:rPr>
              <a:t>Conceptos IoT</a:t>
            </a:r>
            <a:endParaRPr lang="es-MX" sz="2800" b="0" strike="noStrike" spc="-1">
              <a:latin typeface="Arial"/>
            </a:endParaRPr>
          </a:p>
        </p:txBody>
      </p:sp>
      <p:sp>
        <p:nvSpPr>
          <p:cNvPr id="141" name="CustomShape 2"/>
          <p:cNvSpPr/>
          <p:nvPr/>
        </p:nvSpPr>
        <p:spPr>
          <a:xfrm>
            <a:off x="432000" y="1440000"/>
            <a:ext cx="9056520" cy="295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91000" lnSpcReduction="10000"/>
          </a:bodyPr>
          <a:lstStyle/>
          <a:p>
            <a:pPr>
              <a:lnSpc>
                <a:spcPct val="120000"/>
              </a:lnSpc>
              <a:spcBef>
                <a:spcPts val="1001"/>
              </a:spcBef>
              <a:tabLst>
                <a:tab pos="0" algn="l"/>
              </a:tabLst>
            </a:pPr>
            <a:r>
              <a:rPr lang="es-MX" sz="2000" b="0" strike="noStrike" spc="-1">
                <a:solidFill>
                  <a:srgbClr val="FFFFFF"/>
                </a:solidFill>
                <a:latin typeface="Arial"/>
                <a:ea typeface="Calibri"/>
              </a:rPr>
              <a:t>De manera general podemos referirnos al internet de las cosas, como la conexión de dispositivos (Más allá de una simple computadora) al internet, todo aquel dispositivo físico que se encuentre conectado con sistemas electrónicos embebidos, software, sensores, actuadores y comunicadores que logren la transferencia de datos, estos conocidos como Endpoints, son las partes vitales al momento de considerar un sistema de IoT, ya que son las conexiones directas o indirectas y deben ser programados y configurados de manera correcta según el uso que estos tendrán en el sistema, estos Endpoints pueden ser considerados como “Componentes que tienen capacidades computacionales y conectividad de red”.</a:t>
            </a:r>
            <a:endParaRPr lang="es-MX"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728000" y="144000"/>
            <a:ext cx="6586560" cy="638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1" strike="noStrike" spc="-1" dirty="0">
                <a:solidFill>
                  <a:srgbClr val="FFFFFF"/>
                </a:solidFill>
                <a:latin typeface="Arial"/>
                <a:ea typeface="DejaVu Sans"/>
              </a:rPr>
              <a:t>Arquitectura de sistemas </a:t>
            </a:r>
            <a:r>
              <a:rPr lang="es-MX" sz="3600" b="1" strike="noStrike" spc="-1" dirty="0" err="1">
                <a:solidFill>
                  <a:srgbClr val="FFFFFF"/>
                </a:solidFill>
                <a:latin typeface="Arial"/>
                <a:ea typeface="DejaVu Sans"/>
              </a:rPr>
              <a:t>IoT</a:t>
            </a:r>
            <a:endParaRPr lang="es-MX" sz="3600" b="0" strike="noStrike" spc="-1" dirty="0">
              <a:latin typeface="Arial"/>
            </a:endParaRPr>
          </a:p>
        </p:txBody>
      </p:sp>
      <p:sp>
        <p:nvSpPr>
          <p:cNvPr id="143" name="CustomShape 2"/>
          <p:cNvSpPr/>
          <p:nvPr/>
        </p:nvSpPr>
        <p:spPr>
          <a:xfrm>
            <a:off x="122760" y="3659400"/>
            <a:ext cx="3188520" cy="14590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500" b="1" strike="noStrike" spc="-1">
                <a:solidFill>
                  <a:srgbClr val="FFFFFF"/>
                </a:solidFill>
                <a:latin typeface="Arial"/>
                <a:ea typeface="DejaVu Sans"/>
              </a:rPr>
              <a:t>Capa de procesamiento:</a:t>
            </a:r>
            <a:endParaRPr lang="es-MX" sz="1500" b="0" strike="noStrike" spc="-1">
              <a:latin typeface="Arial"/>
            </a:endParaRPr>
          </a:p>
          <a:p>
            <a:pPr>
              <a:lnSpc>
                <a:spcPct val="100000"/>
              </a:lnSpc>
            </a:pPr>
            <a:r>
              <a:rPr lang="es-MX" sz="1500" b="0" strike="noStrike" spc="-1">
                <a:solidFill>
                  <a:srgbClr val="FFFFFF"/>
                </a:solidFill>
                <a:latin typeface="Arial"/>
                <a:ea typeface="DejaVu Sans"/>
              </a:rPr>
              <a:t>Procesa los datos recibidos de la capa de red, toma decisiones y entrega servicios a quienes lo soliciten a través de protocolos de red.</a:t>
            </a:r>
            <a:endParaRPr lang="es-MX" sz="1500" b="0" strike="noStrike" spc="-1">
              <a:latin typeface="Arial"/>
            </a:endParaRPr>
          </a:p>
        </p:txBody>
      </p:sp>
      <p:pic>
        <p:nvPicPr>
          <p:cNvPr id="144" name="Imagen 1"/>
          <p:cNvPicPr/>
          <p:nvPr/>
        </p:nvPicPr>
        <p:blipFill>
          <a:blip r:embed="rId2"/>
          <a:srcRect l="41816" t="35659" r="44314" b="41014"/>
          <a:stretch/>
        </p:blipFill>
        <p:spPr>
          <a:xfrm>
            <a:off x="3744000" y="1872000"/>
            <a:ext cx="2431800" cy="2301840"/>
          </a:xfrm>
          <a:prstGeom prst="rect">
            <a:avLst/>
          </a:prstGeom>
          <a:ln>
            <a:noFill/>
          </a:ln>
        </p:spPr>
      </p:pic>
      <p:sp>
        <p:nvSpPr>
          <p:cNvPr id="145" name="CustomShape 3"/>
          <p:cNvSpPr/>
          <p:nvPr/>
        </p:nvSpPr>
        <p:spPr>
          <a:xfrm>
            <a:off x="6361200" y="1332360"/>
            <a:ext cx="3430080" cy="1002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500" b="1" strike="noStrike" spc="-1">
                <a:solidFill>
                  <a:srgbClr val="FFFFFF"/>
                </a:solidFill>
                <a:latin typeface="Arial"/>
                <a:ea typeface="DejaVu Sans"/>
              </a:rPr>
              <a:t>Capa de red:</a:t>
            </a:r>
            <a:endParaRPr lang="es-MX" sz="1500" b="0" strike="noStrike" spc="-1">
              <a:latin typeface="Arial"/>
            </a:endParaRPr>
          </a:p>
          <a:p>
            <a:pPr>
              <a:lnSpc>
                <a:spcPct val="100000"/>
              </a:lnSpc>
            </a:pPr>
            <a:r>
              <a:rPr lang="es-MX" sz="1500" b="0" strike="noStrike" spc="-1">
                <a:solidFill>
                  <a:srgbClr val="FFFFFF"/>
                </a:solidFill>
                <a:latin typeface="Arial"/>
                <a:ea typeface="DejaVu Sans"/>
              </a:rPr>
              <a:t>Transfiere los datos producidos por los objetos a la capa de gestión de servicios.</a:t>
            </a:r>
            <a:endParaRPr lang="es-MX" sz="1500" b="0" strike="noStrike" spc="-1">
              <a:latin typeface="Arial"/>
            </a:endParaRPr>
          </a:p>
        </p:txBody>
      </p:sp>
      <p:sp>
        <p:nvSpPr>
          <p:cNvPr id="146" name="CustomShape 4"/>
          <p:cNvSpPr/>
          <p:nvPr/>
        </p:nvSpPr>
        <p:spPr>
          <a:xfrm>
            <a:off x="6392160" y="3456000"/>
            <a:ext cx="3399120" cy="1002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500" b="1" strike="noStrike" spc="-1">
                <a:solidFill>
                  <a:srgbClr val="FFFFFF"/>
                </a:solidFill>
                <a:latin typeface="Arial"/>
                <a:ea typeface="DejaVu Sans"/>
              </a:rPr>
              <a:t>Capa de percepción:</a:t>
            </a:r>
            <a:endParaRPr lang="es-MX" sz="1500" b="0" strike="noStrike" spc="-1">
              <a:latin typeface="Arial"/>
            </a:endParaRPr>
          </a:p>
          <a:p>
            <a:pPr>
              <a:lnSpc>
                <a:spcPct val="100000"/>
              </a:lnSpc>
            </a:pPr>
            <a:r>
              <a:rPr lang="es-MX" sz="1500" b="0" strike="noStrike" spc="-1">
                <a:solidFill>
                  <a:srgbClr val="FFFFFF"/>
                </a:solidFill>
                <a:latin typeface="Arial"/>
                <a:ea typeface="DejaVu Sans"/>
              </a:rPr>
              <a:t>Representa a los objetos físicos que tienen como objetivo recoger y procesar información.</a:t>
            </a:r>
            <a:endParaRPr lang="es-MX" sz="1500" b="0" strike="noStrike" spc="-1">
              <a:latin typeface="Arial"/>
            </a:endParaRPr>
          </a:p>
        </p:txBody>
      </p:sp>
      <p:sp>
        <p:nvSpPr>
          <p:cNvPr id="147" name="CustomShape 5"/>
          <p:cNvSpPr/>
          <p:nvPr/>
        </p:nvSpPr>
        <p:spPr>
          <a:xfrm>
            <a:off x="144000" y="930960"/>
            <a:ext cx="3527280" cy="14590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500" b="1" strike="noStrike" spc="-1">
                <a:solidFill>
                  <a:srgbClr val="FFFFFF"/>
                </a:solidFill>
                <a:latin typeface="Arial"/>
                <a:ea typeface="DejaVu Sans"/>
              </a:rPr>
              <a:t>Capa de negocios:</a:t>
            </a:r>
            <a:endParaRPr lang="es-MX" sz="1500" b="0" strike="noStrike" spc="-1">
              <a:latin typeface="Arial"/>
            </a:endParaRPr>
          </a:p>
          <a:p>
            <a:pPr>
              <a:lnSpc>
                <a:spcPct val="100000"/>
              </a:lnSpc>
            </a:pPr>
            <a:r>
              <a:rPr lang="es-MX" sz="1500" b="0" strike="noStrike" spc="-1">
                <a:solidFill>
                  <a:srgbClr val="FFFFFF"/>
                </a:solidFill>
                <a:latin typeface="Arial"/>
                <a:ea typeface="DejaVu Sans"/>
              </a:rPr>
              <a:t>Gestiona todas las actividades y servicios de sistemas IoT. Sus responsabilidades son: construir un modelo de negocios, gráficas, diagramas de flujo, etc.</a:t>
            </a:r>
            <a:endParaRPr lang="es-MX" sz="1500" b="0" strike="noStrike" spc="-1">
              <a:latin typeface="Arial"/>
            </a:endParaRPr>
          </a:p>
        </p:txBody>
      </p:sp>
      <p:sp>
        <p:nvSpPr>
          <p:cNvPr id="148" name="CustomShape 6"/>
          <p:cNvSpPr/>
          <p:nvPr/>
        </p:nvSpPr>
        <p:spPr>
          <a:xfrm>
            <a:off x="121320" y="2498040"/>
            <a:ext cx="2973960" cy="1002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500" b="1" strike="noStrike" spc="-1">
                <a:solidFill>
                  <a:srgbClr val="FFFFFF"/>
                </a:solidFill>
                <a:latin typeface="Arial"/>
                <a:ea typeface="DejaVu Sans"/>
              </a:rPr>
              <a:t>Capa de aplicación:</a:t>
            </a:r>
            <a:endParaRPr lang="es-MX" sz="1500" b="0" strike="noStrike" spc="-1">
              <a:latin typeface="Arial"/>
            </a:endParaRPr>
          </a:p>
          <a:p>
            <a:pPr>
              <a:lnSpc>
                <a:spcPct val="100000"/>
              </a:lnSpc>
            </a:pPr>
            <a:r>
              <a:rPr lang="es-MX" sz="1500" b="0" strike="noStrike" spc="-1">
                <a:solidFill>
                  <a:srgbClr val="FFFFFF"/>
                </a:solidFill>
                <a:latin typeface="Arial"/>
                <a:ea typeface="DejaVu Sans"/>
              </a:rPr>
              <a:t>Es la interfaz mediante la cual los usuarios finales pueden interactuar con un dispositivo.</a:t>
            </a:r>
            <a:endParaRPr lang="es-MX"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088640" y="216000"/>
            <a:ext cx="7599960" cy="75276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MX" sz="3600" b="1" strike="noStrike" spc="-1">
                <a:solidFill>
                  <a:srgbClr val="FFFFFF"/>
                </a:solidFill>
                <a:latin typeface="Arial"/>
                <a:ea typeface="DejaVu Sans"/>
              </a:rPr>
              <a:t>Arquitectura de sistemas IoT</a:t>
            </a:r>
            <a:endParaRPr lang="es-MX" sz="3600" b="0" strike="noStrike" spc="-1">
              <a:latin typeface="Arial"/>
            </a:endParaRPr>
          </a:p>
        </p:txBody>
      </p:sp>
      <p:sp>
        <p:nvSpPr>
          <p:cNvPr id="150" name="CustomShape 2"/>
          <p:cNvSpPr/>
          <p:nvPr/>
        </p:nvSpPr>
        <p:spPr>
          <a:xfrm>
            <a:off x="432000" y="1049040"/>
            <a:ext cx="8987040" cy="36302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a:lnSpc>
                <a:spcPct val="120000"/>
              </a:lnSpc>
              <a:spcBef>
                <a:spcPts val="1001"/>
              </a:spcBef>
              <a:tabLst>
                <a:tab pos="0" algn="l"/>
              </a:tabLst>
            </a:pPr>
            <a:r>
              <a:rPr lang="es-ES" sz="2000" b="0" strike="noStrike" spc="-1" dirty="0">
                <a:solidFill>
                  <a:srgbClr val="FFFFFF"/>
                </a:solidFill>
                <a:latin typeface="Arial"/>
                <a:ea typeface="DejaVu Sans"/>
              </a:rPr>
              <a:t>La arquitectura debe: </a:t>
            </a:r>
            <a:endParaRPr lang="es-MX" sz="20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Permitir escalabilidad, ampliación de capacidades y soporte de nuevos estándares. </a:t>
            </a:r>
            <a:endParaRPr lang="es-MX" sz="18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Servir de modelo para la creación de arquitecturas más específicas. </a:t>
            </a:r>
            <a:endParaRPr lang="es-MX" sz="18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Ser horizontal, para permitir la integración de diferentes soluciones </a:t>
            </a:r>
            <a:r>
              <a:rPr lang="es-ES" sz="1800" b="0" strike="noStrike" spc="-1" dirty="0" err="1">
                <a:solidFill>
                  <a:srgbClr val="FFFFFF"/>
                </a:solidFill>
                <a:latin typeface="Arial"/>
                <a:ea typeface="DejaVu Sans"/>
              </a:rPr>
              <a:t>IoT</a:t>
            </a:r>
            <a:r>
              <a:rPr lang="es-ES" sz="1800" b="0" strike="noStrike" spc="-1" dirty="0">
                <a:solidFill>
                  <a:srgbClr val="FFFFFF"/>
                </a:solidFill>
                <a:latin typeface="Arial"/>
                <a:ea typeface="DejaVu Sans"/>
              </a:rPr>
              <a:t>. </a:t>
            </a:r>
            <a:endParaRPr lang="es-MX" sz="18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Se necesita un correcto control de los numerosos elementos involucrados en cualquier solución </a:t>
            </a:r>
            <a:r>
              <a:rPr lang="es-ES" sz="1800" b="0" strike="noStrike" spc="-1" dirty="0" err="1">
                <a:solidFill>
                  <a:srgbClr val="FFFFFF"/>
                </a:solidFill>
                <a:latin typeface="Arial"/>
                <a:ea typeface="DejaVu Sans"/>
              </a:rPr>
              <a:t>IoT</a:t>
            </a:r>
            <a:r>
              <a:rPr lang="es-ES" sz="1800" b="0" strike="noStrike" spc="-1" dirty="0">
                <a:solidFill>
                  <a:srgbClr val="FFFFFF"/>
                </a:solidFill>
                <a:latin typeface="Arial"/>
                <a:ea typeface="DejaVu Sans"/>
              </a:rPr>
              <a:t>. </a:t>
            </a:r>
            <a:endParaRPr lang="es-MX" sz="18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La gestión necesita ser garantizada desde sus cinco áreas funcionales. </a:t>
            </a:r>
            <a:endParaRPr lang="es-MX" sz="1800" b="0" strike="noStrike" spc="-1" dirty="0">
              <a:latin typeface="Arial"/>
            </a:endParaRPr>
          </a:p>
          <a:p>
            <a:pPr marL="228600" indent="-227520">
              <a:lnSpc>
                <a:spcPct val="120000"/>
              </a:lnSpc>
              <a:spcBef>
                <a:spcPts val="1001"/>
              </a:spcBef>
              <a:buClr>
                <a:srgbClr val="FFFFFF"/>
              </a:buClr>
              <a:buFont typeface="Arial"/>
              <a:buChar char="•"/>
              <a:tabLst>
                <a:tab pos="0" algn="l"/>
              </a:tabLst>
            </a:pPr>
            <a:r>
              <a:rPr lang="es-ES" sz="1800" b="0" strike="noStrike" spc="-1" dirty="0">
                <a:solidFill>
                  <a:srgbClr val="FFFFFF"/>
                </a:solidFill>
                <a:latin typeface="Arial"/>
                <a:ea typeface="DejaVu Sans"/>
              </a:rPr>
              <a:t>Debe incluir la posibilidad de programar aplicaciones para los sistemas </a:t>
            </a:r>
            <a:r>
              <a:rPr lang="es-ES" sz="1800" b="0" strike="noStrike" spc="-1" dirty="0" err="1">
                <a:solidFill>
                  <a:srgbClr val="FFFFFF"/>
                </a:solidFill>
                <a:latin typeface="Arial"/>
                <a:ea typeface="DejaVu Sans"/>
              </a:rPr>
              <a:t>IoT</a:t>
            </a:r>
            <a:r>
              <a:rPr lang="es-ES" sz="1800" b="0" strike="noStrike" spc="-1" dirty="0">
                <a:solidFill>
                  <a:srgbClr val="FFFFFF"/>
                </a:solidFill>
                <a:latin typeface="Arial"/>
                <a:ea typeface="DejaVu Sans"/>
              </a:rPr>
              <a:t>, lo cual permite mayores beneficios</a:t>
            </a:r>
            <a:endParaRPr lang="es-MX" sz="1800" b="0" strike="noStrike" spc="-1" dirty="0">
              <a:latin typeface="Arial"/>
            </a:endParaRPr>
          </a:p>
          <a:p>
            <a:pPr>
              <a:lnSpc>
                <a:spcPct val="120000"/>
              </a:lnSpc>
              <a:spcBef>
                <a:spcPts val="1001"/>
              </a:spcBef>
              <a:tabLst>
                <a:tab pos="0" algn="l"/>
              </a:tabLst>
            </a:pPr>
            <a:endParaRPr lang="es-MX"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rot="16800">
            <a:off x="1619280" y="332280"/>
            <a:ext cx="6514920" cy="5882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MX" sz="2800" b="1" strike="noStrike" spc="-1">
                <a:solidFill>
                  <a:srgbClr val="FFFFFF"/>
                </a:solidFill>
                <a:latin typeface="Arial"/>
                <a:ea typeface="DejaVu Sans"/>
              </a:rPr>
              <a:t>Elementos de sistemas IoT</a:t>
            </a:r>
            <a:endParaRPr lang="es-MX" sz="2800" b="0" strike="noStrike" spc="-1">
              <a:latin typeface="Arial"/>
            </a:endParaRPr>
          </a:p>
        </p:txBody>
      </p:sp>
      <p:sp>
        <p:nvSpPr>
          <p:cNvPr id="152" name="CustomShape 2"/>
          <p:cNvSpPr/>
          <p:nvPr/>
        </p:nvSpPr>
        <p:spPr>
          <a:xfrm>
            <a:off x="1584000" y="1206000"/>
            <a:ext cx="6551280" cy="3761280"/>
          </a:xfrm>
          <a:prstGeom prst="rect">
            <a:avLst/>
          </a:prstGeom>
          <a:solidFill>
            <a:srgbClr val="FFFFFF">
              <a:alpha val="25000"/>
            </a:srgbClr>
          </a:solidFill>
          <a:ln w="9360">
            <a:noFill/>
          </a:ln>
        </p:spPr>
        <p:style>
          <a:lnRef idx="0">
            <a:scrgbClr r="0" g="0" b="0"/>
          </a:lnRef>
          <a:fillRef idx="0">
            <a:scrgbClr r="0" g="0" b="0"/>
          </a:fillRef>
          <a:effectRef idx="0">
            <a:scrgbClr r="0" g="0" b="0"/>
          </a:effectRef>
          <a:fontRef idx="minor"/>
        </p:style>
        <p:txBody>
          <a:bodyPr lIns="90000" tIns="45000" rIns="90000" bIns="45000">
            <a:normAutofit fontScale="83500" lnSpcReduction="20000"/>
          </a:bodyPr>
          <a:lstStyle/>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Actuadores:</a:t>
            </a:r>
            <a:r>
              <a:rPr lang="es-ES" sz="1600" b="0" strike="noStrike" spc="-1" dirty="0">
                <a:solidFill>
                  <a:srgbClr val="FFFFFF"/>
                </a:solidFill>
                <a:latin typeface="Arial"/>
                <a:ea typeface="DejaVu Sans"/>
              </a:rPr>
              <a:t> controlan el estado físico o lógico de un elemento a través de señales, como encender/apagar un dispositivo.</a:t>
            </a:r>
            <a:endParaRPr lang="es-MX" sz="1600" b="0" strike="noStrike" spc="-1" dirty="0">
              <a:latin typeface="Arial"/>
            </a:endParaRPr>
          </a:p>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Agentes:</a:t>
            </a:r>
            <a:r>
              <a:rPr lang="es-ES" sz="1600" b="0" strike="noStrike" spc="-1" dirty="0">
                <a:solidFill>
                  <a:srgbClr val="FFFFFF"/>
                </a:solidFill>
                <a:latin typeface="Arial"/>
                <a:ea typeface="DejaVu Sans"/>
              </a:rPr>
              <a:t> actúan de intermediarios entre un actuador y la nube, eligiendo qué datos enviar y a </a:t>
            </a:r>
            <a:r>
              <a:rPr lang="es-ES" sz="1800" b="0" strike="noStrike" spc="-1" dirty="0">
                <a:solidFill>
                  <a:srgbClr val="FFFFFF"/>
                </a:solidFill>
                <a:latin typeface="Arial"/>
                <a:ea typeface="DejaVu Sans"/>
              </a:rPr>
              <a:t>quién</a:t>
            </a:r>
            <a:r>
              <a:rPr lang="es-ES" sz="1600" b="0" strike="noStrike" spc="-1" dirty="0">
                <a:solidFill>
                  <a:srgbClr val="FFFFFF"/>
                </a:solidFill>
                <a:latin typeface="Arial"/>
                <a:ea typeface="DejaVu Sans"/>
              </a:rPr>
              <a:t>.</a:t>
            </a:r>
            <a:endParaRPr lang="es-MX" sz="1600" b="0" strike="noStrike" spc="-1" dirty="0">
              <a:latin typeface="Arial"/>
            </a:endParaRPr>
          </a:p>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Comunicación:</a:t>
            </a:r>
            <a:r>
              <a:rPr lang="es-ES" sz="1600" b="0" strike="noStrike" spc="-1" dirty="0">
                <a:solidFill>
                  <a:srgbClr val="FFFFFF"/>
                </a:solidFill>
                <a:latin typeface="Arial"/>
                <a:ea typeface="DejaVu Sans"/>
              </a:rPr>
              <a:t> simplemente es la capa física de comunicación, aunque la elección de la misma condiciona el protocolo de comunicación.</a:t>
            </a:r>
            <a:endParaRPr lang="es-MX" sz="1600" b="0" strike="noStrike" spc="-1" dirty="0">
              <a:latin typeface="Arial"/>
            </a:endParaRPr>
          </a:p>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Dispositivo de cálculo en campo: </a:t>
            </a:r>
            <a:r>
              <a:rPr lang="es-ES" sz="1600" b="0" strike="noStrike" spc="-1" dirty="0">
                <a:solidFill>
                  <a:srgbClr val="FFFFFF"/>
                </a:solidFill>
                <a:latin typeface="Arial"/>
                <a:ea typeface="DejaVu Sans"/>
              </a:rPr>
              <a:t>debido al gran volumen de información que se puede recopilar, en ocasiones conviene tratar la información antes de enviarla a la red.</a:t>
            </a:r>
            <a:endParaRPr lang="es-MX" sz="1600" b="0" strike="noStrike" spc="-1" dirty="0">
              <a:latin typeface="Arial"/>
            </a:endParaRPr>
          </a:p>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Sensores:</a:t>
            </a:r>
            <a:r>
              <a:rPr lang="es-ES" sz="1600" b="0" strike="noStrike" spc="-1" dirty="0">
                <a:solidFill>
                  <a:srgbClr val="FFFFFF"/>
                </a:solidFill>
                <a:latin typeface="Arial"/>
                <a:ea typeface="DejaVu Sans"/>
              </a:rPr>
              <a:t> recogen y envían información del estado actual de los elementos a los que están conectados. Podemos medir temperatura, presión, luz, movimiento, posicionamiento, etc.</a:t>
            </a:r>
            <a:endParaRPr lang="es-MX" sz="1600" b="0" strike="noStrike" spc="-1" dirty="0">
              <a:latin typeface="Arial"/>
            </a:endParaRPr>
          </a:p>
          <a:p>
            <a:pPr marL="228600" indent="-227520">
              <a:lnSpc>
                <a:spcPct val="120000"/>
              </a:lnSpc>
              <a:spcBef>
                <a:spcPts val="1001"/>
              </a:spcBef>
              <a:buClr>
                <a:srgbClr val="7CBCE0"/>
              </a:buClr>
              <a:buFont typeface="Arial"/>
              <a:buChar char="•"/>
            </a:pPr>
            <a:r>
              <a:rPr lang="es-ES" sz="1600" b="1" strike="noStrike" spc="-1" dirty="0">
                <a:solidFill>
                  <a:srgbClr val="FFFFFF"/>
                </a:solidFill>
                <a:latin typeface="Arial"/>
                <a:ea typeface="DejaVu Sans"/>
              </a:rPr>
              <a:t>Cosas:</a:t>
            </a:r>
            <a:r>
              <a:rPr lang="es-ES" sz="1600" b="0" strike="noStrike" spc="-1" dirty="0">
                <a:solidFill>
                  <a:srgbClr val="FFFFFF"/>
                </a:solidFill>
                <a:latin typeface="Arial"/>
                <a:ea typeface="DejaVu Sans"/>
              </a:rPr>
              <a:t> El objetivo real del </a:t>
            </a:r>
            <a:r>
              <a:rPr lang="es-ES" sz="1600" b="0" strike="noStrike" spc="-1" dirty="0" err="1">
                <a:solidFill>
                  <a:srgbClr val="FFFFFF"/>
                </a:solidFill>
                <a:latin typeface="Arial"/>
                <a:ea typeface="DejaVu Sans"/>
              </a:rPr>
              <a:t>IoT</a:t>
            </a:r>
            <a:r>
              <a:rPr lang="es-ES" sz="1600" b="0" strike="noStrike" spc="-1" dirty="0">
                <a:solidFill>
                  <a:srgbClr val="FFFFFF"/>
                </a:solidFill>
                <a:latin typeface="Arial"/>
                <a:ea typeface="DejaVu Sans"/>
              </a:rPr>
              <a:t> es obviamente conectar objetos, aunque se puede aplicar tanto a productos físicos como coches u otros elementos como cultivos o ganado, por ejemplo.</a:t>
            </a:r>
            <a:endParaRPr lang="es-MX" sz="1600" b="0" strike="noStrike" spc="-1" dirty="0">
              <a:latin typeface="Arial"/>
            </a:endParaRPr>
          </a:p>
          <a:p>
            <a:pPr>
              <a:lnSpc>
                <a:spcPct val="120000"/>
              </a:lnSpc>
              <a:spcBef>
                <a:spcPts val="1001"/>
              </a:spcBef>
            </a:pPr>
            <a:endParaRPr lang="es-MX"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216000" y="1512000"/>
            <a:ext cx="9385200" cy="151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10000"/>
              </a:lnSpc>
              <a:spcBef>
                <a:spcPts val="700"/>
              </a:spcBef>
              <a:tabLst>
                <a:tab pos="0" algn="l"/>
              </a:tabLst>
            </a:pPr>
            <a:r>
              <a:rPr lang="es-MX" sz="1800" b="0" strike="noStrike" spc="-1" dirty="0">
                <a:solidFill>
                  <a:srgbClr val="FFFFFF"/>
                </a:solidFill>
                <a:latin typeface="Arial"/>
                <a:ea typeface="Calibri"/>
              </a:rPr>
              <a:t>Un sistema embebido, es un sistema computacional que se ha diseñado para realizar funciones dedicadas, estos son programables y tienen </a:t>
            </a:r>
            <a:r>
              <a:rPr lang="es-MX" sz="1800" b="0" strike="noStrike" spc="-1" dirty="0" err="1">
                <a:solidFill>
                  <a:srgbClr val="FFFFFF"/>
                </a:solidFill>
                <a:latin typeface="Arial"/>
                <a:ea typeface="Calibri"/>
              </a:rPr>
              <a:t>microcontroladores</a:t>
            </a:r>
            <a:r>
              <a:rPr lang="es-MX" sz="1800" b="0" strike="noStrike" spc="-1" dirty="0">
                <a:solidFill>
                  <a:srgbClr val="FFFFFF"/>
                </a:solidFill>
                <a:latin typeface="Arial"/>
                <a:ea typeface="Calibri"/>
              </a:rPr>
              <a:t> y microprocesadores incorporados sobre el mismo, crear un dispositivo de </a:t>
            </a:r>
            <a:r>
              <a:rPr lang="es-MX" sz="1800" b="0" strike="noStrike" spc="-1" dirty="0" err="1">
                <a:solidFill>
                  <a:srgbClr val="FFFFFF"/>
                </a:solidFill>
                <a:latin typeface="Arial"/>
                <a:ea typeface="Calibri"/>
              </a:rPr>
              <a:t>IoT</a:t>
            </a:r>
            <a:r>
              <a:rPr lang="es-MX" sz="1800" b="0" strike="noStrike" spc="-1" dirty="0">
                <a:solidFill>
                  <a:srgbClr val="FFFFFF"/>
                </a:solidFill>
                <a:latin typeface="Arial"/>
                <a:ea typeface="Calibri"/>
              </a:rPr>
              <a:t> con un sistema embebido, designa a un </a:t>
            </a:r>
            <a:r>
              <a:rPr lang="es-MX" sz="1800" b="0" strike="noStrike" spc="-1" dirty="0" err="1">
                <a:solidFill>
                  <a:srgbClr val="FFFFFF"/>
                </a:solidFill>
                <a:latin typeface="Arial"/>
                <a:ea typeface="Calibri"/>
              </a:rPr>
              <a:t>Endpoint</a:t>
            </a:r>
            <a:r>
              <a:rPr lang="es-MX" sz="1800" b="0" strike="noStrike" spc="-1" dirty="0">
                <a:solidFill>
                  <a:srgbClr val="FFFFFF"/>
                </a:solidFill>
                <a:latin typeface="Arial"/>
                <a:ea typeface="Calibri"/>
              </a:rPr>
              <a:t> que puede realizar tareas de procesamiento en tiempo real.</a:t>
            </a:r>
            <a:endParaRPr lang="es-MX" sz="1800" b="0" strike="noStrike" spc="-1" dirty="0">
              <a:latin typeface="Arial"/>
            </a:endParaRPr>
          </a:p>
          <a:p>
            <a:pPr>
              <a:lnSpc>
                <a:spcPct val="110000"/>
              </a:lnSpc>
              <a:spcBef>
                <a:spcPts val="700"/>
              </a:spcBef>
              <a:tabLst>
                <a:tab pos="0" algn="l"/>
              </a:tabLst>
            </a:pPr>
            <a:endParaRPr lang="es-MX"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656000" y="362520"/>
            <a:ext cx="6982920" cy="57276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fontScale="72000" lnSpcReduction="20000"/>
          </a:bodyPr>
          <a:lstStyle/>
          <a:p>
            <a:pPr algn="ctr">
              <a:lnSpc>
                <a:spcPct val="90000"/>
              </a:lnSpc>
            </a:pPr>
            <a:r>
              <a:rPr lang="es-MX" sz="3600" b="1" strike="noStrike" spc="-1">
                <a:solidFill>
                  <a:srgbClr val="FFFFFF"/>
                </a:solidFill>
                <a:latin typeface="Calibri Light"/>
                <a:ea typeface="DejaVu Sans"/>
              </a:rPr>
              <a:t>Medios de Comunicaciones de sistemas embebidos.</a:t>
            </a:r>
            <a:endParaRPr lang="es-MX" sz="3600" b="0" strike="noStrike" spc="-1">
              <a:latin typeface="Arial"/>
            </a:endParaRPr>
          </a:p>
        </p:txBody>
      </p:sp>
      <p:sp>
        <p:nvSpPr>
          <p:cNvPr id="155" name="CustomShape 2"/>
          <p:cNvSpPr/>
          <p:nvPr/>
        </p:nvSpPr>
        <p:spPr>
          <a:xfrm>
            <a:off x="144000" y="1656000"/>
            <a:ext cx="4319280" cy="93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78000" lnSpcReduction="10000"/>
          </a:bodyPr>
          <a:lstStyle/>
          <a:p>
            <a:pPr marL="432000" indent="-323280">
              <a:lnSpc>
                <a:spcPct val="100000"/>
              </a:lnSpc>
              <a:spcBef>
                <a:spcPts val="1417"/>
              </a:spcBef>
              <a:buClr>
                <a:srgbClr val="000000"/>
              </a:buClr>
              <a:buSzPct val="45000"/>
              <a:buFont typeface="Wingdings" charset="2"/>
              <a:buChar char=""/>
            </a:pPr>
            <a:r>
              <a:rPr lang="es-MX" sz="1600" b="1" strike="noStrike" spc="-1" dirty="0">
                <a:solidFill>
                  <a:srgbClr val="FFFFFF"/>
                </a:solidFill>
                <a:latin typeface="Arial"/>
                <a:ea typeface="DejaVu Sans"/>
              </a:rPr>
              <a:t>Red de datos: Se denomina red de datos a aquellas infraestructuras o redes de comunicación que se ha diseñado específicamente a la Transmisión de información mediante el intercambio de datos.</a:t>
            </a:r>
            <a:endParaRPr lang="es-MX" sz="1600" b="0" strike="noStrike" spc="-1" dirty="0">
              <a:latin typeface="Arial"/>
            </a:endParaRPr>
          </a:p>
        </p:txBody>
      </p:sp>
      <p:sp>
        <p:nvSpPr>
          <p:cNvPr id="156" name="CustomShape 3"/>
          <p:cNvSpPr/>
          <p:nvPr/>
        </p:nvSpPr>
        <p:spPr>
          <a:xfrm>
            <a:off x="5400000" y="1656000"/>
            <a:ext cx="4463280" cy="93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75000" lnSpcReduction="20000"/>
          </a:bodyPr>
          <a:lstStyle/>
          <a:p>
            <a:pPr marL="216000" indent="-215280">
              <a:lnSpc>
                <a:spcPct val="100000"/>
              </a:lnSpc>
              <a:buClr>
                <a:srgbClr val="000000"/>
              </a:buClr>
              <a:buSzPct val="45000"/>
              <a:buFont typeface="Wingdings" charset="2"/>
              <a:buChar char=""/>
            </a:pPr>
            <a:r>
              <a:rPr lang="es-MX" sz="1600" b="1" strike="noStrike" spc="-1" dirty="0">
                <a:solidFill>
                  <a:srgbClr val="FFFFFF"/>
                </a:solidFill>
                <a:latin typeface="Arial"/>
                <a:ea typeface="DejaVu Sans"/>
              </a:rPr>
              <a:t>Bluetooth: Bluetooth es una especificación industrial para redes inalámbricas de área personal (WPAN) que posibilita la transmisión de voz y datos entre diferentes dispositivos mediante un enlace por radiofrecuencia en la banda ISM de los 2.4 GHz</a:t>
            </a:r>
            <a:r>
              <a:rPr lang="es-MX" sz="1600" b="1" strike="noStrike" spc="43" dirty="0">
                <a:solidFill>
                  <a:srgbClr val="E7E6E6"/>
                </a:solidFill>
                <a:latin typeface="Calibri"/>
                <a:ea typeface="DejaVu Sans"/>
              </a:rPr>
              <a:t>.</a:t>
            </a:r>
            <a:endParaRPr lang="es-MX" sz="1600" b="0" strike="noStrike" spc="-1" dirty="0">
              <a:latin typeface="Arial"/>
            </a:endParaRPr>
          </a:p>
        </p:txBody>
      </p:sp>
      <p:sp>
        <p:nvSpPr>
          <p:cNvPr id="157" name="CustomShape 4"/>
          <p:cNvSpPr/>
          <p:nvPr/>
        </p:nvSpPr>
        <p:spPr>
          <a:xfrm>
            <a:off x="144000" y="3528000"/>
            <a:ext cx="4319280" cy="115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74500" lnSpcReduction="20000"/>
          </a:bodyPr>
          <a:lstStyle/>
          <a:p>
            <a:pPr marL="228600" indent="-227520" algn="just">
              <a:lnSpc>
                <a:spcPct val="90000"/>
              </a:lnSpc>
              <a:spcBef>
                <a:spcPts val="1001"/>
              </a:spcBef>
              <a:buClr>
                <a:srgbClr val="E7E6E6"/>
              </a:buClr>
              <a:buFont typeface="Arial"/>
              <a:buChar char="•"/>
            </a:pPr>
            <a:r>
              <a:rPr lang="es-MX" sz="1600" b="1" strike="noStrike" spc="43" dirty="0">
                <a:solidFill>
                  <a:srgbClr val="E7E6E6"/>
                </a:solidFill>
                <a:latin typeface="arial"/>
                <a:ea typeface="DejaVu Sans"/>
              </a:rPr>
              <a:t>Serial: Comunicación serial Sigue siendo un medio importante de comunicación en muchas aplicaciones informáticas y de red. Se usa ampliamente en sistemas integrados debido a que la mayoría de las computadoras pueden manejar conexiones en serie de forma nativa o con la ayuda de emuladores o conversores.</a:t>
            </a:r>
            <a:endParaRPr lang="es-MX" sz="1600" b="0" strike="noStrike" spc="-1" dirty="0">
              <a:latin typeface="Arial"/>
            </a:endParaRPr>
          </a:p>
        </p:txBody>
      </p:sp>
      <p:sp>
        <p:nvSpPr>
          <p:cNvPr id="158" name="CustomShape 5"/>
          <p:cNvSpPr/>
          <p:nvPr/>
        </p:nvSpPr>
        <p:spPr>
          <a:xfrm>
            <a:off x="5400000" y="3528000"/>
            <a:ext cx="4463280" cy="115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nSpc>
                <a:spcPct val="100000"/>
              </a:lnSpc>
            </a:pPr>
            <a:r>
              <a:rPr lang="es-MX" sz="1800" b="0" strike="noStrike" spc="-1" dirty="0">
                <a:solidFill>
                  <a:srgbClr val="FFFFFF"/>
                </a:solidFill>
                <a:latin typeface="Arial"/>
                <a:ea typeface="DejaVu Sans"/>
              </a:rPr>
              <a:t>GSM: es un sistema estándar, libre de regalías, de telefonía móvil digital.</a:t>
            </a:r>
            <a:r>
              <a:rPr lang="es-MX" sz="1800" b="1" strike="noStrike" spc="43" dirty="0">
                <a:solidFill>
                  <a:srgbClr val="E7E6E6"/>
                </a:solidFill>
                <a:latin typeface="Calibri"/>
                <a:ea typeface="DejaVu Sans"/>
              </a:rPr>
              <a:t> </a:t>
            </a:r>
            <a:endParaRPr lang="es-MX" sz="1800" b="0" strike="noStrike" spc="-1" dirty="0">
              <a:latin typeface="Arial"/>
            </a:endParaRPr>
          </a:p>
          <a:p>
            <a:pPr>
              <a:lnSpc>
                <a:spcPct val="100000"/>
              </a:lnSpc>
            </a:pPr>
            <a:r>
              <a:rPr lang="es-MX" sz="1800" b="0" strike="noStrike" spc="-1" dirty="0">
                <a:solidFill>
                  <a:srgbClr val="FFFFFF"/>
                </a:solidFill>
                <a:latin typeface="Arial"/>
                <a:ea typeface="DejaVu Sans"/>
              </a:rPr>
              <a:t>Se considera, por su velocidad de transmisión y otras características, un estándar de segunda generación (2G). Su extensión a 3G se denomina UMTS y difiere en su mayor velocidad de transmisión, el uso de una arquitectura de red ligeramente distinta y sobre todo en el empleo de diferentes protocolos de radio (W-CDMA).</a:t>
            </a:r>
            <a:endParaRPr lang="es-MX"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85560" y="1144440"/>
            <a:ext cx="8685720" cy="28148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0200" indent="-322920">
              <a:lnSpc>
                <a:spcPct val="100000"/>
              </a:lnSpc>
              <a:spcAft>
                <a:spcPts val="1426"/>
              </a:spcAft>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a:solidFill>
                  <a:srgbClr val="FFFFFF"/>
                </a:solidFill>
                <a:latin typeface="arial"/>
                <a:ea typeface="Arial Unicode MS"/>
              </a:rPr>
              <a:t>Configuración del hardware abierto</a:t>
            </a:r>
            <a:r>
              <a:rPr lang="es-MX" sz="2400" b="1" strike="noStrike" spc="-1">
                <a:solidFill>
                  <a:srgbClr val="FFFFFF"/>
                </a:solidFill>
                <a:latin typeface="Franklin Gothic Book"/>
                <a:ea typeface="Arial Unicode MS"/>
              </a:rPr>
              <a:t>	</a:t>
            </a:r>
            <a:endParaRPr lang="es-MX" sz="2400" b="0" strike="noStrike" spc="-1">
              <a:latin typeface="Arial"/>
            </a:endParaRPr>
          </a:p>
          <a:p>
            <a:pPr marL="861840" lvl="1" indent="-321120">
              <a:lnSpc>
                <a:spcPct val="100000"/>
              </a:lnSpc>
              <a:spcAft>
                <a:spcPts val="1426"/>
              </a:spcAft>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a:solidFill>
                  <a:srgbClr val="FFFFFF"/>
                </a:solidFill>
                <a:latin typeface="arial"/>
                <a:ea typeface="Arial Unicode MS"/>
              </a:rPr>
              <a:t>Describir el funcionamiento del hardware abierto.</a:t>
            </a:r>
            <a:endParaRPr lang="es-MX" sz="1800" b="0" strike="noStrike" spc="-1">
              <a:latin typeface="Arial"/>
            </a:endParaRPr>
          </a:p>
          <a:p>
            <a:pPr marL="430200" indent="-322920">
              <a:lnSpc>
                <a:spcPct val="100000"/>
              </a:lnSpc>
              <a:spcAft>
                <a:spcPts val="1426"/>
              </a:spcAft>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2000" b="1" strike="noStrike" spc="-1">
                <a:solidFill>
                  <a:srgbClr val="FFFFFF"/>
                </a:solidFill>
                <a:latin typeface="arial"/>
                <a:ea typeface="Arial Unicode MS"/>
              </a:rPr>
              <a:t>Programación de hardware abierto</a:t>
            </a:r>
            <a:r>
              <a:rPr lang="es-MX" sz="2400" b="1" strike="noStrike" spc="-1">
                <a:solidFill>
                  <a:srgbClr val="FFFFFF"/>
                </a:solidFill>
                <a:latin typeface="Franklin Gothic Book"/>
                <a:ea typeface="Arial Unicode MS"/>
              </a:rPr>
              <a:t>	</a:t>
            </a:r>
            <a:endParaRPr lang="es-MX" sz="2400" b="0" strike="noStrike" spc="-1">
              <a:latin typeface="Arial"/>
            </a:endParaRPr>
          </a:p>
          <a:p>
            <a:pPr marL="861840" lvl="1" indent="-321120">
              <a:lnSpc>
                <a:spcPct val="100000"/>
              </a:lnSpc>
              <a:spcAft>
                <a:spcPts val="1426"/>
              </a:spcAft>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a:solidFill>
                  <a:srgbClr val="FFFFFF"/>
                </a:solidFill>
                <a:latin typeface="arial"/>
                <a:ea typeface="Arial Unicode MS"/>
              </a:rPr>
              <a:t>Identificar el entorno de programación de hardware abierto.</a:t>
            </a:r>
            <a:endParaRPr lang="es-MX" sz="1800" b="0" strike="noStrike" spc="-1">
              <a:latin typeface="Arial"/>
            </a:endParaRPr>
          </a:p>
          <a:p>
            <a:pPr marL="861840" lvl="1" indent="-321120">
              <a:lnSpc>
                <a:spcPct val="100000"/>
              </a:lnSpc>
              <a:spcAft>
                <a:spcPts val="1426"/>
              </a:spcAft>
              <a:buClr>
                <a:srgbClr val="000000"/>
              </a:buClr>
              <a:buFont typeface="Wingdings" charset="2"/>
              <a:buChar char=""/>
              <a:tabLst>
                <a:tab pos="720720" algn="l"/>
                <a:tab pos="1444680" algn="l"/>
                <a:tab pos="2168640" algn="l"/>
                <a:tab pos="2892600" algn="l"/>
                <a:tab pos="3616200" algn="l"/>
                <a:tab pos="4340160" algn="l"/>
                <a:tab pos="5064120" algn="l"/>
                <a:tab pos="5788080" algn="l"/>
                <a:tab pos="6512040" algn="l"/>
                <a:tab pos="7236000" algn="l"/>
                <a:tab pos="7959600" algn="l"/>
                <a:tab pos="8683560" algn="l"/>
                <a:tab pos="8982000" algn="l"/>
                <a:tab pos="9431280" algn="l"/>
                <a:tab pos="9880560" algn="l"/>
                <a:tab pos="10329840" algn="l"/>
                <a:tab pos="10779120" algn="l"/>
              </a:tabLst>
            </a:pPr>
            <a:r>
              <a:rPr lang="es-MX" sz="1800" b="1" strike="noStrike" spc="-1">
                <a:solidFill>
                  <a:srgbClr val="FFFFFF"/>
                </a:solidFill>
                <a:latin typeface="arial"/>
                <a:ea typeface="Arial Unicode MS"/>
              </a:rPr>
              <a:t>Identificar la sintaxis del lenguaje de programación de hardware abierto.</a:t>
            </a:r>
            <a:endParaRPr lang="es-MX" sz="1800" b="0" strike="noStrike" spc="-1">
              <a:latin typeface="Arial"/>
            </a:endParaRPr>
          </a:p>
          <a:p>
            <a:pPr marL="430200" indent="-322920">
              <a:lnSpc>
                <a:spcPct val="100000"/>
              </a:lnSpc>
              <a:spcAft>
                <a:spcPts val="1426"/>
              </a:spcAft>
              <a:tabLst>
                <a:tab pos="0" algn="l"/>
              </a:tabLst>
            </a:pPr>
            <a:endParaRPr lang="es-MX" sz="1800" b="0" strike="noStrike" spc="-1">
              <a:latin typeface="Arial"/>
            </a:endParaRPr>
          </a:p>
        </p:txBody>
      </p:sp>
      <p:sp>
        <p:nvSpPr>
          <p:cNvPr id="160" name="CustomShape 2"/>
          <p:cNvSpPr/>
          <p:nvPr/>
        </p:nvSpPr>
        <p:spPr>
          <a:xfrm>
            <a:off x="1296000" y="360000"/>
            <a:ext cx="6839280" cy="469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s-MX" sz="2600" b="1" strike="noStrike" spc="-1">
                <a:solidFill>
                  <a:srgbClr val="FFFFFF"/>
                </a:solidFill>
                <a:latin typeface="arial"/>
                <a:ea typeface="DejaVu Sans"/>
              </a:rPr>
              <a:t>Programacion de sistemas embebidos</a:t>
            </a:r>
            <a:endParaRPr lang="es-MX"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60000" y="1224000"/>
            <a:ext cx="8932320" cy="2087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10000"/>
              </a:lnSpc>
              <a:spcBef>
                <a:spcPts val="700"/>
              </a:spcBef>
              <a:buClr>
                <a:srgbClr val="1B2F36"/>
              </a:buClr>
              <a:buFont typeface="Arial"/>
              <a:buChar char="•"/>
            </a:pPr>
            <a:r>
              <a:rPr lang="es-MX" sz="1600" b="0" strike="noStrike" spc="-1">
                <a:solidFill>
                  <a:srgbClr val="FFFFFF"/>
                </a:solidFill>
                <a:latin typeface="Arial"/>
                <a:ea typeface="DejaVu Sans"/>
              </a:rPr>
              <a:t>El hardware de código abierto (OSH) consiste en artefactos físicos de tecnología diseñados y ofrecidos por el movimiento de diseño abierto. El término generalmente significa que la información sobre el hardware se discierne fácilmente para que otros puedan hacerlo, acoplándola estrechamente al movimiento del fabricante. El diseño de hardware (es decir, dibujos mecánicos, esquemas, listas de materiales, datos de diseño de PCB, código fuente HDL y datos de diseño de circuito integrado), además del software que maneja el hardware, se publican bajo términos libres. </a:t>
            </a:r>
            <a:endParaRPr lang="es-MX" sz="1600" b="0" strike="noStrike" spc="-1">
              <a:latin typeface="Arial"/>
            </a:endParaRPr>
          </a:p>
        </p:txBody>
      </p:sp>
      <p:sp>
        <p:nvSpPr>
          <p:cNvPr id="162" name="CustomShape 2"/>
          <p:cNvSpPr/>
          <p:nvPr/>
        </p:nvSpPr>
        <p:spPr>
          <a:xfrm>
            <a:off x="360000" y="3550680"/>
            <a:ext cx="8999280" cy="912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strike="noStrike" spc="-1">
                <a:solidFill>
                  <a:srgbClr val="FFFFFF"/>
                </a:solidFill>
                <a:latin typeface="Arial"/>
                <a:ea typeface="DejaVu Sans"/>
              </a:rPr>
              <a:t>Su objetivo es crear diseños de aparatos informáticos de forma abierta, de manera que todas las personas puedan acceder, como mínimo, a los planos de construcción de los dispositivos.</a:t>
            </a:r>
            <a:endParaRPr lang="es-MX" sz="1800" b="0" strike="noStrike" spc="-1">
              <a:latin typeface="Arial"/>
            </a:endParaRPr>
          </a:p>
        </p:txBody>
      </p:sp>
      <p:sp>
        <p:nvSpPr>
          <p:cNvPr id="163" name="CustomShape 3"/>
          <p:cNvSpPr/>
          <p:nvPr/>
        </p:nvSpPr>
        <p:spPr>
          <a:xfrm>
            <a:off x="2016000" y="288000"/>
            <a:ext cx="5327280" cy="57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s-MX" sz="2200" b="1" strike="noStrike" spc="-1">
                <a:solidFill>
                  <a:srgbClr val="FFFFFF"/>
                </a:solidFill>
                <a:latin typeface="arial"/>
                <a:ea typeface="Arial Unicode MS"/>
              </a:rPr>
              <a:t>Configuración del hardware abierto</a:t>
            </a:r>
            <a:r>
              <a:rPr lang="es-MX" sz="2600" b="1" strike="noStrike" spc="-1">
                <a:solidFill>
                  <a:srgbClr val="FFFFFF"/>
                </a:solidFill>
                <a:latin typeface="Franklin Gothic Book"/>
                <a:ea typeface="Arial Unicode MS"/>
              </a:rPr>
              <a:t>	</a:t>
            </a:r>
            <a:endParaRPr lang="es-MX"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936000" y="393840"/>
            <a:ext cx="5975280" cy="469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s-MX" sz="2600" b="1" strike="noStrike" spc="-1" dirty="0" smtClean="0">
                <a:solidFill>
                  <a:schemeClr val="bg1"/>
                </a:solidFill>
                <a:latin typeface="arial"/>
                <a:ea typeface="DejaVu Sans"/>
              </a:rPr>
              <a:t>Unidad 1 - Conceptos </a:t>
            </a:r>
            <a:r>
              <a:rPr lang="es-MX" sz="2600" b="1" strike="noStrike" spc="-1" dirty="0">
                <a:solidFill>
                  <a:schemeClr val="bg1"/>
                </a:solidFill>
                <a:latin typeface="arial"/>
                <a:ea typeface="DejaVu Sans"/>
              </a:rPr>
              <a:t>de </a:t>
            </a:r>
            <a:r>
              <a:rPr lang="es-MX" sz="2600" b="1" strike="noStrike" spc="-1" dirty="0" err="1">
                <a:solidFill>
                  <a:schemeClr val="bg1"/>
                </a:solidFill>
                <a:latin typeface="arial"/>
                <a:ea typeface="DejaVu Sans"/>
              </a:rPr>
              <a:t>Electronica</a:t>
            </a:r>
            <a:endParaRPr lang="es-MX" sz="2600" b="0" strike="noStrike" spc="-1" dirty="0">
              <a:solidFill>
                <a:schemeClr val="bg1"/>
              </a:solidFill>
              <a:latin typeface="Arial"/>
            </a:endParaRPr>
          </a:p>
        </p:txBody>
      </p:sp>
      <p:sp>
        <p:nvSpPr>
          <p:cNvPr id="117" name="CustomShape 2"/>
          <p:cNvSpPr/>
          <p:nvPr/>
        </p:nvSpPr>
        <p:spPr>
          <a:xfrm>
            <a:off x="936000" y="1445321"/>
            <a:ext cx="7559280" cy="3887280"/>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620" indent="-342900">
              <a:lnSpc>
                <a:spcPct val="115000"/>
              </a:lnSpc>
              <a:buClr>
                <a:srgbClr val="000000"/>
              </a:buClr>
              <a:buSzPct val="45000"/>
              <a:buFont typeface="Arial" panose="020B0604020202020204" pitchFamily="34" charset="0"/>
              <a:buChar char="•"/>
            </a:pPr>
            <a:r>
              <a:rPr lang="es-MX" sz="2000" b="1" strike="noStrike" spc="-1" dirty="0" smtClean="0">
                <a:solidFill>
                  <a:schemeClr val="bg1"/>
                </a:solidFill>
                <a:latin typeface="arial"/>
                <a:ea typeface="DejaVu Sans"/>
              </a:rPr>
              <a:t>- Señales analógicas </a:t>
            </a:r>
            <a:r>
              <a:rPr lang="es-MX" sz="2000" b="1" strike="noStrike" spc="-1" dirty="0">
                <a:solidFill>
                  <a:schemeClr val="bg1"/>
                </a:solidFill>
                <a:latin typeface="arial"/>
                <a:ea typeface="DejaVu Sans"/>
              </a:rPr>
              <a:t>y Digitales</a:t>
            </a:r>
            <a:r>
              <a:rPr dirty="0">
                <a:solidFill>
                  <a:schemeClr val="bg1"/>
                </a:solidFill>
              </a:rPr>
              <a:t/>
            </a:r>
            <a:br>
              <a:rPr dirty="0">
                <a:solidFill>
                  <a:schemeClr val="bg1"/>
                </a:solidFill>
              </a:rPr>
            </a:br>
            <a:r>
              <a:rPr lang="es-MX" sz="2800" b="1" strike="noStrike" spc="-1" dirty="0">
                <a:solidFill>
                  <a:schemeClr val="bg1"/>
                </a:solidFill>
                <a:latin typeface="arial"/>
                <a:ea typeface="DejaVu Sans"/>
              </a:rPr>
              <a:t>	</a:t>
            </a:r>
            <a:r>
              <a:rPr lang="es-MX" sz="1800" b="1" strike="noStrike" spc="-1" dirty="0">
                <a:solidFill>
                  <a:schemeClr val="bg1"/>
                </a:solidFill>
                <a:latin typeface="arial"/>
                <a:ea typeface="DejaVu Sans"/>
              </a:rPr>
              <a:t>Distinguir las diferencias en el uso de señales 			</a:t>
            </a:r>
            <a:r>
              <a:rPr lang="es-MX" sz="1800" b="1" strike="noStrike" spc="-1" dirty="0" smtClean="0">
                <a:solidFill>
                  <a:schemeClr val="bg1"/>
                </a:solidFill>
                <a:latin typeface="arial"/>
                <a:ea typeface="DejaVu Sans"/>
              </a:rPr>
              <a:t>analógicas </a:t>
            </a:r>
            <a:r>
              <a:rPr lang="es-MX" sz="1800" b="1" strike="noStrike" spc="-1" dirty="0">
                <a:solidFill>
                  <a:schemeClr val="bg1"/>
                </a:solidFill>
                <a:latin typeface="arial"/>
                <a:ea typeface="DejaVu Sans"/>
              </a:rPr>
              <a:t>y digitales.</a:t>
            </a:r>
            <a:r>
              <a:rPr dirty="0">
                <a:solidFill>
                  <a:schemeClr val="bg1"/>
                </a:solidFill>
              </a:rPr>
              <a:t/>
            </a:r>
            <a:br>
              <a:rPr dirty="0">
                <a:solidFill>
                  <a:schemeClr val="bg1"/>
                </a:solidFill>
              </a:rPr>
            </a:br>
            <a:r>
              <a:rPr lang="es-MX" dirty="0" smtClean="0">
                <a:solidFill>
                  <a:schemeClr val="bg1"/>
                </a:solidFill>
              </a:rPr>
              <a:t>- </a:t>
            </a:r>
            <a:r>
              <a:rPr lang="es-MX" sz="2000" b="1" strike="noStrike" spc="-1" dirty="0" smtClean="0">
                <a:solidFill>
                  <a:schemeClr val="bg1"/>
                </a:solidFill>
                <a:latin typeface="arial"/>
                <a:ea typeface="DejaVu Sans"/>
              </a:rPr>
              <a:t>Ley </a:t>
            </a:r>
            <a:r>
              <a:rPr lang="es-MX" sz="2000" b="1" strike="noStrike" spc="-1" dirty="0">
                <a:solidFill>
                  <a:schemeClr val="bg1"/>
                </a:solidFill>
                <a:latin typeface="arial"/>
                <a:ea typeface="DejaVu Sans"/>
              </a:rPr>
              <a:t>de Ohm</a:t>
            </a:r>
            <a:r>
              <a:rPr dirty="0">
                <a:solidFill>
                  <a:schemeClr val="bg1"/>
                </a:solidFill>
              </a:rPr>
              <a:t/>
            </a:r>
            <a:br>
              <a:rPr dirty="0">
                <a:solidFill>
                  <a:schemeClr val="bg1"/>
                </a:solidFill>
              </a:rPr>
            </a:br>
            <a:r>
              <a:rPr lang="es-MX" sz="2800" b="1" strike="noStrike" spc="-1" dirty="0">
                <a:solidFill>
                  <a:schemeClr val="bg1"/>
                </a:solidFill>
                <a:latin typeface="arial"/>
                <a:ea typeface="DejaVu Sans"/>
              </a:rPr>
              <a:t>	</a:t>
            </a:r>
            <a:r>
              <a:rPr lang="es-MX" sz="1800" b="1" strike="noStrike" spc="-1" dirty="0">
                <a:solidFill>
                  <a:schemeClr val="bg1"/>
                </a:solidFill>
                <a:latin typeface="arial"/>
                <a:ea typeface="DejaVu Sans"/>
              </a:rPr>
              <a:t>Explicar la ley de ohm.</a:t>
            </a:r>
            <a:r>
              <a:rPr dirty="0">
                <a:solidFill>
                  <a:schemeClr val="bg1"/>
                </a:solidFill>
              </a:rPr>
              <a:t/>
            </a:r>
            <a:br>
              <a:rPr dirty="0">
                <a:solidFill>
                  <a:schemeClr val="bg1"/>
                </a:solidFill>
              </a:rPr>
            </a:br>
            <a:r>
              <a:rPr lang="es-MX" dirty="0" smtClean="0">
                <a:solidFill>
                  <a:schemeClr val="bg1"/>
                </a:solidFill>
              </a:rPr>
              <a:t>- </a:t>
            </a:r>
            <a:r>
              <a:rPr lang="es-MX" sz="2000" b="1" strike="noStrike" spc="-1" dirty="0" smtClean="0">
                <a:solidFill>
                  <a:schemeClr val="bg1"/>
                </a:solidFill>
                <a:latin typeface="arial"/>
                <a:ea typeface="DejaVu Sans"/>
              </a:rPr>
              <a:t>Ley </a:t>
            </a:r>
            <a:r>
              <a:rPr lang="es-MX" sz="2000" b="1" strike="noStrike" spc="-1" dirty="0">
                <a:solidFill>
                  <a:schemeClr val="bg1"/>
                </a:solidFill>
                <a:latin typeface="arial"/>
                <a:ea typeface="DejaVu Sans"/>
              </a:rPr>
              <a:t>de Kirchhoff</a:t>
            </a:r>
            <a:r>
              <a:rPr dirty="0">
                <a:solidFill>
                  <a:schemeClr val="bg1"/>
                </a:solidFill>
              </a:rPr>
              <a:t/>
            </a:r>
            <a:br>
              <a:rPr dirty="0">
                <a:solidFill>
                  <a:schemeClr val="bg1"/>
                </a:solidFill>
              </a:rPr>
            </a:br>
            <a:r>
              <a:rPr lang="es-MX" sz="2400" b="1" strike="noStrike" spc="-1" dirty="0">
                <a:solidFill>
                  <a:schemeClr val="bg1"/>
                </a:solidFill>
                <a:latin typeface="arial"/>
                <a:ea typeface="DejaVu Sans"/>
              </a:rPr>
              <a:t>	</a:t>
            </a:r>
            <a:r>
              <a:rPr lang="es-MX" sz="1800" b="1" strike="noStrike" spc="-1" dirty="0">
                <a:solidFill>
                  <a:schemeClr val="bg1"/>
                </a:solidFill>
                <a:latin typeface="arial"/>
                <a:ea typeface="DejaVu Sans"/>
              </a:rPr>
              <a:t>Explica las leyes de Kirchhoff.</a:t>
            </a:r>
            <a:r>
              <a:rPr dirty="0">
                <a:solidFill>
                  <a:schemeClr val="bg1"/>
                </a:solidFill>
              </a:rPr>
              <a:t/>
            </a:r>
            <a:br>
              <a:rPr dirty="0">
                <a:solidFill>
                  <a:schemeClr val="bg1"/>
                </a:solidFill>
              </a:rPr>
            </a:br>
            <a:r>
              <a:rPr lang="es-MX" dirty="0" smtClean="0">
                <a:solidFill>
                  <a:schemeClr val="bg1"/>
                </a:solidFill>
              </a:rPr>
              <a:t>- </a:t>
            </a:r>
            <a:r>
              <a:rPr lang="es-MX" sz="2000" b="1" strike="noStrike" spc="-1" dirty="0" smtClean="0">
                <a:solidFill>
                  <a:schemeClr val="bg1"/>
                </a:solidFill>
                <a:latin typeface="arial"/>
                <a:ea typeface="DejaVu Sans"/>
              </a:rPr>
              <a:t>Potencia Eléctrica</a:t>
            </a:r>
            <a:r>
              <a:rPr dirty="0">
                <a:solidFill>
                  <a:schemeClr val="bg1"/>
                </a:solidFill>
              </a:rPr>
              <a:t/>
            </a:r>
            <a:br>
              <a:rPr dirty="0">
                <a:solidFill>
                  <a:schemeClr val="bg1"/>
                </a:solidFill>
              </a:rPr>
            </a:br>
            <a:r>
              <a:rPr lang="es-MX" sz="2400" b="1" strike="noStrike" spc="-1" dirty="0">
                <a:solidFill>
                  <a:schemeClr val="bg1"/>
                </a:solidFill>
                <a:latin typeface="arial"/>
                <a:ea typeface="DejaVu Sans"/>
              </a:rPr>
              <a:t>	</a:t>
            </a:r>
            <a:r>
              <a:rPr lang="es-MX" sz="1800" b="1" strike="noStrike" spc="-1" dirty="0">
                <a:solidFill>
                  <a:schemeClr val="bg1"/>
                </a:solidFill>
                <a:latin typeface="arial"/>
                <a:ea typeface="DejaVu Sans"/>
              </a:rPr>
              <a:t>Explicar la formula de la potencia </a:t>
            </a:r>
            <a:r>
              <a:rPr lang="es-MX" sz="1800" b="1" strike="noStrike" spc="-1" dirty="0" err="1">
                <a:solidFill>
                  <a:schemeClr val="bg1"/>
                </a:solidFill>
                <a:latin typeface="arial"/>
                <a:ea typeface="DejaVu Sans"/>
              </a:rPr>
              <a:t>electrica</a:t>
            </a:r>
            <a:r>
              <a:rPr lang="es-MX" sz="1800" b="1" strike="noStrike" spc="-1" dirty="0">
                <a:solidFill>
                  <a:schemeClr val="bg1"/>
                </a:solidFill>
                <a:latin typeface="arial"/>
                <a:ea typeface="DejaVu Sans"/>
              </a:rPr>
              <a:t>.</a:t>
            </a:r>
            <a:endParaRPr lang="es-MX" sz="18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04000" y="411840"/>
            <a:ext cx="8616960" cy="2827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FFFFFF"/>
              </a:buClr>
              <a:buFont typeface="Arial"/>
              <a:buChar char="•"/>
            </a:pPr>
            <a:r>
              <a:rPr lang="es-MX" sz="1800" b="0" strike="noStrike" spc="-1">
                <a:solidFill>
                  <a:srgbClr val="FFFFFF"/>
                </a:solidFill>
                <a:latin typeface="Rockwell"/>
                <a:ea typeface="DejaVu Sans"/>
              </a:rPr>
              <a:t>Así pues, ya teníamos algo que, con la manipulación, operación de tan solo dos dígitos, podíamos realizar complejas operaciones que imitaban en mucho al razonamiento humano. Qué decir de la realización de cálculos complejos con precisión y exactitud, para dar forma y contexto a los dígitos binarios "0" y "1". ¿Conmutador abierto (apagado)? CERO. ¿Conmutador cerrado (encendido)? UNO. Prendiendo y apagando algo ya estoy haciendo cómputo De manera muy básica y "rupestre". Falta revisar los Operadores Lógicos o Booleanos:</a:t>
            </a:r>
            <a:endParaRPr lang="es-MX" sz="1800" b="0" strike="noStrike" spc="-1">
              <a:latin typeface="Arial"/>
            </a:endParaRPr>
          </a:p>
        </p:txBody>
      </p:sp>
      <p:sp>
        <p:nvSpPr>
          <p:cNvPr id="165" name="CustomShape 2"/>
          <p:cNvSpPr/>
          <p:nvPr/>
        </p:nvSpPr>
        <p:spPr>
          <a:xfrm>
            <a:off x="1695600" y="3694680"/>
            <a:ext cx="2335680" cy="912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strike="noStrike" spc="-1">
                <a:solidFill>
                  <a:srgbClr val="FFFFFF"/>
                </a:solidFill>
                <a:latin typeface="Rockwell"/>
                <a:ea typeface="DejaVu Sans"/>
              </a:rPr>
              <a:t>•NOT = Negación</a:t>
            </a:r>
            <a:endParaRPr lang="es-MX" sz="1800" b="0" strike="noStrike" spc="-1">
              <a:latin typeface="Arial"/>
            </a:endParaRPr>
          </a:p>
          <a:p>
            <a:pPr>
              <a:lnSpc>
                <a:spcPct val="100000"/>
              </a:lnSpc>
            </a:pPr>
            <a:r>
              <a:rPr lang="es-MX" sz="1800" b="0" strike="noStrike" spc="-1">
                <a:solidFill>
                  <a:srgbClr val="FFFFFF"/>
                </a:solidFill>
                <a:latin typeface="Rockwell"/>
                <a:ea typeface="DejaVu Sans"/>
              </a:rPr>
              <a:t>•AND = Conjunción</a:t>
            </a:r>
            <a:endParaRPr lang="es-MX" sz="1800" b="0" strike="noStrike" spc="-1">
              <a:latin typeface="Arial"/>
            </a:endParaRPr>
          </a:p>
          <a:p>
            <a:pPr>
              <a:lnSpc>
                <a:spcPct val="100000"/>
              </a:lnSpc>
            </a:pPr>
            <a:r>
              <a:rPr lang="es-MX" sz="1800" b="0" strike="noStrike" spc="-1">
                <a:solidFill>
                  <a:srgbClr val="FFFFFF"/>
                </a:solidFill>
                <a:latin typeface="Rockwell"/>
                <a:ea typeface="DejaVu Sans"/>
              </a:rPr>
              <a:t>•OR = Disyunción</a:t>
            </a:r>
            <a:endParaRPr lang="es-MX" sz="1800" b="0" strike="noStrike" spc="-1">
              <a:latin typeface="Arial"/>
            </a:endParaRPr>
          </a:p>
        </p:txBody>
      </p:sp>
      <p:pic>
        <p:nvPicPr>
          <p:cNvPr id="166" name="Imagen 5"/>
          <p:cNvPicPr/>
          <p:nvPr/>
        </p:nvPicPr>
        <p:blipFill>
          <a:blip r:embed="rId2"/>
          <a:stretch/>
        </p:blipFill>
        <p:spPr>
          <a:xfrm>
            <a:off x="4744440" y="3523320"/>
            <a:ext cx="3966840" cy="1731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77280" y="288000"/>
            <a:ext cx="3726000" cy="5162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2800" b="0" strike="noStrike" spc="-1">
                <a:solidFill>
                  <a:srgbClr val="FFFFFF"/>
                </a:solidFill>
                <a:latin typeface="Gill Sans MT"/>
                <a:ea typeface="DejaVu Sans"/>
              </a:rPr>
              <a:t>Microcontroladores</a:t>
            </a:r>
            <a:endParaRPr lang="es-MX" sz="2800" b="0" strike="noStrike" spc="-1">
              <a:latin typeface="Arial"/>
            </a:endParaRPr>
          </a:p>
        </p:txBody>
      </p:sp>
      <p:pic>
        <p:nvPicPr>
          <p:cNvPr id="168" name="Imagen 3"/>
          <p:cNvPicPr/>
          <p:nvPr/>
        </p:nvPicPr>
        <p:blipFill>
          <a:blip r:embed="rId2"/>
          <a:stretch/>
        </p:blipFill>
        <p:spPr>
          <a:xfrm>
            <a:off x="1152000" y="1059840"/>
            <a:ext cx="2366280" cy="1675440"/>
          </a:xfrm>
          <a:prstGeom prst="rect">
            <a:avLst/>
          </a:prstGeom>
          <a:ln>
            <a:noFill/>
          </a:ln>
        </p:spPr>
      </p:pic>
      <p:sp>
        <p:nvSpPr>
          <p:cNvPr id="169" name="CustomShape 2"/>
          <p:cNvSpPr/>
          <p:nvPr/>
        </p:nvSpPr>
        <p:spPr>
          <a:xfrm>
            <a:off x="1872000" y="3024000"/>
            <a:ext cx="7847280" cy="1943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10000"/>
              </a:lnSpc>
              <a:spcBef>
                <a:spcPts val="700"/>
              </a:spcBef>
              <a:buClr>
                <a:srgbClr val="1B2F36"/>
              </a:buClr>
              <a:buFont typeface="Arial"/>
              <a:buChar char="•"/>
            </a:pPr>
            <a:r>
              <a:rPr lang="es-MX" sz="1800" b="0" strike="noStrike" spc="-1">
                <a:solidFill>
                  <a:srgbClr val="FFFFFF"/>
                </a:solidFill>
                <a:latin typeface="arial"/>
                <a:ea typeface="DejaVu Sans"/>
              </a:rPr>
              <a:t>Un microcontrolador (abreviado μC, UC o MCU) es un circuito integrado programable, capaz de ejecutar las órdenes grabadas en su memoria. Está compuesto de varios bloques funcionales, los cuales cumplen una tarea específica. Un microcontrolador incluye en su interior las tres principales unidades funcionales de una computadora: unidad central de procesamiento, memoria y periféricos de entrada/salida.</a:t>
            </a:r>
            <a:endParaRPr lang="es-MX"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33520" y="465480"/>
            <a:ext cx="4793760" cy="6138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3600" b="1" strike="noStrike" spc="-1">
                <a:solidFill>
                  <a:srgbClr val="FFFFFF"/>
                </a:solidFill>
                <a:latin typeface="Trebuchet MS"/>
                <a:ea typeface="DejaVu Sans"/>
              </a:rPr>
              <a:t>Microprocesadores</a:t>
            </a:r>
            <a:endParaRPr lang="es-MX" sz="3600" b="0" strike="noStrike" spc="-1">
              <a:latin typeface="Arial"/>
            </a:endParaRPr>
          </a:p>
        </p:txBody>
      </p:sp>
      <p:sp>
        <p:nvSpPr>
          <p:cNvPr id="171" name="CustomShape 2"/>
          <p:cNvSpPr/>
          <p:nvPr/>
        </p:nvSpPr>
        <p:spPr>
          <a:xfrm>
            <a:off x="1368000" y="3240000"/>
            <a:ext cx="7775280" cy="1295280"/>
          </a:xfrm>
          <a:prstGeom prst="rect">
            <a:avLst/>
          </a:prstGeom>
          <a:solidFill>
            <a:srgbClr val="FFFFFF">
              <a:alpha val="25000"/>
            </a:srgbClr>
          </a:solid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000">
              <a:lnSpc>
                <a:spcPct val="100000"/>
              </a:lnSpc>
              <a:spcBef>
                <a:spcPts val="1001"/>
              </a:spcBef>
              <a:buClr>
                <a:srgbClr val="90C226"/>
              </a:buClr>
              <a:buSzPct val="80000"/>
              <a:buFont typeface="Wingdings 3" charset="2"/>
              <a:buChar char=""/>
            </a:pPr>
            <a:r>
              <a:rPr lang="es-MX" sz="2000" b="0" strike="noStrike" spc="-1">
                <a:solidFill>
                  <a:srgbClr val="FFFFFF"/>
                </a:solidFill>
                <a:latin typeface="arial"/>
                <a:ea typeface="DejaVu Sans"/>
              </a:rPr>
              <a:t>El microprocesador (o simplemente procesador) es el circuito integrado central más complejo de un sistema informático; a modo de ilustración, se le suele llamar por analogía el «cerebro» de un ordenador.</a:t>
            </a:r>
            <a:endParaRPr lang="es-MX"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008000" y="288360"/>
            <a:ext cx="7559280" cy="57492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91000" lnSpcReduction="10000"/>
          </a:bodyPr>
          <a:lstStyle/>
          <a:p>
            <a:pPr algn="ctr">
              <a:lnSpc>
                <a:spcPct val="100000"/>
              </a:lnSpc>
            </a:pPr>
            <a:r>
              <a:rPr lang="es-MX" sz="3600" b="0" strike="noStrike" spc="-1">
                <a:solidFill>
                  <a:srgbClr val="FFFFFF"/>
                </a:solidFill>
                <a:latin typeface="Arial"/>
                <a:ea typeface="DejaVu Sans"/>
              </a:rPr>
              <a:t>Programación de hardware abierto</a:t>
            </a:r>
            <a:endParaRPr lang="es-MX" sz="3600" b="0" strike="noStrike" spc="-1">
              <a:latin typeface="Arial"/>
            </a:endParaRPr>
          </a:p>
        </p:txBody>
      </p:sp>
      <p:sp>
        <p:nvSpPr>
          <p:cNvPr id="173" name="CustomShape 2"/>
          <p:cNvSpPr/>
          <p:nvPr/>
        </p:nvSpPr>
        <p:spPr>
          <a:xfrm>
            <a:off x="252000" y="2808000"/>
            <a:ext cx="9107280" cy="259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90C226"/>
              </a:buClr>
              <a:buSzPct val="80000"/>
              <a:buFont typeface="Wingdings 3" charset="2"/>
              <a:buChar char=""/>
            </a:pPr>
            <a:r>
              <a:rPr lang="es-ES" sz="1600" b="0" strike="noStrike" spc="-1">
                <a:solidFill>
                  <a:srgbClr val="FFFFFF"/>
                </a:solidFill>
                <a:latin typeface="Arial"/>
                <a:ea typeface="DejaVu Sans"/>
              </a:rPr>
              <a:t>Arduino es una plataforma de hardware abierto que facilita la programación de un microcontrolador. </a:t>
            </a:r>
            <a:endParaRPr lang="es-MX" sz="1600" b="0" strike="noStrike" spc="-1">
              <a:latin typeface="Arial"/>
            </a:endParaRPr>
          </a:p>
          <a:p>
            <a:pPr marL="343080" indent="-342000">
              <a:lnSpc>
                <a:spcPct val="100000"/>
              </a:lnSpc>
              <a:spcBef>
                <a:spcPts val="1001"/>
              </a:spcBef>
              <a:buClr>
                <a:srgbClr val="90C226"/>
              </a:buClr>
              <a:buSzPct val="80000"/>
              <a:buFont typeface="Wingdings 3" charset="2"/>
              <a:buChar char=""/>
            </a:pPr>
            <a:r>
              <a:rPr lang="es-ES" sz="1600" b="0" strike="noStrike" spc="-1">
                <a:solidFill>
                  <a:srgbClr val="FFFFFF"/>
                </a:solidFill>
                <a:latin typeface="Arial"/>
                <a:ea typeface="DejaVu Sans"/>
              </a:rPr>
              <a:t>Arduino simplifica el trabajo con microcontroladores y ofrece las siguientes ventajas: barato, multiplataforma, entorno de programación sencillo, software libre y extensible mediante librerías en C++ y dar el salto a AVR-C, hardware libre y extensible</a:t>
            </a:r>
            <a:endParaRPr lang="es-MX" sz="1600" b="0" strike="noStrike" spc="-1">
              <a:latin typeface="Arial"/>
            </a:endParaRPr>
          </a:p>
          <a:p>
            <a:pPr marL="343080" indent="-342000">
              <a:lnSpc>
                <a:spcPct val="100000"/>
              </a:lnSpc>
              <a:spcBef>
                <a:spcPts val="1001"/>
              </a:spcBef>
              <a:buClr>
                <a:srgbClr val="90C226"/>
              </a:buClr>
              <a:buSzPct val="80000"/>
              <a:buFont typeface="Wingdings 3" charset="2"/>
              <a:buChar char=""/>
            </a:pPr>
            <a:r>
              <a:rPr lang="es-ES" sz="1600" b="0" strike="noStrike" spc="-1">
                <a:solidFill>
                  <a:srgbClr val="FFFFFF"/>
                </a:solidFill>
                <a:latin typeface="Arial"/>
                <a:ea typeface="DejaVu Sans"/>
              </a:rPr>
              <a:t>Por otro lado Arduino nos proporciona un  software consistente en un entorno de desarrollo </a:t>
            </a:r>
            <a:r>
              <a:rPr lang="es-ES" sz="1600" b="1" strike="noStrike" spc="-1">
                <a:solidFill>
                  <a:srgbClr val="FFFFFF"/>
                </a:solidFill>
                <a:latin typeface="Arial"/>
                <a:ea typeface="DejaVu Sans"/>
              </a:rPr>
              <a:t>(IDE)</a:t>
            </a:r>
            <a:r>
              <a:rPr lang="es-ES" sz="1600" b="0" strike="noStrike" spc="-1">
                <a:solidFill>
                  <a:srgbClr val="FFFFFF"/>
                </a:solidFill>
                <a:latin typeface="Arial"/>
                <a:ea typeface="DejaVu Sans"/>
              </a:rPr>
              <a:t> que implementa el lenguaje de programación de arduino y el bootloader ejecutado en la placa. La principal característica del software de programación y del lenguaje de programación es su sencillez y facilidad de uso.</a:t>
            </a:r>
            <a:endParaRPr lang="es-MX" sz="1600" b="0" strike="noStrike" spc="-1">
              <a:latin typeface="Arial"/>
            </a:endParaRPr>
          </a:p>
        </p:txBody>
      </p:sp>
      <p:pic>
        <p:nvPicPr>
          <p:cNvPr id="174" name="Imagen 3_0"/>
          <p:cNvPicPr/>
          <p:nvPr/>
        </p:nvPicPr>
        <p:blipFill>
          <a:blip r:embed="rId2"/>
          <a:stretch/>
        </p:blipFill>
        <p:spPr>
          <a:xfrm>
            <a:off x="3672000" y="1008000"/>
            <a:ext cx="2231280" cy="1595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720000" y="288360"/>
            <a:ext cx="8063280" cy="57492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s-MX" sz="2800" b="1" strike="noStrike" spc="-1">
                <a:solidFill>
                  <a:srgbClr val="FFFFFF"/>
                </a:solidFill>
                <a:latin typeface="Arial"/>
                <a:ea typeface="DejaVu Sans"/>
              </a:rPr>
              <a:t>Entorno de programación de hardware abierto</a:t>
            </a:r>
            <a:endParaRPr lang="es-MX" sz="2800" b="0" strike="noStrike" spc="-1">
              <a:latin typeface="Arial"/>
            </a:endParaRPr>
          </a:p>
        </p:txBody>
      </p:sp>
      <p:sp>
        <p:nvSpPr>
          <p:cNvPr id="176" name="CustomShape 2"/>
          <p:cNvSpPr/>
          <p:nvPr/>
        </p:nvSpPr>
        <p:spPr>
          <a:xfrm>
            <a:off x="144000" y="1080000"/>
            <a:ext cx="5975280" cy="3743280"/>
          </a:xfrm>
          <a:prstGeom prst="rect">
            <a:avLst/>
          </a:prstGeom>
          <a:solidFill>
            <a:srgbClr val="FFFFFF">
              <a:alpha val="25000"/>
            </a:srgbClr>
          </a:solidFill>
          <a:ln w="9360">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marL="228600" indent="-227520">
              <a:lnSpc>
                <a:spcPct val="110000"/>
              </a:lnSpc>
              <a:spcBef>
                <a:spcPts val="700"/>
              </a:spcBef>
              <a:buClr>
                <a:srgbClr val="1B2F36"/>
              </a:buClr>
              <a:buFont typeface="Arial"/>
              <a:buChar char="•"/>
            </a:pPr>
            <a:r>
              <a:rPr lang="es-ES" sz="1500" b="0" strike="noStrike" spc="-1">
                <a:solidFill>
                  <a:srgbClr val="FFFFFF"/>
                </a:solidFill>
                <a:latin typeface="Arial"/>
                <a:ea typeface="DejaVu Sans"/>
              </a:rPr>
              <a:t>Arduino se  utiliza para desarrollar elementos autónomos, conectarse a otros dispositivos o interactuar con otros programas, por tanto interactua tanto  hardware como software.</a:t>
            </a:r>
            <a:endParaRPr lang="es-MX" sz="1500" b="0" strike="noStrike" spc="-1">
              <a:latin typeface="Arial"/>
            </a:endParaRPr>
          </a:p>
          <a:p>
            <a:pPr marL="228600" indent="-227520">
              <a:lnSpc>
                <a:spcPct val="110000"/>
              </a:lnSpc>
              <a:spcBef>
                <a:spcPts val="700"/>
              </a:spcBef>
              <a:buClr>
                <a:srgbClr val="1B2F36"/>
              </a:buClr>
              <a:buFont typeface="Arial"/>
              <a:buChar char="•"/>
            </a:pPr>
            <a:r>
              <a:rPr lang="es-ES" sz="1500" b="0" strike="noStrike" spc="-1">
                <a:solidFill>
                  <a:srgbClr val="FFFFFF"/>
                </a:solidFill>
                <a:latin typeface="Arial"/>
                <a:ea typeface="DejaVu Sans"/>
              </a:rPr>
              <a:t>Las funciones de Arduino se basan en  interfaz de entrada, que puede estar directamente unida a los periféricos , o conectarse a ellos por puertos. El objetivo de esa interfaz de entrada es llevar la información al microcontrolador, la pieza encargada de procesar esos datos, y  una interfaz de salida, que lleva la información procesada a los periféricos encargadas de hacer el uso final de esos datos.</a:t>
            </a:r>
            <a:endParaRPr lang="es-MX" sz="1500" b="0" strike="noStrike" spc="-1">
              <a:latin typeface="Arial"/>
            </a:endParaRPr>
          </a:p>
          <a:p>
            <a:pPr marL="228600" indent="-227520">
              <a:lnSpc>
                <a:spcPct val="110000"/>
              </a:lnSpc>
              <a:spcBef>
                <a:spcPts val="700"/>
              </a:spcBef>
              <a:buClr>
                <a:srgbClr val="1B2F36"/>
              </a:buClr>
              <a:buFont typeface="Arial"/>
              <a:buChar char="•"/>
            </a:pPr>
            <a:r>
              <a:rPr lang="es-ES" sz="1500" b="0" strike="noStrike" spc="-1">
                <a:solidFill>
                  <a:srgbClr val="FFFFFF"/>
                </a:solidFill>
                <a:latin typeface="Arial"/>
                <a:ea typeface="DejaVu Sans"/>
              </a:rPr>
              <a:t>Cuenta con una interfaz de salida, que es la que se encarga de llevar la información que se ha procesado en el Arduino a otros periféricos. Estos periféricos pueden ser pantallas o altavoces en los que reproducir los datos procesados, pero también pueden ser otras placas o controladores.</a:t>
            </a:r>
            <a:endParaRPr lang="es-MX" sz="1500" b="0" strike="noStrike" spc="-1">
              <a:latin typeface="Arial"/>
            </a:endParaRPr>
          </a:p>
          <a:p>
            <a:pPr>
              <a:lnSpc>
                <a:spcPct val="110000"/>
              </a:lnSpc>
              <a:spcBef>
                <a:spcPts val="700"/>
              </a:spcBef>
            </a:pPr>
            <a:endParaRPr lang="es-MX"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91320" y="233640"/>
            <a:ext cx="9471960" cy="4856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2600" b="1" strike="noStrike" spc="-1">
                <a:solidFill>
                  <a:srgbClr val="FFFFFF"/>
                </a:solidFill>
                <a:latin typeface="Arial"/>
                <a:ea typeface="DejaVu Sans"/>
              </a:rPr>
              <a:t>Sintaxis del lenguaje de programación de hardware abierto</a:t>
            </a:r>
            <a:endParaRPr lang="es-MX" sz="2600" b="0" strike="noStrike" spc="-1">
              <a:latin typeface="Arial"/>
            </a:endParaRPr>
          </a:p>
        </p:txBody>
      </p:sp>
      <p:sp>
        <p:nvSpPr>
          <p:cNvPr id="178" name="CustomShape 2"/>
          <p:cNvSpPr/>
          <p:nvPr/>
        </p:nvSpPr>
        <p:spPr>
          <a:xfrm>
            <a:off x="396360" y="945000"/>
            <a:ext cx="7882920" cy="638280"/>
          </a:xfrm>
          <a:prstGeom prst="rect">
            <a:avLst/>
          </a:prstGeom>
          <a:solidFill>
            <a:srgbClr val="FFFFFF">
              <a:alpha val="25000"/>
            </a:srgbClr>
          </a:solid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FFFFF"/>
                </a:solidFill>
                <a:latin typeface="Arial"/>
                <a:ea typeface="DejaVu Sans"/>
              </a:rPr>
              <a:t>Se usa C++, el comienzo de todo programa en este lenguaje debe comenzar por #include cuya función es inicializar el entorno de trabajo.</a:t>
            </a:r>
            <a:endParaRPr lang="es-MX" sz="1800" b="0" strike="noStrike" spc="-1">
              <a:latin typeface="Arial"/>
            </a:endParaRPr>
          </a:p>
        </p:txBody>
      </p:sp>
      <p:sp>
        <p:nvSpPr>
          <p:cNvPr id="179" name="CustomShape 3"/>
          <p:cNvSpPr/>
          <p:nvPr/>
        </p:nvSpPr>
        <p:spPr>
          <a:xfrm>
            <a:off x="398520" y="1728000"/>
            <a:ext cx="7880760" cy="638640"/>
          </a:xfrm>
          <a:prstGeom prst="rect">
            <a:avLst/>
          </a:prstGeom>
          <a:solidFill>
            <a:srgbClr val="FFFFFF">
              <a:alpha val="25000"/>
            </a:srgbClr>
          </a:solidFill>
          <a:ln w="936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just">
              <a:lnSpc>
                <a:spcPct val="100000"/>
              </a:lnSpc>
              <a:tabLst>
                <a:tab pos="0" algn="l"/>
              </a:tabLst>
            </a:pPr>
            <a:r>
              <a:rPr lang="es-MX" sz="1800" b="0" strike="noStrike" spc="-1">
                <a:solidFill>
                  <a:srgbClr val="FFFFFF"/>
                </a:solidFill>
                <a:latin typeface="Corbel"/>
                <a:ea typeface="DejaVu Sans"/>
              </a:rPr>
              <a:t>si colocamos el código \n dentro del parámetro de printf(), se imprimirá un salto de línea. </a:t>
            </a:r>
            <a:endParaRPr lang="es-MX" sz="1800" b="0" strike="noStrike" spc="-1">
              <a:latin typeface="Arial"/>
            </a:endParaRPr>
          </a:p>
        </p:txBody>
      </p:sp>
      <p:pic>
        <p:nvPicPr>
          <p:cNvPr id="180" name="Imagen 1_0"/>
          <p:cNvPicPr/>
          <p:nvPr/>
        </p:nvPicPr>
        <p:blipFill>
          <a:blip r:embed="rId2"/>
          <a:srcRect l="15943" t="36220" r="39671" b="27298"/>
          <a:stretch/>
        </p:blipFill>
        <p:spPr>
          <a:xfrm>
            <a:off x="1728360" y="2729160"/>
            <a:ext cx="4534920" cy="209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rot="4800">
            <a:off x="566569" y="1663048"/>
            <a:ext cx="7631221" cy="1286888"/>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1600" b="0" strike="noStrike" spc="-1" dirty="0">
                <a:solidFill>
                  <a:srgbClr val="FFFFFF"/>
                </a:solidFill>
                <a:latin typeface="Arial"/>
                <a:ea typeface="Calibri"/>
              </a:rPr>
              <a:t>Este tipo de señal generada por algún tipo de fenómeno electromagnético y que es representada por una función matemática continua, en la que es variable su amplitud y periodo en función del </a:t>
            </a:r>
            <a:r>
              <a:rPr lang="es-MX" sz="1600" b="0" strike="noStrike" spc="-1" dirty="0" smtClean="0">
                <a:solidFill>
                  <a:srgbClr val="FFFFFF"/>
                </a:solidFill>
                <a:latin typeface="Arial"/>
                <a:ea typeface="Calibri"/>
              </a:rPr>
              <a:t>tiempo</a:t>
            </a:r>
            <a:endParaRPr lang="es-MX" sz="1600" b="0" strike="noStrike" spc="-1" dirty="0">
              <a:latin typeface="Arial"/>
            </a:endParaRPr>
          </a:p>
        </p:txBody>
      </p:sp>
      <p:sp>
        <p:nvSpPr>
          <p:cNvPr id="119" name="CustomShape 2"/>
          <p:cNvSpPr/>
          <p:nvPr/>
        </p:nvSpPr>
        <p:spPr>
          <a:xfrm>
            <a:off x="648000" y="1008000"/>
            <a:ext cx="3470776" cy="345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2000" b="1" strike="noStrike" spc="-1" dirty="0">
                <a:solidFill>
                  <a:srgbClr val="FFFFFF"/>
                </a:solidFill>
                <a:latin typeface="arial"/>
                <a:ea typeface="DejaVu Sans"/>
              </a:rPr>
              <a:t>Señales Analógicas</a:t>
            </a:r>
            <a:endParaRPr lang="es-MX" sz="2000" b="0" strike="noStrike" spc="-1" dirty="0">
              <a:latin typeface="Arial"/>
            </a:endParaRPr>
          </a:p>
        </p:txBody>
      </p:sp>
      <p:pic>
        <p:nvPicPr>
          <p:cNvPr id="7" name="Picture 4">
            <a:extLst>
              <a:ext uri="{FF2B5EF4-FFF2-40B4-BE49-F238E27FC236}">
                <a16:creationId xmlns:a16="http://schemas.microsoft.com/office/drawing/2014/main" xmlns="" xmlns:lc="http://schemas.openxmlformats.org/drawingml/2006/lockedCanvas" id="{2B41EFBA-D17D-47F9-B50D-D24BC4F507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2773" y="2584174"/>
            <a:ext cx="4496810" cy="28068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4320" y="1200647"/>
            <a:ext cx="7775280" cy="2512612"/>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97500"/>
          </a:bodyPr>
          <a:lstStyle/>
          <a:p>
            <a:pPr marL="678960" indent="-215640" algn="just">
              <a:lnSpc>
                <a:spcPct val="150000"/>
              </a:lnSpc>
              <a:spcBef>
                <a:spcPts val="1001"/>
              </a:spcBef>
              <a:spcAft>
                <a:spcPts val="799"/>
              </a:spcAft>
              <a:buClr>
                <a:srgbClr val="FFFFFF"/>
              </a:buClr>
              <a:buFont typeface="Arial"/>
              <a:buChar char="•"/>
            </a:pPr>
            <a:r>
              <a:rPr lang="es-MX" sz="1600" dirty="0" smtClean="0">
                <a:solidFill>
                  <a:schemeClr val="bg1"/>
                </a:solidFill>
                <a:latin typeface="Arial" panose="020B0604020202020204" pitchFamily="34" charset="0"/>
                <a:cs typeface="Arial" panose="020B0604020202020204" pitchFamily="34" charset="0"/>
              </a:rPr>
              <a:t>Cada </a:t>
            </a:r>
            <a:r>
              <a:rPr lang="es-MX" sz="1600" dirty="0">
                <a:solidFill>
                  <a:schemeClr val="bg1"/>
                </a:solidFill>
                <a:latin typeface="Arial" panose="020B0604020202020204" pitchFamily="34" charset="0"/>
                <a:cs typeface="Arial" panose="020B0604020202020204" pitchFamily="34" charset="0"/>
              </a:rPr>
              <a:t>nivel eléctrico representa uno de dos símbolos: 0 </a:t>
            </a:r>
            <a:r>
              <a:rPr lang="es-MX" sz="1600" dirty="0" err="1">
                <a:solidFill>
                  <a:schemeClr val="bg1"/>
                </a:solidFill>
                <a:latin typeface="Arial" panose="020B0604020202020204" pitchFamily="34" charset="0"/>
                <a:cs typeface="Arial" panose="020B0604020202020204" pitchFamily="34" charset="0"/>
              </a:rPr>
              <a:t>ó</a:t>
            </a:r>
            <a:r>
              <a:rPr lang="es-MX" sz="1600" dirty="0">
                <a:solidFill>
                  <a:schemeClr val="bg1"/>
                </a:solidFill>
                <a:latin typeface="Arial" panose="020B0604020202020204" pitchFamily="34" charset="0"/>
                <a:cs typeface="Arial" panose="020B0604020202020204" pitchFamily="34" charset="0"/>
              </a:rPr>
              <a:t> 1, V o </a:t>
            </a:r>
            <a:r>
              <a:rPr lang="es-MX" sz="1600" dirty="0" smtClean="0">
                <a:solidFill>
                  <a:schemeClr val="bg1"/>
                </a:solidFill>
                <a:latin typeface="Arial" panose="020B0604020202020204" pitchFamily="34" charset="0"/>
                <a:cs typeface="Arial" panose="020B0604020202020204" pitchFamily="34" charset="0"/>
              </a:rPr>
              <a:t>F</a:t>
            </a:r>
          </a:p>
          <a:p>
            <a:pPr marL="678960" indent="-215640" algn="just">
              <a:lnSpc>
                <a:spcPct val="150000"/>
              </a:lnSpc>
              <a:spcBef>
                <a:spcPts val="1001"/>
              </a:spcBef>
              <a:spcAft>
                <a:spcPts val="799"/>
              </a:spcAft>
              <a:buClr>
                <a:srgbClr val="FFFFFF"/>
              </a:buClr>
              <a:buFont typeface="Arial"/>
              <a:buChar char="•"/>
            </a:pPr>
            <a:r>
              <a:rPr lang="es-MX" sz="1600" strike="noStrike" spc="-1" dirty="0" smtClean="0">
                <a:solidFill>
                  <a:schemeClr val="bg1"/>
                </a:solidFill>
                <a:latin typeface="Arial" panose="020B0604020202020204" pitchFamily="34" charset="0"/>
                <a:ea typeface="Calibri"/>
                <a:cs typeface="Arial" panose="020B0604020202020204" pitchFamily="34" charset="0"/>
              </a:rPr>
              <a:t>Los </a:t>
            </a:r>
            <a:r>
              <a:rPr lang="es-MX" sz="1600" strike="noStrike" spc="-1" dirty="0">
                <a:solidFill>
                  <a:schemeClr val="bg1"/>
                </a:solidFill>
                <a:latin typeface="Arial" panose="020B0604020202020204" pitchFamily="34" charset="0"/>
                <a:ea typeface="Calibri"/>
                <a:cs typeface="Arial" panose="020B0604020202020204" pitchFamily="34" charset="0"/>
              </a:rPr>
              <a:t>sistemas digitales, usan lógica de dos estados representados por dos niveles de tensión eléctrica H (Alto) y L (Bajo) por lo que estos estados se pueden sustituir por ceros y unos, lo que facilita la aplicación de la lógica.</a:t>
            </a:r>
            <a:endParaRPr lang="es-MX" sz="1600" strike="noStrike" spc="-1" dirty="0">
              <a:solidFill>
                <a:schemeClr val="bg1"/>
              </a:solidFill>
              <a:latin typeface="Arial" panose="020B0604020202020204" pitchFamily="34" charset="0"/>
              <a:cs typeface="Arial" panose="020B0604020202020204" pitchFamily="34" charset="0"/>
            </a:endParaRPr>
          </a:p>
          <a:p>
            <a:pPr>
              <a:lnSpc>
                <a:spcPct val="120000"/>
              </a:lnSpc>
              <a:spcBef>
                <a:spcPts val="1001"/>
              </a:spcBef>
            </a:pPr>
            <a:endParaRPr lang="es-MX" sz="1800" b="0" strike="noStrike" spc="-1" dirty="0">
              <a:latin typeface="Arial"/>
            </a:endParaRPr>
          </a:p>
        </p:txBody>
      </p:sp>
      <p:sp>
        <p:nvSpPr>
          <p:cNvPr id="122" name="CustomShape 2"/>
          <p:cNvSpPr/>
          <p:nvPr/>
        </p:nvSpPr>
        <p:spPr>
          <a:xfrm>
            <a:off x="1120194" y="597631"/>
            <a:ext cx="4190817" cy="34560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2000" b="1" strike="noStrike" spc="-1" dirty="0">
                <a:solidFill>
                  <a:srgbClr val="FFFFFF"/>
                </a:solidFill>
                <a:latin typeface="arial"/>
                <a:ea typeface="DejaVu Sans"/>
              </a:rPr>
              <a:t>Señal Digital</a:t>
            </a:r>
            <a:endParaRPr lang="es-MX" sz="2000" b="0" strike="noStrike" spc="-1" dirty="0">
              <a:latin typeface="Arial"/>
            </a:endParaRPr>
          </a:p>
        </p:txBody>
      </p:sp>
      <p:pic>
        <p:nvPicPr>
          <p:cNvPr id="7" name="Picture 4">
            <a:extLst>
              <a:ext uri="{FF2B5EF4-FFF2-40B4-BE49-F238E27FC236}">
                <a16:creationId xmlns:a16="http://schemas.microsoft.com/office/drawing/2014/main" xmlns="" xmlns:lc="http://schemas.openxmlformats.org/drawingml/2006/lockedCanvas" id="{6AD7E96A-C0CF-430C-94CF-75DB1445A4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8097" y="3839554"/>
            <a:ext cx="3387725" cy="16808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18928" y="365759"/>
            <a:ext cx="5349600" cy="417569"/>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2000" b="1" strike="noStrike" spc="-1" dirty="0">
                <a:solidFill>
                  <a:srgbClr val="FFFFFF"/>
                </a:solidFill>
                <a:latin typeface="Arial" panose="020B0604020202020204" pitchFamily="34" charset="0"/>
                <a:ea typeface="DejaVu Sans"/>
                <a:cs typeface="Arial" panose="020B0604020202020204" pitchFamily="34" charset="0"/>
              </a:rPr>
              <a:t>¿Cómo se diferencian?</a:t>
            </a:r>
            <a:endParaRPr lang="es-MX" sz="2000" b="0" strike="noStrike" spc="-1" dirty="0">
              <a:latin typeface="Arial" panose="020B0604020202020204" pitchFamily="34" charset="0"/>
              <a:cs typeface="Arial" panose="020B0604020202020204" pitchFamily="34" charset="0"/>
            </a:endParaRPr>
          </a:p>
        </p:txBody>
      </p:sp>
      <p:sp>
        <p:nvSpPr>
          <p:cNvPr id="124" name="CustomShape 2"/>
          <p:cNvSpPr/>
          <p:nvPr/>
        </p:nvSpPr>
        <p:spPr>
          <a:xfrm>
            <a:off x="318928" y="1325175"/>
            <a:ext cx="3712383" cy="3843173"/>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1080" algn="just">
              <a:lnSpc>
                <a:spcPct val="100000"/>
              </a:lnSpc>
              <a:spcBef>
                <a:spcPts val="1001"/>
              </a:spcBef>
              <a:buClr>
                <a:srgbClr val="90C226"/>
              </a:buClr>
              <a:buSzPct val="80000"/>
            </a:pPr>
            <a:r>
              <a:rPr lang="es-MX" sz="2400" b="0" strike="noStrike" spc="-1" dirty="0">
                <a:solidFill>
                  <a:schemeClr val="bg1"/>
                </a:solidFill>
                <a:latin typeface="Arial"/>
                <a:ea typeface="Calibri"/>
              </a:rPr>
              <a:t>Podemos observar que la señal digital es un absoluto, mientras que la señal analógica puede interpretarse con valores más abstractos </a:t>
            </a:r>
            <a:endParaRPr lang="es-MX" sz="2400" b="0" strike="noStrike" spc="-1" dirty="0" smtClean="0">
              <a:solidFill>
                <a:schemeClr val="bg1"/>
              </a:solidFill>
              <a:latin typeface="Arial"/>
              <a:ea typeface="Calibri"/>
            </a:endParaRPr>
          </a:p>
          <a:p>
            <a:pPr marL="1080" algn="just">
              <a:lnSpc>
                <a:spcPct val="100000"/>
              </a:lnSpc>
              <a:spcBef>
                <a:spcPts val="1001"/>
              </a:spcBef>
              <a:buClr>
                <a:srgbClr val="90C226"/>
              </a:buClr>
              <a:buSzPct val="80000"/>
            </a:pPr>
            <a:endParaRPr lang="es-MX" sz="2400" b="0" strike="noStrike" spc="-1" dirty="0" smtClean="0">
              <a:solidFill>
                <a:schemeClr val="bg1"/>
              </a:solidFill>
              <a:latin typeface="Arial"/>
              <a:ea typeface="Calibri"/>
            </a:endParaRPr>
          </a:p>
          <a:p>
            <a:pPr marL="1080" algn="just">
              <a:lnSpc>
                <a:spcPct val="100000"/>
              </a:lnSpc>
              <a:spcBef>
                <a:spcPts val="1001"/>
              </a:spcBef>
              <a:buClr>
                <a:srgbClr val="90C226"/>
              </a:buClr>
              <a:buSzPct val="80000"/>
            </a:pPr>
            <a:r>
              <a:rPr lang="es-MX" sz="2400" b="0" strike="noStrike" spc="-1" dirty="0" smtClean="0">
                <a:solidFill>
                  <a:schemeClr val="bg1"/>
                </a:solidFill>
                <a:latin typeface="Arial"/>
                <a:ea typeface="Calibri"/>
              </a:rPr>
              <a:t>Las </a:t>
            </a:r>
            <a:r>
              <a:rPr lang="es-MX" sz="2400" b="0" strike="noStrike" spc="-1" dirty="0">
                <a:solidFill>
                  <a:schemeClr val="bg1"/>
                </a:solidFill>
                <a:latin typeface="Arial"/>
                <a:ea typeface="Calibri"/>
              </a:rPr>
              <a:t>ondas </a:t>
            </a:r>
            <a:r>
              <a:rPr lang="es-MX" sz="2400" b="0" strike="noStrike" spc="-1" dirty="0" err="1">
                <a:solidFill>
                  <a:schemeClr val="bg1"/>
                </a:solidFill>
                <a:latin typeface="Arial"/>
                <a:ea typeface="Calibri"/>
              </a:rPr>
              <a:t>senoidales</a:t>
            </a:r>
            <a:r>
              <a:rPr lang="es-MX" sz="2400" b="0" strike="noStrike" spc="-1" dirty="0">
                <a:solidFill>
                  <a:schemeClr val="bg1"/>
                </a:solidFill>
                <a:latin typeface="Arial"/>
                <a:ea typeface="Calibri"/>
              </a:rPr>
              <a:t> pasan a ser ondas cuadradas y permiten una mayora capacidad para transmitir la información.</a:t>
            </a:r>
            <a:endParaRPr lang="es-MX" sz="2400" b="0" strike="noStrike" spc="-1" dirty="0">
              <a:solidFill>
                <a:schemeClr val="bg1"/>
              </a:solidFill>
              <a:latin typeface="Arial"/>
            </a:endParaRPr>
          </a:p>
        </p:txBody>
      </p:sp>
      <p:pic>
        <p:nvPicPr>
          <p:cNvPr id="2050" name="Picture 2" descr="1.3.3 Tipos de Señales (Analógica-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785" y="1016828"/>
            <a:ext cx="5591175" cy="330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Imagen 124"/>
          <p:cNvPicPr/>
          <p:nvPr/>
        </p:nvPicPr>
        <p:blipFill>
          <a:blip r:embed="rId2"/>
          <a:stretch/>
        </p:blipFill>
        <p:spPr>
          <a:xfrm>
            <a:off x="1328244" y="193023"/>
            <a:ext cx="6549120" cy="4914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83720" y="792000"/>
            <a:ext cx="6873386" cy="2022762"/>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s-MX" sz="1600" strike="noStrike" spc="-1" dirty="0">
                <a:solidFill>
                  <a:schemeClr val="bg1"/>
                </a:solidFill>
                <a:latin typeface="Arial" panose="020B0604020202020204" pitchFamily="34" charset="0"/>
                <a:cs typeface="Arial" panose="020B0604020202020204" pitchFamily="34" charset="0"/>
              </a:rPr>
              <a:t>En su formulación más sencilla, esta ley afirma que la intensidad de la corriente (I) que circula por un conductor eléctrico es directamente proporcional a la diferencia de potencial (V) y, paralelamente, inversamente proporcional a la resistencia (R). </a:t>
            </a:r>
            <a:endParaRPr lang="es-MX" sz="1600" strike="noStrike" spc="-1" dirty="0" smtClean="0">
              <a:solidFill>
                <a:schemeClr val="bg1"/>
              </a:solidFill>
              <a:latin typeface="Arial" panose="020B0604020202020204" pitchFamily="34" charset="0"/>
              <a:cs typeface="Arial" panose="020B0604020202020204" pitchFamily="34" charset="0"/>
            </a:endParaRPr>
          </a:p>
          <a:p>
            <a:pPr algn="just">
              <a:lnSpc>
                <a:spcPct val="100000"/>
              </a:lnSpc>
            </a:pPr>
            <a:endParaRPr lang="es-MX" sz="1600" spc="-1" dirty="0">
              <a:solidFill>
                <a:schemeClr val="bg1"/>
              </a:solidFill>
              <a:latin typeface="Arial" panose="020B0604020202020204" pitchFamily="34" charset="0"/>
              <a:cs typeface="Arial" panose="020B0604020202020204" pitchFamily="34" charset="0"/>
            </a:endParaRPr>
          </a:p>
          <a:p>
            <a:pPr algn="just">
              <a:lnSpc>
                <a:spcPct val="100000"/>
              </a:lnSpc>
            </a:pPr>
            <a:r>
              <a:rPr lang="es-MX" sz="1600" strike="noStrike" spc="-1" dirty="0" smtClean="0">
                <a:solidFill>
                  <a:schemeClr val="bg1"/>
                </a:solidFill>
                <a:latin typeface="Arial" panose="020B0604020202020204" pitchFamily="34" charset="0"/>
                <a:cs typeface="Arial" panose="020B0604020202020204" pitchFamily="34" charset="0"/>
              </a:rPr>
              <a:t>La ley de Ohm se usa para determinar la relación entre tensión, corriente y resistencia en un circuito eléctrico.</a:t>
            </a:r>
            <a:endParaRPr lang="es-MX" sz="1600" strike="noStrike" spc="-1" dirty="0">
              <a:solidFill>
                <a:schemeClr val="bg1"/>
              </a:solidFill>
              <a:latin typeface="Arial" panose="020B0604020202020204" pitchFamily="34" charset="0"/>
              <a:cs typeface="Arial" panose="020B0604020202020204" pitchFamily="34" charset="0"/>
            </a:endParaRPr>
          </a:p>
          <a:p>
            <a:pPr>
              <a:lnSpc>
                <a:spcPct val="100000"/>
              </a:lnSpc>
            </a:pPr>
            <a:endParaRPr lang="es-MX" sz="1300" strike="noStrike" spc="-1" dirty="0">
              <a:solidFill>
                <a:schemeClr val="bg1"/>
              </a:solidFill>
              <a:latin typeface="Arial" panose="020B0604020202020204" pitchFamily="34" charset="0"/>
              <a:cs typeface="Arial" panose="020B0604020202020204" pitchFamily="34" charset="0"/>
            </a:endParaRPr>
          </a:p>
          <a:p>
            <a:pPr>
              <a:lnSpc>
                <a:spcPct val="100000"/>
              </a:lnSpc>
            </a:pPr>
            <a:endParaRPr lang="es-MX" sz="1300" b="0" strike="noStrike" spc="-1" dirty="0">
              <a:latin typeface="Arial"/>
            </a:endParaRPr>
          </a:p>
        </p:txBody>
      </p:sp>
      <p:sp>
        <p:nvSpPr>
          <p:cNvPr id="127" name="CustomShape 2"/>
          <p:cNvSpPr/>
          <p:nvPr/>
        </p:nvSpPr>
        <p:spPr>
          <a:xfrm>
            <a:off x="2520000" y="216000"/>
            <a:ext cx="4505760" cy="46944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s-MX" sz="2600" b="1" strike="noStrike" spc="-1">
                <a:solidFill>
                  <a:srgbClr val="FFFFFF"/>
                </a:solidFill>
                <a:latin typeface="arial"/>
                <a:ea typeface="DejaVu Sans"/>
              </a:rPr>
              <a:t>Ley de Ohm</a:t>
            </a:r>
            <a:endParaRPr lang="es-MX" sz="2600" b="0" strike="noStrike" spc="-1">
              <a:latin typeface="Arial"/>
            </a:endParaRPr>
          </a:p>
        </p:txBody>
      </p:sp>
      <p:pic>
        <p:nvPicPr>
          <p:cNvPr id="2" name="Imagen 1"/>
          <p:cNvPicPr>
            <a:picLocks noChangeAspect="1"/>
          </p:cNvPicPr>
          <p:nvPr/>
        </p:nvPicPr>
        <p:blipFill>
          <a:blip r:embed="rId2"/>
          <a:stretch>
            <a:fillRect/>
          </a:stretch>
        </p:blipFill>
        <p:spPr>
          <a:xfrm>
            <a:off x="546831" y="2921322"/>
            <a:ext cx="7592175" cy="2570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088000" y="720000"/>
            <a:ext cx="4823280" cy="575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MX" sz="2800" b="1" strike="noStrike" cap="all" spc="-1">
                <a:solidFill>
                  <a:srgbClr val="FFFFFF"/>
                </a:solidFill>
                <a:latin typeface="arial"/>
                <a:ea typeface="DejaVu Sans"/>
              </a:rPr>
              <a:t>¿Como se despeja?</a:t>
            </a:r>
            <a:endParaRPr lang="es-MX" sz="2800" b="0" strike="noStrike" spc="-1">
              <a:latin typeface="Arial"/>
            </a:endParaRPr>
          </a:p>
        </p:txBody>
      </p:sp>
      <p:pic>
        <p:nvPicPr>
          <p:cNvPr id="129" name="Content Placeholder 3"/>
          <p:cNvPicPr/>
          <p:nvPr/>
        </p:nvPicPr>
        <p:blipFill>
          <a:blip r:embed="rId2"/>
          <a:stretch/>
        </p:blipFill>
        <p:spPr>
          <a:xfrm>
            <a:off x="4595056" y="1443162"/>
            <a:ext cx="5183280" cy="2437920"/>
          </a:xfrm>
          <a:prstGeom prst="rect">
            <a:avLst/>
          </a:prstGeom>
          <a:ln>
            <a:noFill/>
          </a:ln>
        </p:spPr>
      </p:pic>
      <p:sp>
        <p:nvSpPr>
          <p:cNvPr id="5" name="CustomShape 1"/>
          <p:cNvSpPr/>
          <p:nvPr/>
        </p:nvSpPr>
        <p:spPr>
          <a:xfrm>
            <a:off x="846532" y="1443162"/>
            <a:ext cx="3653108" cy="2022762"/>
          </a:xfrm>
          <a:prstGeom prst="rect">
            <a:avLst/>
          </a:prstGeom>
          <a:solidFill>
            <a:srgbClr val="FFFFFF">
              <a:alpha val="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1600" strike="noStrike" spc="-1" dirty="0" smtClean="0">
                <a:solidFill>
                  <a:schemeClr val="bg1"/>
                </a:solidFill>
                <a:latin typeface="Arial" panose="020B0604020202020204" pitchFamily="34" charset="0"/>
                <a:cs typeface="Arial" panose="020B0604020202020204" pitchFamily="34" charset="0"/>
              </a:rPr>
              <a:t>corriente </a:t>
            </a:r>
            <a:r>
              <a:rPr lang="es-MX" sz="1600" strike="noStrike" spc="-1" dirty="0">
                <a:solidFill>
                  <a:schemeClr val="bg1"/>
                </a:solidFill>
                <a:latin typeface="Arial" panose="020B0604020202020204" pitchFamily="34" charset="0"/>
                <a:cs typeface="Arial" panose="020B0604020202020204" pitchFamily="34" charset="0"/>
              </a:rPr>
              <a:t>(I) </a:t>
            </a:r>
            <a:endParaRPr lang="es-MX" sz="1600" strike="noStrike" spc="-1" dirty="0" smtClean="0">
              <a:solidFill>
                <a:schemeClr val="bg1"/>
              </a:solidFill>
              <a:latin typeface="Arial" panose="020B0604020202020204" pitchFamily="34" charset="0"/>
              <a:cs typeface="Arial" panose="020B0604020202020204" pitchFamily="34" charset="0"/>
            </a:endParaRPr>
          </a:p>
          <a:p>
            <a:pPr>
              <a:lnSpc>
                <a:spcPct val="100000"/>
              </a:lnSpc>
            </a:pPr>
            <a:r>
              <a:rPr lang="es-MX" sz="1600" strike="noStrike" spc="-1" dirty="0" smtClean="0">
                <a:solidFill>
                  <a:schemeClr val="bg1"/>
                </a:solidFill>
                <a:latin typeface="Arial" panose="020B0604020202020204" pitchFamily="34" charset="0"/>
                <a:cs typeface="Arial" panose="020B0604020202020204" pitchFamily="34" charset="0"/>
              </a:rPr>
              <a:t>potencial </a:t>
            </a:r>
            <a:r>
              <a:rPr lang="es-MX" sz="1600" strike="noStrike" spc="-1" dirty="0">
                <a:solidFill>
                  <a:schemeClr val="bg1"/>
                </a:solidFill>
                <a:latin typeface="Arial" panose="020B0604020202020204" pitchFamily="34" charset="0"/>
                <a:cs typeface="Arial" panose="020B0604020202020204" pitchFamily="34" charset="0"/>
              </a:rPr>
              <a:t>(V) </a:t>
            </a:r>
            <a:endParaRPr lang="es-MX" sz="1600" strike="noStrike" spc="-1" dirty="0" smtClean="0">
              <a:solidFill>
                <a:schemeClr val="bg1"/>
              </a:solidFill>
              <a:latin typeface="Arial" panose="020B0604020202020204" pitchFamily="34" charset="0"/>
              <a:cs typeface="Arial" panose="020B0604020202020204" pitchFamily="34" charset="0"/>
            </a:endParaRPr>
          </a:p>
          <a:p>
            <a:pPr>
              <a:lnSpc>
                <a:spcPct val="100000"/>
              </a:lnSpc>
            </a:pPr>
            <a:r>
              <a:rPr lang="es-MX" sz="1600" strike="noStrike" spc="-1" dirty="0" smtClean="0">
                <a:solidFill>
                  <a:schemeClr val="bg1"/>
                </a:solidFill>
                <a:latin typeface="Arial" panose="020B0604020202020204" pitchFamily="34" charset="0"/>
                <a:cs typeface="Arial" panose="020B0604020202020204" pitchFamily="34" charset="0"/>
              </a:rPr>
              <a:t>resistencia </a:t>
            </a:r>
            <a:r>
              <a:rPr lang="es-MX" sz="1600" strike="noStrike" spc="-1" dirty="0">
                <a:solidFill>
                  <a:schemeClr val="bg1"/>
                </a:solidFill>
                <a:latin typeface="Arial" panose="020B0604020202020204" pitchFamily="34" charset="0"/>
                <a:cs typeface="Arial" panose="020B0604020202020204" pitchFamily="34" charset="0"/>
              </a:rPr>
              <a:t>(R). </a:t>
            </a:r>
            <a:endParaRPr lang="es-MX" sz="1600" strike="noStrike" spc="-1" dirty="0" smtClean="0">
              <a:solidFill>
                <a:schemeClr val="bg1"/>
              </a:solidFill>
              <a:latin typeface="Arial" panose="020B0604020202020204" pitchFamily="34" charset="0"/>
              <a:cs typeface="Arial" panose="020B0604020202020204" pitchFamily="34" charset="0"/>
            </a:endParaRPr>
          </a:p>
          <a:p>
            <a:pPr>
              <a:lnSpc>
                <a:spcPct val="100000"/>
              </a:lnSpc>
            </a:pPr>
            <a:endParaRPr lang="es-MX" sz="1600" spc="-1" dirty="0">
              <a:solidFill>
                <a:schemeClr val="bg1"/>
              </a:solidFill>
              <a:latin typeface="Arial" panose="020B0604020202020204" pitchFamily="34" charset="0"/>
              <a:cs typeface="Arial" panose="020B0604020202020204" pitchFamily="34" charset="0"/>
            </a:endParaRPr>
          </a:p>
          <a:p>
            <a:pPr algn="just">
              <a:lnSpc>
                <a:spcPct val="100000"/>
              </a:lnSpc>
            </a:pPr>
            <a:r>
              <a:rPr lang="es-MX" sz="1600" strike="noStrike" spc="-1" dirty="0" smtClean="0">
                <a:solidFill>
                  <a:schemeClr val="bg1"/>
                </a:solidFill>
                <a:latin typeface="Arial" panose="020B0604020202020204" pitchFamily="34" charset="0"/>
                <a:cs typeface="Arial" panose="020B0604020202020204" pitchFamily="34" charset="0"/>
              </a:rPr>
              <a:t>Si se conocen dos de estos valores, los técnicos pueden reconfigurar la ley de Ohm para calcular el tercero. Simplemente, se debe modificar la pirámide de la siguiente manera:</a:t>
            </a:r>
            <a:endParaRPr lang="es-MX" sz="1600" strike="noStrike" spc="-1" dirty="0">
              <a:solidFill>
                <a:schemeClr val="bg1"/>
              </a:solidFill>
              <a:latin typeface="Arial" panose="020B0604020202020204" pitchFamily="34" charset="0"/>
              <a:cs typeface="Arial" panose="020B0604020202020204" pitchFamily="34" charset="0"/>
            </a:endParaRPr>
          </a:p>
          <a:p>
            <a:pPr>
              <a:lnSpc>
                <a:spcPct val="100000"/>
              </a:lnSpc>
            </a:pPr>
            <a:endParaRPr lang="es-MX" sz="1300" strike="noStrike" spc="-1" dirty="0">
              <a:solidFill>
                <a:schemeClr val="bg1"/>
              </a:solidFill>
              <a:latin typeface="Arial" panose="020B0604020202020204" pitchFamily="34" charset="0"/>
              <a:cs typeface="Arial" panose="020B0604020202020204" pitchFamily="34" charset="0"/>
            </a:endParaRPr>
          </a:p>
          <a:p>
            <a:pPr>
              <a:lnSpc>
                <a:spcPct val="100000"/>
              </a:lnSpc>
            </a:pPr>
            <a:endParaRPr lang="es-MX" sz="13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64560" y="504000"/>
            <a:ext cx="3582720" cy="431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MX" sz="2200" b="1" strike="noStrike" spc="-1">
                <a:solidFill>
                  <a:srgbClr val="FFFFFF"/>
                </a:solidFill>
                <a:latin typeface="arial"/>
                <a:ea typeface="DejaVu Sans"/>
              </a:rPr>
              <a:t>Explicación de la formula</a:t>
            </a:r>
            <a:endParaRPr lang="es-MX" sz="2200" b="0" strike="noStrike" spc="-1">
              <a:latin typeface="Arial"/>
            </a:endParaRPr>
          </a:p>
        </p:txBody>
      </p:sp>
      <p:sp>
        <p:nvSpPr>
          <p:cNvPr id="131" name="CustomShape 2"/>
          <p:cNvSpPr/>
          <p:nvPr/>
        </p:nvSpPr>
        <p:spPr>
          <a:xfrm>
            <a:off x="623880" y="1368000"/>
            <a:ext cx="7511400" cy="1727280"/>
          </a:xfrm>
          <a:prstGeom prst="rect">
            <a:avLst/>
          </a:prstGeom>
          <a:solidFill>
            <a:srgbClr val="FFFFFF">
              <a:alpha val="25000"/>
            </a:srgbClr>
          </a:solidFill>
          <a:ln>
            <a:noFill/>
          </a:ln>
        </p:spPr>
        <p:style>
          <a:lnRef idx="0">
            <a:scrgbClr r="0" g="0" b="0"/>
          </a:lnRef>
          <a:fillRef idx="0">
            <a:scrgbClr r="0" g="0" b="0"/>
          </a:fillRef>
          <a:effectRef idx="0">
            <a:scrgbClr r="0" g="0" b="0"/>
          </a:effectRef>
          <a:fontRef idx="minor"/>
        </p:style>
        <p:txBody>
          <a:bodyPr lIns="90000" tIns="45000" rIns="90000" bIns="45000">
            <a:normAutofit fontScale="89500" lnSpcReduction="10000"/>
          </a:bodyPr>
          <a:lstStyle/>
          <a:p>
            <a:pPr marL="343080" algn="just">
              <a:lnSpc>
                <a:spcPct val="150000"/>
              </a:lnSpc>
              <a:spcBef>
                <a:spcPts val="1001"/>
              </a:spcBef>
              <a:spcAft>
                <a:spcPts val="799"/>
              </a:spcAft>
              <a:tabLst>
                <a:tab pos="0" algn="l"/>
              </a:tabLst>
            </a:pPr>
            <a:r>
              <a:rPr lang="es-MX" sz="1400" b="1" strike="noStrike" spc="-1">
                <a:solidFill>
                  <a:srgbClr val="FFFFFF"/>
                </a:solidFill>
                <a:latin typeface="Arial"/>
                <a:ea typeface="Calibri"/>
              </a:rPr>
              <a:t>Donde V es la caída de tensión (Diferencia de potencial) que se produce en la resistencia y se mide en voltios.</a:t>
            </a:r>
            <a:endParaRPr lang="es-MX" sz="1400" b="0" strike="noStrike" spc="-1">
              <a:latin typeface="Arial"/>
            </a:endParaRPr>
          </a:p>
          <a:p>
            <a:pPr marL="343080" algn="just">
              <a:lnSpc>
                <a:spcPct val="150000"/>
              </a:lnSpc>
              <a:spcBef>
                <a:spcPts val="1001"/>
              </a:spcBef>
              <a:spcAft>
                <a:spcPts val="799"/>
              </a:spcAft>
              <a:tabLst>
                <a:tab pos="0" algn="l"/>
              </a:tabLst>
            </a:pPr>
            <a:r>
              <a:rPr lang="es-MX" sz="1400" b="1" strike="noStrike" spc="-1">
                <a:solidFill>
                  <a:srgbClr val="FFFFFF"/>
                </a:solidFill>
                <a:latin typeface="Arial"/>
                <a:ea typeface="Calibri"/>
              </a:rPr>
              <a:t>I es la corriente que circula a través de la misma y se mide en amperios</a:t>
            </a:r>
            <a:endParaRPr lang="es-MX" sz="1400" b="0" strike="noStrike" spc="-1">
              <a:latin typeface="Arial"/>
            </a:endParaRPr>
          </a:p>
          <a:p>
            <a:pPr marL="343080" algn="just">
              <a:lnSpc>
                <a:spcPct val="150000"/>
              </a:lnSpc>
              <a:spcBef>
                <a:spcPts val="1001"/>
              </a:spcBef>
              <a:spcAft>
                <a:spcPts val="799"/>
              </a:spcAft>
              <a:tabLst>
                <a:tab pos="0" algn="l"/>
              </a:tabLst>
            </a:pPr>
            <a:r>
              <a:rPr lang="es-MX" sz="1400" b="1" strike="noStrike" spc="-1">
                <a:solidFill>
                  <a:srgbClr val="FFFFFF"/>
                </a:solidFill>
                <a:latin typeface="Arial"/>
                <a:ea typeface="Calibri"/>
              </a:rPr>
              <a:t>R es la resistencia y se mide en ohmios</a:t>
            </a:r>
            <a:endParaRPr lang="es-MX"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222</TotalTime>
  <Words>1242</Words>
  <Application>Microsoft Office PowerPoint</Application>
  <PresentationFormat>Personalizado</PresentationFormat>
  <Paragraphs>120</Paragraphs>
  <Slides>25</Slides>
  <Notes>0</Notes>
  <HiddenSlides>0</HiddenSlides>
  <MMClips>0</MMClips>
  <ScaleCrop>false</ScaleCrop>
  <HeadingPairs>
    <vt:vector size="6" baseType="variant">
      <vt:variant>
        <vt:lpstr>Fuentes usadas</vt:lpstr>
      </vt:variant>
      <vt:variant>
        <vt:i4>16</vt:i4>
      </vt:variant>
      <vt:variant>
        <vt:lpstr>Tema</vt:lpstr>
      </vt:variant>
      <vt:variant>
        <vt:i4>2</vt:i4>
      </vt:variant>
      <vt:variant>
        <vt:lpstr>Títulos de diapositiva</vt:lpstr>
      </vt:variant>
      <vt:variant>
        <vt:i4>25</vt:i4>
      </vt:variant>
    </vt:vector>
  </HeadingPairs>
  <TitlesOfParts>
    <vt:vector size="43" baseType="lpstr">
      <vt:lpstr>Arial Unicode MS</vt:lpstr>
      <vt:lpstr>Arial</vt:lpstr>
      <vt:lpstr>Arial</vt:lpstr>
      <vt:lpstr>Arial</vt:lpstr>
      <vt:lpstr>Calibri</vt:lpstr>
      <vt:lpstr>Calibri Light</vt:lpstr>
      <vt:lpstr>Century Gothic</vt:lpstr>
      <vt:lpstr>Corbel</vt:lpstr>
      <vt:lpstr>DejaVu Sans</vt:lpstr>
      <vt:lpstr>Franklin Gothic Book</vt:lpstr>
      <vt:lpstr>Gill Sans MT</vt:lpstr>
      <vt:lpstr>Rockwell</vt:lpstr>
      <vt:lpstr>Symbol</vt:lpstr>
      <vt:lpstr>Trebuchet MS</vt:lpstr>
      <vt:lpstr>Wingdings</vt:lpstr>
      <vt:lpstr>Wingdings 3</vt:lpstr>
      <vt:lpstr>Office Theme</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DELL</cp:lastModifiedBy>
  <cp:revision>14</cp:revision>
  <dcterms:created xsi:type="dcterms:W3CDTF">2020-09-14T01:28:43Z</dcterms:created>
  <dcterms:modified xsi:type="dcterms:W3CDTF">2020-09-18T03:00:19Z</dcterms:modified>
  <dc:language>es-MX</dc:language>
</cp:coreProperties>
</file>