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9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0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3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7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75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354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569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0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2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8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2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4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61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3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51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3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538450-B48B-4065-B196-DCC435139269}" type="datetimeFigureOut">
              <a:rPr lang="it-IT" smtClean="0"/>
              <a:t>15/01/2025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C54CC8-6F4A-4512-AD8D-7F05C08750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169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3CB04-52A8-677B-17C8-040119F2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F1205-4916-6CB6-4073-E2DBADE0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01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032" y="-614761"/>
            <a:ext cx="9440034" cy="1828801"/>
          </a:xfrm>
        </p:spPr>
        <p:txBody>
          <a:bodyPr/>
          <a:lstStyle/>
          <a:p>
            <a:r>
              <a:rPr lang="en-US" dirty="0"/>
              <a:t>COMPARAZIONE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032" y="3626331"/>
            <a:ext cx="9440034" cy="1049867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D0D1AE-ADED-8C3F-AA4F-DDC51B24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74673"/>
              </p:ext>
            </p:extLst>
          </p:nvPr>
        </p:nvGraphicFramePr>
        <p:xfrm>
          <a:off x="945672" y="1205770"/>
          <a:ext cx="10300655" cy="5400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4743">
                  <a:extLst>
                    <a:ext uri="{9D8B030D-6E8A-4147-A177-3AD203B41FA5}">
                      <a16:colId xmlns:a16="http://schemas.microsoft.com/office/drawing/2014/main" val="2364704739"/>
                    </a:ext>
                  </a:extLst>
                </a:gridCol>
                <a:gridCol w="1906003">
                  <a:extLst>
                    <a:ext uri="{9D8B030D-6E8A-4147-A177-3AD203B41FA5}">
                      <a16:colId xmlns:a16="http://schemas.microsoft.com/office/drawing/2014/main" val="1399534549"/>
                    </a:ext>
                  </a:extLst>
                </a:gridCol>
                <a:gridCol w="1745746">
                  <a:extLst>
                    <a:ext uri="{9D8B030D-6E8A-4147-A177-3AD203B41FA5}">
                      <a16:colId xmlns:a16="http://schemas.microsoft.com/office/drawing/2014/main" val="4171787419"/>
                    </a:ext>
                  </a:extLst>
                </a:gridCol>
                <a:gridCol w="1745746">
                  <a:extLst>
                    <a:ext uri="{9D8B030D-6E8A-4147-A177-3AD203B41FA5}">
                      <a16:colId xmlns:a16="http://schemas.microsoft.com/office/drawing/2014/main" val="2320069195"/>
                    </a:ext>
                  </a:extLst>
                </a:gridCol>
                <a:gridCol w="1768417">
                  <a:extLst>
                    <a:ext uri="{9D8B030D-6E8A-4147-A177-3AD203B41FA5}">
                      <a16:colId xmlns:a16="http://schemas.microsoft.com/office/drawing/2014/main" val="3310900195"/>
                    </a:ext>
                  </a:extLst>
                </a:gridCol>
              </a:tblGrid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Caratteristica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Gzip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Bzip2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XZ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 dirty="0">
                          <a:effectLst/>
                        </a:rPr>
                        <a:t>Zip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453650"/>
                  </a:ext>
                </a:extLst>
              </a:tr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Compressione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Moderata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Alta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Molto alta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Moderata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6877746"/>
                  </a:ext>
                </a:extLst>
              </a:tr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Velocità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Veloce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Lenta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Lenta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Moderata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5373135"/>
                  </a:ext>
                </a:extLst>
              </a:tr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Multithreading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Limitato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No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Sì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Limitato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9805688"/>
                  </a:ext>
                </a:extLst>
              </a:tr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Efficienza memoria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Alta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Media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Bassa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Alta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45406"/>
                  </a:ext>
                </a:extLst>
              </a:tr>
              <a:tr h="900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Utilizzo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Universale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Universale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Universale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 dirty="0">
                          <a:effectLst/>
                        </a:rPr>
                        <a:t>Universale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2052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5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914401"/>
            <a:ext cx="9440034" cy="1828801"/>
          </a:xfrm>
        </p:spPr>
        <p:txBody>
          <a:bodyPr/>
          <a:lstStyle/>
          <a:p>
            <a:r>
              <a:rPr lang="en-US" dirty="0" err="1"/>
              <a:t>conclusione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68380"/>
            <a:ext cx="11783833" cy="6091995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Ogni metodo di compressione offre vantaggi specifici: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3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Gzip</a:t>
            </a:r>
            <a:r>
              <a:rPr lang="it-IT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Per velocità e trasferimenti rapidi.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Bzip2</a:t>
            </a:r>
            <a:r>
              <a:rPr lang="it-IT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Per compressione superiore di file testuali.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XZ</a:t>
            </a:r>
            <a:r>
              <a:rPr lang="it-IT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Per massima compressione su dataset grandi.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Zip</a:t>
            </a:r>
            <a:r>
              <a:rPr lang="it-IT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Per compatibilità e accesso selettivo.</a:t>
            </a:r>
          </a:p>
          <a:p>
            <a:pPr algn="l"/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39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30EB8-C6FB-A75D-94E0-D73001D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60421"/>
            <a:ext cx="10353762" cy="970450"/>
          </a:xfrm>
        </p:spPr>
        <p:txBody>
          <a:bodyPr/>
          <a:lstStyle/>
          <a:p>
            <a:r>
              <a:rPr lang="en-US" dirty="0"/>
              <a:t>IL FILE RANDOM.TXT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0F624F-E9C3-DAA9-EAF1-C557FA66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3566"/>
            <a:ext cx="10353762" cy="4058751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Questo file è stato generato con il comando: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None/>
            </a:pP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dd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 </a:t>
            </a: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if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=/</a:t>
            </a: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dev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/random of=random.txt </a:t>
            </a: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count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=1024 </a:t>
            </a: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bs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=1024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Cosa significa?</a:t>
            </a:r>
            <a:b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</a:b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Questo comando genera un file di 1 MB (1024 blocchi da 1024 byte ciascuno) usando dati casuali forniti da 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/</a:t>
            </a:r>
            <a:r>
              <a:rPr lang="it-IT" sz="2100" kern="100" dirty="0" err="1">
                <a:effectLst/>
                <a:latin typeface="Liberation Mono"/>
                <a:ea typeface="Liberation Mono"/>
                <a:cs typeface="Liberation Mono"/>
              </a:rPr>
              <a:t>dev</a:t>
            </a:r>
            <a:r>
              <a:rPr lang="it-IT" sz="2100" kern="100" dirty="0">
                <a:effectLst/>
                <a:latin typeface="Liberation Mono"/>
                <a:ea typeface="Liberation Mono"/>
                <a:cs typeface="Liberation Mono"/>
              </a:rPr>
              <a:t>/random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, che produce una sequenza di bit ad alta entropia. I dati sono essenzialmente imprevedibili e privi di ripetizioni significative.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Perché non si può comprimere?</a:t>
            </a:r>
            <a:b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</a:b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Gli algoritmi di compressione funzionano identificando schemi o ripetizioni nei dati per rappresentarli in modo più compatto. I dati casuali, per definizione, non contengono schemi o ripetizioni significative. Di conseguenza: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  <a:tab pos="900430" algn="l"/>
              </a:tabLst>
            </a:pP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Non ci sono blocchi di dati che si ripetono.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  <a:tab pos="900430" algn="l"/>
              </a:tabLst>
            </a:pP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L'entropia è molto alta, quindi non è possibile ridurre la dimensione del file.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0" algn="l"/>
                <a:tab pos="900430" algn="l"/>
              </a:tabLst>
            </a:pP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Il file compresso può risultare leggermente più grande del file originale a causa delle intestazioni o dei metadati aggiunti dall'algoritmo di compressione. </a:t>
            </a:r>
          </a:p>
          <a:p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10957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30EB8-C6FB-A75D-94E0-D73001D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08547"/>
            <a:ext cx="10353762" cy="970450"/>
          </a:xfrm>
        </p:spPr>
        <p:txBody>
          <a:bodyPr/>
          <a:lstStyle/>
          <a:p>
            <a:r>
              <a:rPr lang="en-US" dirty="0"/>
              <a:t>IL FILE ZERO.TXT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0F624F-E9C3-DAA9-EAF1-C557FA66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761903"/>
            <a:ext cx="10353762" cy="4058751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</a:pPr>
            <a:r>
              <a:rPr lang="it-IT" sz="2400" kern="100" dirty="0">
                <a:effectLst/>
                <a:latin typeface="Aptos" panose="020B0004020202020204" pitchFamily="34" charset="0"/>
              </a:rPr>
              <a:t>Questo file è stato generato con il comando: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</a:pPr>
            <a:r>
              <a:rPr lang="it-IT" sz="2400" kern="100" dirty="0" err="1">
                <a:effectLst/>
                <a:latin typeface="Aptos" panose="020B0004020202020204" pitchFamily="34" charset="0"/>
              </a:rPr>
              <a:t>dd</a:t>
            </a:r>
            <a:r>
              <a:rPr lang="it-IT" sz="2400" kern="100" dirty="0">
                <a:effectLst/>
                <a:latin typeface="Aptos" panose="020B0004020202020204" pitchFamily="34" charset="0"/>
              </a:rPr>
              <a:t> </a:t>
            </a:r>
            <a:r>
              <a:rPr lang="it-IT" sz="2400" kern="100" dirty="0" err="1">
                <a:effectLst/>
                <a:latin typeface="Aptos" panose="020B0004020202020204" pitchFamily="34" charset="0"/>
              </a:rPr>
              <a:t>if</a:t>
            </a:r>
            <a:r>
              <a:rPr lang="it-IT" sz="2400" kern="100" dirty="0">
                <a:effectLst/>
                <a:latin typeface="Aptos" panose="020B0004020202020204" pitchFamily="34" charset="0"/>
              </a:rPr>
              <a:t>=/</a:t>
            </a:r>
            <a:r>
              <a:rPr lang="it-IT" sz="2400" kern="100" dirty="0" err="1">
                <a:effectLst/>
                <a:latin typeface="Aptos" panose="020B0004020202020204" pitchFamily="34" charset="0"/>
              </a:rPr>
              <a:t>dev</a:t>
            </a:r>
            <a:r>
              <a:rPr lang="it-IT" sz="2400" kern="100" dirty="0">
                <a:effectLst/>
                <a:latin typeface="Aptos" panose="020B0004020202020204" pitchFamily="34" charset="0"/>
              </a:rPr>
              <a:t>/zero of=zero.txt </a:t>
            </a:r>
            <a:r>
              <a:rPr lang="it-IT" sz="2400" kern="100" dirty="0" err="1">
                <a:effectLst/>
                <a:latin typeface="Aptos" panose="020B0004020202020204" pitchFamily="34" charset="0"/>
              </a:rPr>
              <a:t>count</a:t>
            </a:r>
            <a:r>
              <a:rPr lang="it-IT" sz="2400" kern="100" dirty="0">
                <a:effectLst/>
                <a:latin typeface="Aptos" panose="020B0004020202020204" pitchFamily="34" charset="0"/>
              </a:rPr>
              <a:t>=1024 </a:t>
            </a:r>
            <a:r>
              <a:rPr lang="it-IT" sz="2400" kern="100" dirty="0" err="1">
                <a:effectLst/>
                <a:latin typeface="Aptos" panose="020B0004020202020204" pitchFamily="34" charset="0"/>
              </a:rPr>
              <a:t>bs</a:t>
            </a:r>
            <a:r>
              <a:rPr lang="it-IT" sz="2400" kern="100" dirty="0">
                <a:effectLst/>
                <a:latin typeface="Aptos" panose="020B0004020202020204" pitchFamily="34" charset="0"/>
              </a:rPr>
              <a:t>=1024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0" algn="l"/>
              </a:tabLst>
            </a:pPr>
            <a:r>
              <a:rPr lang="it-IT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Cosa significa?</a:t>
            </a:r>
            <a:br>
              <a:rPr lang="it-IT" sz="2400" kern="100" dirty="0">
                <a:effectLst/>
                <a:latin typeface="Aptos" panose="020B0004020202020204" pitchFamily="34" charset="0"/>
              </a:rPr>
            </a:br>
            <a:r>
              <a:rPr lang="it-IT" sz="2400" kern="100" dirty="0">
                <a:effectLst/>
                <a:latin typeface="Aptos" panose="020B0004020202020204" pitchFamily="34" charset="0"/>
              </a:rPr>
              <a:t>Questo comando genera un file di 1 MB, ma tutti i byte contenuti nel file sono uguali a zero (0x00).</a:t>
            </a:r>
            <a:br>
              <a:rPr lang="it-IT" sz="2400" kern="100" dirty="0">
                <a:effectLst/>
                <a:latin typeface="Aptos" panose="020B0004020202020204" pitchFamily="34" charset="0"/>
              </a:rPr>
            </a:br>
            <a:r>
              <a:rPr lang="it-IT" sz="2400" kern="100" dirty="0">
                <a:effectLst/>
                <a:latin typeface="Aptos" panose="020B0004020202020204" pitchFamily="34" charset="0"/>
              </a:rPr>
              <a:t>Gli algoritmi di compressione rilevano che il file è composto esclusivamente da un'unica sequenza ripetuta di byte (0x00). Ad esempio: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0" algn="l"/>
                <a:tab pos="900430" algn="l"/>
              </a:tabLst>
            </a:pPr>
            <a:r>
              <a:rPr lang="it-IT" sz="2400" kern="100" dirty="0">
                <a:effectLst/>
                <a:latin typeface="Aptos" panose="020B0004020202020204" pitchFamily="34" charset="0"/>
              </a:rPr>
              <a:t>Invece di memorizzare 1.048.576 zeri, l'algoritmo può semplicemente indicare "ripeti il valore 0x00 per 1.048.576 volte".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0" algn="l"/>
                <a:tab pos="900430" algn="l"/>
              </a:tabLst>
            </a:pPr>
            <a:r>
              <a:rPr lang="it-IT" sz="2400" kern="100" dirty="0">
                <a:effectLst/>
                <a:latin typeface="Aptos" panose="020B0004020202020204" pitchFamily="34" charset="0"/>
              </a:rPr>
              <a:t>Questo riduce drasticamente la dimensione del file, perché l'intera sequenza può essere rappresentata con poche istruzioni. 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7264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30EB8-C6FB-A75D-94E0-D73001D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8336"/>
            <a:ext cx="10353762" cy="970450"/>
          </a:xfrm>
        </p:spPr>
        <p:txBody>
          <a:bodyPr/>
          <a:lstStyle/>
          <a:p>
            <a:r>
              <a:rPr lang="en-US" dirty="0"/>
              <a:t>CONFRONTO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1978ADB-93BF-5B93-436E-3625CAF38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82642"/>
              </p:ext>
            </p:extLst>
          </p:nvPr>
        </p:nvGraphicFramePr>
        <p:xfrm>
          <a:off x="799097" y="1074821"/>
          <a:ext cx="11039975" cy="5477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068">
                  <a:extLst>
                    <a:ext uri="{9D8B030D-6E8A-4147-A177-3AD203B41FA5}">
                      <a16:colId xmlns:a16="http://schemas.microsoft.com/office/drawing/2014/main" val="438721689"/>
                    </a:ext>
                  </a:extLst>
                </a:gridCol>
                <a:gridCol w="1957596">
                  <a:extLst>
                    <a:ext uri="{9D8B030D-6E8A-4147-A177-3AD203B41FA5}">
                      <a16:colId xmlns:a16="http://schemas.microsoft.com/office/drawing/2014/main" val="2711594524"/>
                    </a:ext>
                  </a:extLst>
                </a:gridCol>
                <a:gridCol w="2575002">
                  <a:extLst>
                    <a:ext uri="{9D8B030D-6E8A-4147-A177-3AD203B41FA5}">
                      <a16:colId xmlns:a16="http://schemas.microsoft.com/office/drawing/2014/main" val="1277153191"/>
                    </a:ext>
                  </a:extLst>
                </a:gridCol>
                <a:gridCol w="4719309">
                  <a:extLst>
                    <a:ext uri="{9D8B030D-6E8A-4147-A177-3AD203B41FA5}">
                      <a16:colId xmlns:a16="http://schemas.microsoft.com/office/drawing/2014/main" val="2630199433"/>
                    </a:ext>
                  </a:extLst>
                </a:gridCol>
              </a:tblGrid>
              <a:tr h="1145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File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Schemi nei dati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Comprimibilità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Motivo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9448199"/>
                  </a:ext>
                </a:extLst>
              </a:tr>
              <a:tr h="2165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random.txt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Nessuno (dati casuali)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Non comprimibile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Alta entropia, assenza di schemi o ripetizioni.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46848987"/>
                  </a:ext>
                </a:extLst>
              </a:tr>
              <a:tr h="21659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zero.txt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Sequenza ripetitiva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>
                          <a:effectLst/>
                        </a:rPr>
                        <a:t>Altamente comprimibile</a:t>
                      </a:r>
                      <a:endParaRPr lang="it-IT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it-IT" sz="1200" kern="100" dirty="0">
                          <a:effectLst/>
                        </a:rPr>
                        <a:t>Bassa entropia, tutti i dati sono identici e facilmente rappresentabili.</a:t>
                      </a:r>
                      <a:endParaRPr lang="it-IT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58950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1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-560821"/>
            <a:ext cx="9440034" cy="1828801"/>
          </a:xfrm>
        </p:spPr>
        <p:txBody>
          <a:bodyPr>
            <a:normAutofit/>
          </a:bodyPr>
          <a:lstStyle/>
          <a:p>
            <a:r>
              <a:rPr lang="it-IT" sz="6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Metodi di Compressione</a:t>
            </a: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9096" y="1900663"/>
            <a:ext cx="8398949" cy="3717764"/>
          </a:xfrm>
        </p:spPr>
        <p:txBody>
          <a:bodyPr>
            <a:normAutofit/>
          </a:bodyPr>
          <a:lstStyle/>
          <a:p>
            <a:pPr algn="l"/>
            <a:r>
              <a:rPr lang="it-IT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 metodi di compressione sono essenziali nella gestione dei dati, consentendo di ridurre le dimensioni dei file, ottimizzare lo spazio di archiviazione e velocizzare i trasferimenti. I cinque metodi di compressione più diffusi sono: </a:t>
            </a:r>
            <a:r>
              <a:rPr lang="it-IT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Gzip</a:t>
            </a:r>
            <a:r>
              <a:rPr lang="it-IT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Bzip2, XZ e Zip. </a:t>
            </a:r>
          </a:p>
          <a:p>
            <a:pPr algn="l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8951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0"/>
            <a:ext cx="9440034" cy="1828801"/>
          </a:xfrm>
        </p:spPr>
        <p:txBody>
          <a:bodyPr>
            <a:normAutofit/>
          </a:bodyPr>
          <a:lstStyle/>
          <a:p>
            <a:r>
              <a:rPr lang="it-IT" sz="6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Cos'è la compressione?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425" y="2213811"/>
            <a:ext cx="8254570" cy="4154906"/>
          </a:xfrm>
        </p:spPr>
        <p:txBody>
          <a:bodyPr>
            <a:normAutofit/>
          </a:bodyPr>
          <a:lstStyle/>
          <a:p>
            <a:r>
              <a:rPr lang="it-IT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 compressione riduce la dimensione dei dati eliminando ridondanze e rappresentando le informazioni con meno bit.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Abbiamo le compressioni: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br>
              <a:rPr lang="it-IT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Lossless (senza perdita)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Nessuna perdita di dati; perfetta per testo e codice (es. </a:t>
            </a:r>
            <a:r>
              <a:rPr lang="it-IT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Gzip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, Bzip2, XZ).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Lossy (con perdita)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Riduce la dimensione eliminando parte delle informazioni, usata per immagini e video.</a:t>
            </a:r>
          </a:p>
          <a:p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3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115" y="0"/>
            <a:ext cx="9440034" cy="1828801"/>
          </a:xfrm>
        </p:spPr>
        <p:txBody>
          <a:bodyPr/>
          <a:lstStyle/>
          <a:p>
            <a:r>
              <a:rPr lang="en-US" dirty="0"/>
              <a:t>OBBIETTIVI DELLA COMPRESSIONE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51" y="2658973"/>
            <a:ext cx="12056549" cy="4199027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Obiettivi principali</a:t>
            </a:r>
            <a:endParaRPr lang="it-IT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Risparmio di spazio su disco.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Accelerazione nella trasmissione dei dati.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Riduzione dei costi di archiviazione e banda.</a:t>
            </a:r>
          </a:p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2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09708"/>
            <a:ext cx="9440034" cy="1828801"/>
          </a:xfrm>
        </p:spPr>
        <p:txBody>
          <a:bodyPr>
            <a:normAutofit/>
          </a:bodyPr>
          <a:lstStyle/>
          <a:p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Principi di funzionamento</a:t>
            </a:r>
            <a:b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530" y="1764632"/>
            <a:ext cx="11222360" cy="4455701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 metodi di compressione si basano su algoritmi specifici: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Codifica di Huffman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Rappresenta i simboli più frequenti con meno bit.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LZ77 (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Lempel-Ziv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 1977)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Sostituisce le sequenze ripetute con riferimenti interni.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Burrows-Wheeler 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Transform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 (BWT)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Riorganizza i dati per migliorare la compressione.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Run-Length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 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Encoding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 (RLE)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Comprimi sequenze di caratteri ripetuti.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LZMA (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Lempel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-</a:t>
            </a:r>
            <a:r>
              <a:rPr lang="it-IT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Ziv</a:t>
            </a:r>
            <a:r>
              <a:rPr lang="it-IT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-Markov chain)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Usa modelli probabilistici per prevedere i dati successivi.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45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145" y="-372988"/>
            <a:ext cx="9440034" cy="1828801"/>
          </a:xfrm>
        </p:spPr>
        <p:txBody>
          <a:bodyPr>
            <a:normAutofit fontScale="90000"/>
          </a:bodyPr>
          <a:lstStyle/>
          <a:p>
            <a:br>
              <a:rPr lang="it-IT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br>
              <a:rPr lang="it-IT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br>
              <a:rPr lang="it-IT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it-IT" sz="4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Gzip</a:t>
            </a:r>
            <a:b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771" y="541412"/>
            <a:ext cx="11382781" cy="4407574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Caratteristiche principali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Algoritmo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Combina LZ77 e Huffman.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Estensione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.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gz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Velocità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Rapida compressione e decompressione.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Dettagli operativi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Input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Dati o flussi.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LZ77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Identifica ridondanze.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Huffman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Riduce ulteriormente la lunghezza binaria.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Output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File compresso .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gz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con 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checksum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CRC32 per verifiche.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 e contro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Velocità, compatibilità, open-source.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Svantaggi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Rapporto di compressione inferiore rispetto a metodi più recenti.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Casi d'uso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Compressione di log e risorse web.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09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380102"/>
            <a:ext cx="9440034" cy="1828801"/>
          </a:xfrm>
        </p:spPr>
        <p:txBody>
          <a:bodyPr/>
          <a:lstStyle/>
          <a:p>
            <a:r>
              <a:rPr lang="it-IT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Bzip2</a:t>
            </a:r>
            <a:b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21" y="669752"/>
            <a:ext cx="10810727" cy="6188248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Caratteristiche principali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Algoritmo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BWT + RLE.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Estensione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.bz2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Rapporto di compressione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Migliore rispetto a 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Gzip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Dettagli operativi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BWT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Riorganizza i dati.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RLE e MTF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Riducono ulteriormente le ridondanze.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Huffman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Comprimi i dati trasformati.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 e contro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Elevato rapporto di compressione, robusto rilevamento errori.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Svantaggi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Più lento, 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monothread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Casi d'uso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Backup di database e file di testo di grandi dimensioni.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21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145" y="-1166165"/>
            <a:ext cx="9440034" cy="1828801"/>
          </a:xfrm>
        </p:spPr>
        <p:txBody>
          <a:bodyPr>
            <a:normAutofit/>
          </a:bodyPr>
          <a:lstStyle/>
          <a:p>
            <a:r>
              <a:rPr lang="it-IT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XZ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618" y="715672"/>
            <a:ext cx="12762403" cy="5974791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Caratteristiche principali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Algoritmo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LZMA (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Lempel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-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Ziv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-Markov chain).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Estensione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.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xz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Efficienza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Rapporto di compressione superiore a 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Gzip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 e Bzip2.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Dettagli operativi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Input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File o flussi.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LZMA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Usa modelli probabilistici per compressione avanzata.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Output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File .</a:t>
            </a:r>
            <a:r>
              <a:rPr lang="it-IT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xz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 e contro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Elevata compressione, multithreading.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Svantaggi</a:t>
            </a: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Alto consumo di memoria e tempi lunghi.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Casi d'uso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Dataset di grandi dimensioni e pacchetti software.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057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6F7F3-F8C6-D174-3632-05B4A48BB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-1037828"/>
            <a:ext cx="9440034" cy="1828801"/>
          </a:xfrm>
        </p:spPr>
        <p:txBody>
          <a:bodyPr/>
          <a:lstStyle/>
          <a:p>
            <a:r>
              <a:rPr lang="en-US" dirty="0"/>
              <a:t>ZIP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B4E49C-4978-C166-9C96-04742271A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46" y="790973"/>
            <a:ext cx="10163581" cy="6316585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Caratteristiche principali</a:t>
            </a:r>
            <a:endParaRPr lang="it-IT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Algoritmo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</a:t>
            </a:r>
            <a:r>
              <a:rPr lang="it-IT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Deflate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Estensione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.zip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Funzionalità uniche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Archiviazione e compressione combinate.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Funzionamento</a:t>
            </a:r>
            <a:endParaRPr lang="it-IT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Compressione individuale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Ogni file è compresso separatamente.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Struttura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Consente l'estrazione di file singoli.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 e contro</a:t>
            </a:r>
            <a:endParaRPr lang="it-IT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Vantaggi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Ampia compatibilità, crittografia opzionale, estrazione selettiva.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Svantaggi</a:t>
            </a: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: Rapporto di compressione inferiore rispetto a XZ e Bzip2.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Casi d'uso</a:t>
            </a:r>
            <a:endParaRPr lang="it-IT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Condivisione di file tra piattaforme.</a:t>
            </a:r>
          </a:p>
          <a:p>
            <a:pPr algn="l"/>
            <a:endParaRPr lang="it-IT" sz="2100" dirty="0"/>
          </a:p>
        </p:txBody>
      </p:sp>
    </p:spTree>
    <p:extLst>
      <p:ext uri="{BB962C8B-B14F-4D97-AF65-F5344CB8AC3E}">
        <p14:creationId xmlns:p14="http://schemas.microsoft.com/office/powerpoint/2010/main" val="4231855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203</TotalTime>
  <Words>953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Liberation Mono</vt:lpstr>
      <vt:lpstr>Symbol</vt:lpstr>
      <vt:lpstr>Wingdings 2</vt:lpstr>
      <vt:lpstr>Ardesia</vt:lpstr>
      <vt:lpstr>Presentazione standard di PowerPoint</vt:lpstr>
      <vt:lpstr>Metodi di Compressione</vt:lpstr>
      <vt:lpstr>Cos'è la compressione?</vt:lpstr>
      <vt:lpstr>OBBIETTIVI DELLA COMPRESSIONE</vt:lpstr>
      <vt:lpstr>Principi di funzionamento </vt:lpstr>
      <vt:lpstr>   Gzip </vt:lpstr>
      <vt:lpstr>Bzip2 </vt:lpstr>
      <vt:lpstr>XZ</vt:lpstr>
      <vt:lpstr>ZIP</vt:lpstr>
      <vt:lpstr>COMPARAZIONE</vt:lpstr>
      <vt:lpstr>conclusione</vt:lpstr>
      <vt:lpstr>IL FILE RANDOM.TXT</vt:lpstr>
      <vt:lpstr>IL FILE ZERO.TXT</vt:lpstr>
      <vt:lpstr>CONFRONTO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D'Ippolito</dc:creator>
  <cp:lastModifiedBy>Alessandro D'Ippolito</cp:lastModifiedBy>
  <cp:revision>5</cp:revision>
  <dcterms:created xsi:type="dcterms:W3CDTF">2025-01-12T21:14:42Z</dcterms:created>
  <dcterms:modified xsi:type="dcterms:W3CDTF">2025-01-15T09:11:38Z</dcterms:modified>
</cp:coreProperties>
</file>