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3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5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4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48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4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7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4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8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2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4400" dirty="0"/>
              <a:t>Hausa News Classification Using Modified XLM-</a:t>
            </a:r>
            <a:r>
              <a:rPr sz="4400" dirty="0" err="1"/>
              <a:t>RoBERTa</a:t>
            </a:r>
            <a:endParaRPr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2265593"/>
          </a:xfrm>
        </p:spPr>
        <p:txBody>
          <a:bodyPr>
            <a:normAutofit/>
          </a:bodyPr>
          <a:lstStyle/>
          <a:p>
            <a:r>
              <a:rPr sz="1400" b="1" dirty="0"/>
              <a:t>COEN541 - Natural Language Processing</a:t>
            </a:r>
          </a:p>
          <a:p>
            <a:r>
              <a:rPr sz="1400" b="1" dirty="0"/>
              <a:t>Group 10</a:t>
            </a:r>
          </a:p>
          <a:p>
            <a:r>
              <a:rPr sz="1400" b="1" dirty="0"/>
              <a:t>Supervisor: Dr. S.M. Yusuf</a:t>
            </a:r>
          </a:p>
          <a:p>
            <a:r>
              <a:rPr sz="1400" b="1" dirty="0"/>
              <a:t>March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95" y="2011680"/>
            <a:ext cx="7992724" cy="4846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b="1" dirty="0"/>
              <a:t>• Achievements and Future Directions:</a:t>
            </a:r>
          </a:p>
          <a:p>
            <a:pPr marL="0" indent="0">
              <a:buNone/>
            </a:pPr>
            <a:r>
              <a:rPr sz="1600" b="1" dirty="0"/>
              <a:t>  - Successful adaptation of XLM-</a:t>
            </a:r>
            <a:r>
              <a:rPr sz="1600" b="1" dirty="0" err="1"/>
              <a:t>RoBERTa</a:t>
            </a:r>
            <a:r>
              <a:rPr sz="1600" b="1" dirty="0"/>
              <a:t> for Hausa</a:t>
            </a:r>
          </a:p>
          <a:p>
            <a:pPr marL="0" indent="0">
              <a:buNone/>
            </a:pPr>
            <a:r>
              <a:rPr sz="1600" b="1" dirty="0"/>
              <a:t>  - Hardware-aware model optimization strategy</a:t>
            </a:r>
          </a:p>
          <a:p>
            <a:pPr marL="0" indent="0">
              <a:buNone/>
            </a:pPr>
            <a:r>
              <a:rPr sz="1600" b="1" dirty="0"/>
              <a:t>  - Deployable solution for real-world applications</a:t>
            </a:r>
          </a:p>
          <a:p>
            <a:pPr marL="0" indent="0">
              <a:buNone/>
            </a:pPr>
            <a:r>
              <a:rPr sz="1600" b="1" dirty="0"/>
              <a:t>• Lessons Learned:</a:t>
            </a:r>
          </a:p>
          <a:p>
            <a:pPr marL="0" indent="0">
              <a:buNone/>
            </a:pPr>
            <a:r>
              <a:rPr sz="1600" b="1" dirty="0"/>
              <a:t>  - Layer freezing crucial for low-resource training</a:t>
            </a:r>
          </a:p>
          <a:p>
            <a:pPr marL="0" indent="0">
              <a:buNone/>
            </a:pPr>
            <a:r>
              <a:rPr sz="1600" b="1" dirty="0"/>
              <a:t>  - Class imbalance requires weighted loss functions</a:t>
            </a:r>
          </a:p>
          <a:p>
            <a:pPr marL="0" indent="0">
              <a:buNone/>
            </a:pPr>
            <a:r>
              <a:rPr sz="1600" b="1" dirty="0"/>
              <a:t>  - </a:t>
            </a:r>
            <a:r>
              <a:rPr sz="1600" b="1" dirty="0" err="1"/>
              <a:t>Gradio</a:t>
            </a:r>
            <a:r>
              <a:rPr sz="1600" b="1" dirty="0"/>
              <a:t> enables rapid NLP prototyping</a:t>
            </a:r>
          </a:p>
          <a:p>
            <a:pPr marL="0" indent="0">
              <a:buNone/>
            </a:pPr>
            <a:r>
              <a:rPr sz="1600" b="1" dirty="0"/>
              <a:t>• Future Work:</a:t>
            </a:r>
          </a:p>
          <a:p>
            <a:pPr marL="0" indent="0">
              <a:buNone/>
            </a:pPr>
            <a:r>
              <a:rPr sz="1600" b="1" dirty="0"/>
              <a:t>  - Distilled model version for mobile deployment</a:t>
            </a:r>
          </a:p>
          <a:p>
            <a:pPr marL="0" indent="0">
              <a:buNone/>
            </a:pPr>
            <a:r>
              <a:rPr sz="1600" b="1" dirty="0"/>
              <a:t>  - Active learning for health category improvement</a:t>
            </a:r>
          </a:p>
          <a:p>
            <a:pPr marL="0" indent="0">
              <a:buNone/>
            </a:pPr>
            <a:r>
              <a:rPr sz="1600" b="1" dirty="0"/>
              <a:t>  - Multi-modal integration with Hausa speech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IBRAHIM RABIU U19CO2013</a:t>
            </a:r>
          </a:p>
          <a:p>
            <a:r>
              <a:rPr lang="en-US" dirty="0"/>
              <a:t>2.</a:t>
            </a:r>
          </a:p>
          <a:p>
            <a:r>
              <a:rPr lang="en-US" dirty="0"/>
              <a:t>3.</a:t>
            </a:r>
          </a:p>
          <a:p>
            <a:r>
              <a:rPr lang="en-US" dirty="0"/>
              <a:t>4.</a:t>
            </a:r>
          </a:p>
          <a:p>
            <a:r>
              <a:rPr lang="en-US" dirty="0"/>
              <a:t>5.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793" y="2011680"/>
            <a:ext cx="8142626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Modified XLM-</a:t>
            </a:r>
            <a:r>
              <a:rPr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RoBERTa</a:t>
            </a: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-base for Hausa text classification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Achieved 80.4% accuracy on imbalanced VOA Hausa dataset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Developed </a:t>
            </a:r>
            <a:r>
              <a:rPr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Gradio</a:t>
            </a: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interface with 153 samples/sec inference speed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12.4% improvement over baseline CNN model</a:t>
            </a:r>
          </a:p>
          <a:p>
            <a:pPr marL="0" indent="0">
              <a:lnSpc>
                <a:spcPct val="200000"/>
              </a:lnSpc>
              <a:buNone/>
            </a:pPr>
            <a:r>
              <a:rPr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Hardware-efficient solution for low-resource scenarios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Diagram -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2011680"/>
            <a:ext cx="8394491" cy="4206240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Original XLM-</a:t>
            </a:r>
            <a:r>
              <a:rPr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RoBERTa</a:t>
            </a: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Architecture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Diagram Components: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Input Tokenization: </a:t>
            </a:r>
            <a:r>
              <a:rPr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SentencePiece</a:t>
            </a: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subword</a:t>
            </a: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tokens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- 12 Transformer Layers: 768 hidden dim, 12 attention heads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Pooling Layer: Mean pooling of last hidden states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Classification Head: Original 1000-class output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3F8F9F-9FF7-8137-ED6F-9BD357D9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44" y="0"/>
            <a:ext cx="11469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6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Block Diagram - Modified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2011680"/>
            <a:ext cx="4343397" cy="4206240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• Diagram Components: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Hausa-specific Tokenization: Preserve diacritics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Frozen Base Layers: First 8 transformer layers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Trainable Layers: Last 4 transformer layers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Custom Classifier: 5-label dense network with dropout</a:t>
            </a:r>
          </a:p>
          <a:p>
            <a:pPr marL="0" indent="0">
              <a:lnSpc>
                <a:spcPct val="200000"/>
              </a:lnSpc>
              <a:buNone/>
            </a:pP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Output Layer: </a:t>
            </a:r>
            <a:r>
              <a:rPr sz="14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Softmax</a:t>
            </a:r>
            <a:r>
              <a:rPr sz="14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probability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B09721-7663-48A5-133D-6022188D9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983636" cy="42062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Modification Details: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Added Hausa text normalization layer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Reduced trainable parameters by 68% through layer freezing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Implemented class-weighted loss for imbalance mitigation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- Optimized sequence length (128 tokens) for Hausa headlines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9C13FDA-99E5-71BB-3872-81EAF001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96" y="0"/>
            <a:ext cx="4016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5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Obtained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109428-3599-676F-9DEF-6219E5452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3001044"/>
              </p:ext>
            </p:extLst>
          </p:nvPr>
        </p:nvGraphicFramePr>
        <p:xfrm>
          <a:off x="227818" y="1920239"/>
          <a:ext cx="8406516" cy="247287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101629">
                  <a:extLst>
                    <a:ext uri="{9D8B030D-6E8A-4147-A177-3AD203B41FA5}">
                      <a16:colId xmlns:a16="http://schemas.microsoft.com/office/drawing/2014/main" val="1139555428"/>
                    </a:ext>
                  </a:extLst>
                </a:gridCol>
                <a:gridCol w="2101629">
                  <a:extLst>
                    <a:ext uri="{9D8B030D-6E8A-4147-A177-3AD203B41FA5}">
                      <a16:colId xmlns:a16="http://schemas.microsoft.com/office/drawing/2014/main" val="935048447"/>
                    </a:ext>
                  </a:extLst>
                </a:gridCol>
                <a:gridCol w="2101629">
                  <a:extLst>
                    <a:ext uri="{9D8B030D-6E8A-4147-A177-3AD203B41FA5}">
                      <a16:colId xmlns:a16="http://schemas.microsoft.com/office/drawing/2014/main" val="4144418042"/>
                    </a:ext>
                  </a:extLst>
                </a:gridCol>
                <a:gridCol w="2101629">
                  <a:extLst>
                    <a:ext uri="{9D8B030D-6E8A-4147-A177-3AD203B41FA5}">
                      <a16:colId xmlns:a16="http://schemas.microsoft.com/office/drawing/2014/main" val="2412113011"/>
                    </a:ext>
                  </a:extLst>
                </a:gridCol>
              </a:tblGrid>
              <a:tr h="494574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(CNN)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62672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68.2%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165764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Weighted 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80.5%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65.7%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10530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Inference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2.1s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1.9s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4.7s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598975"/>
                  </a:ext>
                </a:extLst>
              </a:tr>
              <a:tr h="494574">
                <a:tc>
                  <a:txBody>
                    <a:bodyPr/>
                    <a:lstStyle/>
                    <a:p>
                      <a:r>
                        <a:rPr lang="en-US"/>
                        <a:t>RAM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3.2GB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3.5GB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65766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ECC21CB-4BF7-0543-A516-DE2E52C7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843" y="4339568"/>
            <a:ext cx="6372257" cy="221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Findings: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17.8% F1 improvement over baseline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Politics class achieved highest recall (87%)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 category showed most confusion (23% misclassified)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• Performance Benchmarking:</a:t>
            </a:r>
          </a:p>
          <a:p>
            <a:pPr marL="0" indent="0">
              <a:buNone/>
            </a:pPr>
            <a:r>
              <a:rPr b="1" dirty="0"/>
              <a:t>  - Model Efficiency:</a:t>
            </a:r>
          </a:p>
          <a:p>
            <a:pPr marL="0" indent="0">
              <a:buNone/>
            </a:pPr>
            <a:r>
              <a:rPr b="1" dirty="0"/>
              <a:t>    - Our Model: 550M params, 80.4% accuracy</a:t>
            </a:r>
          </a:p>
          <a:p>
            <a:pPr marL="0" indent="0">
              <a:buNone/>
            </a:pPr>
            <a:r>
              <a:rPr b="1" dirty="0"/>
              <a:t>    - </a:t>
            </a:r>
            <a:r>
              <a:rPr b="1" dirty="0" err="1"/>
              <a:t>mBERT</a:t>
            </a:r>
            <a:r>
              <a:rPr b="1" dirty="0"/>
              <a:t>: 178M params, 75.1% accuracy</a:t>
            </a:r>
          </a:p>
          <a:p>
            <a:pPr marL="0" indent="0">
              <a:buNone/>
            </a:pPr>
            <a:r>
              <a:rPr b="1" dirty="0"/>
              <a:t>    - </a:t>
            </a:r>
            <a:r>
              <a:rPr b="1" dirty="0" err="1"/>
              <a:t>AfriBERTa</a:t>
            </a:r>
            <a:r>
              <a:rPr b="1" dirty="0"/>
              <a:t>: 117M params, 72.6% accuracy</a:t>
            </a:r>
          </a:p>
          <a:p>
            <a:pPr marL="0" indent="0">
              <a:buNone/>
            </a:pPr>
            <a:r>
              <a:rPr b="1" dirty="0"/>
              <a:t>  - Resource Requirements:</a:t>
            </a:r>
          </a:p>
          <a:p>
            <a:pPr marL="0" indent="0">
              <a:buNone/>
            </a:pPr>
            <a:r>
              <a:rPr b="1" dirty="0"/>
              <a:t>    - Training Time: 18min/epoch (GPU) vs 6hrs/epoch (CPU)</a:t>
            </a:r>
          </a:p>
          <a:p>
            <a:pPr marL="0" indent="0">
              <a:buNone/>
            </a:pPr>
            <a:r>
              <a:rPr b="1" dirty="0"/>
              <a:t>    - Minimum RAM: 8GB vs 32GB (original model)</a:t>
            </a:r>
          </a:p>
          <a:p>
            <a:pPr marL="0" indent="0">
              <a:buNone/>
            </a:pPr>
            <a:r>
              <a:rPr b="1" dirty="0"/>
              <a:t>  - Language Specificity:</a:t>
            </a:r>
          </a:p>
          <a:p>
            <a:pPr marL="0" indent="0">
              <a:buNone/>
            </a:pPr>
            <a:r>
              <a:rPr b="1" dirty="0"/>
              <a:t>    - Handled Hausa diacritics better than multilingual models</a:t>
            </a:r>
          </a:p>
          <a:p>
            <a:pPr marL="0" indent="0">
              <a:buNone/>
            </a:pPr>
            <a:r>
              <a:rPr b="1" dirty="0"/>
              <a:t>    - Achieved 92% accuracy on politics vs 78% in baseline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</TotalTime>
  <Words>477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Corbel</vt:lpstr>
      <vt:lpstr>Lato</vt:lpstr>
      <vt:lpstr>Wingdings</vt:lpstr>
      <vt:lpstr>Banded</vt:lpstr>
      <vt:lpstr>Hausa News Classification Using Modified XLM-RoBERTa</vt:lpstr>
      <vt:lpstr>Team Members</vt:lpstr>
      <vt:lpstr>Abstract</vt:lpstr>
      <vt:lpstr>Block Diagram - Existing Work</vt:lpstr>
      <vt:lpstr>PowerPoint Presentation</vt:lpstr>
      <vt:lpstr>Block Diagram - Modified Architecture</vt:lpstr>
      <vt:lpstr>PowerPoint Presentation</vt:lpstr>
      <vt:lpstr>Results Obtained</vt:lpstr>
      <vt:lpstr>Comparative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ALHIBB</dc:creator>
  <cp:keywords/>
  <dc:description>generated using python-pptx</dc:description>
  <cp:lastModifiedBy>Ibrahim Rabiu</cp:lastModifiedBy>
  <cp:revision>3</cp:revision>
  <dcterms:created xsi:type="dcterms:W3CDTF">2013-01-27T09:14:16Z</dcterms:created>
  <dcterms:modified xsi:type="dcterms:W3CDTF">2025-03-11T15:00:02Z</dcterms:modified>
  <cp:category/>
</cp:coreProperties>
</file>