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96" r:id="rId2"/>
    <p:sldId id="295" r:id="rId3"/>
    <p:sldId id="297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6" r:id="rId13"/>
    <p:sldId id="265" r:id="rId14"/>
    <p:sldId id="267" r:id="rId15"/>
    <p:sldId id="273" r:id="rId16"/>
    <p:sldId id="270" r:id="rId17"/>
    <p:sldId id="305" r:id="rId18"/>
    <p:sldId id="268" r:id="rId19"/>
    <p:sldId id="269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6" r:id="rId39"/>
    <p:sldId id="298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4E4F-E33C-4288-8B87-274DBD26394B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A9E29-8777-41EB-A1D8-7ACD098404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0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37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99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09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64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09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45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19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57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4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2D7AF-5264-44A6-8589-4E50BA6C37A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8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F0329-3FDE-9889-7A96-481C70D53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533394-C44C-9BFC-B980-020F690EF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3B9F1-CF06-BF52-C68E-40E19A03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1CF-5723-4825-B165-5D0DBE1A457B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801CD1-6620-05BA-2CB6-435B808F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21C70-10F3-BBCA-0863-3AE4CFEA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14B4-E70D-44B0-B98B-684B3EC995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45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enübertragung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0" y="87690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Datenübertragung</a:t>
            </a:r>
          </a:p>
        </p:txBody>
      </p:sp>
    </p:spTree>
    <p:extLst>
      <p:ext uri="{BB962C8B-B14F-4D97-AF65-F5344CB8AC3E}">
        <p14:creationId xmlns:p14="http://schemas.microsoft.com/office/powerpoint/2010/main" val="271637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näre Schaltungslogik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0" y="87690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/>
              <a:t>Binäre Schaltungslogik</a:t>
            </a:r>
          </a:p>
        </p:txBody>
      </p:sp>
    </p:spTree>
    <p:extLst>
      <p:ext uri="{BB962C8B-B14F-4D97-AF65-F5344CB8AC3E}">
        <p14:creationId xmlns:p14="http://schemas.microsoft.com/office/powerpoint/2010/main" val="2917973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ität/Raid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0" y="87690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Paritäten</a:t>
            </a:r>
          </a:p>
        </p:txBody>
      </p:sp>
    </p:spTree>
    <p:extLst>
      <p:ext uri="{BB962C8B-B14F-4D97-AF65-F5344CB8AC3E}">
        <p14:creationId xmlns:p14="http://schemas.microsoft.com/office/powerpoint/2010/main" val="2636597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istung_Energie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0" y="87690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Elektrische Leistung und Energie</a:t>
            </a:r>
          </a:p>
        </p:txBody>
      </p:sp>
    </p:spTree>
    <p:extLst>
      <p:ext uri="{BB962C8B-B14F-4D97-AF65-F5344CB8AC3E}">
        <p14:creationId xmlns:p14="http://schemas.microsoft.com/office/powerpoint/2010/main" val="2542944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chichte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-80727" y="86799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Geschichte der Zahlensysteme</a:t>
            </a:r>
          </a:p>
        </p:txBody>
      </p:sp>
    </p:spTree>
    <p:extLst>
      <p:ext uri="{BB962C8B-B14F-4D97-AF65-F5344CB8AC3E}">
        <p14:creationId xmlns:p14="http://schemas.microsoft.com/office/powerpoint/2010/main" val="287112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systeme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-80727" y="86799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Zahlensysteme der Moderne</a:t>
            </a:r>
          </a:p>
        </p:txBody>
      </p:sp>
    </p:spTree>
    <p:extLst>
      <p:ext uri="{BB962C8B-B14F-4D97-AF65-F5344CB8AC3E}">
        <p14:creationId xmlns:p14="http://schemas.microsoft.com/office/powerpoint/2010/main" val="1869591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ts und Bytes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-80727" y="86799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Bits und Bytes</a:t>
            </a:r>
          </a:p>
        </p:txBody>
      </p:sp>
    </p:spTree>
    <p:extLst>
      <p:ext uri="{BB962C8B-B14F-4D97-AF65-F5344CB8AC3E}">
        <p14:creationId xmlns:p14="http://schemas.microsoft.com/office/powerpoint/2010/main" val="202244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en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-80727" y="86799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Übungen</a:t>
            </a:r>
          </a:p>
        </p:txBody>
      </p:sp>
    </p:spTree>
    <p:extLst>
      <p:ext uri="{BB962C8B-B14F-4D97-AF65-F5344CB8AC3E}">
        <p14:creationId xmlns:p14="http://schemas.microsoft.com/office/powerpoint/2010/main" val="1777082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nen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-80727" y="86799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Rechnen mit Zahlensystemen</a:t>
            </a:r>
          </a:p>
        </p:txBody>
      </p:sp>
    </p:spTree>
    <p:extLst>
      <p:ext uri="{BB962C8B-B14F-4D97-AF65-F5344CB8AC3E}">
        <p14:creationId xmlns:p14="http://schemas.microsoft.com/office/powerpoint/2010/main" val="58344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größen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-80727" y="86799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Bildgrößenberechnung</a:t>
            </a:r>
          </a:p>
        </p:txBody>
      </p:sp>
    </p:spTree>
    <p:extLst>
      <p:ext uri="{BB962C8B-B14F-4D97-AF65-F5344CB8AC3E}">
        <p14:creationId xmlns:p14="http://schemas.microsoft.com/office/powerpoint/2010/main" val="767751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iberechnung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1D564-B6AA-7C0E-7E87-D6CB3A793733}"/>
              </a:ext>
            </a:extLst>
          </p:cNvPr>
          <p:cNvSpPr txBox="1"/>
          <p:nvPr userDrawn="1"/>
        </p:nvSpPr>
        <p:spPr>
          <a:xfrm>
            <a:off x="-80727" y="86799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Dateiberechnung</a:t>
            </a:r>
          </a:p>
        </p:txBody>
      </p:sp>
    </p:spTree>
    <p:extLst>
      <p:ext uri="{BB962C8B-B14F-4D97-AF65-F5344CB8AC3E}">
        <p14:creationId xmlns:p14="http://schemas.microsoft.com/office/powerpoint/2010/main" val="1852044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">
    <p:bg>
      <p:bgPr>
        <a:gradFill>
          <a:gsLst>
            <a:gs pos="76000">
              <a:schemeClr val="accent1">
                <a:lumMod val="5000"/>
                <a:lumOff val="95000"/>
                <a:alpha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D61C5A-BE0A-6D12-A4BA-2D8BEBA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51413"/>
            <a:ext cx="2743200" cy="365125"/>
          </a:xfrm>
        </p:spPr>
        <p:txBody>
          <a:bodyPr/>
          <a:lstStyle/>
          <a:p>
            <a:fld id="{F1EFE98B-5A02-4B5C-8914-26EE8D2CCE3C}" type="datetime1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F0A4F-AB44-E2E3-C952-B3FDD63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0469" y="6491431"/>
            <a:ext cx="1871531" cy="365125"/>
          </a:xfrm>
        </p:spPr>
        <p:txBody>
          <a:bodyPr/>
          <a:lstStyle/>
          <a:p>
            <a:r>
              <a:rPr lang="de-DE"/>
              <a:t>Dozent: Ralph Trier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AC3668-95BB-182C-6D6E-86371C101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" y="46782"/>
            <a:ext cx="1022717" cy="830127"/>
          </a:xfrm>
          <a:prstGeom prst="rect">
            <a:avLst/>
          </a:prstGeom>
        </p:spPr>
      </p:pic>
      <p:pic>
        <p:nvPicPr>
          <p:cNvPr id="5" name="Grafik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F2D9D6B1-D214-C44F-AB58-F9C7601339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5" y="46782"/>
            <a:ext cx="1118729" cy="71918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BAD9D55-EC59-E4FC-575E-551790714D93}"/>
              </a:ext>
            </a:extLst>
          </p:cNvPr>
          <p:cNvSpPr txBox="1">
            <a:spLocks/>
          </p:cNvSpPr>
          <p:nvPr userDrawn="1"/>
        </p:nvSpPr>
        <p:spPr>
          <a:xfrm>
            <a:off x="0" y="108975"/>
            <a:ext cx="12192000" cy="759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/>
              <a:t>IT-Rechnen</a:t>
            </a:r>
          </a:p>
        </p:txBody>
      </p:sp>
    </p:spTree>
    <p:extLst>
      <p:ext uri="{BB962C8B-B14F-4D97-AF65-F5344CB8AC3E}">
        <p14:creationId xmlns:p14="http://schemas.microsoft.com/office/powerpoint/2010/main" val="670249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9F0DCD-0C0B-623C-F8CE-F4155C74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4B90F7-484D-E52B-ED8E-DFE01F2E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9610B-716A-ABE5-B0EB-C6C971A3A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991CF-5723-4825-B165-5D0DBE1A457B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F9A10-7C4D-5CA0-372E-C3CAF5787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D5BC4-19E4-302F-C829-985B31BD3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A14B4-E70D-44B0-B98B-684B3EC995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4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throwiki.at/Compute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0C0CA1C-AF4D-4625-B58F-8B219704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8500" y="1282700"/>
            <a:ext cx="5715000" cy="42926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0E778BE-30EE-A53F-A786-2007FA71E01E}"/>
              </a:ext>
            </a:extLst>
          </p:cNvPr>
          <p:cNvSpPr txBox="1"/>
          <p:nvPr/>
        </p:nvSpPr>
        <p:spPr>
          <a:xfrm>
            <a:off x="3248548" y="5384660"/>
            <a:ext cx="571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"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3" tooltip="https://anthrowiki.at/Computer"/>
              </a:rPr>
              <a:t>Dieses Foto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" von Unbekannter Autor ist lizenziert gemäß 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4" tooltip="https://creativecommons.org/licenses/by-nc-sa/3.0/"/>
              </a:rPr>
              <a:t>CC BY-SA-NC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8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C66BBD-8064-CC8B-C5F6-DBC7DFA975F7}"/>
              </a:ext>
            </a:extLst>
          </p:cNvPr>
          <p:cNvSpPr txBox="1"/>
          <p:nvPr/>
        </p:nvSpPr>
        <p:spPr>
          <a:xfrm>
            <a:off x="1" y="165517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Dezimalsystem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64F7E5-B7A4-BD84-1AED-E8DEED9C0E96}"/>
              </a:ext>
            </a:extLst>
          </p:cNvPr>
          <p:cNvSpPr txBox="1"/>
          <p:nvPr/>
        </p:nvSpPr>
        <p:spPr>
          <a:xfrm>
            <a:off x="4112678" y="2237064"/>
            <a:ext cx="4672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Zeichenvorrat: 0,1,2,3,4,5,6,7,8,9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Zahlenbasis: 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Wertigkeit: 10</a:t>
            </a:r>
            <a:r>
              <a:rPr kumimoji="0" lang="de-DE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,10</a:t>
            </a:r>
            <a:r>
              <a:rPr kumimoji="0" lang="de-DE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,10</a:t>
            </a:r>
            <a:r>
              <a:rPr kumimoji="0" lang="de-DE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,...10</a:t>
            </a:r>
            <a:r>
              <a:rPr kumimoji="0" lang="de-DE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Stellenwert: Ziffernwert * Wertigkeit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0476A5-9420-C173-5EFA-15A255B7258F}"/>
              </a:ext>
            </a:extLst>
          </p:cNvPr>
          <p:cNvSpPr txBox="1"/>
          <p:nvPr/>
        </p:nvSpPr>
        <p:spPr>
          <a:xfrm>
            <a:off x="2110258" y="4228464"/>
            <a:ext cx="20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Bsp.: Zahl 3692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07FB5E9E-1856-9D2B-D63B-461DF3669EA7}"/>
              </a:ext>
            </a:extLst>
          </p:cNvPr>
          <p:cNvGraphicFramePr>
            <a:graphicFrameLocks noGrp="1"/>
          </p:cNvGraphicFramePr>
          <p:nvPr/>
        </p:nvGraphicFramePr>
        <p:xfrm>
          <a:off x="2110258" y="4567536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2245445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95141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590833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932843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8851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218966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839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7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94676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2B49C607-9DD7-2479-491C-E79E55C17541}"/>
              </a:ext>
            </a:extLst>
          </p:cNvPr>
          <p:cNvSpPr txBox="1"/>
          <p:nvPr/>
        </p:nvSpPr>
        <p:spPr>
          <a:xfrm>
            <a:off x="2110258" y="5834462"/>
            <a:ext cx="417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3692 = 3 * 1000 + 6 * 100 + 9 * 10 + 2 * 1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F516BB-6F21-4225-C1BF-CD276E462B44}"/>
              </a:ext>
            </a:extLst>
          </p:cNvPr>
          <p:cNvGrpSpPr/>
          <p:nvPr/>
        </p:nvGrpSpPr>
        <p:grpSpPr>
          <a:xfrm>
            <a:off x="9306045" y="3702068"/>
            <a:ext cx="1393010" cy="1217174"/>
            <a:chOff x="9306045" y="3702068"/>
            <a:chExt cx="1393010" cy="1217174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1F369394-949E-B5CA-B252-79DD57BAFA38}"/>
                </a:ext>
              </a:extLst>
            </p:cNvPr>
            <p:cNvSpPr/>
            <p:nvPr/>
          </p:nvSpPr>
          <p:spPr>
            <a:xfrm>
              <a:off x="9428352" y="4583995"/>
              <a:ext cx="350362" cy="33524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BDF9347D-F939-3944-17B7-7EBBAF94D099}"/>
                </a:ext>
              </a:extLst>
            </p:cNvPr>
            <p:cNvCxnSpPr/>
            <p:nvPr/>
          </p:nvCxnSpPr>
          <p:spPr>
            <a:xfrm flipV="1">
              <a:off x="9641711" y="4016415"/>
              <a:ext cx="228408" cy="5511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FACF6A8-3C3A-DDBF-0D37-B5ED69A410AF}"/>
                </a:ext>
              </a:extLst>
            </p:cNvPr>
            <p:cNvSpPr txBox="1"/>
            <p:nvPr/>
          </p:nvSpPr>
          <p:spPr>
            <a:xfrm>
              <a:off x="9306045" y="3702068"/>
              <a:ext cx="139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Zahlenbasis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EF8AB83-7EF9-3584-B079-F3A1DFFA9E2E}"/>
              </a:ext>
            </a:extLst>
          </p:cNvPr>
          <p:cNvGrpSpPr/>
          <p:nvPr/>
        </p:nvGrpSpPr>
        <p:grpSpPr>
          <a:xfrm>
            <a:off x="5822603" y="3785476"/>
            <a:ext cx="2871528" cy="1207070"/>
            <a:chOff x="5822603" y="3785476"/>
            <a:chExt cx="2871528" cy="1207070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1826E619-D505-F8A6-6945-D889F303B96A}"/>
                </a:ext>
              </a:extLst>
            </p:cNvPr>
            <p:cNvCxnSpPr>
              <a:cxnSpLocks/>
              <a:stCxn id="15" idx="0"/>
              <a:endCxn id="34" idx="2"/>
            </p:cNvCxnSpPr>
            <p:nvPr/>
          </p:nvCxnSpPr>
          <p:spPr>
            <a:xfrm flipH="1" flipV="1">
              <a:off x="6414240" y="4154808"/>
              <a:ext cx="942565" cy="35973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BCCD76F-50AB-2A5C-2EF1-B5C5511319F2}"/>
                </a:ext>
              </a:extLst>
            </p:cNvPr>
            <p:cNvGrpSpPr/>
            <p:nvPr/>
          </p:nvGrpSpPr>
          <p:grpSpPr>
            <a:xfrm>
              <a:off x="5822603" y="3785476"/>
              <a:ext cx="2871528" cy="1207070"/>
              <a:chOff x="5822603" y="3785476"/>
              <a:chExt cx="2871528" cy="1207070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3299EDF6-06CD-AEC0-23CE-85D69E4E8F9D}"/>
                  </a:ext>
                </a:extLst>
              </p:cNvPr>
              <p:cNvSpPr/>
              <p:nvPr/>
            </p:nvSpPr>
            <p:spPr>
              <a:xfrm>
                <a:off x="5974402" y="4552708"/>
                <a:ext cx="439838" cy="43983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AC97EEA8-3EF2-5EC9-9AF0-22403669B9D6}"/>
                  </a:ext>
                </a:extLst>
              </p:cNvPr>
              <p:cNvSpPr/>
              <p:nvPr/>
            </p:nvSpPr>
            <p:spPr>
              <a:xfrm>
                <a:off x="8254293" y="4518086"/>
                <a:ext cx="439838" cy="43983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A4E476A9-9287-9D6A-E559-1123918E9CCA}"/>
                  </a:ext>
                </a:extLst>
              </p:cNvPr>
              <p:cNvSpPr/>
              <p:nvPr/>
            </p:nvSpPr>
            <p:spPr>
              <a:xfrm>
                <a:off x="7136886" y="4514545"/>
                <a:ext cx="439838" cy="43983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EF48C2BB-14EC-9A71-67D8-61EA7082093C}"/>
                  </a:ext>
                </a:extLst>
              </p:cNvPr>
              <p:cNvCxnSpPr>
                <a:cxnSpLocks/>
                <a:stCxn id="13" idx="0"/>
                <a:endCxn id="34" idx="2"/>
              </p:cNvCxnSpPr>
              <p:nvPr/>
            </p:nvCxnSpPr>
            <p:spPr>
              <a:xfrm flipV="1">
                <a:off x="6194321" y="4154808"/>
                <a:ext cx="219919" cy="3979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8DA26E7E-450B-79ED-BF3F-45F01698EF58}"/>
                  </a:ext>
                </a:extLst>
              </p:cNvPr>
              <p:cNvCxnSpPr>
                <a:cxnSpLocks/>
                <a:stCxn id="14" idx="1"/>
                <a:endCxn id="34" idx="2"/>
              </p:cNvCxnSpPr>
              <p:nvPr/>
            </p:nvCxnSpPr>
            <p:spPr>
              <a:xfrm flipH="1" flipV="1">
                <a:off x="6414240" y="4154808"/>
                <a:ext cx="1904466" cy="4276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AF214AC-75C7-25C1-2110-D7E517D4DFF8}"/>
                  </a:ext>
                </a:extLst>
              </p:cNvPr>
              <p:cNvSpPr txBox="1"/>
              <p:nvPr/>
            </p:nvSpPr>
            <p:spPr>
              <a:xfrm>
                <a:off x="5822603" y="3785476"/>
                <a:ext cx="1183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Wertigkeit</a:t>
                </a:r>
              </a:p>
            </p:txBody>
          </p: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F817970-3351-39CC-5C5C-F7482EB017DC}"/>
              </a:ext>
            </a:extLst>
          </p:cNvPr>
          <p:cNvGrpSpPr/>
          <p:nvPr/>
        </p:nvGrpSpPr>
        <p:grpSpPr>
          <a:xfrm>
            <a:off x="2870523" y="5757540"/>
            <a:ext cx="3225478" cy="993210"/>
            <a:chOff x="2870523" y="5757540"/>
            <a:chExt cx="3225478" cy="99321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7741C7D-3A2E-E011-17DB-F9C884470F67}"/>
                </a:ext>
              </a:extLst>
            </p:cNvPr>
            <p:cNvSpPr/>
            <p:nvPr/>
          </p:nvSpPr>
          <p:spPr>
            <a:xfrm>
              <a:off x="2870523" y="5757540"/>
              <a:ext cx="891250" cy="5272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CFE087A-A592-4813-9B27-D44F81B6FA7E}"/>
                </a:ext>
              </a:extLst>
            </p:cNvPr>
            <p:cNvSpPr/>
            <p:nvPr/>
          </p:nvSpPr>
          <p:spPr>
            <a:xfrm>
              <a:off x="3877522" y="5757540"/>
              <a:ext cx="787077" cy="5272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7D9D7A7-2F2C-49FC-1424-23D6BCDA38F4}"/>
                </a:ext>
              </a:extLst>
            </p:cNvPr>
            <p:cNvSpPr/>
            <p:nvPr/>
          </p:nvSpPr>
          <p:spPr>
            <a:xfrm>
              <a:off x="4780348" y="5785344"/>
              <a:ext cx="659753" cy="453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9BA120A-1D83-AD84-CD8D-13A7DC6FB7EB}"/>
                </a:ext>
              </a:extLst>
            </p:cNvPr>
            <p:cNvSpPr/>
            <p:nvPr/>
          </p:nvSpPr>
          <p:spPr>
            <a:xfrm>
              <a:off x="5555851" y="5801433"/>
              <a:ext cx="540150" cy="453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CBD0E7C7-989F-DEB9-DE3A-87C636A74D16}"/>
                </a:ext>
              </a:extLst>
            </p:cNvPr>
            <p:cNvSpPr txBox="1"/>
            <p:nvPr/>
          </p:nvSpPr>
          <p:spPr>
            <a:xfrm>
              <a:off x="4112678" y="6381418"/>
              <a:ext cx="1315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Stellenwert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097B31DE-7C6E-2EAF-D9BF-0FFEE52D9755}"/>
                </a:ext>
              </a:extLst>
            </p:cNvPr>
            <p:cNvCxnSpPr>
              <a:stCxn id="16" idx="5"/>
              <a:endCxn id="45" idx="0"/>
            </p:cNvCxnSpPr>
            <p:nvPr/>
          </p:nvCxnSpPr>
          <p:spPr>
            <a:xfrm>
              <a:off x="3631252" y="6207601"/>
              <a:ext cx="1138946" cy="1738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FD01A0BC-4387-7490-FD0F-9EFEC92CEDDD}"/>
                </a:ext>
              </a:extLst>
            </p:cNvPr>
            <p:cNvCxnSpPr>
              <a:stCxn id="17" idx="5"/>
              <a:endCxn id="45" idx="0"/>
            </p:cNvCxnSpPr>
            <p:nvPr/>
          </p:nvCxnSpPr>
          <p:spPr>
            <a:xfrm>
              <a:off x="4549334" y="6207601"/>
              <a:ext cx="220864" cy="1738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6A69DC5C-DC7B-A587-B1D2-8D1663900CC0}"/>
                </a:ext>
              </a:extLst>
            </p:cNvPr>
            <p:cNvCxnSpPr>
              <a:stCxn id="18" idx="3"/>
              <a:endCxn id="45" idx="0"/>
            </p:cNvCxnSpPr>
            <p:nvPr/>
          </p:nvCxnSpPr>
          <p:spPr>
            <a:xfrm flipH="1">
              <a:off x="4770198" y="6172154"/>
              <a:ext cx="106769" cy="209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6FE4427-9E53-1B7E-1E8F-E26BB4C03E51}"/>
                </a:ext>
              </a:extLst>
            </p:cNvPr>
            <p:cNvCxnSpPr>
              <a:stCxn id="19" idx="3"/>
              <a:endCxn id="45" idx="0"/>
            </p:cNvCxnSpPr>
            <p:nvPr/>
          </p:nvCxnSpPr>
          <p:spPr>
            <a:xfrm flipH="1">
              <a:off x="4770198" y="6188243"/>
              <a:ext cx="864756" cy="193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E2D1310-0368-5D66-8D59-DA6A4CDAF91A}"/>
              </a:ext>
            </a:extLst>
          </p:cNvPr>
          <p:cNvGrpSpPr/>
          <p:nvPr/>
        </p:nvGrpSpPr>
        <p:grpSpPr>
          <a:xfrm>
            <a:off x="5954339" y="5264943"/>
            <a:ext cx="3915780" cy="1138123"/>
            <a:chOff x="5954339" y="5264943"/>
            <a:chExt cx="3915780" cy="1138123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93630F6-577A-5CCD-4890-5D5557AAAAF8}"/>
                </a:ext>
              </a:extLst>
            </p:cNvPr>
            <p:cNvSpPr/>
            <p:nvPr/>
          </p:nvSpPr>
          <p:spPr>
            <a:xfrm>
              <a:off x="5954339" y="5289668"/>
              <a:ext cx="439838" cy="4398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2D4F466-68A4-DB3E-C5C8-9B3924FFB00A}"/>
                </a:ext>
              </a:extLst>
            </p:cNvPr>
            <p:cNvSpPr/>
            <p:nvPr/>
          </p:nvSpPr>
          <p:spPr>
            <a:xfrm>
              <a:off x="7136886" y="5289668"/>
              <a:ext cx="439838" cy="4398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002D7A-1E5E-0645-A1EB-A21A8CB40A8C}"/>
                </a:ext>
              </a:extLst>
            </p:cNvPr>
            <p:cNvSpPr/>
            <p:nvPr/>
          </p:nvSpPr>
          <p:spPr>
            <a:xfrm>
              <a:off x="8247734" y="5264943"/>
              <a:ext cx="439838" cy="4398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656962-DDD6-18DA-2B98-001425CF8627}"/>
                </a:ext>
              </a:extLst>
            </p:cNvPr>
            <p:cNvSpPr/>
            <p:nvPr/>
          </p:nvSpPr>
          <p:spPr>
            <a:xfrm>
              <a:off x="9430281" y="5264943"/>
              <a:ext cx="439838" cy="4398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1531BFEE-6CA7-45FD-FB6F-9FDE632F56A0}"/>
                </a:ext>
              </a:extLst>
            </p:cNvPr>
            <p:cNvCxnSpPr>
              <a:cxnSpLocks/>
              <a:stCxn id="12" idx="5"/>
              <a:endCxn id="43" idx="0"/>
            </p:cNvCxnSpPr>
            <p:nvPr/>
          </p:nvCxnSpPr>
          <p:spPr>
            <a:xfrm flipH="1">
              <a:off x="8035478" y="5640368"/>
              <a:ext cx="1770228" cy="3933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3596CFA3-9572-9C2B-834A-5725C8ABD765}"/>
                </a:ext>
              </a:extLst>
            </p:cNvPr>
            <p:cNvSpPr txBox="1"/>
            <p:nvPr/>
          </p:nvSpPr>
          <p:spPr>
            <a:xfrm>
              <a:off x="7407709" y="6033734"/>
              <a:ext cx="1255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Ziffernwert</a:t>
              </a:r>
            </a:p>
          </p:txBody>
        </p: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C766C02B-D50E-A157-EEF8-F06929837160}"/>
                </a:ext>
              </a:extLst>
            </p:cNvPr>
            <p:cNvCxnSpPr>
              <a:endCxn id="43" idx="0"/>
            </p:cNvCxnSpPr>
            <p:nvPr/>
          </p:nvCxnSpPr>
          <p:spPr>
            <a:xfrm flipH="1">
              <a:off x="8035478" y="5680056"/>
              <a:ext cx="432175" cy="3536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CA428E11-2AB3-D3CC-CCC1-2B6C18E313BF}"/>
                </a:ext>
              </a:extLst>
            </p:cNvPr>
            <p:cNvCxnSpPr>
              <a:stCxn id="10" idx="5"/>
              <a:endCxn id="43" idx="0"/>
            </p:cNvCxnSpPr>
            <p:nvPr/>
          </p:nvCxnSpPr>
          <p:spPr>
            <a:xfrm>
              <a:off x="7512311" y="5665093"/>
              <a:ext cx="523167" cy="3686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600E0DC8-7C87-A3BA-F4B7-9CC82E5DDAAD}"/>
                </a:ext>
              </a:extLst>
            </p:cNvPr>
            <p:cNvCxnSpPr>
              <a:stCxn id="9" idx="5"/>
              <a:endCxn id="43" idx="0"/>
            </p:cNvCxnSpPr>
            <p:nvPr/>
          </p:nvCxnSpPr>
          <p:spPr>
            <a:xfrm>
              <a:off x="6329764" y="5665093"/>
              <a:ext cx="1705714" cy="3686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64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81CB4FD-821B-FEC2-16B4-0F887632FC42}"/>
              </a:ext>
            </a:extLst>
          </p:cNvPr>
          <p:cNvSpPr txBox="1"/>
          <p:nvPr/>
        </p:nvSpPr>
        <p:spPr>
          <a:xfrm>
            <a:off x="1513142" y="2060585"/>
            <a:ext cx="9905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Ausgangspunkt jedes Stellenwertsystems ist der Zeichenvorrat.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Aus diesem ergibt sich die Zahlenbasis.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Anhand der Zahlenbasis werden Wertigkeiten berechnet.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Stellenwerte errechnen sich aus dem Produkt der Ziffer und der Wertigkeit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24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BA40A2D-06B7-ECF9-37A6-F7D0042F4AE5}"/>
              </a:ext>
            </a:extLst>
          </p:cNvPr>
          <p:cNvSpPr txBox="1"/>
          <p:nvPr/>
        </p:nvSpPr>
        <p:spPr>
          <a:xfrm>
            <a:off x="2174644" y="1645732"/>
            <a:ext cx="819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 Binärsystem: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Zeichenvorrat: 	0,1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Zahlenbasis: 		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Wertigkeit: 		2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2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2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.....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Stellenwert:		0 * 2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 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+ 1 *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* 0 * 2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...etc.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54D5A17-8514-3138-DB05-5AAB70B961AA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459168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6890490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9694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226231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2407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6652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828313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7790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4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7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0733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 + 32 + 8 + 2 = 106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2433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E13E0B3E-BF32-791A-A26B-58BC7FA547A7}"/>
              </a:ext>
            </a:extLst>
          </p:cNvPr>
          <p:cNvSpPr txBox="1"/>
          <p:nvPr/>
        </p:nvSpPr>
        <p:spPr>
          <a:xfrm>
            <a:off x="2031999" y="4089836"/>
            <a:ext cx="20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Bsp.: Zahl 106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7523F4-E200-19D0-E0A7-8388155AF1AD}"/>
              </a:ext>
            </a:extLst>
          </p:cNvPr>
          <p:cNvSpPr txBox="1"/>
          <p:nvPr/>
        </p:nvSpPr>
        <p:spPr>
          <a:xfrm>
            <a:off x="4564939" y="6127194"/>
            <a:ext cx="306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Binär 1101010 = 106 Dezimal</a:t>
            </a:r>
          </a:p>
        </p:txBody>
      </p:sp>
    </p:spTree>
    <p:extLst>
      <p:ext uri="{BB962C8B-B14F-4D97-AF65-F5344CB8AC3E}">
        <p14:creationId xmlns:p14="http://schemas.microsoft.com/office/powerpoint/2010/main" val="167197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E281ADA-DA78-2F77-0051-6C83F5B4396A}"/>
              </a:ext>
            </a:extLst>
          </p:cNvPr>
          <p:cNvSpPr txBox="1"/>
          <p:nvPr/>
        </p:nvSpPr>
        <p:spPr>
          <a:xfrm>
            <a:off x="2174644" y="1645732"/>
            <a:ext cx="819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 Oktalsystem: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Zeichenvorrat: 	0,1,2,3,4,5,6,7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Zahlenbasis: 		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Wertigkeit: 		8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8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8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.....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Stellenwert:		0 * 8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 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+ 1 *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* 0 * 8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...etc.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E0D55C-5CAD-8195-7334-B2F525B5751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459168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6890490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9694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226231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2407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6652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828313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7790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  <a:r>
                        <a:rPr lang="de-DE" baseline="4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7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262.144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0733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1536 + 64 + 56 + 1 = 1657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243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37D13F6-F590-D22B-120A-ED0B93749F10}"/>
              </a:ext>
            </a:extLst>
          </p:cNvPr>
          <p:cNvSpPr txBox="1"/>
          <p:nvPr/>
        </p:nvSpPr>
        <p:spPr>
          <a:xfrm>
            <a:off x="2031999" y="4089836"/>
            <a:ext cx="20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Bsp.: Zahl 1657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B54A0B-A388-69D5-D38D-BFF2D3B26E0C}"/>
              </a:ext>
            </a:extLst>
          </p:cNvPr>
          <p:cNvSpPr txBox="1"/>
          <p:nvPr/>
        </p:nvSpPr>
        <p:spPr>
          <a:xfrm>
            <a:off x="4564939" y="6127194"/>
            <a:ext cx="283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Oktal 3171 = 1657 Dezimal</a:t>
            </a:r>
          </a:p>
        </p:txBody>
      </p:sp>
    </p:spTree>
    <p:extLst>
      <p:ext uri="{BB962C8B-B14F-4D97-AF65-F5344CB8AC3E}">
        <p14:creationId xmlns:p14="http://schemas.microsoft.com/office/powerpoint/2010/main" val="282580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E281ADA-DA78-2F77-0051-6C83F5B4396A}"/>
              </a:ext>
            </a:extLst>
          </p:cNvPr>
          <p:cNvSpPr txBox="1"/>
          <p:nvPr/>
        </p:nvSpPr>
        <p:spPr>
          <a:xfrm>
            <a:off x="2174644" y="1645732"/>
            <a:ext cx="819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 Hexadezimalsystem: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Zeichenvorrat: 	0,1,2,3,4,5,6,7,8,9,A,B,C,D,E,F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Zahlenbasis: 		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Wertigkeit: 		16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16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16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.....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Stellenwert:		0 * 16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 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+ 1 *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* 0 * 16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...etc.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E0D55C-5CAD-8195-7334-B2F525B5751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459168"/>
          <a:ext cx="8357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92">
                  <a:extLst>
                    <a:ext uri="{9D8B030D-6E8A-4147-A177-3AD203B41FA5}">
                      <a16:colId xmlns:a16="http://schemas.microsoft.com/office/drawing/2014/main" val="2689049076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1309694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226231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2407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6652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828313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7790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  <a:r>
                        <a:rPr lang="de-DE" baseline="4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7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16.777.216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1.048.576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65.535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0733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4096 + 2048 + 192 + 15 = 6351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243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37D13F6-F590-D22B-120A-ED0B93749F10}"/>
              </a:ext>
            </a:extLst>
          </p:cNvPr>
          <p:cNvSpPr txBox="1"/>
          <p:nvPr/>
        </p:nvSpPr>
        <p:spPr>
          <a:xfrm>
            <a:off x="2031999" y="4089836"/>
            <a:ext cx="20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Bsp.: Zahl 6351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B54A0B-A388-69D5-D38D-BFF2D3B26E0C}"/>
              </a:ext>
            </a:extLst>
          </p:cNvPr>
          <p:cNvSpPr txBox="1"/>
          <p:nvPr/>
        </p:nvSpPr>
        <p:spPr>
          <a:xfrm>
            <a:off x="4564939" y="6127194"/>
            <a:ext cx="271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Hex 18CF = 6351 Dezimal</a:t>
            </a:r>
          </a:p>
        </p:txBody>
      </p:sp>
    </p:spTree>
    <p:extLst>
      <p:ext uri="{BB962C8B-B14F-4D97-AF65-F5344CB8AC3E}">
        <p14:creationId xmlns:p14="http://schemas.microsoft.com/office/powerpoint/2010/main" val="98427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E281ADA-DA78-2F77-0051-6C83F5B4396A}"/>
              </a:ext>
            </a:extLst>
          </p:cNvPr>
          <p:cNvSpPr txBox="1"/>
          <p:nvPr/>
        </p:nvSpPr>
        <p:spPr>
          <a:xfrm>
            <a:off x="0" y="1614002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Wertebereiche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und Kombinationsmöglichkeiten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F9B6A2-FDF9-296B-EED1-F37C45DFE6B7}"/>
              </a:ext>
            </a:extLst>
          </p:cNvPr>
          <p:cNvSpPr txBox="1"/>
          <p:nvPr/>
        </p:nvSpPr>
        <p:spPr>
          <a:xfrm>
            <a:off x="956930" y="2796661"/>
            <a:ext cx="10611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Der 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Wertebereich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sind die möglichen 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Kombinationen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die mit einem bestimmten Zeichenvorrat und einer gegebenen Anzahl an Stellen möglich ist.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AB9D6D-B0DF-BFA7-8DB6-3B99AF9DFEA9}"/>
              </a:ext>
            </a:extLst>
          </p:cNvPr>
          <p:cNvSpPr txBox="1"/>
          <p:nvPr/>
        </p:nvSpPr>
        <p:spPr>
          <a:xfrm>
            <a:off x="212651" y="2550439"/>
            <a:ext cx="486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E0CB85-2D80-B9FD-2417-4CB17BF55212}"/>
              </a:ext>
            </a:extLst>
          </p:cNvPr>
          <p:cNvSpPr txBox="1"/>
          <p:nvPr/>
        </p:nvSpPr>
        <p:spPr>
          <a:xfrm>
            <a:off x="1041989" y="4019107"/>
            <a:ext cx="104092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Bsp.: 	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Wie viele Kombinationsmöglichkeiten in welchem Wertebereich gibt es 	bei einer Dezimalzahl mit 2 Stellen und einer Dualzahl mit 3 Stellen?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38D064E-1352-CAAC-5EE2-CFFF55FA2959}"/>
              </a:ext>
            </a:extLst>
          </p:cNvPr>
          <p:cNvGraphicFramePr>
            <a:graphicFrameLocks noGrp="1"/>
          </p:cNvGraphicFramePr>
          <p:nvPr/>
        </p:nvGraphicFramePr>
        <p:xfrm>
          <a:off x="1405161" y="5158937"/>
          <a:ext cx="93816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97">
                  <a:extLst>
                    <a:ext uri="{9D8B030D-6E8A-4147-A177-3AD203B41FA5}">
                      <a16:colId xmlns:a16="http://schemas.microsoft.com/office/drawing/2014/main" val="3483800165"/>
                    </a:ext>
                  </a:extLst>
                </a:gridCol>
                <a:gridCol w="1837070">
                  <a:extLst>
                    <a:ext uri="{9D8B030D-6E8A-4147-A177-3AD203B41FA5}">
                      <a16:colId xmlns:a16="http://schemas.microsoft.com/office/drawing/2014/main" val="3360739559"/>
                    </a:ext>
                  </a:extLst>
                </a:gridCol>
                <a:gridCol w="1837070">
                  <a:extLst>
                    <a:ext uri="{9D8B030D-6E8A-4147-A177-3AD203B41FA5}">
                      <a16:colId xmlns:a16="http://schemas.microsoft.com/office/drawing/2014/main" val="385878923"/>
                    </a:ext>
                  </a:extLst>
                </a:gridCol>
                <a:gridCol w="1837070">
                  <a:extLst>
                    <a:ext uri="{9D8B030D-6E8A-4147-A177-3AD203B41FA5}">
                      <a16:colId xmlns:a16="http://schemas.microsoft.com/office/drawing/2014/main" val="3736100420"/>
                    </a:ext>
                  </a:extLst>
                </a:gridCol>
                <a:gridCol w="1837070">
                  <a:extLst>
                    <a:ext uri="{9D8B030D-6E8A-4147-A177-3AD203B41FA5}">
                      <a16:colId xmlns:a16="http://schemas.microsoft.com/office/drawing/2014/main" val="567596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Wertebereich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Kombinationen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Dezimal 2 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0 - 99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2</a:t>
                      </a:r>
                      <a:r>
                        <a:rPr lang="de-DE" dirty="0"/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2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Binärzahl 3 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0 - 7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3</a:t>
                      </a:r>
                      <a:r>
                        <a:rPr lang="de-DE" dirty="0"/>
                        <a:t>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6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02DDAD0-82FB-A41E-723B-4D4328B7FC1B}"/>
              </a:ext>
            </a:extLst>
          </p:cNvPr>
          <p:cNvSpPr txBox="1"/>
          <p:nvPr/>
        </p:nvSpPr>
        <p:spPr>
          <a:xfrm>
            <a:off x="1046602" y="2115238"/>
            <a:ext cx="10587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	– </a:t>
            </a:r>
            <a:r>
              <a:rPr kumimoji="0" lang="de-DE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nary Digi</a:t>
            </a:r>
            <a:r>
              <a:rPr kumimoji="0" lang="de-DE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– kleinste digitale Informationseinheit. 0/1.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Byte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- Byte fasst 8 Bit zu einer Informationseinheit zusammen. 1 Byte = 8 Bit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2E2FFBA-4262-7DB0-C711-A07FEE08B92A}"/>
              </a:ext>
            </a:extLst>
          </p:cNvPr>
          <p:cNvGraphicFramePr>
            <a:graphicFrameLocks noGrp="1"/>
          </p:cNvGraphicFramePr>
          <p:nvPr/>
        </p:nvGraphicFramePr>
        <p:xfrm>
          <a:off x="1114963" y="3429000"/>
          <a:ext cx="99620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71">
                  <a:extLst>
                    <a:ext uri="{9D8B030D-6E8A-4147-A177-3AD203B41FA5}">
                      <a16:colId xmlns:a16="http://schemas.microsoft.com/office/drawing/2014/main" val="359926847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617574252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3887881991"/>
                    </a:ext>
                  </a:extLst>
                </a:gridCol>
                <a:gridCol w="168774">
                  <a:extLst>
                    <a:ext uri="{9D8B030D-6E8A-4147-A177-3AD203B41FA5}">
                      <a16:colId xmlns:a16="http://schemas.microsoft.com/office/drawing/2014/main" val="4103476357"/>
                    </a:ext>
                  </a:extLst>
                </a:gridCol>
                <a:gridCol w="1756537">
                  <a:extLst>
                    <a:ext uri="{9D8B030D-6E8A-4147-A177-3AD203B41FA5}">
                      <a16:colId xmlns:a16="http://schemas.microsoft.com/office/drawing/2014/main" val="371046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15523565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55399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7713773"/>
                    </a:ext>
                  </a:extLst>
                </a:gridCol>
                <a:gridCol w="2211081">
                  <a:extLst>
                    <a:ext uri="{9D8B030D-6E8A-4147-A177-3AD203B41FA5}">
                      <a16:colId xmlns:a16="http://schemas.microsoft.com/office/drawing/2014/main" val="168719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/>
                        <a:t>Dezimalpräfix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Abk.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Byte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endParaRPr lang="de-DE" sz="2400" b="0" dirty="0">
                        <a:solidFill>
                          <a:srgbClr val="0070C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Binärpräfix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Abk.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Byte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400" b="0" kern="1200" noProof="0" dirty="0">
                        <a:solidFill>
                          <a:srgbClr val="0070C0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Angabe in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15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/>
                        <a:t>Kilo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10</a:t>
                      </a:r>
                      <a:r>
                        <a:rPr lang="de-DE" sz="2400" baseline="400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Kibi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KiB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2</a:t>
                      </a:r>
                      <a:r>
                        <a:rPr lang="de-DE" sz="2400" baseline="30000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KiBit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573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Mega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10</a:t>
                      </a:r>
                      <a:r>
                        <a:rPr lang="de-DE" sz="2400" baseline="400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de-DE" sz="2400" dirty="0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Mebi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2</a:t>
                      </a:r>
                      <a:r>
                        <a:rPr lang="de-DE" sz="2400" baseline="30000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MiBit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859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Giga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10</a:t>
                      </a:r>
                      <a:r>
                        <a:rPr lang="de-DE" sz="2400" baseline="40000" dirty="0"/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de-DE" sz="2400" dirty="0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Gibi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GiB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2</a:t>
                      </a:r>
                      <a:r>
                        <a:rPr lang="de-DE" sz="2400" baseline="300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GiBit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222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Tera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10</a:t>
                      </a:r>
                      <a:r>
                        <a:rPr lang="de-DE" sz="2400" baseline="400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de-DE" sz="2400" dirty="0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Tebi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2</a:t>
                      </a:r>
                      <a:r>
                        <a:rPr lang="de-DE" sz="2400" baseline="30000" dirty="0"/>
                        <a:t>40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TiBit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446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7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48887A3-AFA1-123F-B7F2-C4A330C3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98" y="1909550"/>
            <a:ext cx="969780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3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DE8D10D-634C-6AA2-19E0-E4255FA5C4AC}"/>
              </a:ext>
            </a:extLst>
          </p:cNvPr>
          <p:cNvSpPr txBox="1"/>
          <p:nvPr/>
        </p:nvSpPr>
        <p:spPr>
          <a:xfrm>
            <a:off x="1733105" y="2392774"/>
            <a:ext cx="9282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Wandeln Sie folgende Binärzahlen in Dezimalzahlen um: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5047B1-78FB-3C15-FCA4-4FE30D4221FA}"/>
              </a:ext>
            </a:extLst>
          </p:cNvPr>
          <p:cNvSpPr txBox="1"/>
          <p:nvPr/>
        </p:nvSpPr>
        <p:spPr>
          <a:xfrm>
            <a:off x="5166912" y="3429000"/>
            <a:ext cx="1520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0001	=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0101	=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1111	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1010	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0011	=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14C194E-5F47-65BD-ECC1-CD11950E3BFF}"/>
              </a:ext>
            </a:extLst>
          </p:cNvPr>
          <p:cNvSpPr txBox="1"/>
          <p:nvPr/>
        </p:nvSpPr>
        <p:spPr>
          <a:xfrm>
            <a:off x="6687880" y="3429000"/>
            <a:ext cx="5148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5357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DE8D10D-634C-6AA2-19E0-E4255FA5C4AC}"/>
              </a:ext>
            </a:extLst>
          </p:cNvPr>
          <p:cNvSpPr txBox="1"/>
          <p:nvPr/>
        </p:nvSpPr>
        <p:spPr>
          <a:xfrm>
            <a:off x="1318438" y="2639774"/>
            <a:ext cx="1004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Wandeln Sie folgende Hexadezimalzahlen in Dezimalzahlen um: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5047B1-78FB-3C15-FCA4-4FE30D4221FA}"/>
              </a:ext>
            </a:extLst>
          </p:cNvPr>
          <p:cNvSpPr txBox="1"/>
          <p:nvPr/>
        </p:nvSpPr>
        <p:spPr>
          <a:xfrm>
            <a:off x="4968608" y="3660354"/>
            <a:ext cx="1644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0001	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000F	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001C	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00FF	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007F	=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0B53C8-CCAE-9BD9-A244-BB29AAEE254C}"/>
              </a:ext>
            </a:extLst>
          </p:cNvPr>
          <p:cNvSpPr txBox="1"/>
          <p:nvPr/>
        </p:nvSpPr>
        <p:spPr>
          <a:xfrm>
            <a:off x="6613451" y="3660354"/>
            <a:ext cx="679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127</a:t>
            </a:r>
          </a:p>
        </p:txBody>
      </p:sp>
    </p:spTree>
    <p:extLst>
      <p:ext uri="{BB962C8B-B14F-4D97-AF65-F5344CB8AC3E}">
        <p14:creationId xmlns:p14="http://schemas.microsoft.com/office/powerpoint/2010/main" val="262713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96580A7-1E64-5B7F-B329-1A6622A99835}"/>
              </a:ext>
            </a:extLst>
          </p:cNvPr>
          <p:cNvSpPr txBox="1"/>
          <p:nvPr/>
        </p:nvSpPr>
        <p:spPr>
          <a:xfrm>
            <a:off x="2773346" y="1186760"/>
            <a:ext cx="706399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Inhalt: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Zahlensysteme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Speicherbedarf von Bilddokumenten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Speicherbedarf von Datendateien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Berechnungen zur Datenübertragung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Binäre Schaltlogik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Elektrische Leistung und Energie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Berechnen von USV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86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DE8D10D-634C-6AA2-19E0-E4255FA5C4AC}"/>
              </a:ext>
            </a:extLst>
          </p:cNvPr>
          <p:cNvSpPr txBox="1"/>
          <p:nvPr/>
        </p:nvSpPr>
        <p:spPr>
          <a:xfrm>
            <a:off x="1456660" y="2679853"/>
            <a:ext cx="966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Wandeln Sie folgende Binärzahlen in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HexaDezimalzahlen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um: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5047B1-78FB-3C15-FCA4-4FE30D4221FA}"/>
              </a:ext>
            </a:extLst>
          </p:cNvPr>
          <p:cNvSpPr txBox="1"/>
          <p:nvPr/>
        </p:nvSpPr>
        <p:spPr>
          <a:xfrm>
            <a:off x="4968608" y="3660354"/>
            <a:ext cx="1517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0001	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0010	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	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1111	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0110	=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90DFF7D-EC93-747F-9AD6-8019E876E4BA}"/>
              </a:ext>
            </a:extLst>
          </p:cNvPr>
          <p:cNvSpPr txBox="1"/>
          <p:nvPr/>
        </p:nvSpPr>
        <p:spPr>
          <a:xfrm>
            <a:off x="6485860" y="3660354"/>
            <a:ext cx="3706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7632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E7FFD2-9D0B-B308-2E50-B0AC6E8FC00C}"/>
              </a:ext>
            </a:extLst>
          </p:cNvPr>
          <p:cNvSpPr txBox="1"/>
          <p:nvPr/>
        </p:nvSpPr>
        <p:spPr>
          <a:xfrm>
            <a:off x="85060" y="2020863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Wie viele Bit sind notwendig,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um den ASCII-Zeichensatz mit 128 Zeichen codieren zu können?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2724876-E642-FBE2-CD6A-32C953EA383E}"/>
              </a:ext>
            </a:extLst>
          </p:cNvPr>
          <p:cNvGraphicFramePr>
            <a:graphicFrameLocks noGrp="1"/>
          </p:cNvGraphicFramePr>
          <p:nvPr/>
        </p:nvGraphicFramePr>
        <p:xfrm>
          <a:off x="2560671" y="3153867"/>
          <a:ext cx="7348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70">
                  <a:extLst>
                    <a:ext uri="{9D8B030D-6E8A-4147-A177-3AD203B41FA5}">
                      <a16:colId xmlns:a16="http://schemas.microsoft.com/office/drawing/2014/main" val="3360739559"/>
                    </a:ext>
                  </a:extLst>
                </a:gridCol>
                <a:gridCol w="1837070">
                  <a:extLst>
                    <a:ext uri="{9D8B030D-6E8A-4147-A177-3AD203B41FA5}">
                      <a16:colId xmlns:a16="http://schemas.microsoft.com/office/drawing/2014/main" val="385878923"/>
                    </a:ext>
                  </a:extLst>
                </a:gridCol>
                <a:gridCol w="1837070">
                  <a:extLst>
                    <a:ext uri="{9D8B030D-6E8A-4147-A177-3AD203B41FA5}">
                      <a16:colId xmlns:a16="http://schemas.microsoft.com/office/drawing/2014/main" val="3736100420"/>
                    </a:ext>
                  </a:extLst>
                </a:gridCol>
                <a:gridCol w="1837070">
                  <a:extLst>
                    <a:ext uri="{9D8B030D-6E8A-4147-A177-3AD203B41FA5}">
                      <a16:colId xmlns:a16="http://schemas.microsoft.com/office/drawing/2014/main" val="567596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Wertebereich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Kombinationen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0 - 127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2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6446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3DA089C-B50E-E0F1-CF1A-4CA193D56CD9}"/>
              </a:ext>
            </a:extLst>
          </p:cNvPr>
          <p:cNvGraphicFramePr>
            <a:graphicFrameLocks noGrp="1"/>
          </p:cNvGraphicFramePr>
          <p:nvPr/>
        </p:nvGraphicFramePr>
        <p:xfrm>
          <a:off x="2742017" y="5217237"/>
          <a:ext cx="711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417315443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95003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966248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3864389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019442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30767842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392266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683593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4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7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66646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 + 32 + 16 + 8 + 4 + 2 + 1 = 127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07347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82DBAE13-058E-A33A-3705-3C776343F588}"/>
              </a:ext>
            </a:extLst>
          </p:cNvPr>
          <p:cNvSpPr txBox="1"/>
          <p:nvPr/>
        </p:nvSpPr>
        <p:spPr>
          <a:xfrm>
            <a:off x="3064468" y="4588947"/>
            <a:ext cx="6233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Suche die erste Potenz die &gt;= der gesuchten Anzahl ist.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17BA130-F679-8BED-930C-ED0124B4B4A0}"/>
              </a:ext>
            </a:extLst>
          </p:cNvPr>
          <p:cNvGrpSpPr/>
          <p:nvPr/>
        </p:nvGrpSpPr>
        <p:grpSpPr>
          <a:xfrm>
            <a:off x="157064" y="4768450"/>
            <a:ext cx="3241537" cy="682698"/>
            <a:chOff x="157064" y="4768450"/>
            <a:chExt cx="3241537" cy="68269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F4EC2DC-A2BE-DCA8-122F-FC0DEEA56871}"/>
                </a:ext>
              </a:extLst>
            </p:cNvPr>
            <p:cNvSpPr/>
            <p:nvPr/>
          </p:nvSpPr>
          <p:spPr>
            <a:xfrm>
              <a:off x="3104708" y="5150087"/>
              <a:ext cx="293893" cy="30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EF2E51CD-58D8-F426-18EE-77A9BE44EAA0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flipH="1" flipV="1">
              <a:off x="2560671" y="5091616"/>
              <a:ext cx="587077" cy="1025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266CB5E-AB79-9103-412F-9708A6A662B9}"/>
                </a:ext>
              </a:extLst>
            </p:cNvPr>
            <p:cNvSpPr txBox="1"/>
            <p:nvPr/>
          </p:nvSpPr>
          <p:spPr>
            <a:xfrm>
              <a:off x="157064" y="4768450"/>
              <a:ext cx="24036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Potenz gibt die Anzahl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der nötigen Stellen an.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176F8084-D3D0-A9FC-C2A2-2FCA0E9B4325}"/>
              </a:ext>
            </a:extLst>
          </p:cNvPr>
          <p:cNvSpPr/>
          <p:nvPr/>
        </p:nvSpPr>
        <p:spPr>
          <a:xfrm>
            <a:off x="2532638" y="3069715"/>
            <a:ext cx="1879873" cy="119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415067C-D214-F48B-4028-D62CDE62C386}"/>
              </a:ext>
            </a:extLst>
          </p:cNvPr>
          <p:cNvSpPr/>
          <p:nvPr/>
        </p:nvSpPr>
        <p:spPr>
          <a:xfrm>
            <a:off x="4387428" y="3095870"/>
            <a:ext cx="1879873" cy="119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F74934-E28C-AE4F-DAF4-3EC196EB4F57}"/>
              </a:ext>
            </a:extLst>
          </p:cNvPr>
          <p:cNvSpPr/>
          <p:nvPr/>
        </p:nvSpPr>
        <p:spPr>
          <a:xfrm>
            <a:off x="6242218" y="3113338"/>
            <a:ext cx="3666733" cy="119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497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AFDDCAE-A30F-415D-FF56-C3E1F4CB31FA}"/>
              </a:ext>
            </a:extLst>
          </p:cNvPr>
          <p:cNvSpPr txBox="1"/>
          <p:nvPr/>
        </p:nvSpPr>
        <p:spPr>
          <a:xfrm>
            <a:off x="1073889" y="2148627"/>
            <a:ext cx="106644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Wie viele unterschiedliche Werte sind mit einer dezimalen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PIN-Nummer mit 5 Stellen möglich?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AC6A22A-9B36-C69E-6785-8C96A042B7D8}"/>
              </a:ext>
            </a:extLst>
          </p:cNvPr>
          <p:cNvGraphicFramePr>
            <a:graphicFrameLocks noGrp="1"/>
          </p:cNvGraphicFramePr>
          <p:nvPr/>
        </p:nvGraphicFramePr>
        <p:xfrm>
          <a:off x="2427176" y="416850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621862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5794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558544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35850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0994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7720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10</a:t>
                      </a:r>
                      <a:r>
                        <a:rPr lang="de-DE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2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7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368480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C9CB702-4C42-0337-10B4-578148237411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2528773" y="4180993"/>
            <a:ext cx="587077" cy="35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BB4947D-0857-193C-A9CF-B13AD54BCADC}"/>
              </a:ext>
            </a:extLst>
          </p:cNvPr>
          <p:cNvGrpSpPr/>
          <p:nvPr/>
        </p:nvGrpSpPr>
        <p:grpSpPr>
          <a:xfrm>
            <a:off x="125166" y="3755267"/>
            <a:ext cx="3241537" cy="923330"/>
            <a:chOff x="125166" y="3755267"/>
            <a:chExt cx="3241537" cy="92333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1C7E7D-29E2-FACE-F5C9-223A49225369}"/>
                </a:ext>
              </a:extLst>
            </p:cNvPr>
            <p:cNvSpPr/>
            <p:nvPr/>
          </p:nvSpPr>
          <p:spPr>
            <a:xfrm>
              <a:off x="3072810" y="4136904"/>
              <a:ext cx="293893" cy="30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0C9CF62-DC3D-6E64-29C4-0D26CB6FC71F}"/>
                </a:ext>
              </a:extLst>
            </p:cNvPr>
            <p:cNvSpPr txBox="1"/>
            <p:nvPr/>
          </p:nvSpPr>
          <p:spPr>
            <a:xfrm>
              <a:off x="125166" y="3755267"/>
              <a:ext cx="24036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Potenz gibt die Anzahl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der nötigen Stellen an.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10</a:t>
              </a:r>
              <a:r>
                <a:rPr kumimoji="0" lang="de-DE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 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= 100.000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543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8E5DDF2-B58E-DDA4-B31F-A6A6158243B2}"/>
              </a:ext>
            </a:extLst>
          </p:cNvPr>
          <p:cNvSpPr txBox="1"/>
          <p:nvPr/>
        </p:nvSpPr>
        <p:spPr>
          <a:xfrm>
            <a:off x="990378" y="1755500"/>
            <a:ext cx="10866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Wie viele unterschiedliche Passwörter sind mit 7 Stellen möglich?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DE8722-1428-A181-3F89-1193E472EC5C}"/>
              </a:ext>
            </a:extLst>
          </p:cNvPr>
          <p:cNvSpPr txBox="1"/>
          <p:nvPr/>
        </p:nvSpPr>
        <p:spPr>
          <a:xfrm>
            <a:off x="3394645" y="2783497"/>
            <a:ext cx="605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Anzahl der Stellen bestimmt die Potenz =&gt; 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Anzahl der Möglichkeiten =&gt; Basis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endParaRPr kumimoji="0" lang="de-DE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C7948A-6BFC-4811-9695-32C25844529B}"/>
              </a:ext>
            </a:extLst>
          </p:cNvPr>
          <p:cNvSpPr txBox="1"/>
          <p:nvPr/>
        </p:nvSpPr>
        <p:spPr>
          <a:xfrm>
            <a:off x="1509824" y="4119271"/>
            <a:ext cx="951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Ergebnis ist ohne Angabe des Zeichenvorrates nicht möglich.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93F13F-DEEF-59A9-5C2A-1D47575F0FD3}"/>
              </a:ext>
            </a:extLst>
          </p:cNvPr>
          <p:cNvSpPr txBox="1"/>
          <p:nvPr/>
        </p:nvSpPr>
        <p:spPr>
          <a:xfrm>
            <a:off x="1509824" y="4962602"/>
            <a:ext cx="9527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Bsp.: Zeichenvorrat =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Goßbuchstaben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ohne Ziffern und Sonderzeichen: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Zeichenvorrat: 26 Zeichen = Alphabet.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=&gt; Anzahl der Möglichkeiten = 26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 = 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8.031.810.176</a:t>
            </a:r>
          </a:p>
        </p:txBody>
      </p:sp>
    </p:spTree>
    <p:extLst>
      <p:ext uri="{BB962C8B-B14F-4D97-AF65-F5344CB8AC3E}">
        <p14:creationId xmlns:p14="http://schemas.microsoft.com/office/powerpoint/2010/main" val="253942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8E5DDF2-B58E-DDA4-B31F-A6A6158243B2}"/>
              </a:ext>
            </a:extLst>
          </p:cNvPr>
          <p:cNvSpPr txBox="1"/>
          <p:nvPr/>
        </p:nvSpPr>
        <p:spPr>
          <a:xfrm>
            <a:off x="990378" y="1755500"/>
            <a:ext cx="10866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Wie viele unterschiedliche Passwörter sind mit 7 Stellen möglich?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DE8722-1428-A181-3F89-1193E472EC5C}"/>
              </a:ext>
            </a:extLst>
          </p:cNvPr>
          <p:cNvSpPr txBox="1"/>
          <p:nvPr/>
        </p:nvSpPr>
        <p:spPr>
          <a:xfrm>
            <a:off x="3394645" y="2783497"/>
            <a:ext cx="605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Anzahl der Stellen bestimmt die Potenz =&gt; 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Anzahl der Möglichkeiten =&gt; Basis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endParaRPr kumimoji="0" lang="de-DE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C7948A-6BFC-4811-9695-32C25844529B}"/>
              </a:ext>
            </a:extLst>
          </p:cNvPr>
          <p:cNvSpPr txBox="1"/>
          <p:nvPr/>
        </p:nvSpPr>
        <p:spPr>
          <a:xfrm>
            <a:off x="1509824" y="4119271"/>
            <a:ext cx="951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Ergebnis ist ohne Angabe des Zeichenvorrates nicht möglich.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93F13F-DEEF-59A9-5C2A-1D47575F0FD3}"/>
              </a:ext>
            </a:extLst>
          </p:cNvPr>
          <p:cNvSpPr txBox="1"/>
          <p:nvPr/>
        </p:nvSpPr>
        <p:spPr>
          <a:xfrm>
            <a:off x="1509824" y="4962602"/>
            <a:ext cx="6910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Bsp.: Zeichenvorrat =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Goßbuchstaben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+ Ziffern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Zeichenvorrat: 36 Zeichen.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=&gt; Anzahl der Möglichkeiten = 36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 = 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78.364.164.096</a:t>
            </a:r>
          </a:p>
        </p:txBody>
      </p:sp>
    </p:spTree>
    <p:extLst>
      <p:ext uri="{BB962C8B-B14F-4D97-AF65-F5344CB8AC3E}">
        <p14:creationId xmlns:p14="http://schemas.microsoft.com/office/powerpoint/2010/main" val="311566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8E5DDF2-B58E-DDA4-B31F-A6A6158243B2}"/>
              </a:ext>
            </a:extLst>
          </p:cNvPr>
          <p:cNvSpPr txBox="1"/>
          <p:nvPr/>
        </p:nvSpPr>
        <p:spPr>
          <a:xfrm>
            <a:off x="990378" y="1755500"/>
            <a:ext cx="10866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Wie viele unterschiedliche Passwörter sind mit 7 Stellen möglich?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DE8722-1428-A181-3F89-1193E472EC5C}"/>
              </a:ext>
            </a:extLst>
          </p:cNvPr>
          <p:cNvSpPr txBox="1"/>
          <p:nvPr/>
        </p:nvSpPr>
        <p:spPr>
          <a:xfrm>
            <a:off x="3394645" y="2783497"/>
            <a:ext cx="605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Anzahl der Stellen bestimmt die Potenz =&gt; 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Anzahl der Möglichkeiten =&gt; Basis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endParaRPr kumimoji="0" lang="de-DE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C7948A-6BFC-4811-9695-32C25844529B}"/>
              </a:ext>
            </a:extLst>
          </p:cNvPr>
          <p:cNvSpPr txBox="1"/>
          <p:nvPr/>
        </p:nvSpPr>
        <p:spPr>
          <a:xfrm>
            <a:off x="1509824" y="4119271"/>
            <a:ext cx="951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Ergebnis ist ohne Angabe des Zeichenvorrates nicht möglich.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93F13F-DEEF-59A9-5C2A-1D47575F0FD3}"/>
              </a:ext>
            </a:extLst>
          </p:cNvPr>
          <p:cNvSpPr txBox="1"/>
          <p:nvPr/>
        </p:nvSpPr>
        <p:spPr>
          <a:xfrm>
            <a:off x="1509824" y="4962602"/>
            <a:ext cx="10425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Bsp.: Zeichenvorrat = Goß- und Kleinbuchstaben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+ Ziffern: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Zeichenvorrat: 62 Zeichen.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=&gt; Anzahl der Möglichkeiten = 62</a:t>
            </a:r>
            <a:r>
              <a:rPr kumimoji="0" lang="de-D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 = 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3.521.614.606.208</a:t>
            </a:r>
          </a:p>
        </p:txBody>
      </p:sp>
    </p:spTree>
    <p:extLst>
      <p:ext uri="{BB962C8B-B14F-4D97-AF65-F5344CB8AC3E}">
        <p14:creationId xmlns:p14="http://schemas.microsoft.com/office/powerpoint/2010/main" val="2444173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8400D09-633C-1785-4B02-B2938B0D3FC4}"/>
              </a:ext>
            </a:extLst>
          </p:cNvPr>
          <p:cNvSpPr txBox="1"/>
          <p:nvPr/>
        </p:nvSpPr>
        <p:spPr>
          <a:xfrm>
            <a:off x="2339163" y="2551815"/>
            <a:ext cx="76911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dezimaler Zahlen in binäre Zahlen: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1. Additionsmethode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2. Division durch Basis 2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3. Division durch Stellenwertigkeit</a:t>
            </a:r>
          </a:p>
        </p:txBody>
      </p:sp>
    </p:spTree>
    <p:extLst>
      <p:ext uri="{BB962C8B-B14F-4D97-AF65-F5344CB8AC3E}">
        <p14:creationId xmlns:p14="http://schemas.microsoft.com/office/powerpoint/2010/main" val="257025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3CC862-968A-47AD-F251-20CB1C4C966C}"/>
              </a:ext>
            </a:extLst>
          </p:cNvPr>
          <p:cNvSpPr txBox="1"/>
          <p:nvPr/>
        </p:nvSpPr>
        <p:spPr>
          <a:xfrm>
            <a:off x="370891" y="2282899"/>
            <a:ext cx="110005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Additionsmethode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Vorgehensweise: 	Man addiert solange Wertigkeiten der Stellen bis die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gewünschte Zahl erreicht ist. Benutze Wertigkeiten erhalten eine 1,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nicht benutzte eine 0.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171D9002-93DB-BC25-6DAD-4E9C8A48D1F3}"/>
              </a:ext>
            </a:extLst>
          </p:cNvPr>
          <p:cNvGraphicFramePr>
            <a:graphicFrameLocks noGrp="1"/>
          </p:cNvGraphicFramePr>
          <p:nvPr/>
        </p:nvGraphicFramePr>
        <p:xfrm>
          <a:off x="1054703" y="4214326"/>
          <a:ext cx="96132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453">
                  <a:extLst>
                    <a:ext uri="{9D8B030D-6E8A-4147-A177-3AD203B41FA5}">
                      <a16:colId xmlns:a16="http://schemas.microsoft.com/office/drawing/2014/main" val="1607672871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2422327702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73056122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1169698931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468674708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1392032852"/>
                    </a:ext>
                  </a:extLst>
                </a:gridCol>
                <a:gridCol w="473392">
                  <a:extLst>
                    <a:ext uri="{9D8B030D-6E8A-4147-A177-3AD203B41FA5}">
                      <a16:colId xmlns:a16="http://schemas.microsoft.com/office/drawing/2014/main" val="1322711486"/>
                    </a:ext>
                  </a:extLst>
                </a:gridCol>
                <a:gridCol w="473392">
                  <a:extLst>
                    <a:ext uri="{9D8B030D-6E8A-4147-A177-3AD203B41FA5}">
                      <a16:colId xmlns:a16="http://schemas.microsoft.com/office/drawing/2014/main" val="615521818"/>
                    </a:ext>
                  </a:extLst>
                </a:gridCol>
                <a:gridCol w="473392">
                  <a:extLst>
                    <a:ext uri="{9D8B030D-6E8A-4147-A177-3AD203B41FA5}">
                      <a16:colId xmlns:a16="http://schemas.microsoft.com/office/drawing/2014/main" val="1429055528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844643898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957398627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418745974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674062967"/>
                    </a:ext>
                  </a:extLst>
                </a:gridCol>
                <a:gridCol w="2218722">
                  <a:extLst>
                    <a:ext uri="{9D8B030D-6E8A-4147-A177-3AD203B41FA5}">
                      <a16:colId xmlns:a16="http://schemas.microsoft.com/office/drawing/2014/main" val="193150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Dezimal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sz="1800" b="1" kern="1200" baseline="4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Binär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9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2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0001.0000.0001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0011.0110.0000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0100.1110.0010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1271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6B5806A-88A3-4682-8F95-3085473906AD}"/>
              </a:ext>
            </a:extLst>
          </p:cNvPr>
          <p:cNvSpPr txBox="1"/>
          <p:nvPr/>
        </p:nvSpPr>
        <p:spPr>
          <a:xfrm>
            <a:off x="0" y="16441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dezimaler Zahlen in binäre Zahlen:</a:t>
            </a:r>
          </a:p>
        </p:txBody>
      </p:sp>
    </p:spTree>
    <p:extLst>
      <p:ext uri="{BB962C8B-B14F-4D97-AF65-F5344CB8AC3E}">
        <p14:creationId xmlns:p14="http://schemas.microsoft.com/office/powerpoint/2010/main" val="1713981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3CC862-968A-47AD-F251-20CB1C4C966C}"/>
              </a:ext>
            </a:extLst>
          </p:cNvPr>
          <p:cNvSpPr txBox="1"/>
          <p:nvPr/>
        </p:nvSpPr>
        <p:spPr>
          <a:xfrm>
            <a:off x="370891" y="2282899"/>
            <a:ext cx="7571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Division durch Basis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Vorgehensweise zur Konvertierung der Zahl 13: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Die zu konvertierende Zahl wird durch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die Zahlenbasis der Binärzahlen (2)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ganzzahlig mit Rest geteilt.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B5806A-88A3-4682-8F95-3085473906AD}"/>
              </a:ext>
            </a:extLst>
          </p:cNvPr>
          <p:cNvSpPr txBox="1"/>
          <p:nvPr/>
        </p:nvSpPr>
        <p:spPr>
          <a:xfrm>
            <a:off x="0" y="16441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dezimaler Zahlen in binäre Zahlen: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B4346E-499F-25E6-F490-2DFE1379164D}"/>
              </a:ext>
            </a:extLst>
          </p:cNvPr>
          <p:cNvSpPr txBox="1"/>
          <p:nvPr/>
        </p:nvSpPr>
        <p:spPr>
          <a:xfrm>
            <a:off x="7962315" y="3621727"/>
            <a:ext cx="3915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 / 2 = 6		Rest 1</a:t>
            </a:r>
          </a:p>
        </p:txBody>
      </p:sp>
    </p:spTree>
    <p:extLst>
      <p:ext uri="{BB962C8B-B14F-4D97-AF65-F5344CB8AC3E}">
        <p14:creationId xmlns:p14="http://schemas.microsoft.com/office/powerpoint/2010/main" val="2580765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3CC862-968A-47AD-F251-20CB1C4C966C}"/>
              </a:ext>
            </a:extLst>
          </p:cNvPr>
          <p:cNvSpPr txBox="1"/>
          <p:nvPr/>
        </p:nvSpPr>
        <p:spPr>
          <a:xfrm>
            <a:off x="370891" y="2282899"/>
            <a:ext cx="7571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Division durch Basis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Vorgehensweise zur Konvertierung der Zahl 13: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2. Der ganzzahlige Quotient wird in die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nächste Zeile übertragen und wieder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ganzzahlig durch 2 geteilt. Dieser Ablauf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wird so lange wiederholt, bis das Ergebnis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der ganzzahligen Division "0" ist.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B5806A-88A3-4682-8F95-3085473906AD}"/>
              </a:ext>
            </a:extLst>
          </p:cNvPr>
          <p:cNvSpPr txBox="1"/>
          <p:nvPr/>
        </p:nvSpPr>
        <p:spPr>
          <a:xfrm>
            <a:off x="0" y="16441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dezimaler Zahlen in binäre Zahlen: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B4346E-499F-25E6-F490-2DFE1379164D}"/>
              </a:ext>
            </a:extLst>
          </p:cNvPr>
          <p:cNvSpPr txBox="1"/>
          <p:nvPr/>
        </p:nvSpPr>
        <p:spPr>
          <a:xfrm>
            <a:off x="7963822" y="3621727"/>
            <a:ext cx="39159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 / 2 = 6	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6 / 2 = 3	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3 / 2 = 1	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1 / 2 = 0		Rest 1</a:t>
            </a:r>
          </a:p>
        </p:txBody>
      </p:sp>
    </p:spTree>
    <p:extLst>
      <p:ext uri="{BB962C8B-B14F-4D97-AF65-F5344CB8AC3E}">
        <p14:creationId xmlns:p14="http://schemas.microsoft.com/office/powerpoint/2010/main" val="190620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6EF7B98-D86E-A1B5-7D00-F1040076E594}"/>
              </a:ext>
            </a:extLst>
          </p:cNvPr>
          <p:cNvSpPr txBox="1"/>
          <p:nvPr/>
        </p:nvSpPr>
        <p:spPr>
          <a:xfrm>
            <a:off x="1824440" y="1854758"/>
            <a:ext cx="89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Erste Zahlensysteme vor über 7000 Jahren, das Sexagesimalsystem (Additionssystem) der Sumerer. (Zahlensystem zur Basis 60.)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6B46FA-C552-2821-3AD4-13BA418CD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1" y="2908135"/>
            <a:ext cx="4105275" cy="14001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E4370E0-12B3-1B2E-4946-0ED33A712CB4}"/>
              </a:ext>
            </a:extLst>
          </p:cNvPr>
          <p:cNvSpPr txBox="1"/>
          <p:nvPr/>
        </p:nvSpPr>
        <p:spPr>
          <a:xfrm>
            <a:off x="4191000" y="4811485"/>
            <a:ext cx="417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Wurde mit Keilstempeln in Ton gedrückt.</a:t>
            </a:r>
          </a:p>
        </p:txBody>
      </p:sp>
    </p:spTree>
    <p:extLst>
      <p:ext uri="{BB962C8B-B14F-4D97-AF65-F5344CB8AC3E}">
        <p14:creationId xmlns:p14="http://schemas.microsoft.com/office/powerpoint/2010/main" val="160013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3CC862-968A-47AD-F251-20CB1C4C966C}"/>
              </a:ext>
            </a:extLst>
          </p:cNvPr>
          <p:cNvSpPr txBox="1"/>
          <p:nvPr/>
        </p:nvSpPr>
        <p:spPr>
          <a:xfrm>
            <a:off x="370891" y="2282899"/>
            <a:ext cx="73345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Division durch Basis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Vorgehensweise: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3. Jetzt muss der Rest sämtlicher ganzzahliger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Divisionen nur noch wie im Bild gezeigt als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Binärzahl angeordnet werden. Dabei muss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beachtet werden, dass die einzelnen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Binärstellen von „unten nach oben“ notiert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werden müssen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B5806A-88A3-4682-8F95-3085473906AD}"/>
              </a:ext>
            </a:extLst>
          </p:cNvPr>
          <p:cNvSpPr txBox="1"/>
          <p:nvPr/>
        </p:nvSpPr>
        <p:spPr>
          <a:xfrm>
            <a:off x="0" y="16441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dezimaler Zahlen in binäre Zahlen: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B4346E-499F-25E6-F490-2DFE1379164D}"/>
              </a:ext>
            </a:extLst>
          </p:cNvPr>
          <p:cNvSpPr txBox="1"/>
          <p:nvPr/>
        </p:nvSpPr>
        <p:spPr>
          <a:xfrm>
            <a:off x="7963822" y="3621727"/>
            <a:ext cx="39159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 / 2 = 6	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6 / 2 = 3	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3 / 2 = 1	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1 / 2 = 0		Rest 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35D12E-19B9-B1A3-37A8-EA94CF51FBBF}"/>
              </a:ext>
            </a:extLst>
          </p:cNvPr>
          <p:cNvSpPr txBox="1"/>
          <p:nvPr/>
        </p:nvSpPr>
        <p:spPr>
          <a:xfrm>
            <a:off x="9744075" y="5867400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1101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9DDEBD3-6053-392A-444D-CAD812CB3156}"/>
              </a:ext>
            </a:extLst>
          </p:cNvPr>
          <p:cNvCxnSpPr>
            <a:cxnSpLocks/>
          </p:cNvCxnSpPr>
          <p:nvPr/>
        </p:nvCxnSpPr>
        <p:spPr>
          <a:xfrm flipH="1">
            <a:off x="9913470" y="5295317"/>
            <a:ext cx="1716555" cy="664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CBF6659-6DB2-6CD8-2106-D05508CE1399}"/>
              </a:ext>
            </a:extLst>
          </p:cNvPr>
          <p:cNvCxnSpPr>
            <a:cxnSpLocks/>
          </p:cNvCxnSpPr>
          <p:nvPr/>
        </p:nvCxnSpPr>
        <p:spPr>
          <a:xfrm flipH="1">
            <a:off x="10183997" y="4838700"/>
            <a:ext cx="1446028" cy="1059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6EF3AC-A055-3AF9-9F03-FAEF2131C490}"/>
              </a:ext>
            </a:extLst>
          </p:cNvPr>
          <p:cNvCxnSpPr>
            <a:cxnSpLocks/>
          </p:cNvCxnSpPr>
          <p:nvPr/>
        </p:nvCxnSpPr>
        <p:spPr>
          <a:xfrm flipH="1">
            <a:off x="10329654" y="4419600"/>
            <a:ext cx="1300371" cy="158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A67F723-9615-D9FD-8CEC-D2E0196C9097}"/>
              </a:ext>
            </a:extLst>
          </p:cNvPr>
          <p:cNvCxnSpPr>
            <a:cxnSpLocks/>
          </p:cNvCxnSpPr>
          <p:nvPr/>
        </p:nvCxnSpPr>
        <p:spPr>
          <a:xfrm flipH="1">
            <a:off x="10579395" y="3959369"/>
            <a:ext cx="1050630" cy="1952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86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3CC862-968A-47AD-F251-20CB1C4C966C}"/>
              </a:ext>
            </a:extLst>
          </p:cNvPr>
          <p:cNvSpPr txBox="1"/>
          <p:nvPr/>
        </p:nvSpPr>
        <p:spPr>
          <a:xfrm>
            <a:off x="370891" y="2635324"/>
            <a:ext cx="75713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Division durch Stellenwertigkeit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Vorgehensweise zur Konvertierung der Zahl 13: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Suche die höchste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ZweierPotenz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die &lt;= 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gesuchten Zahl ist.        </a:t>
            </a:r>
            <a:endParaRPr kumimoji="0" lang="de-DE" sz="2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B5806A-88A3-4682-8F95-3085473906AD}"/>
              </a:ext>
            </a:extLst>
          </p:cNvPr>
          <p:cNvSpPr txBox="1"/>
          <p:nvPr/>
        </p:nvSpPr>
        <p:spPr>
          <a:xfrm>
            <a:off x="0" y="16441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dezimaler Zahlen in binäre Zahlen: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ED5D0E4-5918-B75E-53A1-FC1DD910F345}"/>
              </a:ext>
            </a:extLst>
          </p:cNvPr>
          <p:cNvSpPr txBox="1"/>
          <p:nvPr/>
        </p:nvSpPr>
        <p:spPr>
          <a:xfrm>
            <a:off x="935664" y="4882093"/>
            <a:ext cx="2679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de-DE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8, 2</a:t>
            </a:r>
            <a:r>
              <a:rPr kumimoji="0" lang="de-DE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16.</a:t>
            </a:r>
            <a:b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4EC89CD-10C5-AE06-064B-B33C02E7293F}"/>
              </a:ext>
            </a:extLst>
          </p:cNvPr>
          <p:cNvSpPr txBox="1"/>
          <p:nvPr/>
        </p:nvSpPr>
        <p:spPr>
          <a:xfrm>
            <a:off x="935664" y="5458415"/>
            <a:ext cx="5720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Die gesuchte Potenz ist also 2</a:t>
            </a:r>
            <a:r>
              <a:rPr kumimoji="0" lang="de-DE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 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 8.</a:t>
            </a:r>
            <a:b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154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3CC862-968A-47AD-F251-20CB1C4C966C}"/>
              </a:ext>
            </a:extLst>
          </p:cNvPr>
          <p:cNvSpPr txBox="1"/>
          <p:nvPr/>
        </p:nvSpPr>
        <p:spPr>
          <a:xfrm>
            <a:off x="370891" y="2635324"/>
            <a:ext cx="7571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Division durch Stellenwertigkeit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Vorgehensweise zur Konvertierung der Zahl 13: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Die zu konvertierende Zahl wird durch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den größten Stellenwert geteilt, der kleiner </a:t>
            </a:r>
            <a:b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oder gleich der Zahl ist.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B5806A-88A3-4682-8F95-3085473906AD}"/>
              </a:ext>
            </a:extLst>
          </p:cNvPr>
          <p:cNvSpPr txBox="1"/>
          <p:nvPr/>
        </p:nvSpPr>
        <p:spPr>
          <a:xfrm>
            <a:off x="0" y="16441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dezimaler Zahlen in binäre Zahlen: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B865F8-4626-558F-2776-B8A747410339}"/>
              </a:ext>
            </a:extLst>
          </p:cNvPr>
          <p:cNvSpPr txBox="1"/>
          <p:nvPr/>
        </p:nvSpPr>
        <p:spPr>
          <a:xfrm>
            <a:off x="8135272" y="3974152"/>
            <a:ext cx="3915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 / 8 = 1		Rest 5</a:t>
            </a:r>
          </a:p>
        </p:txBody>
      </p:sp>
    </p:spTree>
    <p:extLst>
      <p:ext uri="{BB962C8B-B14F-4D97-AF65-F5344CB8AC3E}">
        <p14:creationId xmlns:p14="http://schemas.microsoft.com/office/powerpoint/2010/main" val="343366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3CC862-968A-47AD-F251-20CB1C4C966C}"/>
              </a:ext>
            </a:extLst>
          </p:cNvPr>
          <p:cNvSpPr txBox="1"/>
          <p:nvPr/>
        </p:nvSpPr>
        <p:spPr>
          <a:xfrm>
            <a:off x="370891" y="2635324"/>
            <a:ext cx="7571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Division durch Stellenwertigkeit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Vorgehensweise zur Konvertierung der Zahl 13: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Mit dem Rest wird weitergerechnet.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Er wird durch den nächst kleineren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Stellenwert „4“ geteilt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u.s.w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Die Berechnung ist beendet, wenn der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Quotient 0 erreicht.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B5806A-88A3-4682-8F95-3085473906AD}"/>
              </a:ext>
            </a:extLst>
          </p:cNvPr>
          <p:cNvSpPr txBox="1"/>
          <p:nvPr/>
        </p:nvSpPr>
        <p:spPr>
          <a:xfrm>
            <a:off x="0" y="16441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dezimaler Zahlen in binäre Zahlen: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B865F8-4626-558F-2776-B8A747410339}"/>
              </a:ext>
            </a:extLst>
          </p:cNvPr>
          <p:cNvSpPr txBox="1"/>
          <p:nvPr/>
        </p:nvSpPr>
        <p:spPr>
          <a:xfrm>
            <a:off x="8135272" y="3974152"/>
            <a:ext cx="39159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 / 8 = 1		Rest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5 / 4 = 1	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1 / 2 = 0	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1 / 1 = 1		Rest 0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3F28632-85E2-6043-0530-C591620ADF9F}"/>
              </a:ext>
            </a:extLst>
          </p:cNvPr>
          <p:cNvGrpSpPr/>
          <p:nvPr/>
        </p:nvGrpSpPr>
        <p:grpSpPr>
          <a:xfrm>
            <a:off x="9544050" y="4362450"/>
            <a:ext cx="1581150" cy="2075795"/>
            <a:chOff x="9544050" y="4362450"/>
            <a:chExt cx="1581150" cy="2075795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4EE87C0C-3A8F-B6D1-867D-B36DBC14C6CB}"/>
                </a:ext>
              </a:extLst>
            </p:cNvPr>
            <p:cNvSpPr txBox="1"/>
            <p:nvPr/>
          </p:nvSpPr>
          <p:spPr>
            <a:xfrm>
              <a:off x="10020300" y="5915025"/>
              <a:ext cx="1104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1101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35186C5-0CFE-582C-4383-43180918082F}"/>
                </a:ext>
              </a:extLst>
            </p:cNvPr>
            <p:cNvCxnSpPr>
              <a:cxnSpLocks/>
            </p:cNvCxnSpPr>
            <p:nvPr/>
          </p:nvCxnSpPr>
          <p:spPr>
            <a:xfrm>
              <a:off x="9544050" y="5638800"/>
              <a:ext cx="1269262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6B88B7-F905-E579-ADAC-8D485C8E6203}"/>
                </a:ext>
              </a:extLst>
            </p:cNvPr>
            <p:cNvCxnSpPr>
              <a:cxnSpLocks/>
            </p:cNvCxnSpPr>
            <p:nvPr/>
          </p:nvCxnSpPr>
          <p:spPr>
            <a:xfrm>
              <a:off x="9553575" y="5213866"/>
              <a:ext cx="1057718" cy="8535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5BBADD8-717A-5B1C-FFCE-DBB707A169F1}"/>
                </a:ext>
              </a:extLst>
            </p:cNvPr>
            <p:cNvCxnSpPr>
              <a:cxnSpLocks/>
            </p:cNvCxnSpPr>
            <p:nvPr/>
          </p:nvCxnSpPr>
          <p:spPr>
            <a:xfrm>
              <a:off x="9544050" y="4791075"/>
              <a:ext cx="769531" cy="127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2C52EAA-6325-D8FA-418D-4C24D1BBD19C}"/>
                </a:ext>
              </a:extLst>
            </p:cNvPr>
            <p:cNvCxnSpPr>
              <a:cxnSpLocks/>
            </p:cNvCxnSpPr>
            <p:nvPr/>
          </p:nvCxnSpPr>
          <p:spPr>
            <a:xfrm>
              <a:off x="9553575" y="4362450"/>
              <a:ext cx="579253" cy="170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7910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3CC862-968A-47AD-F251-20CB1C4C966C}"/>
              </a:ext>
            </a:extLst>
          </p:cNvPr>
          <p:cNvSpPr txBox="1"/>
          <p:nvPr/>
        </p:nvSpPr>
        <p:spPr>
          <a:xfrm>
            <a:off x="370891" y="2635324"/>
            <a:ext cx="84946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Division durch Basis 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Vorgehensweise zur Konvertierung der Zahl 2094 : 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Analog zur Umwandlung in binäre 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B5806A-88A3-4682-8F95-3085473906AD}"/>
              </a:ext>
            </a:extLst>
          </p:cNvPr>
          <p:cNvSpPr txBox="1"/>
          <p:nvPr/>
        </p:nvSpPr>
        <p:spPr>
          <a:xfrm>
            <a:off x="0" y="16441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dezimaler Zahlen in hexadezimale Zahlen: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B865F8-4626-558F-2776-B8A747410339}"/>
              </a:ext>
            </a:extLst>
          </p:cNvPr>
          <p:cNvSpPr txBox="1"/>
          <p:nvPr/>
        </p:nvSpPr>
        <p:spPr>
          <a:xfrm>
            <a:off x="4883311" y="4521309"/>
            <a:ext cx="46485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2094 / 16 = 130	Rest 14 =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130 / 16 = 8	Rest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8 /  16 = 0	Rest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7A4246F-2779-9FB3-A23B-2F84DB8D2310}"/>
              </a:ext>
            </a:extLst>
          </p:cNvPr>
          <p:cNvGrpSpPr/>
          <p:nvPr/>
        </p:nvGrpSpPr>
        <p:grpSpPr>
          <a:xfrm>
            <a:off x="8684697" y="4791075"/>
            <a:ext cx="2440503" cy="1647170"/>
            <a:chOff x="8684697" y="4791075"/>
            <a:chExt cx="2440503" cy="1647170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4EE87C0C-3A8F-B6D1-867D-B36DBC14C6CB}"/>
                </a:ext>
              </a:extLst>
            </p:cNvPr>
            <p:cNvSpPr txBox="1"/>
            <p:nvPr/>
          </p:nvSpPr>
          <p:spPr>
            <a:xfrm>
              <a:off x="10020300" y="5915025"/>
              <a:ext cx="1104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82E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35186C5-0CFE-582C-4383-43180918082F}"/>
                </a:ext>
              </a:extLst>
            </p:cNvPr>
            <p:cNvCxnSpPr>
              <a:cxnSpLocks/>
            </p:cNvCxnSpPr>
            <p:nvPr/>
          </p:nvCxnSpPr>
          <p:spPr>
            <a:xfrm>
              <a:off x="8684697" y="5638800"/>
              <a:ext cx="1335603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6B88B7-F905-E579-ADAC-8D485C8E6203}"/>
                </a:ext>
              </a:extLst>
            </p:cNvPr>
            <p:cNvCxnSpPr>
              <a:cxnSpLocks/>
            </p:cNvCxnSpPr>
            <p:nvPr/>
          </p:nvCxnSpPr>
          <p:spPr>
            <a:xfrm>
              <a:off x="8693031" y="5204752"/>
              <a:ext cx="1705731" cy="85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5BBADD8-717A-5B1C-FFCE-DBB707A169F1}"/>
                </a:ext>
              </a:extLst>
            </p:cNvPr>
            <p:cNvCxnSpPr>
              <a:cxnSpLocks/>
            </p:cNvCxnSpPr>
            <p:nvPr/>
          </p:nvCxnSpPr>
          <p:spPr>
            <a:xfrm>
              <a:off x="9412345" y="4791075"/>
              <a:ext cx="1160405" cy="12637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371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3CC862-968A-47AD-F251-20CB1C4C966C}"/>
              </a:ext>
            </a:extLst>
          </p:cNvPr>
          <p:cNvSpPr txBox="1"/>
          <p:nvPr/>
        </p:nvSpPr>
        <p:spPr>
          <a:xfrm>
            <a:off x="370891" y="2635324"/>
            <a:ext cx="84946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Division durch Stellenwertigkeit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Vorgehensweise zur Konvertierung der Zahl 2094 : 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Analog zur Umwandlung in binäre 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B5806A-88A3-4682-8F95-3085473906AD}"/>
              </a:ext>
            </a:extLst>
          </p:cNvPr>
          <p:cNvSpPr txBox="1"/>
          <p:nvPr/>
        </p:nvSpPr>
        <p:spPr>
          <a:xfrm>
            <a:off x="0" y="16441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dezimaler Zahlen in hexadezimale Zahlen: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B865F8-4626-558F-2776-B8A747410339}"/>
              </a:ext>
            </a:extLst>
          </p:cNvPr>
          <p:cNvSpPr txBox="1"/>
          <p:nvPr/>
        </p:nvSpPr>
        <p:spPr>
          <a:xfrm>
            <a:off x="4883311" y="4521309"/>
            <a:ext cx="5031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2094 / 256 = 8		Rest 46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46 /    16 = 2		Rest 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14 /       1 = 14 = E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D0819B0-69ED-F60C-4062-49B661D3B0F2}"/>
              </a:ext>
            </a:extLst>
          </p:cNvPr>
          <p:cNvGrpSpPr/>
          <p:nvPr/>
        </p:nvGrpSpPr>
        <p:grpSpPr>
          <a:xfrm>
            <a:off x="5965280" y="4919176"/>
            <a:ext cx="1765726" cy="1777570"/>
            <a:chOff x="5965280" y="4919176"/>
            <a:chExt cx="1765726" cy="1777570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4EE87C0C-3A8F-B6D1-867D-B36DBC14C6CB}"/>
                </a:ext>
              </a:extLst>
            </p:cNvPr>
            <p:cNvSpPr txBox="1"/>
            <p:nvPr/>
          </p:nvSpPr>
          <p:spPr>
            <a:xfrm>
              <a:off x="5965280" y="6173526"/>
              <a:ext cx="1104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82E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35186C5-0CFE-582C-4383-4318091808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919176"/>
              <a:ext cx="974180" cy="13482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6B88B7-F905-E579-ADAC-8D485C8E6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3090" y="5807961"/>
              <a:ext cx="1147916" cy="459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5BBADD8-717A-5B1C-FFCE-DBB707A16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500" y="5348472"/>
              <a:ext cx="802661" cy="918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DC5B7772-5411-D410-BE22-F43A8740891C}"/>
              </a:ext>
            </a:extLst>
          </p:cNvPr>
          <p:cNvSpPr txBox="1"/>
          <p:nvPr/>
        </p:nvSpPr>
        <p:spPr>
          <a:xfrm>
            <a:off x="590550" y="4690647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4.096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 65.536</a:t>
            </a:r>
            <a:endParaRPr kumimoji="0" lang="de-DE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426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6B5806A-88A3-4682-8F95-3085473906AD}"/>
              </a:ext>
            </a:extLst>
          </p:cNvPr>
          <p:cNvSpPr txBox="1"/>
          <p:nvPr/>
        </p:nvSpPr>
        <p:spPr>
          <a:xfrm>
            <a:off x="0" y="16441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Konvertierung hexadezimaler Zahlen in binäre Zahlen und umgekehrt: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A16CBC-4A3C-4F55-CDE1-955133D152BD}"/>
              </a:ext>
            </a:extLst>
          </p:cNvPr>
          <p:cNvSpPr txBox="1"/>
          <p:nvPr/>
        </p:nvSpPr>
        <p:spPr>
          <a:xfrm>
            <a:off x="514350" y="2377559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Hexadezimalzahlen und Binärzahlen lassen sich ohne großen Rechenaufwand direkt ineinander konvertieren.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8D10632-EC72-6A34-10B5-F478E4959E37}"/>
              </a:ext>
            </a:extLst>
          </p:cNvPr>
          <p:cNvGraphicFramePr>
            <a:graphicFrameLocks noGrp="1"/>
          </p:cNvGraphicFramePr>
          <p:nvPr/>
        </p:nvGraphicFramePr>
        <p:xfrm>
          <a:off x="1917700" y="3729566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262312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95693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4134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286781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677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Hexadezimal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 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1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Binär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05207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3F9B3E6-1DD6-B67B-434E-7717EF7A769A}"/>
              </a:ext>
            </a:extLst>
          </p:cNvPr>
          <p:cNvGraphicFramePr>
            <a:graphicFrameLocks noGrp="1"/>
          </p:cNvGraphicFramePr>
          <p:nvPr/>
        </p:nvGraphicFramePr>
        <p:xfrm>
          <a:off x="1917700" y="4992256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262312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95693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4134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286781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677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Binär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1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Hexadezimal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05207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4F454BD-77D0-9E30-4D39-AA72995D9AF0}"/>
              </a:ext>
            </a:extLst>
          </p:cNvPr>
          <p:cNvSpPr txBox="1"/>
          <p:nvPr/>
        </p:nvSpPr>
        <p:spPr>
          <a:xfrm>
            <a:off x="1819275" y="3418754"/>
            <a:ext cx="271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FB07 umwandeln in Binär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FF21277-932C-2087-3DB0-DA49DB587193}"/>
              </a:ext>
            </a:extLst>
          </p:cNvPr>
          <p:cNvSpPr txBox="1"/>
          <p:nvPr/>
        </p:nvSpPr>
        <p:spPr>
          <a:xfrm>
            <a:off x="1819275" y="4663994"/>
            <a:ext cx="423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1010.0011.1001.0101 umwandeln in Hex</a:t>
            </a:r>
          </a:p>
        </p:txBody>
      </p:sp>
    </p:spTree>
    <p:extLst>
      <p:ext uri="{BB962C8B-B14F-4D97-AF65-F5344CB8AC3E}">
        <p14:creationId xmlns:p14="http://schemas.microsoft.com/office/powerpoint/2010/main" val="4199432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71B8A42-78EE-BEB5-D9B0-B4087D6AC8BB}"/>
              </a:ext>
            </a:extLst>
          </p:cNvPr>
          <p:cNvSpPr txBox="1"/>
          <p:nvPr/>
        </p:nvSpPr>
        <p:spPr>
          <a:xfrm>
            <a:off x="683588" y="1647825"/>
            <a:ext cx="10890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Wandeln Sie folgende Dezimalzahlen mit Hilfe des Algorithmus „Division durch die Basis“ in Binärzahlen 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 </a:t>
            </a: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94</a:t>
            </a: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128		</a:t>
            </a: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6C3B8F6-D61A-23EF-43F2-2777AFEA6344}"/>
              </a:ext>
            </a:extLst>
          </p:cNvPr>
          <p:cNvSpPr txBox="1"/>
          <p:nvPr/>
        </p:nvSpPr>
        <p:spPr>
          <a:xfrm>
            <a:off x="683587" y="4076700"/>
            <a:ext cx="100421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Wandeln Sie folgende Dezimalzahlen mit Hilfe des Algorithmus „Division durch Stellenwertigkeit“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Hexadezimalzahlen 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160</a:t>
            </a: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255</a:t>
            </a: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3.935</a:t>
            </a: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64.001</a:t>
            </a:r>
          </a:p>
        </p:txBody>
      </p:sp>
    </p:spTree>
    <p:extLst>
      <p:ext uri="{BB962C8B-B14F-4D97-AF65-F5344CB8AC3E}">
        <p14:creationId xmlns:p14="http://schemas.microsoft.com/office/powerpoint/2010/main" val="1562095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DFEFE1-5DAC-9EA9-15D0-BF365CA71F45}"/>
              </a:ext>
            </a:extLst>
          </p:cNvPr>
          <p:cNvSpPr txBox="1"/>
          <p:nvPr/>
        </p:nvSpPr>
        <p:spPr>
          <a:xfrm>
            <a:off x="659218" y="1892595"/>
            <a:ext cx="2648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 / 2 = 9	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9 / 2 = 4	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4 / 2 = 2	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2 / 2 = 1	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1 / 2 = 0	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4EFC8-113D-BCD3-96D4-B1A46D32DE05}"/>
              </a:ext>
            </a:extLst>
          </p:cNvPr>
          <p:cNvSpPr txBox="1"/>
          <p:nvPr/>
        </p:nvSpPr>
        <p:spPr>
          <a:xfrm>
            <a:off x="3381163" y="1892595"/>
            <a:ext cx="3072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94 / 2 = 47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47 / 2 = 23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23 / 2 = 11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 / 2 = 5	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5 / 2 = 2	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2 / 2 = 1	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1 / 2 = 0		Rest 1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32CE28A-2B90-73F2-A5F3-1F41C7C12915}"/>
              </a:ext>
            </a:extLst>
          </p:cNvPr>
          <p:cNvGraphicFramePr>
            <a:graphicFrameLocks noGrp="1"/>
          </p:cNvGraphicFramePr>
          <p:nvPr/>
        </p:nvGraphicFramePr>
        <p:xfrm>
          <a:off x="2265926" y="462256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3206903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4638363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542982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600399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09278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752929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221117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50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92317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3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2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3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2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71007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AD7296A-E15B-0D41-FCFF-B51551C39A9E}"/>
              </a:ext>
            </a:extLst>
          </p:cNvPr>
          <p:cNvCxnSpPr/>
          <p:nvPr/>
        </p:nvCxnSpPr>
        <p:spPr>
          <a:xfrm>
            <a:off x="3350488" y="1392865"/>
            <a:ext cx="0" cy="3476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B67ED14-6C9E-10AF-3416-54E6908A9223}"/>
              </a:ext>
            </a:extLst>
          </p:cNvPr>
          <p:cNvCxnSpPr/>
          <p:nvPr/>
        </p:nvCxnSpPr>
        <p:spPr>
          <a:xfrm>
            <a:off x="6090144" y="1308333"/>
            <a:ext cx="0" cy="3476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794D4EA-AE46-A245-8BF1-030B4C7D516A}"/>
              </a:ext>
            </a:extLst>
          </p:cNvPr>
          <p:cNvSpPr txBox="1"/>
          <p:nvPr/>
        </p:nvSpPr>
        <p:spPr>
          <a:xfrm>
            <a:off x="6329926" y="1885502"/>
            <a:ext cx="30728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128 / 2 = 64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64 / 2 = 32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32 / 2 = 16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16 / 2 = 8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8 / 2 = 4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4 / 2 = 2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2 / 2 = 1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1 / 2 = 0	Rest 1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67CED32-D6A9-5260-3B67-3181D6330A0F}"/>
              </a:ext>
            </a:extLst>
          </p:cNvPr>
          <p:cNvCxnSpPr/>
          <p:nvPr/>
        </p:nvCxnSpPr>
        <p:spPr>
          <a:xfrm>
            <a:off x="9123967" y="1308333"/>
            <a:ext cx="0" cy="3476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E3333B9-05AC-A633-3D17-67AF635830ED}"/>
              </a:ext>
            </a:extLst>
          </p:cNvPr>
          <p:cNvSpPr txBox="1"/>
          <p:nvPr/>
        </p:nvSpPr>
        <p:spPr>
          <a:xfrm>
            <a:off x="9172374" y="1889040"/>
            <a:ext cx="30728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251 / 2  = 125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125 / 2 = 62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62 / 2 = 31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31 / 2 = 15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15 / 2 = 7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7 / 2 = 3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3 / 2 = 1	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1 / 2 = 0	Rest 1</a:t>
            </a:r>
          </a:p>
        </p:txBody>
      </p:sp>
    </p:spTree>
    <p:extLst>
      <p:ext uri="{BB962C8B-B14F-4D97-AF65-F5344CB8AC3E}">
        <p14:creationId xmlns:p14="http://schemas.microsoft.com/office/powerpoint/2010/main" val="324631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6C04CD3-2458-4915-903C-C8FC3C2E4264}"/>
              </a:ext>
            </a:extLst>
          </p:cNvPr>
          <p:cNvSpPr txBox="1"/>
          <p:nvPr/>
        </p:nvSpPr>
        <p:spPr>
          <a:xfrm>
            <a:off x="324736" y="1373289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4.096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  <a:r>
              <a:rPr kumimoji="0" lang="de-D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 65.536</a:t>
            </a:r>
            <a:endParaRPr kumimoji="0" lang="de-DE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F95A1C-0FFC-7A9D-2C3C-4B6402477563}"/>
              </a:ext>
            </a:extLst>
          </p:cNvPr>
          <p:cNvSpPr txBox="1"/>
          <p:nvPr/>
        </p:nvSpPr>
        <p:spPr>
          <a:xfrm>
            <a:off x="159158" y="3257612"/>
            <a:ext cx="263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160 / 16 = 10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0 / 1   =    0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93B6C-A0FD-5EE8-E130-8CBBA87C6623}"/>
              </a:ext>
            </a:extLst>
          </p:cNvPr>
          <p:cNvSpPr txBox="1"/>
          <p:nvPr/>
        </p:nvSpPr>
        <p:spPr>
          <a:xfrm>
            <a:off x="2948349" y="3257612"/>
            <a:ext cx="2923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255 / 16 = 15	Rest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15 / 1   =  15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F575577-156A-E2CC-A293-4B9C96A20292}"/>
              </a:ext>
            </a:extLst>
          </p:cNvPr>
          <p:cNvSpPr txBox="1"/>
          <p:nvPr/>
        </p:nvSpPr>
        <p:spPr>
          <a:xfrm>
            <a:off x="5889854" y="3252249"/>
            <a:ext cx="2923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3935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3935 / 256 = 15	Rest 95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95 / 16   =     5	Rest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15 / 1	  =   15	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69A676E-3263-6D68-A6D6-3D92E9456CB3}"/>
              </a:ext>
            </a:extLst>
          </p:cNvPr>
          <p:cNvSpPr txBox="1"/>
          <p:nvPr/>
        </p:nvSpPr>
        <p:spPr>
          <a:xfrm>
            <a:off x="8710942" y="3222963"/>
            <a:ext cx="3481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64001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64001 / 4096 = 15	       Rest 2561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2561 / 256   =  10	       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   1 / 16      =     0	       Rest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   1 / 1         =     1        Rest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61EDC40-06E6-441B-F054-F0C534A8EE15}"/>
              </a:ext>
            </a:extLst>
          </p:cNvPr>
          <p:cNvCxnSpPr/>
          <p:nvPr/>
        </p:nvCxnSpPr>
        <p:spPr>
          <a:xfrm>
            <a:off x="2827930" y="3147229"/>
            <a:ext cx="0" cy="1864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4446F61-D673-95C1-C599-85937F91BC53}"/>
              </a:ext>
            </a:extLst>
          </p:cNvPr>
          <p:cNvCxnSpPr/>
          <p:nvPr/>
        </p:nvCxnSpPr>
        <p:spPr>
          <a:xfrm>
            <a:off x="5769436" y="3147228"/>
            <a:ext cx="0" cy="1864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6331203-C013-1954-599D-546F17D651C7}"/>
              </a:ext>
            </a:extLst>
          </p:cNvPr>
          <p:cNvCxnSpPr/>
          <p:nvPr/>
        </p:nvCxnSpPr>
        <p:spPr>
          <a:xfrm>
            <a:off x="8690343" y="3232542"/>
            <a:ext cx="0" cy="1864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D9A6B945-A5DE-7E25-922C-47166D5D45D1}"/>
              </a:ext>
            </a:extLst>
          </p:cNvPr>
          <p:cNvGraphicFramePr>
            <a:graphicFrameLocks noGrp="1"/>
          </p:cNvGraphicFramePr>
          <p:nvPr/>
        </p:nvGraphicFramePr>
        <p:xfrm>
          <a:off x="3120313" y="473494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3206903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600399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09278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221117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50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92317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3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2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3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2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7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05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6EF7B98-D86E-A1B5-7D00-F1040076E594}"/>
              </a:ext>
            </a:extLst>
          </p:cNvPr>
          <p:cNvSpPr txBox="1"/>
          <p:nvPr/>
        </p:nvSpPr>
        <p:spPr>
          <a:xfrm>
            <a:off x="2416628" y="1785257"/>
            <a:ext cx="81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Später (ca. 5000 Jahre) kam das Sexagesimalsystem der Babylonier, immer noch Additionssystem.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6DE328-5FE7-64A3-FCEA-4C8D6BF44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14" y="2373086"/>
            <a:ext cx="6526272" cy="38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6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4308AB-4E3D-6AC8-6D83-E50F823F6082}"/>
              </a:ext>
            </a:extLst>
          </p:cNvPr>
          <p:cNvSpPr txBox="1"/>
          <p:nvPr/>
        </p:nvSpPr>
        <p:spPr>
          <a:xfrm>
            <a:off x="2416628" y="1785257"/>
            <a:ext cx="8196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 erste bis vierten Jahrhundert entstand in Indien ein System das nur auf 10 Zeichen beruhte. (Stellenwertsystem)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 neunten Jahrhundert übernahmen die Araber dieses Zahlensystem. </a:t>
            </a:r>
            <a:b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Die Schreibweise der Zeichen veränderte sich.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 Deutschland erst ab dem 15.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Jht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Daraus hervorgegangen ist unser heutiges Zahlensystem, das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Dizimalsystem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584822-A1A1-9722-0466-647FCEDE7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31" y="3932712"/>
            <a:ext cx="5619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F8909C-BCE6-3262-06E2-BA2BAFF75B52}"/>
              </a:ext>
            </a:extLst>
          </p:cNvPr>
          <p:cNvSpPr txBox="1"/>
          <p:nvPr/>
        </p:nvSpPr>
        <p:spPr>
          <a:xfrm>
            <a:off x="3945238" y="1951672"/>
            <a:ext cx="4023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Vorteile eines Zahlensystems: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Übersichtlichkeit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Leichtere Lesbarkeit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Möglichkeit von Rechenoperationen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50B659F-AAA3-5EBC-C440-4F792EDBC0CF}"/>
              </a:ext>
            </a:extLst>
          </p:cNvPr>
          <p:cNvSpPr txBox="1"/>
          <p:nvPr/>
        </p:nvSpPr>
        <p:spPr>
          <a:xfrm>
            <a:off x="3064979" y="3740935"/>
            <a:ext cx="694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Bauer Franz kauft von Bauer Heinrich |||||||||||||||||||||||||||||||| Schafe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24936EA-5676-5381-C354-960EFA62B8DD}"/>
              </a:ext>
            </a:extLst>
          </p:cNvPr>
          <p:cNvGrpSpPr/>
          <p:nvPr/>
        </p:nvGrpSpPr>
        <p:grpSpPr>
          <a:xfrm>
            <a:off x="3064979" y="4220550"/>
            <a:ext cx="6533263" cy="369332"/>
            <a:chOff x="2500829" y="6257581"/>
            <a:chExt cx="6533263" cy="369332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68FDA22-A20D-00AC-46CC-BA18E96D0D72}"/>
                </a:ext>
              </a:extLst>
            </p:cNvPr>
            <p:cNvSpPr txBox="1"/>
            <p:nvPr/>
          </p:nvSpPr>
          <p:spPr>
            <a:xfrm>
              <a:off x="2500829" y="6257581"/>
              <a:ext cx="6533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Bauer Franz kauft von Bauer Heinrich |||| |||| |||| |||| |||| |||| || Schafe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040E24E8-9724-1971-4F00-902F88565425}"/>
                </a:ext>
              </a:extLst>
            </p:cNvPr>
            <p:cNvCxnSpPr/>
            <p:nvPr/>
          </p:nvCxnSpPr>
          <p:spPr>
            <a:xfrm>
              <a:off x="6226459" y="6393684"/>
              <a:ext cx="309544" cy="1352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985237E-1E32-2517-147F-B47DD16FD691}"/>
                </a:ext>
              </a:extLst>
            </p:cNvPr>
            <p:cNvCxnSpPr/>
            <p:nvPr/>
          </p:nvCxnSpPr>
          <p:spPr>
            <a:xfrm>
              <a:off x="6546677" y="6400800"/>
              <a:ext cx="281080" cy="128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462A1F1-686F-2314-5AF7-7BD18E8BF66E}"/>
                </a:ext>
              </a:extLst>
            </p:cNvPr>
            <p:cNvCxnSpPr/>
            <p:nvPr/>
          </p:nvCxnSpPr>
          <p:spPr>
            <a:xfrm>
              <a:off x="6827757" y="6393684"/>
              <a:ext cx="284638" cy="1352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997EA07-5447-765E-218B-9DE0F0CD4F5F}"/>
                </a:ext>
              </a:extLst>
            </p:cNvPr>
            <p:cNvCxnSpPr/>
            <p:nvPr/>
          </p:nvCxnSpPr>
          <p:spPr>
            <a:xfrm>
              <a:off x="7137301" y="6400800"/>
              <a:ext cx="270406" cy="128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BA508C9-E281-0554-4AB6-061547858140}"/>
                </a:ext>
              </a:extLst>
            </p:cNvPr>
            <p:cNvCxnSpPr/>
            <p:nvPr/>
          </p:nvCxnSpPr>
          <p:spPr>
            <a:xfrm>
              <a:off x="7425497" y="6393684"/>
              <a:ext cx="284638" cy="1352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874342F-F9D2-0B09-3105-CF99B28549AC}"/>
                </a:ext>
              </a:extLst>
            </p:cNvPr>
            <p:cNvCxnSpPr/>
            <p:nvPr/>
          </p:nvCxnSpPr>
          <p:spPr>
            <a:xfrm>
              <a:off x="7738599" y="6397242"/>
              <a:ext cx="259733" cy="131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64D09A79-894C-0907-2AA9-48604305F4EC}"/>
              </a:ext>
            </a:extLst>
          </p:cNvPr>
          <p:cNvSpPr txBox="1"/>
          <p:nvPr/>
        </p:nvSpPr>
        <p:spPr>
          <a:xfrm>
            <a:off x="3069255" y="4733101"/>
            <a:ext cx="518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Bauer Franz kauft von Bauer Heinrich XXX|| Schafe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C3B4E6-6DF6-F414-EF2E-0C7059E3C30B}"/>
              </a:ext>
            </a:extLst>
          </p:cNvPr>
          <p:cNvSpPr txBox="1"/>
          <p:nvPr/>
        </p:nvSpPr>
        <p:spPr>
          <a:xfrm>
            <a:off x="3064979" y="5245652"/>
            <a:ext cx="492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Bauer Franz kauft von Bauer Heinrich 32 Schafe </a:t>
            </a:r>
          </a:p>
        </p:txBody>
      </p:sp>
    </p:spTree>
    <p:extLst>
      <p:ext uri="{BB962C8B-B14F-4D97-AF65-F5344CB8AC3E}">
        <p14:creationId xmlns:p14="http://schemas.microsoft.com/office/powerpoint/2010/main" val="34868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56E88F-FAD0-A85D-2BBA-EBF26589D732}"/>
              </a:ext>
            </a:extLst>
          </p:cNvPr>
          <p:cNvSpPr txBox="1"/>
          <p:nvPr/>
        </p:nvSpPr>
        <p:spPr>
          <a:xfrm>
            <a:off x="3241141" y="2317687"/>
            <a:ext cx="5919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|||||||||||| Schafe + |||||||| neu gekaufte Schafe = ||||||||||||||||||||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Rechenoperationen funktionieren nur durch Abzählen. </a:t>
            </a:r>
          </a:p>
        </p:txBody>
      </p:sp>
    </p:spTree>
    <p:extLst>
      <p:ext uri="{BB962C8B-B14F-4D97-AF65-F5344CB8AC3E}">
        <p14:creationId xmlns:p14="http://schemas.microsoft.com/office/powerpoint/2010/main" val="26483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F19DA5-2D81-1452-3535-104D45D4C87E}"/>
              </a:ext>
            </a:extLst>
          </p:cNvPr>
          <p:cNvSpPr txBox="1"/>
          <p:nvPr/>
        </p:nvSpPr>
        <p:spPr>
          <a:xfrm>
            <a:off x="3250194" y="1855961"/>
            <a:ext cx="609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Was genau sind Zahlensysteme und welche betrachten wir?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E9116C-7025-9149-C346-D2ABC90949DD}"/>
              </a:ext>
            </a:extLst>
          </p:cNvPr>
          <p:cNvSpPr txBox="1"/>
          <p:nvPr/>
        </p:nvSpPr>
        <p:spPr>
          <a:xfrm>
            <a:off x="3123445" y="2851841"/>
            <a:ext cx="632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Definition: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Ein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Zahlensystem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ist eine systematische Methode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zur Darstellung von Zahlen mithilfe von Symbolen.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714273E-476D-16FE-99D4-3E63DAF0D7E9}"/>
              </a:ext>
            </a:extLst>
          </p:cNvPr>
          <p:cNvSpPr txBox="1"/>
          <p:nvPr/>
        </p:nvSpPr>
        <p:spPr>
          <a:xfrm>
            <a:off x="3431263" y="4124720"/>
            <a:ext cx="2987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Binär- oder Dualsystem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Oktalsystem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Dezimalsystem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Duodezimalsystem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Hexadezimalsystem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B378FF-C5DA-BAA2-4F27-D0D3CFFF1D05}"/>
              </a:ext>
            </a:extLst>
          </p:cNvPr>
          <p:cNvSpPr txBox="1"/>
          <p:nvPr/>
        </p:nvSpPr>
        <p:spPr>
          <a:xfrm>
            <a:off x="6418903" y="4124720"/>
            <a:ext cx="2761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Basis: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Basis: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Basis: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Basis: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Basis: 16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9D157A-64CE-5489-0A8A-7758E6BEBBBA}"/>
              </a:ext>
            </a:extLst>
          </p:cNvPr>
          <p:cNvSpPr txBox="1"/>
          <p:nvPr/>
        </p:nvSpPr>
        <p:spPr>
          <a:xfrm>
            <a:off x="2511856" y="2574841"/>
            <a:ext cx="455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511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E45C444-CB88-72CC-B492-65BD927A2CF8}"/>
              </a:ext>
            </a:extLst>
          </p:cNvPr>
          <p:cNvSpPr txBox="1"/>
          <p:nvPr/>
        </p:nvSpPr>
        <p:spPr>
          <a:xfrm>
            <a:off x="0" y="15741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Stellenwertsysteme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932356-2AC1-9697-B536-ED4836152E7B}"/>
              </a:ext>
            </a:extLst>
          </p:cNvPr>
          <p:cNvSpPr txBox="1"/>
          <p:nvPr/>
        </p:nvSpPr>
        <p:spPr>
          <a:xfrm>
            <a:off x="2700565" y="2260215"/>
            <a:ext cx="8607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Zeichenvorrat, Zahlenbasis, Stellenwertigkeit, Stellenwert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A2D676-B356-2D34-11E9-50E9B6957E7D}"/>
              </a:ext>
            </a:extLst>
          </p:cNvPr>
          <p:cNvSpPr txBox="1"/>
          <p:nvPr/>
        </p:nvSpPr>
        <p:spPr>
          <a:xfrm>
            <a:off x="1357901" y="2931017"/>
            <a:ext cx="100380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Zeichenvorrat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enthält die zulässigen Werte für die Ziffern, die zur Darstellung der Zahlen verwendet werden dürfen.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Zahlenbasis: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Die Zahlenbasis ist eine ganze Zahl und ergibt sich aus der Anzahl der im Zeichenvorrat zur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Verfügung stehenden Zeichen.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Wertigkeit: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Bestimmt sich aus fortlaufenden Potenzen der Zahlenbasis (Einer, Zehner, Hunderter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Stellenwert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ergibt sich aus dem Produkt des Ziffernwertes und der Wertigkeit</a:t>
            </a:r>
          </a:p>
        </p:txBody>
      </p:sp>
    </p:spTree>
    <p:extLst>
      <p:ext uri="{BB962C8B-B14F-4D97-AF65-F5344CB8AC3E}">
        <p14:creationId xmlns:p14="http://schemas.microsoft.com/office/powerpoint/2010/main" val="326006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2434</Words>
  <Application>Microsoft Office PowerPoint</Application>
  <PresentationFormat>Breitbild</PresentationFormat>
  <Paragraphs>683</Paragraphs>
  <Slides>39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1_Office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Husin Muhammad</dc:creator>
  <cp:lastModifiedBy>Al Husin Muhammad</cp:lastModifiedBy>
  <cp:revision>1</cp:revision>
  <dcterms:created xsi:type="dcterms:W3CDTF">2024-09-11T10:35:59Z</dcterms:created>
  <dcterms:modified xsi:type="dcterms:W3CDTF">2024-09-11T10:36:54Z</dcterms:modified>
</cp:coreProperties>
</file>