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18"/>
  </p:notesMasterIdLst>
  <p:sldIdLst>
    <p:sldId id="256" r:id="rId3"/>
    <p:sldId id="286" r:id="rId4"/>
    <p:sldId id="257" r:id="rId5"/>
    <p:sldId id="258" r:id="rId6"/>
    <p:sldId id="262" r:id="rId7"/>
    <p:sldId id="263" r:id="rId8"/>
    <p:sldId id="264" r:id="rId9"/>
    <p:sldId id="267" r:id="rId10"/>
    <p:sldId id="268" r:id="rId11"/>
    <p:sldId id="269" r:id="rId12"/>
    <p:sldId id="266" r:id="rId13"/>
    <p:sldId id="270" r:id="rId14"/>
    <p:sldId id="272"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1AEC6-A0FB-4207-A30E-0CBDDC3B80DF}" type="datetimeFigureOut">
              <a:rPr lang="en-US" smtClean="0"/>
              <a:t>6/5/2021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AC5E2-47C9-4BEA-AA72-8D65522DFCD3}" type="slidenum">
              <a:rPr lang="en-US" smtClean="0"/>
              <a:t>‹#›</a:t>
            </a:fld>
            <a:endParaRPr lang="en-US"/>
          </a:p>
        </p:txBody>
      </p:sp>
    </p:spTree>
    <p:extLst>
      <p:ext uri="{BB962C8B-B14F-4D97-AF65-F5344CB8AC3E}">
        <p14:creationId xmlns:p14="http://schemas.microsoft.com/office/powerpoint/2010/main" val="242054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A004F4-F240-48F9-8AE1-486585C7F00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DC143C"/>
                </a:solidFill>
                <a:effectLst/>
                <a:latin typeface="Consolas" panose="020B0609020204030204" pitchFamily="49" charset="0"/>
              </a:rPr>
              <a:t>Gini = 1 - (x/n)</a:t>
            </a:r>
            <a:r>
              <a:rPr lang="pt-BR" b="0" i="0" baseline="30000" dirty="0">
                <a:solidFill>
                  <a:srgbClr val="DC143C"/>
                </a:solidFill>
                <a:effectLst/>
                <a:latin typeface="Consolas" panose="020B0609020204030204" pitchFamily="49" charset="0"/>
              </a:rPr>
              <a:t>2</a:t>
            </a:r>
            <a:r>
              <a:rPr lang="pt-BR" b="0" i="0" dirty="0">
                <a:solidFill>
                  <a:srgbClr val="DC143C"/>
                </a:solidFill>
                <a:effectLst/>
                <a:latin typeface="Consolas" panose="020B0609020204030204" pitchFamily="49" charset="0"/>
              </a:rPr>
              <a:t> - (y/n)</a:t>
            </a:r>
            <a:r>
              <a:rPr lang="pt-BR" b="0" i="0" baseline="30000" dirty="0">
                <a:solidFill>
                  <a:srgbClr val="DC143C"/>
                </a:solidFill>
                <a:effectLst/>
                <a:latin typeface="Consolas" panose="020B0609020204030204" pitchFamily="49" charset="0"/>
              </a:rPr>
              <a:t>2</a:t>
            </a:r>
          </a:p>
          <a:p>
            <a:endParaRPr lang="en-US" dirty="0"/>
          </a:p>
        </p:txBody>
      </p:sp>
      <p:sp>
        <p:nvSpPr>
          <p:cNvPr id="4" name="Slide Number Placeholder 3"/>
          <p:cNvSpPr>
            <a:spLocks noGrp="1"/>
          </p:cNvSpPr>
          <p:nvPr>
            <p:ph type="sldNum" sz="quarter" idx="5"/>
          </p:nvPr>
        </p:nvSpPr>
        <p:spPr/>
        <p:txBody>
          <a:bodyPr/>
          <a:lstStyle/>
          <a:p>
            <a:fld id="{0F3AC5E2-47C9-4BEA-AA72-8D65522DFCD3}" type="slidenum">
              <a:rPr lang="en-US" smtClean="0"/>
              <a:t>14</a:t>
            </a:fld>
            <a:endParaRPr lang="en-US"/>
          </a:p>
        </p:txBody>
      </p:sp>
    </p:spTree>
    <p:extLst>
      <p:ext uri="{BB962C8B-B14F-4D97-AF65-F5344CB8AC3E}">
        <p14:creationId xmlns:p14="http://schemas.microsoft.com/office/powerpoint/2010/main" val="2806291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DD9B4-49AC-4AA8-9CFA-936182B2F36B}"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359093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D9B4-49AC-4AA8-9CFA-936182B2F36B}"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81348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D9B4-49AC-4AA8-9CFA-936182B2F36B}"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208555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D9B4-49AC-4AA8-9CFA-936182B2F36B}"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A862-2E31-409D-9959-29A2BDAB601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053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D9B4-49AC-4AA8-9CFA-936182B2F36B}"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64686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8DD9B4-49AC-4AA8-9CFA-936182B2F36B}"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3034145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8DD9B4-49AC-4AA8-9CFA-936182B2F36B}"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2204231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DD9B4-49AC-4AA8-9CFA-936182B2F36B}"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3684231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DD9B4-49AC-4AA8-9CFA-936182B2F36B}"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3782557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D40A-0BCB-478A-8C52-B3DDE4D9B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E9FE5-EAAB-49FD-B8E4-3C5F2719D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D3367-042D-48C9-9976-8610776234C9}"/>
              </a:ext>
            </a:extLst>
          </p:cNvPr>
          <p:cNvSpPr>
            <a:spLocks noGrp="1"/>
          </p:cNvSpPr>
          <p:nvPr>
            <p:ph type="dt" sz="half" idx="10"/>
          </p:nvPr>
        </p:nvSpPr>
        <p:spPr/>
        <p:txBody>
          <a:bodyPr/>
          <a:lstStyle/>
          <a:p>
            <a:fld id="{C78DD9B4-49AC-4AA8-9CFA-936182B2F36B}" type="datetimeFigureOut">
              <a:rPr lang="en-US" smtClean="0"/>
              <a:t>6/5/2021</a:t>
            </a:fld>
            <a:endParaRPr lang="en-US"/>
          </a:p>
        </p:txBody>
      </p:sp>
      <p:sp>
        <p:nvSpPr>
          <p:cNvPr id="5" name="Footer Placeholder 4">
            <a:extLst>
              <a:ext uri="{FF2B5EF4-FFF2-40B4-BE49-F238E27FC236}">
                <a16:creationId xmlns:a16="http://schemas.microsoft.com/office/drawing/2014/main" id="{CA60BD16-AE97-4F6A-8231-97E421C06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3832C-6354-4972-B34E-FB00964F2056}"/>
              </a:ext>
            </a:extLst>
          </p:cNvPr>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87621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C2C1-AE68-4487-B006-B6DEA5CFCD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6E1F43-09CE-411D-9FD2-59D51BF26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A9BCE-6131-41A7-ABCA-6236407CD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11B27-2928-46B3-AA8F-033835FAE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ADD3F3-BE63-480D-9BF1-D3339C2DE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D09BCF-86DE-49E1-A68D-CC603AA85A89}"/>
              </a:ext>
            </a:extLst>
          </p:cNvPr>
          <p:cNvSpPr>
            <a:spLocks noGrp="1"/>
          </p:cNvSpPr>
          <p:nvPr>
            <p:ph type="dt" sz="half" idx="10"/>
          </p:nvPr>
        </p:nvSpPr>
        <p:spPr/>
        <p:txBody>
          <a:bodyPr/>
          <a:lstStyle/>
          <a:p>
            <a:fld id="{C78DD9B4-49AC-4AA8-9CFA-936182B2F36B}" type="datetimeFigureOut">
              <a:rPr lang="en-US" smtClean="0"/>
              <a:t>6/5/2021</a:t>
            </a:fld>
            <a:endParaRPr lang="en-US"/>
          </a:p>
        </p:txBody>
      </p:sp>
      <p:sp>
        <p:nvSpPr>
          <p:cNvPr id="8" name="Footer Placeholder 7">
            <a:extLst>
              <a:ext uri="{FF2B5EF4-FFF2-40B4-BE49-F238E27FC236}">
                <a16:creationId xmlns:a16="http://schemas.microsoft.com/office/drawing/2014/main" id="{DA7BCF15-8A10-4BAD-A8A4-DA17B1D14A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9F2D0A-49DE-46E0-8BEB-68300BAFD0ED}"/>
              </a:ext>
            </a:extLst>
          </p:cNvPr>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204071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DD9B4-49AC-4AA8-9CFA-936182B2F36B}"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945612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1446-A957-4441-A752-2F3BF98CD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CBC100-9475-4633-BEE3-299987832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D403B3-D3ED-4BFA-B460-D8C9A2E70BAC}"/>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5" name="Footer Placeholder 4">
            <a:extLst>
              <a:ext uri="{FF2B5EF4-FFF2-40B4-BE49-F238E27FC236}">
                <a16:creationId xmlns:a16="http://schemas.microsoft.com/office/drawing/2014/main" id="{6A1B7C10-031C-4673-AB0E-EFAE12D96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4C5FC-FEEA-4F81-9872-35215126AD8C}"/>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3968797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B242-67ED-489B-BE60-E4C7A718D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C97AD-177A-4CE5-809A-D6CF7E24DE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871D6-4361-4C34-AD65-B634F1DFA1D1}"/>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5" name="Footer Placeholder 4">
            <a:extLst>
              <a:ext uri="{FF2B5EF4-FFF2-40B4-BE49-F238E27FC236}">
                <a16:creationId xmlns:a16="http://schemas.microsoft.com/office/drawing/2014/main" id="{ED600026-6185-4B15-94D8-FBA2DAD11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3CF47-6649-4A68-AE88-8137670626E3}"/>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3858390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9719-6B38-4C4E-99E4-1087EA697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6923B-F010-4953-A3AF-0E904C5BF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46562D-5F37-42F8-BB7A-D9D9FB265874}"/>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5" name="Footer Placeholder 4">
            <a:extLst>
              <a:ext uri="{FF2B5EF4-FFF2-40B4-BE49-F238E27FC236}">
                <a16:creationId xmlns:a16="http://schemas.microsoft.com/office/drawing/2014/main" id="{8249FCFC-B65E-48ED-ACB8-4748EE7DD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FA895-C24A-4608-AFBC-D991F51D0E75}"/>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2324438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92CD-4225-4505-8BEF-9AB7D7229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F006A7-23F1-4ADE-A235-F33BF8D420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7E78AF-4377-41B9-9841-F646A7A8A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493DC9-CE2B-42F4-975A-C6FD59D4DAF2}"/>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6" name="Footer Placeholder 5">
            <a:extLst>
              <a:ext uri="{FF2B5EF4-FFF2-40B4-BE49-F238E27FC236}">
                <a16:creationId xmlns:a16="http://schemas.microsoft.com/office/drawing/2014/main" id="{4ABFC1C1-367B-41CB-AD60-B772561E6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133FA-9A69-425A-A4EC-2006A15703EB}"/>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4148243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CB25-DEF3-4D34-8240-656902685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5FB9A-F788-4CC8-AE31-283F68304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C2283E-C652-47BD-8FBB-8429ACD05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3DA1D-EBA1-48E7-BF37-309CD2064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495A8-E706-4108-8538-85FB38EA2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3AA5E-C4AE-4A62-B7CA-44C155C47331}"/>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8" name="Footer Placeholder 7">
            <a:extLst>
              <a:ext uri="{FF2B5EF4-FFF2-40B4-BE49-F238E27FC236}">
                <a16:creationId xmlns:a16="http://schemas.microsoft.com/office/drawing/2014/main" id="{78C36F63-A73A-4607-BDAA-22AEA132A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92FAC0-861E-48C0-BBD0-6E47FBAB7EE7}"/>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1848681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8119-D267-4BED-9B05-B868F6836A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4A0090-CF39-4ED1-8D58-DA1C867C6125}"/>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4" name="Footer Placeholder 3">
            <a:extLst>
              <a:ext uri="{FF2B5EF4-FFF2-40B4-BE49-F238E27FC236}">
                <a16:creationId xmlns:a16="http://schemas.microsoft.com/office/drawing/2014/main" id="{92955CD7-9582-48B7-B89E-FBF18A4D80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80A6F-9986-4CFD-A703-3CF4D153D285}"/>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4223766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EA9D8-A197-4A8D-BC48-90F53CE6052C}"/>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3" name="Footer Placeholder 2">
            <a:extLst>
              <a:ext uri="{FF2B5EF4-FFF2-40B4-BE49-F238E27FC236}">
                <a16:creationId xmlns:a16="http://schemas.microsoft.com/office/drawing/2014/main" id="{13B142A2-BCEE-4AFF-A828-76D303D07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4383B8-A005-46A0-B3F3-B7CA79B104FB}"/>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17903071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5BF5-1688-4059-8F9A-9EDD52945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08EB34-42A1-432A-BE15-4AB381F1A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0C0801-3256-4DE6-9524-FD5496A70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892FD-26AB-4FC4-AB21-0027E5F185A5}"/>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6" name="Footer Placeholder 5">
            <a:extLst>
              <a:ext uri="{FF2B5EF4-FFF2-40B4-BE49-F238E27FC236}">
                <a16:creationId xmlns:a16="http://schemas.microsoft.com/office/drawing/2014/main" id="{D735DCEC-D65A-4C61-9A4A-7ADB1C643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A2D35-5825-43BA-8972-718F81D1147A}"/>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3827513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62A3-2EBE-4151-8B80-6E2CC7E68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A455E4-50F7-43B5-86C1-BAD42690A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BCAB5-8B66-4454-A97B-F0F183EE2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DED1A2-52AB-4B40-8641-0224512CE680}"/>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6" name="Footer Placeholder 5">
            <a:extLst>
              <a:ext uri="{FF2B5EF4-FFF2-40B4-BE49-F238E27FC236}">
                <a16:creationId xmlns:a16="http://schemas.microsoft.com/office/drawing/2014/main" id="{4D8338EE-2D4F-4B71-B2CF-D43E5717B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6FC10-8393-437C-BA6F-E03BE3F42C36}"/>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2721861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6114-AABB-4F59-999C-26BE7334A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836A04-45D0-4965-AEA5-1AE1172EC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C409-29D5-46CF-A49A-1B29EA57E5E1}"/>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5" name="Footer Placeholder 4">
            <a:extLst>
              <a:ext uri="{FF2B5EF4-FFF2-40B4-BE49-F238E27FC236}">
                <a16:creationId xmlns:a16="http://schemas.microsoft.com/office/drawing/2014/main" id="{E102A03D-CC9D-4B0A-8CC6-BFA5DA43C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56250-8D69-4ABD-979F-DC2D8EC67096}"/>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310545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DD9B4-49AC-4AA8-9CFA-936182B2F36B}"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5164332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5C6D3-447C-4216-856F-436D2D973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760FF-F090-4A1A-BB2E-FFC30D1DF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6384D-C39D-4E81-A5CD-50C8393A4427}"/>
              </a:ext>
            </a:extLst>
          </p:cNvPr>
          <p:cNvSpPr>
            <a:spLocks noGrp="1"/>
          </p:cNvSpPr>
          <p:nvPr>
            <p:ph type="dt" sz="half" idx="10"/>
          </p:nvPr>
        </p:nvSpPr>
        <p:spPr/>
        <p:txBody>
          <a:bodyPr/>
          <a:lstStyle/>
          <a:p>
            <a:fld id="{11C0674D-73DE-4324-9B61-218BC1476B0A}" type="datetimeFigureOut">
              <a:rPr lang="en-US" smtClean="0"/>
              <a:t>6/5/2021</a:t>
            </a:fld>
            <a:endParaRPr lang="en-US"/>
          </a:p>
        </p:txBody>
      </p:sp>
      <p:sp>
        <p:nvSpPr>
          <p:cNvPr id="5" name="Footer Placeholder 4">
            <a:extLst>
              <a:ext uri="{FF2B5EF4-FFF2-40B4-BE49-F238E27FC236}">
                <a16:creationId xmlns:a16="http://schemas.microsoft.com/office/drawing/2014/main" id="{5674B66B-8B3C-4EFA-A0DA-D92F2D5E7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6916D-CAAA-4126-8D2A-02A469053868}"/>
              </a:ext>
            </a:extLst>
          </p:cNvPr>
          <p:cNvSpPr>
            <a:spLocks noGrp="1"/>
          </p:cNvSpPr>
          <p:nvPr>
            <p:ph type="sldNum" sz="quarter" idx="12"/>
          </p:nvPr>
        </p:nvSpPr>
        <p:spPr/>
        <p:txBody>
          <a:bodyPr/>
          <a:lstStyle/>
          <a:p>
            <a:fld id="{BED1CB35-580A-4BFC-861D-2267FA9A8DEA}" type="slidenum">
              <a:rPr lang="en-US" smtClean="0"/>
              <a:t>‹#›</a:t>
            </a:fld>
            <a:endParaRPr lang="en-US"/>
          </a:p>
        </p:txBody>
      </p:sp>
    </p:spTree>
    <p:extLst>
      <p:ext uri="{BB962C8B-B14F-4D97-AF65-F5344CB8AC3E}">
        <p14:creationId xmlns:p14="http://schemas.microsoft.com/office/powerpoint/2010/main" val="2577341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6/5/2021</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72438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DD9B4-49AC-4AA8-9CFA-936182B2F36B}"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62123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DD9B4-49AC-4AA8-9CFA-936182B2F36B}"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2377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DD9B4-49AC-4AA8-9CFA-936182B2F36B}"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65203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8DD9B4-49AC-4AA8-9CFA-936182B2F36B}"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7617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D9B4-49AC-4AA8-9CFA-936182B2F36B}"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154088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D9B4-49AC-4AA8-9CFA-936182B2F36B}"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8A862-2E31-409D-9959-29A2BDAB6016}" type="slidenum">
              <a:rPr lang="en-US" smtClean="0"/>
              <a:t>‹#›</a:t>
            </a:fld>
            <a:endParaRPr lang="en-US"/>
          </a:p>
        </p:txBody>
      </p:sp>
    </p:spTree>
    <p:extLst>
      <p:ext uri="{BB962C8B-B14F-4D97-AF65-F5344CB8AC3E}">
        <p14:creationId xmlns:p14="http://schemas.microsoft.com/office/powerpoint/2010/main" val="298393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8DD9B4-49AC-4AA8-9CFA-936182B2F36B}" type="datetimeFigureOut">
              <a:rPr lang="en-US" smtClean="0"/>
              <a:t>6/5/2021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C8A862-2E31-409D-9959-29A2BDAB6016}" type="slidenum">
              <a:rPr lang="en-US" smtClean="0"/>
              <a:t>‹#›</a:t>
            </a:fld>
            <a:endParaRPr lang="en-US"/>
          </a:p>
        </p:txBody>
      </p:sp>
    </p:spTree>
    <p:extLst>
      <p:ext uri="{BB962C8B-B14F-4D97-AF65-F5344CB8AC3E}">
        <p14:creationId xmlns:p14="http://schemas.microsoft.com/office/powerpoint/2010/main" val="1485324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855F1-94B8-43A0-91D1-11CC91D37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0EF93-4BF4-4C52-896D-AD555F095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E9134-A06B-46EF-AACE-85FE82650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0674D-73DE-4324-9B61-218BC1476B0A}" type="datetimeFigureOut">
              <a:rPr lang="en-US" smtClean="0"/>
              <a:t>6/5/2021</a:t>
            </a:fld>
            <a:endParaRPr lang="en-US"/>
          </a:p>
        </p:txBody>
      </p:sp>
      <p:sp>
        <p:nvSpPr>
          <p:cNvPr id="5" name="Footer Placeholder 4">
            <a:extLst>
              <a:ext uri="{FF2B5EF4-FFF2-40B4-BE49-F238E27FC236}">
                <a16:creationId xmlns:a16="http://schemas.microsoft.com/office/drawing/2014/main" id="{453EDA96-7550-46AA-81D9-FD55DC878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FEDF2E-5A29-4467-9377-34E1BC940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1CB35-580A-4BFC-861D-2267FA9A8DEA}" type="slidenum">
              <a:rPr lang="en-US" smtClean="0"/>
              <a:t>‹#›</a:t>
            </a:fld>
            <a:endParaRPr lang="en-US"/>
          </a:p>
        </p:txBody>
      </p:sp>
    </p:spTree>
    <p:extLst>
      <p:ext uri="{BB962C8B-B14F-4D97-AF65-F5344CB8AC3E}">
        <p14:creationId xmlns:p14="http://schemas.microsoft.com/office/powerpoint/2010/main" val="6506229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www.facebook.com/MAOAhmedKhfagy?__tn__=-UC*F"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E539-F0AE-48D7-9D4A-0B35AC0AAF96}"/>
              </a:ext>
            </a:extLst>
          </p:cNvPr>
          <p:cNvSpPr>
            <a:spLocks noGrp="1"/>
          </p:cNvSpPr>
          <p:nvPr>
            <p:ph type="ctrTitle"/>
          </p:nvPr>
        </p:nvSpPr>
        <p:spPr/>
        <p:txBody>
          <a:bodyPr/>
          <a:lstStyle/>
          <a:p>
            <a:r>
              <a:rPr lang="en-US" b="0" i="0" dirty="0">
                <a:solidFill>
                  <a:srgbClr val="610B38"/>
                </a:solidFill>
                <a:effectLst/>
                <a:latin typeface="erdana"/>
              </a:rPr>
              <a:t>Decision Tree Classification</a:t>
            </a:r>
            <a:br>
              <a:rPr lang="en-US" b="0" i="0" dirty="0">
                <a:solidFill>
                  <a:srgbClr val="610B38"/>
                </a:solidFill>
                <a:effectLst/>
                <a:latin typeface="erdana"/>
              </a:rPr>
            </a:br>
            <a:endParaRPr lang="en-US" dirty="0"/>
          </a:p>
        </p:txBody>
      </p:sp>
      <p:sp>
        <p:nvSpPr>
          <p:cNvPr id="3" name="TextBox 2">
            <a:extLst>
              <a:ext uri="{FF2B5EF4-FFF2-40B4-BE49-F238E27FC236}">
                <a16:creationId xmlns:a16="http://schemas.microsoft.com/office/drawing/2014/main" id="{ED9FDEEC-978B-4A44-B9B4-F658BF098377}"/>
              </a:ext>
            </a:extLst>
          </p:cNvPr>
          <p:cNvSpPr txBox="1"/>
          <p:nvPr/>
        </p:nvSpPr>
        <p:spPr>
          <a:xfrm>
            <a:off x="2717442" y="3809998"/>
            <a:ext cx="446897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Alhussein Nageh Hofny Mohammed</a:t>
            </a:r>
          </a:p>
        </p:txBody>
      </p:sp>
    </p:spTree>
    <p:extLst>
      <p:ext uri="{BB962C8B-B14F-4D97-AF65-F5344CB8AC3E}">
        <p14:creationId xmlns:p14="http://schemas.microsoft.com/office/powerpoint/2010/main" val="2540386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1E37-7043-41F1-A885-7ABB031A1F67}"/>
              </a:ext>
            </a:extLst>
          </p:cNvPr>
          <p:cNvSpPr>
            <a:spLocks noGrp="1"/>
          </p:cNvSpPr>
          <p:nvPr>
            <p:ph type="title"/>
          </p:nvPr>
        </p:nvSpPr>
        <p:spPr>
          <a:xfrm>
            <a:off x="1533659" y="584066"/>
            <a:ext cx="10515600" cy="1325563"/>
          </a:xfrm>
        </p:spPr>
        <p:txBody>
          <a:bodyPr/>
          <a:lstStyle/>
          <a:p>
            <a:r>
              <a:rPr lang="en-US" dirty="0"/>
              <a:t>Features &amp;Target variable</a:t>
            </a:r>
          </a:p>
        </p:txBody>
      </p:sp>
      <p:pic>
        <p:nvPicPr>
          <p:cNvPr id="5" name="Content Placeholder 4">
            <a:extLst>
              <a:ext uri="{FF2B5EF4-FFF2-40B4-BE49-F238E27FC236}">
                <a16:creationId xmlns:a16="http://schemas.microsoft.com/office/drawing/2014/main" id="{DE09D605-7AE1-4535-899E-8F59576440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256" y="3431291"/>
            <a:ext cx="9583487" cy="1295581"/>
          </a:xfrm>
        </p:spPr>
      </p:pic>
    </p:spTree>
    <p:extLst>
      <p:ext uri="{BB962C8B-B14F-4D97-AF65-F5344CB8AC3E}">
        <p14:creationId xmlns:p14="http://schemas.microsoft.com/office/powerpoint/2010/main" val="395818337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39CB-607D-470C-AA7E-6CB01A9B1AD9}"/>
              </a:ext>
            </a:extLst>
          </p:cNvPr>
          <p:cNvSpPr>
            <a:spLocks noGrp="1"/>
          </p:cNvSpPr>
          <p:nvPr>
            <p:ph type="title"/>
          </p:nvPr>
        </p:nvSpPr>
        <p:spPr/>
        <p:txBody>
          <a:bodyPr/>
          <a:lstStyle/>
          <a:p>
            <a:r>
              <a:rPr lang="en-US" dirty="0">
                <a:effectLst/>
              </a:rPr>
              <a:t>Data Pre-processing </a:t>
            </a:r>
            <a:br>
              <a:rPr lang="en-US" dirty="0">
                <a:effectLst/>
              </a:rPr>
            </a:br>
            <a:endParaRPr lang="en-US" dirty="0"/>
          </a:p>
        </p:txBody>
      </p:sp>
      <p:sp>
        <p:nvSpPr>
          <p:cNvPr id="3" name="Text Placeholder 2">
            <a:extLst>
              <a:ext uri="{FF2B5EF4-FFF2-40B4-BE49-F238E27FC236}">
                <a16:creationId xmlns:a16="http://schemas.microsoft.com/office/drawing/2014/main" id="{6426878F-374E-4FFB-A6BD-A798C8B67A25}"/>
              </a:ext>
            </a:extLst>
          </p:cNvPr>
          <p:cNvSpPr>
            <a:spLocks noGrp="1"/>
          </p:cNvSpPr>
          <p:nvPr>
            <p:ph type="body" idx="1"/>
          </p:nvPr>
        </p:nvSpPr>
        <p:spPr/>
        <p:txBody>
          <a:bodyPr/>
          <a:lstStyle/>
          <a:p>
            <a:r>
              <a:rPr lang="en-US" dirty="0"/>
              <a:t>Preprocess</a:t>
            </a:r>
          </a:p>
        </p:txBody>
      </p:sp>
      <p:pic>
        <p:nvPicPr>
          <p:cNvPr id="10" name="Content Placeholder 9">
            <a:extLst>
              <a:ext uri="{FF2B5EF4-FFF2-40B4-BE49-F238E27FC236}">
                <a16:creationId xmlns:a16="http://schemas.microsoft.com/office/drawing/2014/main" id="{F7253507-2635-4104-AFAC-846F12EA72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6366" y="2678806"/>
            <a:ext cx="5611209" cy="3606083"/>
          </a:xfrm>
        </p:spPr>
      </p:pic>
      <p:sp>
        <p:nvSpPr>
          <p:cNvPr id="5" name="Text Placeholder 4">
            <a:extLst>
              <a:ext uri="{FF2B5EF4-FFF2-40B4-BE49-F238E27FC236}">
                <a16:creationId xmlns:a16="http://schemas.microsoft.com/office/drawing/2014/main" id="{DA35304B-CCA4-4E8B-A7A1-55C4024DACF9}"/>
              </a:ext>
            </a:extLst>
          </p:cNvPr>
          <p:cNvSpPr>
            <a:spLocks noGrp="1"/>
          </p:cNvSpPr>
          <p:nvPr>
            <p:ph type="body" sz="quarter" idx="3"/>
          </p:nvPr>
        </p:nvSpPr>
        <p:spPr/>
        <p:txBody>
          <a:bodyPr/>
          <a:lstStyle/>
          <a:p>
            <a:r>
              <a:rPr lang="en-US" dirty="0"/>
              <a:t>Output</a:t>
            </a:r>
          </a:p>
        </p:txBody>
      </p:sp>
      <p:pic>
        <p:nvPicPr>
          <p:cNvPr id="12" name="Content Placeholder 11">
            <a:extLst>
              <a:ext uri="{FF2B5EF4-FFF2-40B4-BE49-F238E27FC236}">
                <a16:creationId xmlns:a16="http://schemas.microsoft.com/office/drawing/2014/main" id="{76EB79FF-16AD-4F99-B3B5-018E3842443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78806"/>
            <a:ext cx="5183188" cy="3606083"/>
          </a:xfrm>
        </p:spPr>
      </p:pic>
    </p:spTree>
    <p:extLst>
      <p:ext uri="{BB962C8B-B14F-4D97-AF65-F5344CB8AC3E}">
        <p14:creationId xmlns:p14="http://schemas.microsoft.com/office/powerpoint/2010/main" val="181054644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0CA9-A353-41A4-959A-3AEA70AEDA6C}"/>
              </a:ext>
            </a:extLst>
          </p:cNvPr>
          <p:cNvSpPr>
            <a:spLocks noGrp="1"/>
          </p:cNvSpPr>
          <p:nvPr>
            <p:ph type="title"/>
          </p:nvPr>
        </p:nvSpPr>
        <p:spPr/>
        <p:txBody>
          <a:bodyPr/>
          <a:lstStyle/>
          <a:p>
            <a:r>
              <a:rPr lang="en-US" dirty="0"/>
              <a:t>Create Decision Tree</a:t>
            </a:r>
          </a:p>
        </p:txBody>
      </p:sp>
      <p:pic>
        <p:nvPicPr>
          <p:cNvPr id="7" name="Content Placeholder 6">
            <a:extLst>
              <a:ext uri="{FF2B5EF4-FFF2-40B4-BE49-F238E27FC236}">
                <a16:creationId xmlns:a16="http://schemas.microsoft.com/office/drawing/2014/main" id="{13BBCCDA-4810-45C2-8956-351E5AB44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338" y="2343956"/>
            <a:ext cx="10238704" cy="3528810"/>
          </a:xfrm>
        </p:spPr>
      </p:pic>
    </p:spTree>
    <p:extLst>
      <p:ext uri="{BB962C8B-B14F-4D97-AF65-F5344CB8AC3E}">
        <p14:creationId xmlns:p14="http://schemas.microsoft.com/office/powerpoint/2010/main" val="1804652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BBB7-669A-4B37-875B-DE9C255B20A1}"/>
              </a:ext>
            </a:extLst>
          </p:cNvPr>
          <p:cNvSpPr>
            <a:spLocks noGrp="1"/>
          </p:cNvSpPr>
          <p:nvPr>
            <p:ph type="title"/>
          </p:nvPr>
        </p:nvSpPr>
        <p:spPr/>
        <p:txBody>
          <a:bodyPr/>
          <a:lstStyle/>
          <a:p>
            <a:pPr algn="ctr"/>
            <a:r>
              <a:rPr lang="en-US" dirty="0"/>
              <a:t>Accuracy</a:t>
            </a:r>
          </a:p>
        </p:txBody>
      </p:sp>
      <p:pic>
        <p:nvPicPr>
          <p:cNvPr id="8" name="Content Placeholder 7">
            <a:extLst>
              <a:ext uri="{FF2B5EF4-FFF2-40B4-BE49-F238E27FC236}">
                <a16:creationId xmlns:a16="http://schemas.microsoft.com/office/drawing/2014/main" id="{EE500065-8F6D-4E63-B37B-F917BF095C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4851" y="1931831"/>
            <a:ext cx="11256135" cy="4391696"/>
          </a:xfrm>
        </p:spPr>
      </p:pic>
    </p:spTree>
    <p:extLst>
      <p:ext uri="{BB962C8B-B14F-4D97-AF65-F5344CB8AC3E}">
        <p14:creationId xmlns:p14="http://schemas.microsoft.com/office/powerpoint/2010/main" val="2753954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0105-ECE4-40CD-BE71-19E8B1069DCC}"/>
              </a:ext>
            </a:extLst>
          </p:cNvPr>
          <p:cNvSpPr>
            <a:spLocks noGrp="1"/>
          </p:cNvSpPr>
          <p:nvPr>
            <p:ph type="title"/>
          </p:nvPr>
        </p:nvSpPr>
        <p:spPr>
          <a:xfrm>
            <a:off x="1108657" y="532550"/>
            <a:ext cx="10515600" cy="1325563"/>
          </a:xfrm>
        </p:spPr>
        <p:txBody>
          <a:bodyPr>
            <a:normAutofit fontScale="90000"/>
          </a:bodyPr>
          <a:lstStyle/>
          <a:p>
            <a:r>
              <a:rPr lang="en-US" b="1" i="0" dirty="0">
                <a:solidFill>
                  <a:srgbClr val="3D4251"/>
                </a:solidFill>
                <a:effectLst/>
                <a:latin typeface="Lato"/>
              </a:rPr>
              <a:t>Visualizing Decision Trees</a:t>
            </a:r>
            <a:br>
              <a:rPr lang="en-US" b="1" i="0" dirty="0">
                <a:solidFill>
                  <a:srgbClr val="3D4251"/>
                </a:solidFill>
                <a:effectLst/>
                <a:latin typeface="Lato"/>
              </a:rPr>
            </a:br>
            <a:br>
              <a:rPr lang="en-US" dirty="0"/>
            </a:br>
            <a:r>
              <a:rPr lang="en-US" dirty="0"/>
              <a:t>Note: criterion : Gini, entropy</a:t>
            </a:r>
          </a:p>
        </p:txBody>
      </p:sp>
      <p:pic>
        <p:nvPicPr>
          <p:cNvPr id="5" name="Content Placeholder 4">
            <a:extLst>
              <a:ext uri="{FF2B5EF4-FFF2-40B4-BE49-F238E27FC236}">
                <a16:creationId xmlns:a16="http://schemas.microsoft.com/office/drawing/2014/main" id="{A02ABE0F-2D6B-423F-877F-B7DF4205C7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16" y="2228046"/>
            <a:ext cx="10315977" cy="3812146"/>
          </a:xfrm>
        </p:spPr>
      </p:pic>
    </p:spTree>
    <p:extLst>
      <p:ext uri="{BB962C8B-B14F-4D97-AF65-F5344CB8AC3E}">
        <p14:creationId xmlns:p14="http://schemas.microsoft.com/office/powerpoint/2010/main" val="26413781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FE1DDD-0B46-4C8F-BA8F-C6666783A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65897"/>
            <a:ext cx="11121980" cy="5926205"/>
          </a:xfrm>
        </p:spPr>
      </p:pic>
    </p:spTree>
    <p:extLst>
      <p:ext uri="{BB962C8B-B14F-4D97-AF65-F5344CB8AC3E}">
        <p14:creationId xmlns:p14="http://schemas.microsoft.com/office/powerpoint/2010/main" val="977709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descr="Blue rectangle">
            <a:extLst>
              <a:ext uri="{FF2B5EF4-FFF2-40B4-BE49-F238E27FC236}">
                <a16:creationId xmlns:a16="http://schemas.microsoft.com/office/drawing/2014/main" id="{9FABC344-E043-45BE-8588-06C658DBCE70}"/>
              </a:ext>
            </a:extLst>
          </p:cNvPr>
          <p:cNvSpPr/>
          <p:nvPr/>
        </p:nvSpPr>
        <p:spPr>
          <a:xfrm>
            <a:off x="92242" y="461840"/>
            <a:ext cx="12192000" cy="593431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EE24B5-652C-4DB5-B7C3-B5BBEC1280B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217631"/>
            <a:ext cx="5181600" cy="16033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1" strike="noStrike" kern="1200" cap="none" spc="-25" normalizeH="0" baseline="0" noProof="0" dirty="0">
                <a:ln>
                  <a:noFill/>
                </a:ln>
                <a:solidFill>
                  <a:schemeClr val="bg1"/>
                </a:solidFill>
                <a:effectLst/>
                <a:uLnTx/>
                <a:uFillTx/>
                <a:latin typeface="Arabic Typesetting" panose="03020402040406030203" pitchFamily="66" charset="-78"/>
                <a:cs typeface="Arabic Typesetting" panose="03020402040406030203" pitchFamily="66" charset="-78"/>
              </a:rPr>
              <a:t>Dr</a:t>
            </a:r>
            <a:r>
              <a:rPr kumimoji="0" lang="ar-EG" sz="4000" b="0" i="1" strike="noStrike" kern="1200" cap="none" spc="-25" normalizeH="0" baseline="0" noProof="0" dirty="0">
                <a:ln>
                  <a:noFill/>
                </a:ln>
                <a:solidFill>
                  <a:schemeClr val="bg1"/>
                </a:solidFill>
                <a:effectLst/>
                <a:uLnTx/>
                <a:uFillTx/>
                <a:latin typeface="Arabic Typesetting" panose="03020402040406030203" pitchFamily="66" charset="-78"/>
                <a:cs typeface="Arabic Typesetting" panose="03020402040406030203" pitchFamily="66" charset="-78"/>
              </a:rPr>
              <a:t>:</a:t>
            </a:r>
          </a:p>
          <a:p>
            <a:pPr marL="0" indent="0">
              <a:buNone/>
            </a:pPr>
            <a:r>
              <a:rPr lang="en-US" sz="4000" b="1" i="0" dirty="0">
                <a:solidFill>
                  <a:schemeClr val="bg1"/>
                </a:solidFill>
                <a:effectLst/>
                <a:latin typeface="Arabic Typesetting" panose="03020402040406030203" pitchFamily="66" charset="-78"/>
                <a:cs typeface="Arabic Typesetting" panose="03020402040406030203" pitchFamily="66" charset="-78"/>
                <a:hlinkClick r:id="rId3">
                  <a:extLst>
                    <a:ext uri="{A12FA001-AC4F-418D-AE19-62706E023703}">
                      <ahyp:hlinkClr xmlns:ahyp="http://schemas.microsoft.com/office/drawing/2018/hyperlinkcolor" val="tx"/>
                    </a:ext>
                  </a:extLst>
                </a:hlinkClick>
              </a:rPr>
              <a:t>Muhammad Atta Khafagy</a:t>
            </a:r>
            <a:endParaRPr lang="en-US" sz="4000" b="1" i="0" dirty="0">
              <a:solidFill>
                <a:schemeClr val="bg1"/>
              </a:solidFill>
              <a:effectLst/>
              <a:latin typeface="Arabic Typesetting" panose="03020402040406030203" pitchFamily="66" charset="-78"/>
              <a:cs typeface="Arabic Typesetting" panose="03020402040406030203" pitchFamily="66" charset="-78"/>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4000" b="0" i="1" strike="noStrike" kern="1200" cap="none" spc="-25" normalizeH="0" baseline="0" noProof="0" dirty="0">
              <a:ln>
                <a:noFill/>
              </a:ln>
              <a:solidFill>
                <a:schemeClr val="bg1"/>
              </a:solidFill>
              <a:effectLst/>
              <a:uLnTx/>
              <a:uFillTx/>
              <a:latin typeface="Arabic Typesetting" panose="03020402040406030203" pitchFamily="66" charset="-78"/>
              <a:cs typeface="Arabic Typesetting" panose="03020402040406030203" pitchFamily="66" charset="-78"/>
            </a:endParaRPr>
          </a:p>
        </p:txBody>
      </p:sp>
      <p:pic>
        <p:nvPicPr>
          <p:cNvPr id="8" name="Content Placeholder 7">
            <a:extLst>
              <a:ext uri="{FF2B5EF4-FFF2-40B4-BE49-F238E27FC236}">
                <a16:creationId xmlns:a16="http://schemas.microsoft.com/office/drawing/2014/main" id="{14364F32-F5E3-4AAB-84DD-B6F80FBC210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0461" y="1253331"/>
            <a:ext cx="4351338" cy="4351338"/>
          </a:xfrm>
        </p:spPr>
      </p:pic>
    </p:spTree>
    <p:extLst>
      <p:ext uri="{BB962C8B-B14F-4D97-AF65-F5344CB8AC3E}">
        <p14:creationId xmlns:p14="http://schemas.microsoft.com/office/powerpoint/2010/main" val="179394973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2.08333E-6 0 C 0.06901 0 0.125 0.05602 0.125 0.125 C 0.125 0.19398 0.06901 0.25 -2.08333E-6 0.25 C -0.06901 0.25 -0.125 0.19398 -0.125 0.125 C -0.125 0.05602 -0.06901 0 -2.08333E-6 0 Z " pathEditMode="relative" rAng="0" ptsTypes="AAAAA">
                                      <p:cBhvr>
                                        <p:cTn id="6" dur="2000" fill="hold"/>
                                        <p:tgtEl>
                                          <p:spTgt spid="6"/>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696F-C205-4F62-8B5D-7D952904A3BA}"/>
              </a:ext>
            </a:extLst>
          </p:cNvPr>
          <p:cNvSpPr>
            <a:spLocks noGrp="1"/>
          </p:cNvSpPr>
          <p:nvPr>
            <p:ph type="title"/>
          </p:nvPr>
        </p:nvSpPr>
        <p:spPr>
          <a:xfrm>
            <a:off x="432605" y="399245"/>
            <a:ext cx="10515600" cy="875763"/>
          </a:xfrm>
        </p:spPr>
        <p:txBody>
          <a:bodyPr>
            <a:normAutofit/>
          </a:bodyPr>
          <a:lstStyle/>
          <a:p>
            <a:pPr algn="ctr"/>
            <a:r>
              <a:rPr lang="en-US" sz="4800" cap="none" dirty="0">
                <a:latin typeface="Times New Roman" panose="02020603050405020304" pitchFamily="18" charset="0"/>
                <a:cs typeface="Times New Roman" panose="02020603050405020304" pitchFamily="18" charset="0"/>
              </a:rPr>
              <a:t>Content</a:t>
            </a:r>
            <a:endParaRPr lang="en-US" sz="48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8B9C8B89-9BD7-4623-97BD-A958A4E7F687}"/>
              </a:ext>
            </a:extLst>
          </p:cNvPr>
          <p:cNvGraphicFramePr>
            <a:graphicFrameLocks noGrp="1"/>
          </p:cNvGraphicFramePr>
          <p:nvPr>
            <p:extLst>
              <p:ext uri="{D42A27DB-BD31-4B8C-83A1-F6EECF244321}">
                <p14:modId xmlns:p14="http://schemas.microsoft.com/office/powerpoint/2010/main" val="3561697415"/>
              </p:ext>
            </p:extLst>
          </p:nvPr>
        </p:nvGraphicFramePr>
        <p:xfrm>
          <a:off x="1513983" y="2283460"/>
          <a:ext cx="8128000" cy="328759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13782484"/>
                    </a:ext>
                  </a:extLst>
                </a:gridCol>
                <a:gridCol w="4064000">
                  <a:extLst>
                    <a:ext uri="{9D8B030D-6E8A-4147-A177-3AD203B41FA5}">
                      <a16:colId xmlns:a16="http://schemas.microsoft.com/office/drawing/2014/main" val="1797703924"/>
                    </a:ext>
                  </a:extLst>
                </a:gridCol>
              </a:tblGrid>
              <a:tr h="807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what is Decision Tree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4128984124"/>
                  </a:ext>
                </a:extLst>
              </a:tr>
              <a:tr h="533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Times New Roman" panose="02020603050405020304" pitchFamily="18" charset="0"/>
                          <a:cs typeface="Times New Roman" panose="02020603050405020304" pitchFamily="18" charset="0"/>
                        </a:rPr>
                        <a:t>How does the Decision Tree algorithm Work?</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3560494563"/>
                  </a:ext>
                </a:extLst>
              </a:tr>
              <a:tr h="920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cap="none" dirty="0">
                          <a:solidFill>
                            <a:schemeClr val="tx1"/>
                          </a:solidFill>
                          <a:effectLst/>
                          <a:latin typeface="Times New Roman" panose="02020603050405020304" pitchFamily="18" charset="0"/>
                          <a:cs typeface="Times New Roman" panose="02020603050405020304" pitchFamily="18" charset="0"/>
                        </a:rPr>
                        <a:t>Advantages And disadvantages</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789053504"/>
                  </a:ext>
                </a:extLst>
              </a:tr>
              <a:tr h="920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Implementation of Decision Tree</a:t>
                      </a: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35472778"/>
                  </a:ext>
                </a:extLst>
              </a:tr>
            </a:tbl>
          </a:graphicData>
        </a:graphic>
      </p:graphicFrame>
    </p:spTree>
    <p:extLst>
      <p:ext uri="{BB962C8B-B14F-4D97-AF65-F5344CB8AC3E}">
        <p14:creationId xmlns:p14="http://schemas.microsoft.com/office/powerpoint/2010/main" val="700550626"/>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5501-F842-42E4-B3A2-0A25A158297D}"/>
              </a:ext>
            </a:extLst>
          </p:cNvPr>
          <p:cNvSpPr>
            <a:spLocks noGrp="1"/>
          </p:cNvSpPr>
          <p:nvPr>
            <p:ph type="title"/>
          </p:nvPr>
        </p:nvSpPr>
        <p:spPr>
          <a:xfrm>
            <a:off x="355333" y="191684"/>
            <a:ext cx="10515600" cy="2076853"/>
          </a:xfrm>
        </p:spPr>
        <p:txBody>
          <a:bodyPr/>
          <a:lstStyle/>
          <a:p>
            <a:pPr algn="ctr"/>
            <a:r>
              <a:rPr lang="en-US" dirty="0"/>
              <a:t>what is Decision Tree Classification?</a:t>
            </a:r>
          </a:p>
        </p:txBody>
      </p:sp>
      <p:sp>
        <p:nvSpPr>
          <p:cNvPr id="3" name="Text Placeholder 2">
            <a:extLst>
              <a:ext uri="{FF2B5EF4-FFF2-40B4-BE49-F238E27FC236}">
                <a16:creationId xmlns:a16="http://schemas.microsoft.com/office/drawing/2014/main" id="{8D9284CB-888C-4904-9773-9DDA77F076B2}"/>
              </a:ext>
            </a:extLst>
          </p:cNvPr>
          <p:cNvSpPr>
            <a:spLocks noGrp="1"/>
          </p:cNvSpPr>
          <p:nvPr>
            <p:ph type="body" idx="1"/>
          </p:nvPr>
        </p:nvSpPr>
        <p:spPr>
          <a:xfrm>
            <a:off x="355333" y="2395471"/>
            <a:ext cx="11583382" cy="3694180"/>
          </a:xfrm>
        </p:spPr>
        <p:txBody>
          <a:bodyPr>
            <a:normAutofit/>
          </a:bodyPr>
          <a:lstStyle/>
          <a:p>
            <a:pPr algn="l"/>
            <a:r>
              <a:rPr lang="en-US" cap="none" dirty="0">
                <a:solidFill>
                  <a:schemeClr val="tx1"/>
                </a:solidFill>
                <a:cs typeface="+mj-cs"/>
              </a:rPr>
              <a:t>A 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ar-EG" cap="none" dirty="0">
              <a:solidFill>
                <a:schemeClr val="tx1"/>
              </a:solidFill>
              <a:cs typeface="+mj-cs"/>
            </a:endParaRPr>
          </a:p>
          <a:p>
            <a:pPr algn="l"/>
            <a:r>
              <a:rPr lang="en-US" cap="none" dirty="0">
                <a:solidFill>
                  <a:schemeClr val="tx1"/>
                </a:solidFill>
                <a:cs typeface="+mj-cs"/>
              </a:rPr>
              <a:t>components</a:t>
            </a:r>
            <a:r>
              <a:rPr lang="ar-EG" cap="none" dirty="0">
                <a:solidFill>
                  <a:schemeClr val="tx1"/>
                </a:solidFill>
                <a:cs typeface="+mj-cs"/>
              </a:rPr>
              <a:t> : </a:t>
            </a:r>
            <a:endParaRPr lang="en-US" cap="none" dirty="0">
              <a:solidFill>
                <a:schemeClr val="tx1"/>
              </a:solidFill>
              <a:cs typeface="+mj-cs"/>
            </a:endParaRPr>
          </a:p>
          <a:p>
            <a:pPr algn="l"/>
            <a:r>
              <a:rPr lang="en-US" cap="none" dirty="0">
                <a:solidFill>
                  <a:schemeClr val="tx1"/>
                </a:solidFill>
                <a:cs typeface="+mj-cs"/>
              </a:rPr>
              <a:t>In a decision tree, there are two nodes, which are the decision node and leaf node. </a:t>
            </a:r>
          </a:p>
        </p:txBody>
      </p:sp>
    </p:spTree>
    <p:extLst>
      <p:ext uri="{BB962C8B-B14F-4D97-AF65-F5344CB8AC3E}">
        <p14:creationId xmlns:p14="http://schemas.microsoft.com/office/powerpoint/2010/main" val="1976114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4B3B-2B78-492C-8315-3EEEEF3C72C8}"/>
              </a:ext>
            </a:extLst>
          </p:cNvPr>
          <p:cNvSpPr>
            <a:spLocks noGrp="1"/>
          </p:cNvSpPr>
          <p:nvPr>
            <p:ph type="title"/>
          </p:nvPr>
        </p:nvSpPr>
        <p:spPr>
          <a:xfrm>
            <a:off x="290937" y="488950"/>
            <a:ext cx="10515600" cy="558799"/>
          </a:xfrm>
        </p:spPr>
        <p:txBody>
          <a:bodyPr>
            <a:normAutofit/>
          </a:bodyPr>
          <a:lstStyle/>
          <a:p>
            <a:r>
              <a:rPr lang="en-US" sz="2400" b="1" i="0" dirty="0">
                <a:effectLst/>
                <a:latin typeface="verdana" panose="020B0604030504040204" pitchFamily="34" charset="0"/>
              </a:rPr>
              <a:t>How does the Decision Tree algorithm Work?</a:t>
            </a:r>
            <a:endParaRPr lang="en-US" sz="2400" dirty="0"/>
          </a:p>
        </p:txBody>
      </p:sp>
      <p:sp>
        <p:nvSpPr>
          <p:cNvPr id="3" name="Text Placeholder 2">
            <a:extLst>
              <a:ext uri="{FF2B5EF4-FFF2-40B4-BE49-F238E27FC236}">
                <a16:creationId xmlns:a16="http://schemas.microsoft.com/office/drawing/2014/main" id="{9E2DA310-7ADE-4631-B0BC-09A77D5E2B64}"/>
              </a:ext>
            </a:extLst>
          </p:cNvPr>
          <p:cNvSpPr>
            <a:spLocks noGrp="1"/>
          </p:cNvSpPr>
          <p:nvPr>
            <p:ph type="body" idx="1"/>
          </p:nvPr>
        </p:nvSpPr>
        <p:spPr>
          <a:xfrm>
            <a:off x="154546" y="1823793"/>
            <a:ext cx="11062952" cy="3876540"/>
          </a:xfrm>
        </p:spPr>
        <p:txBody>
          <a:bodyPr>
            <a:normAutofit fontScale="85000" lnSpcReduction="10000"/>
          </a:bodyPr>
          <a:lstStyle/>
          <a:p>
            <a:endParaRPr lang="en-US" cap="none" dirty="0">
              <a:solidFill>
                <a:schemeClr val="tx1"/>
              </a:solidFill>
              <a:effectLst/>
            </a:endParaRPr>
          </a:p>
          <a:p>
            <a:r>
              <a:rPr lang="en-US" cap="none" dirty="0">
                <a:solidFill>
                  <a:schemeClr val="tx1"/>
                </a:solidFill>
                <a:effectLst/>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endParaRPr lang="en-US" cap="none" dirty="0">
              <a:solidFill>
                <a:schemeClr val="tx1"/>
              </a:solidFill>
            </a:endParaRPr>
          </a:p>
          <a:p>
            <a:r>
              <a:rPr lang="en-US" cap="none" dirty="0">
                <a:solidFill>
                  <a:schemeClr val="tx1"/>
                </a:solidFill>
              </a:rPr>
              <a:t>step-1: begin the tree with the root node, says s, which contains the complete dataset.</a:t>
            </a:r>
          </a:p>
          <a:p>
            <a:r>
              <a:rPr lang="en-US" cap="none" dirty="0">
                <a:solidFill>
                  <a:schemeClr val="tx1"/>
                </a:solidFill>
              </a:rPr>
              <a:t>step-2: find the best attribute in the dataset using attribute selection measure (ASM).</a:t>
            </a:r>
          </a:p>
          <a:p>
            <a:r>
              <a:rPr lang="en-US" cap="none" dirty="0">
                <a:solidFill>
                  <a:schemeClr val="tx1"/>
                </a:solidFill>
              </a:rPr>
              <a:t>step-3: divide the s into subsets that contains possible values for the best attributes.</a:t>
            </a:r>
          </a:p>
          <a:p>
            <a:r>
              <a:rPr lang="en-US" cap="none" dirty="0">
                <a:solidFill>
                  <a:schemeClr val="tx1"/>
                </a:solidFill>
              </a:rPr>
              <a:t>step-4: generate the decision tree node, which contains the best attribute.</a:t>
            </a:r>
          </a:p>
          <a:p>
            <a:r>
              <a:rPr lang="en-US" cap="none" dirty="0">
                <a:solidFill>
                  <a:schemeClr val="tx1"/>
                </a:solidFill>
              </a:rPr>
              <a:t>step-5: recursively make new decision trees using the subsets of the dataset created in step -3. continue this process until a stage is reached where you cannot further classify the nodes and called the final node as a leaf node.</a:t>
            </a:r>
          </a:p>
        </p:txBody>
      </p:sp>
    </p:spTree>
    <p:extLst>
      <p:ext uri="{BB962C8B-B14F-4D97-AF65-F5344CB8AC3E}">
        <p14:creationId xmlns:p14="http://schemas.microsoft.com/office/powerpoint/2010/main" val="272510199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3ABF77-586D-44DD-9622-359EA572FEAF}"/>
              </a:ext>
            </a:extLst>
          </p:cNvPr>
          <p:cNvSpPr>
            <a:spLocks noGrp="1"/>
          </p:cNvSpPr>
          <p:nvPr>
            <p:ph type="body" idx="1"/>
          </p:nvPr>
        </p:nvSpPr>
        <p:spPr>
          <a:xfrm>
            <a:off x="831850" y="1197735"/>
            <a:ext cx="10515600" cy="5009882"/>
          </a:xfrm>
        </p:spPr>
        <p:txBody>
          <a:bodyPr>
            <a:normAutofit/>
          </a:bodyPr>
          <a:lstStyle/>
          <a:p>
            <a:pPr algn="l"/>
            <a:r>
              <a:rPr lang="en-US" b="1" i="0" cap="none" dirty="0">
                <a:solidFill>
                  <a:schemeClr val="tx1"/>
                </a:solidFill>
                <a:effectLst/>
                <a:latin typeface="Times New Roman" panose="02020603050405020304" pitchFamily="18" charset="0"/>
                <a:cs typeface="Times New Roman" panose="02020603050405020304" pitchFamily="18" charset="0"/>
              </a:rPr>
              <a:t>Advantages of the decision tree</a:t>
            </a:r>
          </a:p>
          <a:p>
            <a:pPr algn="l">
              <a:buFont typeface="Arial" panose="020B0604020202020204" pitchFamily="34" charset="0"/>
              <a:buChar char="•"/>
            </a:pPr>
            <a:r>
              <a:rPr lang="en-US" b="0" cap="none" dirty="0">
                <a:solidFill>
                  <a:schemeClr val="tx1"/>
                </a:solidFill>
                <a:effectLst/>
                <a:latin typeface="Times New Roman" panose="02020603050405020304" pitchFamily="18" charset="0"/>
                <a:cs typeface="Times New Roman" panose="02020603050405020304" pitchFamily="18" charset="0"/>
              </a:rPr>
              <a:t>it is simple to understand as it follows the same process which a human follow while making any decision in real-life.</a:t>
            </a:r>
          </a:p>
          <a:p>
            <a:pPr algn="l">
              <a:buFont typeface="Arial" panose="020B0604020202020204" pitchFamily="34" charset="0"/>
              <a:buChar char="•"/>
            </a:pPr>
            <a:r>
              <a:rPr lang="en-US" b="0" cap="none" dirty="0">
                <a:solidFill>
                  <a:schemeClr val="tx1"/>
                </a:solidFill>
                <a:effectLst/>
                <a:latin typeface="Times New Roman" panose="02020603050405020304" pitchFamily="18" charset="0"/>
                <a:cs typeface="Times New Roman" panose="02020603050405020304" pitchFamily="18" charset="0"/>
              </a:rPr>
              <a:t>it can be very useful for solving decision-related problems.</a:t>
            </a:r>
          </a:p>
          <a:p>
            <a:pPr algn="l">
              <a:buFont typeface="Arial" panose="020B0604020202020204" pitchFamily="34" charset="0"/>
              <a:buChar char="•"/>
            </a:pPr>
            <a:r>
              <a:rPr lang="en-US" b="0" cap="none" dirty="0">
                <a:solidFill>
                  <a:schemeClr val="tx1"/>
                </a:solidFill>
                <a:effectLst/>
                <a:latin typeface="Times New Roman" panose="02020603050405020304" pitchFamily="18" charset="0"/>
                <a:cs typeface="Times New Roman" panose="02020603050405020304" pitchFamily="18" charset="0"/>
              </a:rPr>
              <a:t>it helps to think about all the possible outcomes for a problem.</a:t>
            </a:r>
          </a:p>
          <a:p>
            <a:pPr algn="l">
              <a:buFont typeface="Arial" panose="020B0604020202020204" pitchFamily="34" charset="0"/>
              <a:buChar char="•"/>
            </a:pPr>
            <a:r>
              <a:rPr lang="en-US" b="0" cap="none" dirty="0">
                <a:solidFill>
                  <a:schemeClr val="tx1"/>
                </a:solidFill>
                <a:effectLst/>
                <a:latin typeface="Times New Roman" panose="02020603050405020304" pitchFamily="18" charset="0"/>
                <a:cs typeface="Times New Roman" panose="02020603050405020304" pitchFamily="18" charset="0"/>
              </a:rPr>
              <a:t>there is less requirement of data cleaning compared to other algorithms.</a:t>
            </a:r>
          </a:p>
          <a:p>
            <a:pPr algn="l"/>
            <a:r>
              <a:rPr lang="en-US" b="1" i="0" cap="none" dirty="0">
                <a:solidFill>
                  <a:schemeClr val="tx1"/>
                </a:solidFill>
                <a:effectLst/>
                <a:latin typeface="Times New Roman" panose="02020603050405020304" pitchFamily="18" charset="0"/>
                <a:cs typeface="Times New Roman" panose="02020603050405020304" pitchFamily="18" charset="0"/>
              </a:rPr>
              <a:t>Disadvantages of the decision tree</a:t>
            </a:r>
          </a:p>
          <a:p>
            <a:pPr algn="l">
              <a:buFont typeface="Arial" panose="020B0604020202020204" pitchFamily="34" charset="0"/>
              <a:buChar char="•"/>
            </a:pPr>
            <a:r>
              <a:rPr lang="en-US" b="0" cap="none" dirty="0">
                <a:solidFill>
                  <a:schemeClr val="tx1"/>
                </a:solidFill>
                <a:effectLst/>
                <a:latin typeface="Times New Roman" panose="02020603050405020304" pitchFamily="18" charset="0"/>
                <a:cs typeface="Times New Roman" panose="02020603050405020304" pitchFamily="18" charset="0"/>
              </a:rPr>
              <a:t>the decision tree contains lots of layers, which makes it complex.</a:t>
            </a:r>
          </a:p>
          <a:p>
            <a:pPr algn="l">
              <a:buFont typeface="Arial" panose="020B0604020202020204" pitchFamily="34" charset="0"/>
              <a:buChar char="•"/>
            </a:pPr>
            <a:r>
              <a:rPr lang="en-US" b="0" cap="none" dirty="0">
                <a:solidFill>
                  <a:schemeClr val="tx1"/>
                </a:solidFill>
                <a:effectLst/>
                <a:latin typeface="Times New Roman" panose="02020603050405020304" pitchFamily="18" charset="0"/>
                <a:cs typeface="Times New Roman" panose="02020603050405020304" pitchFamily="18" charset="0"/>
              </a:rPr>
              <a:t>it may have an overfitting issue, which can be resolved using the </a:t>
            </a:r>
            <a:r>
              <a:rPr lang="en-US" cap="none" dirty="0">
                <a:solidFill>
                  <a:schemeClr val="tx1"/>
                </a:solidFill>
                <a:effectLst/>
                <a:latin typeface="Times New Roman" panose="02020603050405020304" pitchFamily="18" charset="0"/>
                <a:cs typeface="Times New Roman" panose="02020603050405020304" pitchFamily="18" charset="0"/>
              </a:rPr>
              <a:t>random forest algorithm.</a:t>
            </a:r>
          </a:p>
          <a:p>
            <a:pPr algn="l">
              <a:buFont typeface="Arial" panose="020B0604020202020204" pitchFamily="34" charset="0"/>
              <a:buChar char="•"/>
            </a:pPr>
            <a:r>
              <a:rPr lang="en-US" b="0" cap="none" dirty="0">
                <a:solidFill>
                  <a:schemeClr val="tx1"/>
                </a:solidFill>
                <a:effectLst/>
                <a:latin typeface="Times New Roman" panose="02020603050405020304" pitchFamily="18" charset="0"/>
                <a:cs typeface="Times New Roman" panose="02020603050405020304" pitchFamily="18" charset="0"/>
              </a:rPr>
              <a:t>for more class labels, the computational complexity of the decision tree may increase.</a:t>
            </a:r>
          </a:p>
          <a:p>
            <a:endParaRPr lang="en-US"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0120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167A-F7A8-4A82-A85D-5CA51DF6FB00}"/>
              </a:ext>
            </a:extLst>
          </p:cNvPr>
          <p:cNvSpPr>
            <a:spLocks noGrp="1"/>
          </p:cNvSpPr>
          <p:nvPr>
            <p:ph type="title"/>
          </p:nvPr>
        </p:nvSpPr>
        <p:spPr>
          <a:xfrm>
            <a:off x="265179" y="426858"/>
            <a:ext cx="10515600" cy="1160464"/>
          </a:xfrm>
        </p:spPr>
        <p:txBody>
          <a:bodyPr>
            <a:normAutofit/>
          </a:bodyPr>
          <a:lstStyle/>
          <a:p>
            <a:pPr algn="ctr"/>
            <a:r>
              <a:rPr lang="en-US" sz="2800" b="0" i="0" kern="1200" dirty="0">
                <a:solidFill>
                  <a:schemeClr val="dk1"/>
                </a:solidFill>
                <a:effectLst/>
                <a:latin typeface="+mn-lt"/>
                <a:ea typeface="+mn-ea"/>
                <a:cs typeface="+mn-cs"/>
              </a:rPr>
              <a:t>Implementation of Decision Tree</a:t>
            </a:r>
            <a:br>
              <a:rPr lang="en-US" sz="2000" b="0" i="0" kern="1200" dirty="0">
                <a:solidFill>
                  <a:schemeClr val="dk1"/>
                </a:solidFill>
                <a:effectLst/>
                <a:latin typeface="+mn-lt"/>
                <a:ea typeface="+mn-ea"/>
                <a:cs typeface="+mn-cs"/>
              </a:rPr>
            </a:br>
            <a:endParaRPr lang="en-US" sz="2000" dirty="0"/>
          </a:p>
        </p:txBody>
      </p:sp>
      <p:sp>
        <p:nvSpPr>
          <p:cNvPr id="3" name="Text Placeholder 2">
            <a:extLst>
              <a:ext uri="{FF2B5EF4-FFF2-40B4-BE49-F238E27FC236}">
                <a16:creationId xmlns:a16="http://schemas.microsoft.com/office/drawing/2014/main" id="{6434AA62-8D30-456C-8675-427A90741C4D}"/>
              </a:ext>
            </a:extLst>
          </p:cNvPr>
          <p:cNvSpPr>
            <a:spLocks noGrp="1"/>
          </p:cNvSpPr>
          <p:nvPr>
            <p:ph type="body" idx="1"/>
          </p:nvPr>
        </p:nvSpPr>
        <p:spPr>
          <a:xfrm>
            <a:off x="265179" y="1587322"/>
            <a:ext cx="10908406" cy="1390918"/>
          </a:xfrm>
        </p:spPr>
        <p:txBody>
          <a:bodyPr/>
          <a:lstStyle/>
          <a:p>
            <a:r>
              <a:rPr lang="en-US" b="1" dirty="0">
                <a:solidFill>
                  <a:schemeClr val="tx1"/>
                </a:solidFill>
              </a:rPr>
              <a:t>Now we will implement the Decision tree using Python. For this, we will use the dataset "Records on Students Fails in Each Semester.csv"</a:t>
            </a:r>
          </a:p>
        </p:txBody>
      </p:sp>
      <p:sp>
        <p:nvSpPr>
          <p:cNvPr id="4" name="TextBox 3">
            <a:extLst>
              <a:ext uri="{FF2B5EF4-FFF2-40B4-BE49-F238E27FC236}">
                <a16:creationId xmlns:a16="http://schemas.microsoft.com/office/drawing/2014/main" id="{2013AC5F-7BAD-4B90-918B-219F84DD4352}"/>
              </a:ext>
            </a:extLst>
          </p:cNvPr>
          <p:cNvSpPr txBox="1"/>
          <p:nvPr/>
        </p:nvSpPr>
        <p:spPr>
          <a:xfrm>
            <a:off x="265179" y="2978240"/>
            <a:ext cx="10148552" cy="1754326"/>
          </a:xfrm>
          <a:prstGeom prst="rect">
            <a:avLst/>
          </a:prstGeom>
          <a:noFill/>
        </p:spPr>
        <p:txBody>
          <a:bodyPr wrap="square" rtlCol="0">
            <a:spAutoFit/>
          </a:bodyPr>
          <a:lstStyle/>
          <a:p>
            <a:pPr marL="322650" indent="-285750">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load dataset</a:t>
            </a:r>
          </a:p>
          <a:p>
            <a:pPr marL="322650" indent="-285750">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Split dataset into training set and test set (Convert data)</a:t>
            </a:r>
          </a:p>
          <a:p>
            <a:pPr marL="322650" indent="-285750">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Data Pre-processing </a:t>
            </a:r>
          </a:p>
          <a:p>
            <a:pPr marL="322650" indent="-285750">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Building Decision Tree Model</a:t>
            </a:r>
          </a:p>
          <a:p>
            <a:pPr marL="322650" indent="-285750">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Test accuracy of the result</a:t>
            </a:r>
          </a:p>
          <a:p>
            <a:pPr marL="322650" indent="-285750">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 Visualizing the test set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300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B4C5-4587-4EBE-AF85-C5FA7517E9D3}"/>
              </a:ext>
            </a:extLst>
          </p:cNvPr>
          <p:cNvSpPr>
            <a:spLocks noGrp="1"/>
          </p:cNvSpPr>
          <p:nvPr>
            <p:ph type="title"/>
          </p:nvPr>
        </p:nvSpPr>
        <p:spPr/>
        <p:txBody>
          <a:bodyPr/>
          <a:lstStyle/>
          <a:p>
            <a:pPr algn="ctr"/>
            <a:r>
              <a:rPr lang="en-US" dirty="0">
                <a:effectLst/>
              </a:rPr>
              <a:t>load dataset</a:t>
            </a:r>
            <a:br>
              <a:rPr lang="en-US" dirty="0">
                <a:effectLst/>
              </a:rPr>
            </a:br>
            <a:endParaRPr lang="en-US" dirty="0"/>
          </a:p>
        </p:txBody>
      </p:sp>
      <p:pic>
        <p:nvPicPr>
          <p:cNvPr id="5" name="Content Placeholder 4">
            <a:extLst>
              <a:ext uri="{FF2B5EF4-FFF2-40B4-BE49-F238E27FC236}">
                <a16:creationId xmlns:a16="http://schemas.microsoft.com/office/drawing/2014/main" id="{7DDAD35B-B789-420D-84E5-5781004E9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431" y="1983346"/>
            <a:ext cx="9870698" cy="4056845"/>
          </a:xfrm>
        </p:spPr>
      </p:pic>
    </p:spTree>
    <p:extLst>
      <p:ext uri="{BB962C8B-B14F-4D97-AF65-F5344CB8AC3E}">
        <p14:creationId xmlns:p14="http://schemas.microsoft.com/office/powerpoint/2010/main" val="134934874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1D06-9948-4701-806D-85DEFBA00AAA}"/>
              </a:ext>
            </a:extLst>
          </p:cNvPr>
          <p:cNvSpPr>
            <a:spLocks noGrp="1"/>
          </p:cNvSpPr>
          <p:nvPr>
            <p:ph type="title"/>
          </p:nvPr>
        </p:nvSpPr>
        <p:spPr/>
        <p:txBody>
          <a:bodyPr/>
          <a:lstStyle/>
          <a:p>
            <a:r>
              <a:rPr lang="en-US" dirty="0"/>
              <a:t>Convert data (Encoding )</a:t>
            </a:r>
          </a:p>
        </p:txBody>
      </p:sp>
      <p:pic>
        <p:nvPicPr>
          <p:cNvPr id="5" name="Content Placeholder 4">
            <a:extLst>
              <a:ext uri="{FF2B5EF4-FFF2-40B4-BE49-F238E27FC236}">
                <a16:creationId xmlns:a16="http://schemas.microsoft.com/office/drawing/2014/main" id="{E02A17ED-E917-455F-A1DC-E89F7F0E9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8" y="2419923"/>
            <a:ext cx="9981127" cy="3671784"/>
          </a:xfrm>
        </p:spPr>
      </p:pic>
    </p:spTree>
    <p:extLst>
      <p:ext uri="{BB962C8B-B14F-4D97-AF65-F5344CB8AC3E}">
        <p14:creationId xmlns:p14="http://schemas.microsoft.com/office/powerpoint/2010/main" val="1422888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325</TotalTime>
  <Words>533</Words>
  <Application>Microsoft Office PowerPoint</Application>
  <PresentationFormat>Widescreen</PresentationFormat>
  <Paragraphs>56</Paragraphs>
  <Slides>15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Arabic Typesetting</vt:lpstr>
      <vt:lpstr>Arial</vt:lpstr>
      <vt:lpstr>Calibri</vt:lpstr>
      <vt:lpstr>Calibri Light</vt:lpstr>
      <vt:lpstr>Consolas</vt:lpstr>
      <vt:lpstr>erdana</vt:lpstr>
      <vt:lpstr>Lato</vt:lpstr>
      <vt:lpstr>Times New Roman</vt:lpstr>
      <vt:lpstr>Tw Cen MT</vt:lpstr>
      <vt:lpstr>verdana</vt:lpstr>
      <vt:lpstr>Wingdings</vt:lpstr>
      <vt:lpstr>Droplet</vt:lpstr>
      <vt:lpstr>Office Theme</vt:lpstr>
      <vt:lpstr>Decision Tree Classification </vt:lpstr>
      <vt:lpstr>PowerPoint Presentation</vt:lpstr>
      <vt:lpstr>Content</vt:lpstr>
      <vt:lpstr>what is Decision Tree Classification?</vt:lpstr>
      <vt:lpstr>How does the Decision Tree algorithm Work?</vt:lpstr>
      <vt:lpstr>PowerPoint Presentation</vt:lpstr>
      <vt:lpstr>Implementation of Decision Tree </vt:lpstr>
      <vt:lpstr>load dataset </vt:lpstr>
      <vt:lpstr>Convert data (Encoding )</vt:lpstr>
      <vt:lpstr>Features &amp;Target variable</vt:lpstr>
      <vt:lpstr>Data Pre-processing  </vt:lpstr>
      <vt:lpstr>Create Decision Tree</vt:lpstr>
      <vt:lpstr>Accuracy</vt:lpstr>
      <vt:lpstr>Visualizing Decision Trees  Note: criterion : Gini, entropy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Classification </dc:title>
  <dc:creator>hussain nagh</dc:creator>
  <cp:lastModifiedBy>hussain nagh</cp:lastModifiedBy>
  <cp:revision>16</cp:revision>
  <dcterms:created xsi:type="dcterms:W3CDTF">2021-05-30T17:08:26Z</dcterms:created>
  <dcterms:modified xsi:type="dcterms:W3CDTF">2021-06-05T19:26:03Z</dcterms:modified>
</cp:coreProperties>
</file>